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9" r:id="rId2"/>
  </p:sldMasterIdLst>
  <p:notesMasterIdLst>
    <p:notesMasterId r:id="rId25"/>
  </p:notesMasterIdLst>
  <p:handoutMasterIdLst>
    <p:handoutMasterId r:id="rId26"/>
  </p:handoutMasterIdLst>
  <p:sldIdLst>
    <p:sldId id="288" r:id="rId3"/>
    <p:sldId id="289" r:id="rId4"/>
    <p:sldId id="290" r:id="rId5"/>
    <p:sldId id="291" r:id="rId6"/>
    <p:sldId id="292" r:id="rId7"/>
    <p:sldId id="256" r:id="rId8"/>
    <p:sldId id="311" r:id="rId9"/>
    <p:sldId id="283" r:id="rId10"/>
    <p:sldId id="313" r:id="rId11"/>
    <p:sldId id="336" r:id="rId12"/>
    <p:sldId id="337" r:id="rId13"/>
    <p:sldId id="338" r:id="rId14"/>
    <p:sldId id="361" r:id="rId15"/>
    <p:sldId id="362" r:id="rId16"/>
    <p:sldId id="390" r:id="rId17"/>
    <p:sldId id="391" r:id="rId18"/>
    <p:sldId id="392" r:id="rId19"/>
    <p:sldId id="393" r:id="rId20"/>
    <p:sldId id="394" r:id="rId21"/>
    <p:sldId id="395" r:id="rId22"/>
    <p:sldId id="396" r:id="rId23"/>
    <p:sldId id="401"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8">
          <p15:clr>
            <a:srgbClr val="A4A3A4"/>
          </p15:clr>
        </p15:guide>
        <p15:guide id="2" pos="3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81747" autoAdjust="0"/>
  </p:normalViewPr>
  <p:slideViewPr>
    <p:cSldViewPr snapToGrid="0" showGuides="1">
      <p:cViewPr varScale="1">
        <p:scale>
          <a:sx n="53" d="100"/>
          <a:sy n="53" d="100"/>
        </p:scale>
        <p:origin x="62" y="619"/>
      </p:cViewPr>
      <p:guideLst>
        <p:guide orient="horz" pos="2248"/>
        <p:guide pos="38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2022/12/12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2022/12/12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命题逻辑是一阶谓词逻辑的特殊情形，所以命题逻辑的推理规则都可以用于谓词逻辑的推理，只不过要加上处理量词的规则</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微软雅黑"/>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微软雅黑"/>
              <a:ea typeface="微软雅黑" panose="020B0503020204020204" pitchFamily="34"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命题逻辑是一阶谓词逻辑的特殊情形，所以命题逻辑的推理规则都可以用于谓词逻辑的推理，只不过要加上处理量词的规则</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微软雅黑"/>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a:ea typeface="微软雅黑" panose="020B0503020204020204" pitchFamily="34"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命题逻辑是一阶谓词逻辑的特殊情形，所以命题逻辑的推理规则都可以用于谓词逻辑的推理，只不过要加上处理量词的规则</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微软雅黑"/>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微软雅黑"/>
              <a:ea typeface="微软雅黑" panose="020B0503020204020204" pitchFamily="34"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t>命题逻辑是一阶谓词逻辑的特殊情形，所以命题逻辑的推理规则都可以用于谓词逻辑的推理，只不过要加上处理量词的规则</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微软雅黑"/>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微软雅黑"/>
              <a:ea typeface="微软雅黑" panose="020B0503020204020204" pitchFamily="34"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假言推理</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简化法则</a:t>
            </a:r>
          </a:p>
          <a:p>
            <a:r>
              <a:rPr lang="zh-CN" altLang="en-US"/>
              <a:t>假言推理</a:t>
            </a: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拒取式</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全称实例</a:t>
            </a:r>
            <a:r>
              <a:rPr lang="en-US" altLang="zh-CN">
                <a:sym typeface="+mn-ea"/>
              </a:rPr>
              <a:t> </a:t>
            </a:r>
            <a:r>
              <a:rPr lang="zh-CN" altLang="en-US">
                <a:sym typeface="+mn-ea"/>
              </a:rPr>
              <a:t>拒取式</a:t>
            </a:r>
            <a:endParaRPr lang="en-US" altLang="zh-CN"/>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a) </a:t>
            </a:r>
            <a:r>
              <a:rPr lang="zh-CN" altLang="en-US"/>
              <a:t>不是自反</a:t>
            </a:r>
            <a:r>
              <a:rPr lang="en-US" altLang="zh-CN"/>
              <a:t> </a:t>
            </a:r>
            <a:r>
              <a:rPr lang="zh-CN" altLang="en-US"/>
              <a:t>没有</a:t>
            </a:r>
            <a:r>
              <a:rPr lang="en-US" altLang="zh-CN"/>
              <a:t>(1,1)</a:t>
            </a:r>
            <a:r>
              <a:rPr lang="zh-CN" altLang="en-US"/>
              <a:t>，不是对称</a:t>
            </a:r>
            <a:r>
              <a:rPr lang="en-US" altLang="zh-CN"/>
              <a:t> </a:t>
            </a:r>
            <a:r>
              <a:rPr lang="zh-CN" altLang="en-US"/>
              <a:t>没有</a:t>
            </a:r>
            <a:r>
              <a:rPr lang="en-US" altLang="zh-CN"/>
              <a:t>(4, 2)</a:t>
            </a:r>
            <a:r>
              <a:rPr lang="zh-CN" altLang="en-US"/>
              <a:t>，不是反对称</a:t>
            </a:r>
            <a:r>
              <a:rPr lang="en-US" altLang="zh-CN"/>
              <a:t> </a:t>
            </a:r>
            <a:r>
              <a:rPr lang="zh-CN" altLang="en-US"/>
              <a:t>有</a:t>
            </a:r>
            <a:r>
              <a:rPr lang="en-US" altLang="zh-CN"/>
              <a:t>(2,3)</a:t>
            </a:r>
            <a:r>
              <a:rPr lang="zh-CN" altLang="en-US"/>
              <a:t>和</a:t>
            </a:r>
            <a:r>
              <a:rPr lang="en-US" altLang="zh-CN"/>
              <a:t>(3,2)  </a:t>
            </a:r>
            <a:r>
              <a:rPr lang="zh-CN" altLang="en-US"/>
              <a:t>是传递性</a:t>
            </a:r>
          </a:p>
          <a:p>
            <a:r>
              <a:rPr lang="en-US" altLang="zh-CN"/>
              <a:t>b) </a:t>
            </a:r>
            <a:r>
              <a:rPr lang="zh-CN" altLang="en-US"/>
              <a:t>是自反</a:t>
            </a:r>
            <a:r>
              <a:rPr lang="en-US" altLang="zh-CN"/>
              <a:t> </a:t>
            </a:r>
            <a:r>
              <a:rPr lang="zh-CN" altLang="en-US"/>
              <a:t>是对称</a:t>
            </a:r>
            <a:r>
              <a:rPr lang="en-US" altLang="zh-CN"/>
              <a:t> </a:t>
            </a:r>
            <a:r>
              <a:rPr lang="zh-CN" altLang="en-US"/>
              <a:t>不是反对称</a:t>
            </a:r>
            <a:r>
              <a:rPr lang="en-US" altLang="zh-CN"/>
              <a:t> </a:t>
            </a:r>
            <a:r>
              <a:rPr lang="zh-CN" altLang="en-US"/>
              <a:t>有</a:t>
            </a:r>
            <a:r>
              <a:rPr lang="en-US" altLang="zh-CN"/>
              <a:t>(1,2)</a:t>
            </a:r>
            <a:r>
              <a:rPr lang="zh-CN" altLang="en-US"/>
              <a:t>和</a:t>
            </a:r>
            <a:r>
              <a:rPr lang="en-US" altLang="zh-CN"/>
              <a:t>(2,1) </a:t>
            </a:r>
            <a:r>
              <a:rPr lang="zh-CN" altLang="en-US"/>
              <a:t>是可传递</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pic>
        <p:nvPicPr>
          <p:cNvPr id="7" name="图片 6"/>
          <p:cNvPicPr>
            <a:picLocks noChangeAspect="1"/>
          </p:cNvPicPr>
          <p:nvPr userDrawn="1"/>
        </p:nvPicPr>
        <p:blipFill>
          <a:blip r:embed="rId2"/>
          <a:stretch>
            <a:fillRect/>
          </a:stretch>
        </p:blipFill>
        <p:spPr>
          <a:xfrm>
            <a:off x="116840" y="127000"/>
            <a:ext cx="3332480" cy="962660"/>
          </a:xfrm>
          <a:prstGeom prst="rect">
            <a:avLst/>
          </a:prstGeom>
        </p:spPr>
      </p:pic>
      <p:pic>
        <p:nvPicPr>
          <p:cNvPr id="8" name="图片 7"/>
          <p:cNvPicPr>
            <a:picLocks noChangeAspect="1"/>
          </p:cNvPicPr>
          <p:nvPr userDrawn="1"/>
        </p:nvPicPr>
        <p:blipFill>
          <a:blip r:embed="rId3"/>
          <a:stretch>
            <a:fillRect/>
          </a:stretch>
        </p:blipFill>
        <p:spPr>
          <a:xfrm>
            <a:off x="9596755" y="-6350"/>
            <a:ext cx="2442210" cy="1096645"/>
          </a:xfrm>
          <a:prstGeom prst="rect">
            <a:avLst/>
          </a:prstGeom>
        </p:spPr>
      </p:pic>
      <p:sp>
        <p:nvSpPr>
          <p:cNvPr id="11" name="文本框 10"/>
          <p:cNvSpPr txBox="1"/>
          <p:nvPr userDrawn="1"/>
        </p:nvSpPr>
        <p:spPr>
          <a:xfrm>
            <a:off x="4146550" y="193675"/>
            <a:ext cx="3899535" cy="829945"/>
          </a:xfrm>
          <a:prstGeom prst="rect">
            <a:avLst/>
          </a:prstGeom>
          <a:noFill/>
        </p:spPr>
        <p:txBody>
          <a:bodyPr wrap="square" rtlCol="0" anchor="t">
            <a:spAutoFit/>
          </a:bodyPr>
          <a:lstStyle/>
          <a:p>
            <a:pPr algn="ctr"/>
            <a:r>
              <a:rPr lang="zh-CN" altLang="en-US" sz="2400">
                <a:solidFill>
                  <a:schemeClr val="tx1">
                    <a:lumMod val="50000"/>
                    <a:lumOff val="50000"/>
                  </a:schemeClr>
                </a:solidFill>
              </a:rPr>
              <a:t>Discrete Mathematics and Its Applications</a:t>
            </a: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extLst>
      <p:ext uri="{BB962C8B-B14F-4D97-AF65-F5344CB8AC3E}">
        <p14:creationId xmlns:p14="http://schemas.microsoft.com/office/powerpoint/2010/main" val="299604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13649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61264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1629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4572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03200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14099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2022/12/12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2883094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998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763905"/>
            <a:ext cx="10515600" cy="81343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0881514" y="21690"/>
            <a:ext cx="1217254" cy="546593"/>
          </a:xfrm>
          <a:prstGeom prst="rect">
            <a:avLst/>
          </a:prstGeom>
        </p:spPr>
      </p:pic>
      <p:pic>
        <p:nvPicPr>
          <p:cNvPr id="8" name="图片 7"/>
          <p:cNvPicPr>
            <a:picLocks noChangeAspect="1"/>
          </p:cNvPicPr>
          <p:nvPr userDrawn="1"/>
        </p:nvPicPr>
        <p:blipFill>
          <a:blip r:embed="rId3"/>
          <a:stretch>
            <a:fillRect/>
          </a:stretch>
        </p:blipFill>
        <p:spPr>
          <a:xfrm>
            <a:off x="75670" y="63103"/>
            <a:ext cx="1748803" cy="505180"/>
          </a:xfrm>
          <a:prstGeom prst="rect">
            <a:avLst/>
          </a:prstGeom>
        </p:spPr>
      </p:pic>
      <p:grpSp>
        <p:nvGrpSpPr>
          <p:cNvPr id="9" name="组合 8"/>
          <p:cNvGrpSpPr/>
          <p:nvPr userDrawn="1"/>
        </p:nvGrpSpPr>
        <p:grpSpPr>
          <a:xfrm flipV="1">
            <a:off x="0" y="612119"/>
            <a:ext cx="12192000" cy="47318"/>
            <a:chOff x="0" y="813471"/>
            <a:chExt cx="9144000" cy="21600"/>
          </a:xfrm>
        </p:grpSpPr>
        <p:sp>
          <p:nvSpPr>
            <p:cNvPr id="10" name="矩形 9"/>
            <p:cNvSpPr/>
            <p:nvPr/>
          </p:nvSpPr>
          <p:spPr>
            <a:xfrm>
              <a:off x="0" y="813471"/>
              <a:ext cx="3132000" cy="21600"/>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3006000" y="813471"/>
              <a:ext cx="3132000" cy="21600"/>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矩形 11"/>
            <p:cNvSpPr/>
            <p:nvPr/>
          </p:nvSpPr>
          <p:spPr>
            <a:xfrm>
              <a:off x="6012000" y="813471"/>
              <a:ext cx="3132000" cy="21600"/>
            </a:xfrm>
            <a:prstGeom prst="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6263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16840" y="127000"/>
            <a:ext cx="3332480" cy="962660"/>
          </a:xfrm>
          <a:prstGeom prst="rect">
            <a:avLst/>
          </a:prstGeom>
        </p:spPr>
      </p:pic>
      <p:pic>
        <p:nvPicPr>
          <p:cNvPr id="8" name="图片 7"/>
          <p:cNvPicPr>
            <a:picLocks noChangeAspect="1"/>
          </p:cNvPicPr>
          <p:nvPr userDrawn="1"/>
        </p:nvPicPr>
        <p:blipFill>
          <a:blip r:embed="rId3"/>
          <a:stretch>
            <a:fillRect/>
          </a:stretch>
        </p:blipFill>
        <p:spPr>
          <a:xfrm>
            <a:off x="9596755" y="-6350"/>
            <a:ext cx="2442210" cy="1096645"/>
          </a:xfrm>
          <a:prstGeom prst="rect">
            <a:avLst/>
          </a:prstGeom>
        </p:spPr>
      </p:pic>
      <p:sp>
        <p:nvSpPr>
          <p:cNvPr id="11" name="文本框 10"/>
          <p:cNvSpPr txBox="1"/>
          <p:nvPr userDrawn="1"/>
        </p:nvSpPr>
        <p:spPr>
          <a:xfrm>
            <a:off x="4146550" y="193675"/>
            <a:ext cx="3899535" cy="829945"/>
          </a:xfrm>
          <a:prstGeom prst="rect">
            <a:avLst/>
          </a:prstGeom>
          <a:noFill/>
        </p:spPr>
        <p:txBody>
          <a:bodyPr wrap="square" rtlCol="0" anchor="t">
            <a:spAutoFit/>
          </a:bodyPr>
          <a:lstStyle/>
          <a:p>
            <a:pPr algn="ctr"/>
            <a:r>
              <a:rPr lang="zh-CN" altLang="en-US" sz="2400">
                <a:solidFill>
                  <a:schemeClr val="tx1">
                    <a:lumMod val="50000"/>
                    <a:lumOff val="50000"/>
                  </a:schemeClr>
                </a:solidFill>
              </a:rPr>
              <a:t>Discrete Mathematics and Its Applications</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1">
              <a:rPr lang="zh-CN" altLang="en-US" smtClean="0"/>
              <a:t>2022/12/12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1">
              <a:rPr lang="zh-CN" altLang="en-US" smtClean="0"/>
              <a:t>2022/12/12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2022/12/12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9166818"/>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r>
              <a:rPr lang="en-US" altLang="zh-CN" dirty="0"/>
              <a:t> </a:t>
            </a:r>
            <a:r>
              <a:rPr lang="zh-CN" altLang="en-US" dirty="0"/>
              <a:t>一阶谓词逻辑</a:t>
            </a:r>
          </a:p>
        </p:txBody>
      </p:sp>
      <p:sp>
        <p:nvSpPr>
          <p:cNvPr id="3" name="内容占位符 2"/>
          <p:cNvSpPr>
            <a:spLocks noGrp="1"/>
          </p:cNvSpPr>
          <p:nvPr>
            <p:ph idx="1"/>
          </p:nvPr>
        </p:nvSpPr>
        <p:spPr>
          <a:xfrm>
            <a:off x="647700" y="1825625"/>
            <a:ext cx="10515600" cy="1059815"/>
          </a:xfrm>
        </p:spPr>
        <p:txBody>
          <a:bodyPr/>
          <a:lstStyle/>
          <a:p>
            <a:r>
              <a:rPr lang="en-US" altLang="zh-CN" dirty="0"/>
              <a:t>7.</a:t>
            </a:r>
            <a:r>
              <a:rPr lang="zh-CN" altLang="en-US" dirty="0"/>
              <a:t>设论域为整数集</a:t>
            </a:r>
            <a:r>
              <a:rPr lang="en-US" altLang="zh-CN" dirty="0"/>
              <a:t>Z</a:t>
            </a:r>
            <a:r>
              <a:rPr lang="zh-CN" altLang="en-US" dirty="0"/>
              <a:t>，试判定下面各公式是否是永真式、矛盾式或可满足公式。</a:t>
            </a:r>
            <a:endParaRPr lang="en-US" altLang="zh-CN" dirty="0"/>
          </a:p>
          <a:p>
            <a:r>
              <a:rPr lang="zh-CN" altLang="en-US" dirty="0"/>
              <a:t>（</a:t>
            </a:r>
            <a:r>
              <a:rPr lang="en-US" altLang="zh-CN" dirty="0"/>
              <a:t>3</a:t>
            </a:r>
            <a:r>
              <a:rPr lang="zh-CN" altLang="en-US" dirty="0"/>
              <a:t>）</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 (</a:t>
            </a:r>
            <a:r>
              <a:rPr lang="zh-CN" altLang="zh-CN" noProof="1">
                <a:sym typeface="Symbol" panose="05050102010706020507" pitchFamily="18" charset="2"/>
              </a:rPr>
              <a:t></a:t>
            </a:r>
            <a:r>
              <a:rPr lang="en-US" altLang="zh-CN" dirty="0"/>
              <a:t>y)[x + y = 1024]</a:t>
            </a:r>
            <a:endParaRPr lang="zh-CN" altLang="en-US" dirty="0"/>
          </a:p>
        </p:txBody>
      </p:sp>
      <p:sp>
        <p:nvSpPr>
          <p:cNvPr id="4" name="文本框 3"/>
          <p:cNvSpPr txBox="1"/>
          <p:nvPr/>
        </p:nvSpPr>
        <p:spPr>
          <a:xfrm>
            <a:off x="647700" y="2885440"/>
            <a:ext cx="7192645" cy="2031325"/>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永真式</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因对任意的</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Z</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，存在</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y=1024-x</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Z</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，使得</a:t>
            </a:r>
            <a:r>
              <a:rPr kumimoji="0" lang="en-US" altLang="zh-CN" sz="18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x+y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=1024</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成立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所以，对任意</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Z</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，都有</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y)[x + y = 1024]</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为“真”</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即有：</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y)[x + y = 1024]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该公式对应的命题为：对任意整数</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，存在整数</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y</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，使得</a:t>
            </a:r>
            <a:r>
              <a:rPr kumimoji="0" lang="en-US" altLang="zh-CN" sz="1800" b="0" i="0" u="none" strike="noStrike" kern="1200" cap="none" spc="0" normalizeH="0" baseline="0" noProof="0" dirty="0" err="1">
                <a:ln>
                  <a:noFill/>
                </a:ln>
                <a:solidFill>
                  <a:prstClr val="black"/>
                </a:solidFill>
                <a:effectLst/>
                <a:uLnTx/>
                <a:uFillTx/>
                <a:latin typeface="Arial"/>
                <a:ea typeface="黑体" panose="02010609060101010101" pitchFamily="49" charset="-122"/>
                <a:cs typeface="+mn-cs"/>
              </a:rPr>
              <a:t>x+y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=1024.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显然，该命题是正确的</a:t>
            </a:r>
          </a:p>
        </p:txBody>
      </p:sp>
      <p:sp>
        <p:nvSpPr>
          <p:cNvPr id="5" name="文本框 4"/>
          <p:cNvSpPr txBox="1"/>
          <p:nvPr/>
        </p:nvSpPr>
        <p:spPr>
          <a:xfrm>
            <a:off x="7054215" y="262255"/>
            <a:ext cx="4978400" cy="706755"/>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知识点：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含有量词的公式的解释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2063750"/>
          </a:xfrm>
        </p:spPr>
        <p:txBody>
          <a:bodyPr/>
          <a:lstStyle/>
          <a:p>
            <a:pPr marL="0" indent="0">
              <a:buNone/>
            </a:pPr>
            <a:r>
              <a:rPr lang="en-US" altLang="zh-CN"/>
              <a:t>2.</a:t>
            </a:r>
            <a:r>
              <a:rPr lang="zh-CN" altLang="en-US"/>
              <a:t>What rule of inference is used in each of these arguments?</a:t>
            </a:r>
          </a:p>
          <a:p>
            <a:pPr marL="0" indent="0">
              <a:buNone/>
            </a:pPr>
            <a:r>
              <a:rPr lang="zh-CN" altLang="en-US"/>
              <a:t>a) Kangaroos live in Australia and are marsupials. Therefore, kangaroos are marsupials.</a:t>
            </a:r>
          </a:p>
          <a:p>
            <a:pPr marL="0" indent="0">
              <a:buNone/>
            </a:pPr>
            <a:r>
              <a:rPr lang="zh-CN" altLang="en-US"/>
              <a:t>b) Linda is an excellent swimmer. If Linda is an excellent swimmer, then she can work as a</a:t>
            </a:r>
            <a:r>
              <a:rPr lang="en-US" altLang="zh-CN"/>
              <a:t> </a:t>
            </a:r>
            <a:r>
              <a:rPr lang="zh-CN" altLang="en-US"/>
              <a:t>lifeguard. Therefore, Linda can work as a lifeguard.</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13" name="文本框 12"/>
          <p:cNvSpPr txBox="1"/>
          <p:nvPr/>
        </p:nvSpPr>
        <p:spPr>
          <a:xfrm>
            <a:off x="647700" y="3933190"/>
            <a:ext cx="5479415" cy="9220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rPr>
              <a:t>a) Simplification</a:t>
            </a:r>
          </a:p>
          <a:p>
            <a:r>
              <a:rPr lang="en-US" altLang="zh-CN" dirty="0">
                <a:latin typeface="Times New Roman" panose="02020603050405020304" pitchFamily="18" charset="0"/>
                <a:cs typeface="Times New Roman" panose="02020603050405020304" pitchFamily="18" charset="0"/>
                <a:sym typeface="+mn-ea"/>
              </a:rPr>
              <a:t>b) Modus ponens</a:t>
            </a:r>
            <a:endParaRPr lang="en-US" altLang="zh-CN"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4663440" y="3685540"/>
            <a:ext cx="6690360" cy="655320"/>
          </a:xfrm>
          <a:prstGeom prst="rect">
            <a:avLst/>
          </a:prstGeom>
        </p:spPr>
      </p:pic>
      <p:pic>
        <p:nvPicPr>
          <p:cNvPr id="10" name="图片 9"/>
          <p:cNvPicPr>
            <a:picLocks noChangeAspect="1"/>
          </p:cNvPicPr>
          <p:nvPr/>
        </p:nvPicPr>
        <p:blipFill>
          <a:blip r:embed="rId4"/>
          <a:stretch>
            <a:fillRect/>
          </a:stretch>
        </p:blipFill>
        <p:spPr>
          <a:xfrm>
            <a:off x="4663440" y="4538345"/>
            <a:ext cx="6690360" cy="883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1466215"/>
          </a:xfrm>
        </p:spPr>
        <p:txBody>
          <a:bodyPr/>
          <a:lstStyle/>
          <a:p>
            <a:pPr marL="0" indent="0">
              <a:buNone/>
            </a:pPr>
            <a:r>
              <a:rPr lang="zh-CN" altLang="en-US"/>
              <a:t>3. For each of these sets of premises, what relevant conclusion or conclusions can be drawn?</a:t>
            </a:r>
            <a:r>
              <a:rPr lang="en-US" altLang="zh-CN"/>
              <a:t> </a:t>
            </a:r>
            <a:r>
              <a:rPr lang="zh-CN" altLang="en-US"/>
              <a:t>Explain the rules of inference used to obtain each conclusion from the premises.</a:t>
            </a:r>
          </a:p>
          <a:p>
            <a:pPr marL="0" indent="0">
              <a:buNone/>
            </a:pPr>
            <a:r>
              <a:rPr lang="zh-CN" altLang="en-US"/>
              <a:t>a) </a:t>
            </a:r>
            <a:r>
              <a:rPr lang="en-US" altLang="zh-CN"/>
              <a:t>“</a:t>
            </a:r>
            <a:r>
              <a:rPr lang="zh-CN" altLang="en-US"/>
              <a:t>If I play hockey, then I am sore the next day.</a:t>
            </a:r>
            <a:r>
              <a:rPr lang="en-US" altLang="zh-CN"/>
              <a:t>”</a:t>
            </a:r>
            <a:r>
              <a:rPr lang="zh-CN" altLang="en-US"/>
              <a:t> </a:t>
            </a:r>
            <a:r>
              <a:rPr lang="en-US" altLang="zh-CN"/>
              <a:t>“</a:t>
            </a:r>
            <a:r>
              <a:rPr lang="zh-CN" altLang="en-US"/>
              <a:t>I use the whirlpool if I am sore.</a:t>
            </a:r>
            <a:r>
              <a:rPr lang="en-US" altLang="zh-CN"/>
              <a:t>”</a:t>
            </a:r>
            <a:r>
              <a:rPr lang="zh-CN" altLang="en-US"/>
              <a:t> </a:t>
            </a:r>
            <a:r>
              <a:rPr lang="en-US" altLang="zh-CN"/>
              <a:t>“</a:t>
            </a:r>
            <a:r>
              <a:rPr lang="zh-CN" altLang="en-US"/>
              <a:t>I did not</a:t>
            </a:r>
            <a:r>
              <a:rPr lang="en-US" altLang="zh-CN"/>
              <a:t> </a:t>
            </a:r>
            <a:r>
              <a:rPr lang="zh-CN" altLang="en-US"/>
              <a:t>use the whirlpool.</a:t>
            </a:r>
            <a:r>
              <a:rPr lang="en-US" altLang="zh-CN"/>
              <a:t>”</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13" name="文本框 12"/>
          <p:cNvSpPr txBox="1"/>
          <p:nvPr/>
        </p:nvSpPr>
        <p:spPr>
          <a:xfrm>
            <a:off x="647700" y="3291840"/>
            <a:ext cx="5479415" cy="9220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rPr>
              <a:t>a) conclusions: I am not sore. I did not play hockey.</a:t>
            </a:r>
          </a:p>
          <a:p>
            <a:r>
              <a:rPr lang="en-US" altLang="zh-CN" dirty="0">
                <a:latin typeface="Times New Roman" panose="02020603050405020304" pitchFamily="18" charset="0"/>
                <a:cs typeface="Times New Roman" panose="02020603050405020304" pitchFamily="18" charset="0"/>
              </a:rPr>
              <a:t>rule: Modus tollens</a:t>
            </a:r>
          </a:p>
        </p:txBody>
      </p:sp>
      <p:pic>
        <p:nvPicPr>
          <p:cNvPr id="7" name="图片 6"/>
          <p:cNvPicPr>
            <a:picLocks noChangeAspect="1"/>
          </p:cNvPicPr>
          <p:nvPr/>
        </p:nvPicPr>
        <p:blipFill>
          <a:blip r:embed="rId3"/>
          <a:stretch>
            <a:fillRect/>
          </a:stretch>
        </p:blipFill>
        <p:spPr>
          <a:xfrm>
            <a:off x="647700" y="5236845"/>
            <a:ext cx="4985385" cy="683895"/>
          </a:xfrm>
          <a:prstGeom prst="rect">
            <a:avLst/>
          </a:prstGeom>
        </p:spPr>
      </p:pic>
      <p:sp>
        <p:nvSpPr>
          <p:cNvPr id="10" name="文本框 9"/>
          <p:cNvSpPr txBox="1"/>
          <p:nvPr/>
        </p:nvSpPr>
        <p:spPr>
          <a:xfrm>
            <a:off x="647700" y="4216400"/>
            <a:ext cx="2540000" cy="922020"/>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sym typeface="+mn-ea"/>
              </a:rPr>
              <a:t>p: I play hockey </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q: I am sore</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r: I use the whirlpool</a:t>
            </a:r>
            <a:endParaRPr lang="zh-CN" altLang="en-US"/>
          </a:p>
        </p:txBody>
      </p:sp>
      <p:sp>
        <p:nvSpPr>
          <p:cNvPr id="11" name="文本框 10"/>
          <p:cNvSpPr txBox="1"/>
          <p:nvPr/>
        </p:nvSpPr>
        <p:spPr>
          <a:xfrm>
            <a:off x="3187700" y="4216400"/>
            <a:ext cx="756920" cy="922020"/>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sym typeface="+mn-ea"/>
              </a:rPr>
              <a:t>p→q</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q→r</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¬r</a:t>
            </a:r>
            <a:endParaRPr lang="zh-CN" altLang="en-US"/>
          </a:p>
        </p:txBody>
      </p:sp>
      <p:sp>
        <p:nvSpPr>
          <p:cNvPr id="15" name="文本框 14"/>
          <p:cNvSpPr txBox="1"/>
          <p:nvPr/>
        </p:nvSpPr>
        <p:spPr>
          <a:xfrm>
            <a:off x="5633085" y="3291840"/>
            <a:ext cx="5806440" cy="2306955"/>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rPr>
              <a:t>This argument form shows that the premises lead to the desired conclusion.</a:t>
            </a:r>
          </a:p>
          <a:p>
            <a:pPr algn="l">
              <a:buClrTx/>
              <a:buSzTx/>
              <a:buFontTx/>
            </a:pPr>
            <a:r>
              <a:rPr lang="en-US" altLang="zh-CN" dirty="0">
                <a:latin typeface="Times New Roman" panose="02020603050405020304" pitchFamily="18" charset="0"/>
                <a:cs typeface="Times New Roman" panose="02020603050405020304" pitchFamily="18" charset="0"/>
              </a:rPr>
              <a:t>Step 		Reason</a:t>
            </a:r>
          </a:p>
          <a:p>
            <a:pPr algn="l">
              <a:buClrTx/>
              <a:buSzTx/>
              <a:buFontTx/>
            </a:pPr>
            <a:r>
              <a:rPr lang="en-US" altLang="zh-CN" dirty="0">
                <a:latin typeface="Times New Roman" panose="02020603050405020304" pitchFamily="18" charset="0"/>
                <a:cs typeface="Times New Roman" panose="02020603050405020304" pitchFamily="18" charset="0"/>
              </a:rPr>
              <a:t>1. q → r 		Premise</a:t>
            </a:r>
          </a:p>
          <a:p>
            <a:pPr algn="l">
              <a:buClrTx/>
              <a:buSzTx/>
              <a:buFontTx/>
            </a:pPr>
            <a:r>
              <a:rPr lang="en-US" altLang="zh-CN" dirty="0">
                <a:latin typeface="Times New Roman" panose="02020603050405020304" pitchFamily="18" charset="0"/>
                <a:cs typeface="Times New Roman" panose="02020603050405020304" pitchFamily="18" charset="0"/>
              </a:rPr>
              <a:t>2. ¬r 		</a:t>
            </a:r>
            <a:r>
              <a:rPr lang="en-US" altLang="zh-CN" dirty="0">
                <a:latin typeface="Times New Roman" panose="02020603050405020304" pitchFamily="18" charset="0"/>
                <a:cs typeface="Times New Roman" panose="02020603050405020304" pitchFamily="18" charset="0"/>
                <a:sym typeface="+mn-ea"/>
              </a:rPr>
              <a:t>Premise</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3. ¬q 		Modus tollens using (1) and (2)</a:t>
            </a:r>
          </a:p>
          <a:p>
            <a:pPr algn="l">
              <a:buClrTx/>
              <a:buSzTx/>
              <a:buFontTx/>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ea"/>
              </a:rPr>
              <a:t>p→q</a:t>
            </a:r>
            <a:r>
              <a:rPr lang="en-US" altLang="zh-CN" dirty="0">
                <a:latin typeface="Times New Roman" panose="02020603050405020304" pitchFamily="18" charset="0"/>
                <a:cs typeface="Times New Roman" panose="02020603050405020304" pitchFamily="18" charset="0"/>
              </a:rPr>
              <a:t> 		Premise</a:t>
            </a:r>
          </a:p>
          <a:p>
            <a:pPr algn="l">
              <a:buClrTx/>
              <a:buSzTx/>
              <a:buFontTx/>
            </a:pPr>
            <a:r>
              <a:rPr lang="en-US" altLang="zh-CN" dirty="0">
                <a:latin typeface="Times New Roman" panose="02020603050405020304" pitchFamily="18" charset="0"/>
                <a:cs typeface="Times New Roman" panose="02020603050405020304" pitchFamily="18" charset="0"/>
              </a:rPr>
              <a:t>5. </a:t>
            </a:r>
            <a:r>
              <a:rPr lang="en-US" altLang="zh-CN" dirty="0">
                <a:latin typeface="Times New Roman" panose="02020603050405020304" pitchFamily="18" charset="0"/>
                <a:cs typeface="Times New Roman" panose="02020603050405020304" pitchFamily="18" charset="0"/>
                <a:sym typeface="+mn-ea"/>
              </a:rPr>
              <a:t>¬p</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n-ea"/>
              </a:rPr>
              <a:t>Modus tollens using (3) and (4)</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1453515"/>
          </a:xfrm>
        </p:spPr>
        <p:txBody>
          <a:bodyPr/>
          <a:lstStyle/>
          <a:p>
            <a:pPr marL="0" indent="0">
              <a:buNone/>
            </a:pPr>
            <a:r>
              <a:rPr lang="zh-CN" altLang="en-US">
                <a:sym typeface="+mn-ea"/>
              </a:rPr>
              <a:t>3. For each of these sets of premises, what relevant conclusion or conclusions can be drawn?</a:t>
            </a:r>
            <a:r>
              <a:rPr lang="en-US" altLang="zh-CN">
                <a:sym typeface="+mn-ea"/>
              </a:rPr>
              <a:t> </a:t>
            </a:r>
            <a:r>
              <a:rPr lang="zh-CN" altLang="en-US">
                <a:sym typeface="+mn-ea"/>
              </a:rPr>
              <a:t>Explain the rules of inference used to obtain each conclusion from the premises.</a:t>
            </a:r>
            <a:endParaRPr lang="zh-CN" altLang="en-US"/>
          </a:p>
          <a:p>
            <a:pPr marL="0" indent="0">
              <a:buNone/>
            </a:pPr>
            <a:r>
              <a:rPr lang="zh-CN" altLang="en-US">
                <a:sym typeface="+mn-ea"/>
              </a:rPr>
              <a:t>b) </a:t>
            </a:r>
            <a:r>
              <a:rPr lang="en-US" altLang="zh-CN">
                <a:sym typeface="+mn-ea"/>
              </a:rPr>
              <a:t>“</a:t>
            </a:r>
            <a:r>
              <a:rPr lang="zh-CN" altLang="en-US">
                <a:sym typeface="+mn-ea"/>
              </a:rPr>
              <a:t>Every student has an Internet account.</a:t>
            </a:r>
            <a:r>
              <a:rPr lang="en-US" altLang="zh-CN">
                <a:sym typeface="+mn-ea"/>
              </a:rPr>
              <a:t>”</a:t>
            </a:r>
            <a:r>
              <a:rPr lang="zh-CN" altLang="en-US">
                <a:sym typeface="+mn-ea"/>
              </a:rPr>
              <a:t> </a:t>
            </a:r>
            <a:r>
              <a:rPr lang="en-US" altLang="zh-CN">
                <a:sym typeface="+mn-ea"/>
              </a:rPr>
              <a:t>“</a:t>
            </a:r>
            <a:r>
              <a:rPr lang="zh-CN" altLang="en-US">
                <a:sym typeface="+mn-ea"/>
              </a:rPr>
              <a:t>Homer does not have an Internet account.</a:t>
            </a:r>
            <a:r>
              <a:rPr lang="en-US" altLang="zh-CN">
                <a:sym typeface="+mn-ea"/>
              </a:rPr>
              <a:t>” “</a:t>
            </a:r>
            <a:r>
              <a:rPr lang="zh-CN" altLang="en-US">
                <a:sym typeface="+mn-ea"/>
              </a:rPr>
              <a:t>Maggie has an Internet account.</a:t>
            </a:r>
            <a:r>
              <a:rPr lang="en-US" altLang="zh-CN">
                <a:sym typeface="+mn-ea"/>
              </a:rPr>
              <a:t>”</a:t>
            </a:r>
            <a:endParaRPr lang="en-US" altLang="zh-CN"/>
          </a:p>
          <a:p>
            <a:endParaRPr lang="zh-CN" altLang="en-US"/>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9" name="文本框 8"/>
          <p:cNvSpPr txBox="1"/>
          <p:nvPr/>
        </p:nvSpPr>
        <p:spPr>
          <a:xfrm>
            <a:off x="647700" y="3112135"/>
            <a:ext cx="4899025" cy="9220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sym typeface="+mn-ea"/>
              </a:rPr>
              <a:t>b) conclusions: Homer is not a student. </a:t>
            </a:r>
          </a:p>
          <a:p>
            <a:r>
              <a:rPr lang="en-US" altLang="zh-CN" dirty="0">
                <a:latin typeface="Times New Roman" panose="02020603050405020304" pitchFamily="18" charset="0"/>
                <a:cs typeface="Times New Roman" panose="02020603050405020304" pitchFamily="18" charset="0"/>
                <a:sym typeface="+mn-ea"/>
              </a:rPr>
              <a:t>rules: Universal Instantiation,  Modus tollens</a:t>
            </a:r>
            <a:endParaRPr lang="en-US" altLang="zh-CN"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647700" y="4165600"/>
            <a:ext cx="3838575" cy="1476375"/>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sym typeface="+mn-ea"/>
              </a:rPr>
              <a:t>P(x): x is a student</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Q(x): x has an Internet account</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algn="l">
              <a:buClrTx/>
              <a:buSzTx/>
              <a:buFontTx/>
            </a:pPr>
            <a:r>
              <a:rPr lang="en-US" altLang="zh-CN"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dirty="0">
                <a:latin typeface="Times New Roman" panose="02020603050405020304" pitchFamily="18" charset="0"/>
                <a:cs typeface="Times New Roman" panose="02020603050405020304" pitchFamily="18" charset="0"/>
                <a:sym typeface="+mn-ea"/>
              </a:rPr>
              <a:t>P(x)→Q(x)</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~Q(Homer)</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Q(Maggie)</a:t>
            </a:r>
            <a:endParaRPr lang="en-US" altLang="zh-CN"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5441950" y="3112135"/>
            <a:ext cx="6644005" cy="3138170"/>
          </a:xfrm>
          <a:prstGeom prst="rect">
            <a:avLst/>
          </a:prstGeom>
          <a:noFill/>
        </p:spPr>
        <p:txBody>
          <a:bodyPr wrap="square" rtlCol="0" anchor="t">
            <a:spAutoFit/>
          </a:bodyPr>
          <a:lstStyle/>
          <a:p>
            <a:pPr algn="l">
              <a:buClrTx/>
              <a:buSzTx/>
              <a:buFontTx/>
            </a:pPr>
            <a:r>
              <a:rPr lang="en-US" altLang="zh-CN" dirty="0">
                <a:latin typeface="Times New Roman" panose="02020603050405020304" pitchFamily="18" charset="0"/>
                <a:cs typeface="Times New Roman" panose="02020603050405020304" pitchFamily="18" charset="0"/>
              </a:rPr>
              <a:t>The following steps can be used to establish the conclusion from the premises.</a:t>
            </a:r>
          </a:p>
          <a:p>
            <a:pPr algn="l">
              <a:buClrTx/>
              <a:buSzTx/>
              <a:buFontTx/>
            </a:pPr>
            <a:r>
              <a:rPr lang="en-US" altLang="zh-CN" dirty="0">
                <a:latin typeface="Times New Roman" panose="02020603050405020304" pitchFamily="18" charset="0"/>
                <a:cs typeface="Times New Roman" panose="02020603050405020304" pitchFamily="18" charset="0"/>
              </a:rPr>
              <a:t>Step 		 	Reason</a:t>
            </a:r>
          </a:p>
          <a:p>
            <a:pPr algn="l">
              <a:buClrTx/>
              <a:buSzTx/>
              <a:buFontTx/>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(x)</a:t>
            </a:r>
            <a:r>
              <a:rPr lang="en-US" altLang="zh-CN" dirty="0">
                <a:latin typeface="Times New Roman" panose="02020603050405020304" pitchFamily="18" charset="0"/>
                <a:cs typeface="Times New Roman" panose="02020603050405020304" pitchFamily="18" charset="0"/>
                <a:sym typeface="+mn-ea"/>
              </a:rPr>
              <a:t>P(x)→Q(x)</a:t>
            </a:r>
            <a:r>
              <a:rPr lang="en-US" altLang="zh-CN" dirty="0">
                <a:latin typeface="Times New Roman" panose="02020603050405020304" pitchFamily="18" charset="0"/>
                <a:cs typeface="Times New Roman" panose="02020603050405020304" pitchFamily="18" charset="0"/>
              </a:rPr>
              <a:t> 		Premise</a:t>
            </a:r>
          </a:p>
          <a:p>
            <a:pPr algn="l">
              <a:buClrTx/>
              <a:buSzTx/>
              <a:buFontTx/>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ea"/>
              </a:rPr>
              <a:t>P(Homer)→Q(Homer)</a:t>
            </a:r>
            <a:r>
              <a:rPr lang="en-US" altLang="zh-CN" dirty="0">
                <a:latin typeface="Times New Roman" panose="02020603050405020304" pitchFamily="18" charset="0"/>
                <a:cs typeface="Times New Roman" panose="02020603050405020304" pitchFamily="18" charset="0"/>
              </a:rPr>
              <a:t> 	Universal instantiation from (1)</a:t>
            </a:r>
          </a:p>
          <a:p>
            <a:pPr algn="l">
              <a:buClrTx/>
              <a:buSzTx/>
              <a:buFontTx/>
            </a:pPr>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ea"/>
              </a:rPr>
              <a:t>P(Maggie)→Q(Maggie) 	Universal instantiation from (1)</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ea"/>
              </a:rPr>
              <a:t>~Q(Homer)</a:t>
            </a:r>
            <a:r>
              <a:rPr lang="en-US" altLang="zh-CN" dirty="0">
                <a:latin typeface="Times New Roman" panose="02020603050405020304" pitchFamily="18" charset="0"/>
                <a:cs typeface="Times New Roman" panose="02020603050405020304" pitchFamily="18" charset="0"/>
              </a:rPr>
              <a:t> 		Premise</a:t>
            </a:r>
          </a:p>
          <a:p>
            <a:pPr algn="l">
              <a:buClrTx/>
              <a:buSzTx/>
              <a:buFontTx/>
            </a:pPr>
            <a:r>
              <a:rPr lang="en-US" altLang="zh-CN" dirty="0">
                <a:latin typeface="Times New Roman" panose="02020603050405020304" pitchFamily="18" charset="0"/>
                <a:cs typeface="Times New Roman" panose="02020603050405020304" pitchFamily="18" charset="0"/>
              </a:rPr>
              <a:t>5. </a:t>
            </a:r>
            <a:r>
              <a:rPr lang="en-US" altLang="zh-CN" dirty="0">
                <a:latin typeface="Times New Roman" panose="02020603050405020304" pitchFamily="18" charset="0"/>
                <a:cs typeface="Times New Roman" panose="02020603050405020304" pitchFamily="18" charset="0"/>
                <a:sym typeface="+mn-ea"/>
              </a:rPr>
              <a:t>~P(Homer)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n-ea"/>
              </a:rPr>
              <a:t>Modus tollens using (2) and (4)</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mn-ea"/>
              </a:rPr>
              <a:t>Q(Maggie)	</a:t>
            </a:r>
            <a:r>
              <a:rPr lang="en-US" altLang="zh-CN" dirty="0">
                <a:latin typeface="Times New Roman" panose="02020603050405020304" pitchFamily="18" charset="0"/>
                <a:cs typeface="Times New Roman" panose="02020603050405020304" pitchFamily="18" charset="0"/>
              </a:rPr>
              <a:t> 	Premise</a:t>
            </a:r>
          </a:p>
          <a:p>
            <a:pPr algn="l">
              <a:buClrTx/>
              <a:buSzTx/>
              <a:buFontTx/>
            </a:pPr>
            <a:r>
              <a:rPr lang="en-US" altLang="zh-CN" b="1" dirty="0">
                <a:solidFill>
                  <a:srgbClr val="FF0000"/>
                </a:solidFill>
                <a:latin typeface="Times New Roman" panose="02020603050405020304" pitchFamily="18" charset="0"/>
                <a:cs typeface="Times New Roman" panose="02020603050405020304" pitchFamily="18" charset="0"/>
              </a:rPr>
              <a:t>7. P(Maggie)		? Attention that we have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a:t>
            </a:r>
            <a:r>
              <a:rPr lang="en-US" altLang="zh-CN" b="1" dirty="0">
                <a:solidFill>
                  <a:srgbClr val="FF0000"/>
                </a:solidFill>
                <a:latin typeface="Times New Roman" panose="02020603050405020304" pitchFamily="18" charset="0"/>
                <a:cs typeface="Times New Roman" panose="02020603050405020304" pitchFamily="18" charset="0"/>
              </a:rPr>
              <a:t>rules of</a:t>
            </a:r>
          </a:p>
          <a:p>
            <a:pPr algn="l">
              <a:buClrTx/>
              <a:buSzTx/>
              <a:buFontTx/>
            </a:pPr>
            <a:r>
              <a:rPr lang="en-US" altLang="zh-CN" b="1" dirty="0">
                <a:solidFill>
                  <a:srgbClr val="FF0000"/>
                </a:solidFill>
                <a:latin typeface="Times New Roman" panose="02020603050405020304" pitchFamily="18" charset="0"/>
                <a:cs typeface="Times New Roman" panose="02020603050405020304" pitchFamily="18" charset="0"/>
              </a:rPr>
              <a:t>                                                (P</a:t>
            </a:r>
            <a:r>
              <a:rPr lang="en-US" altLang="zh-CN" b="1" dirty="0">
                <a:solidFill>
                  <a:srgbClr val="FF0000"/>
                </a:solidFill>
                <a:latin typeface="Times New Roman" panose="02020603050405020304" pitchFamily="18" charset="0"/>
                <a:cs typeface="Times New Roman" panose="02020603050405020304" pitchFamily="18" charset="0"/>
                <a:sym typeface="+mn-ea"/>
              </a:rPr>
              <a:t>→Q) ∧ Q =</a:t>
            </a:r>
            <a:r>
              <a:rPr lang="zh-CN" altLang="en-US" b="1" dirty="0">
                <a:solidFill>
                  <a:srgbClr val="FF0000"/>
                </a:solidFill>
                <a:latin typeface="Times New Roman" panose="02020603050405020304" pitchFamily="18" charset="0"/>
                <a:cs typeface="Times New Roman" panose="02020603050405020304" pitchFamily="18" charset="0"/>
                <a:sym typeface="+mn-ea"/>
              </a:rPr>
              <a:t>×</a:t>
            </a:r>
            <a:r>
              <a:rPr lang="en-US" altLang="zh-CN" b="1" dirty="0">
                <a:solidFill>
                  <a:srgbClr val="FF0000"/>
                </a:solidFill>
                <a:latin typeface="Times New Roman" panose="02020603050405020304" pitchFamily="18" charset="0"/>
                <a:cs typeface="Times New Roman" panose="02020603050405020304" pitchFamily="18" charset="0"/>
                <a:sym typeface="+mn-ea"/>
              </a:rPr>
              <a:t>=&gt; P  </a:t>
            </a:r>
            <a:r>
              <a:rPr lang="zh-CN" altLang="en-US" b="1" dirty="0">
                <a:solidFill>
                  <a:srgbClr val="FF0000"/>
                </a:solidFill>
                <a:latin typeface="Times New Roman" panose="02020603050405020304" pitchFamily="18" charset="0"/>
                <a:cs typeface="Times New Roman" panose="02020603050405020304" pitchFamily="18" charset="0"/>
                <a:sym typeface="+mn-ea"/>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864235"/>
          </a:xfrm>
        </p:spPr>
        <p:txBody>
          <a:bodyPr/>
          <a:lstStyle/>
          <a:p>
            <a:pPr marL="0" indent="0">
              <a:buNone/>
            </a:pPr>
            <a:r>
              <a:rPr lang="en-US" altLang="zh-CN">
                <a:sym typeface="+mn-ea"/>
              </a:rPr>
              <a:t>4</a:t>
            </a:r>
            <a:r>
              <a:rPr lang="zh-CN" altLang="en-US">
                <a:sym typeface="+mn-ea"/>
              </a:rPr>
              <a:t>. </a:t>
            </a:r>
            <a:r>
              <a:rPr lang="en-US" altLang="zh-CN">
                <a:sym typeface="+mn-ea"/>
              </a:rPr>
              <a:t>What is wrong with this argument? Let H(x) be “x is happy.” Given the premise ∃xH(x), we </a:t>
            </a:r>
            <a:r>
              <a:rPr lang="zh-CN" altLang="en-US"/>
              <a:t>conclude that H(Lola). Therefore, Lola is happy. </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9" name="文本框 8"/>
          <p:cNvSpPr txBox="1"/>
          <p:nvPr/>
        </p:nvSpPr>
        <p:spPr>
          <a:xfrm>
            <a:off x="647700" y="3112135"/>
            <a:ext cx="9747250" cy="1753235"/>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rPr>
              <a:t>We know that some x exists that makes H(x) true, but we cannot conclude that Lola is one such x.</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We </a:t>
            </a:r>
            <a:r>
              <a:rPr lang="zh-CN" altLang="en-US" b="1" u="sng" dirty="0">
                <a:latin typeface="Times New Roman" panose="02020603050405020304" pitchFamily="18" charset="0"/>
                <a:cs typeface="Times New Roman" panose="02020603050405020304" pitchFamily="18" charset="0"/>
              </a:rPr>
              <a:t>cannot</a:t>
            </a:r>
            <a:r>
              <a:rPr lang="zh-CN" altLang="en-US" u="sng" dirty="0">
                <a:latin typeface="Times New Roman" panose="02020603050405020304" pitchFamily="18" charset="0"/>
                <a:cs typeface="Times New Roman" panose="02020603050405020304" pitchFamily="18" charset="0"/>
              </a:rPr>
              <a:t> select an arbitrary</a:t>
            </a:r>
            <a:r>
              <a:rPr lang="en-US" altLang="zh-CN" u="sng" dirty="0">
                <a:latin typeface="Times New Roman" panose="02020603050405020304" pitchFamily="18" charset="0"/>
                <a:cs typeface="Times New Roman" panose="02020603050405020304" pitchFamily="18" charset="0"/>
              </a:rPr>
              <a:t> </a:t>
            </a:r>
            <a:r>
              <a:rPr lang="zh-CN" altLang="en-US" u="sng" dirty="0">
                <a:latin typeface="Times New Roman" panose="02020603050405020304" pitchFamily="18" charset="0"/>
                <a:cs typeface="Times New Roman" panose="02020603050405020304" pitchFamily="18" charset="0"/>
              </a:rPr>
              <a:t>value of </a:t>
            </a:r>
            <a:r>
              <a:rPr lang="en-US" altLang="zh-CN" u="sng" dirty="0">
                <a:latin typeface="Times New Roman" panose="02020603050405020304" pitchFamily="18" charset="0"/>
                <a:cs typeface="Times New Roman" panose="02020603050405020304" pitchFamily="18" charset="0"/>
              </a:rPr>
              <a:t>c</a:t>
            </a:r>
            <a:r>
              <a:rPr lang="zh-CN" altLang="en-US" u="sng" dirty="0">
                <a:latin typeface="Times New Roman" panose="02020603050405020304" pitchFamily="18" charset="0"/>
                <a:cs typeface="Times New Roman" panose="02020603050405020304" pitchFamily="18" charset="0"/>
              </a:rPr>
              <a:t> here, but rather it must be a </a:t>
            </a:r>
            <a:r>
              <a:rPr lang="en-US" altLang="zh-CN" u="sng" dirty="0">
                <a:latin typeface="Times New Roman" panose="02020603050405020304" pitchFamily="18" charset="0"/>
                <a:cs typeface="Times New Roman" panose="02020603050405020304" pitchFamily="18" charset="0"/>
              </a:rPr>
              <a:t>c</a:t>
            </a:r>
            <a:r>
              <a:rPr lang="zh-CN" altLang="en-US" u="sng" dirty="0">
                <a:latin typeface="Times New Roman" panose="02020603050405020304" pitchFamily="18" charset="0"/>
                <a:cs typeface="Times New Roman" panose="02020603050405020304" pitchFamily="18" charset="0"/>
              </a:rPr>
              <a:t> for which P(c) is true</a:t>
            </a:r>
            <a:r>
              <a:rPr lang="zh-CN" altLang="en-US" dirty="0">
                <a:latin typeface="Times New Roman" panose="02020603050405020304" pitchFamily="18" charset="0"/>
                <a:cs typeface="Times New Roman" panose="02020603050405020304" pitchFamily="18" charset="0"/>
              </a:rPr>
              <a:t>. Usually we have no knowledge</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of what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is, only that it exists. Because it exists, we may give it a name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and continue our</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argument.</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Existential instantiation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3713480"/>
          </a:xfrm>
        </p:spPr>
        <p:txBody>
          <a:bodyPr/>
          <a:lstStyle/>
          <a:p>
            <a:pPr marL="0" indent="0">
              <a:buNone/>
            </a:pPr>
            <a:r>
              <a:rPr lang="zh-CN" altLang="en-US"/>
              <a:t>5. Identify the error or errors in this argument that supposedly shows that if ∀x(P(x) ∨ Q(x)) is</a:t>
            </a:r>
            <a:r>
              <a:rPr lang="en-US" altLang="zh-CN"/>
              <a:t> </a:t>
            </a:r>
            <a:r>
              <a:rPr lang="zh-CN" altLang="en-US"/>
              <a:t>true then ∀xP(x) ∨∀xQ(x) is true. </a:t>
            </a:r>
          </a:p>
          <a:p>
            <a:pPr marL="0" indent="0">
              <a:buNone/>
            </a:pPr>
            <a:r>
              <a:rPr lang="zh-CN" altLang="en-US">
                <a:sym typeface="+mn-ea"/>
              </a:rPr>
              <a:t>1. ∀x(P(x) ∨ Q(x)) </a:t>
            </a:r>
            <a:r>
              <a:rPr lang="en-US" altLang="zh-CN">
                <a:sym typeface="+mn-ea"/>
              </a:rPr>
              <a:t>	</a:t>
            </a:r>
            <a:r>
              <a:rPr lang="zh-CN" altLang="en-US">
                <a:sym typeface="+mn-ea"/>
              </a:rPr>
              <a:t>Premise</a:t>
            </a:r>
            <a:endParaRPr lang="zh-CN" altLang="en-US"/>
          </a:p>
          <a:p>
            <a:pPr marL="0" indent="0">
              <a:buNone/>
            </a:pPr>
            <a:r>
              <a:rPr lang="zh-CN" altLang="en-US">
                <a:sym typeface="+mn-ea"/>
              </a:rPr>
              <a:t>2. P(c) ∨ Q(c) </a:t>
            </a:r>
            <a:r>
              <a:rPr lang="en-US" altLang="zh-CN">
                <a:sym typeface="+mn-ea"/>
              </a:rPr>
              <a:t>		</a:t>
            </a:r>
            <a:r>
              <a:rPr lang="zh-CN" altLang="en-US">
                <a:sym typeface="+mn-ea"/>
              </a:rPr>
              <a:t>Universal instantiation from (1)</a:t>
            </a:r>
            <a:endParaRPr lang="zh-CN" altLang="en-US"/>
          </a:p>
          <a:p>
            <a:pPr marL="0" indent="0">
              <a:buNone/>
            </a:pPr>
            <a:r>
              <a:rPr lang="zh-CN" altLang="en-US">
                <a:sym typeface="+mn-ea"/>
              </a:rPr>
              <a:t>3. P(c) </a:t>
            </a:r>
            <a:r>
              <a:rPr lang="en-US" altLang="zh-CN">
                <a:sym typeface="+mn-ea"/>
              </a:rPr>
              <a:t>			</a:t>
            </a:r>
            <a:r>
              <a:rPr lang="zh-CN" altLang="en-US">
                <a:sym typeface="+mn-ea"/>
              </a:rPr>
              <a:t>Simplification from (2)</a:t>
            </a:r>
            <a:endParaRPr lang="zh-CN" altLang="en-US"/>
          </a:p>
          <a:p>
            <a:pPr marL="0" indent="0">
              <a:buNone/>
            </a:pPr>
            <a:r>
              <a:rPr lang="zh-CN" altLang="en-US">
                <a:sym typeface="+mn-ea"/>
              </a:rPr>
              <a:t>4. ∀xP (x) </a:t>
            </a:r>
            <a:r>
              <a:rPr lang="en-US" altLang="zh-CN">
                <a:sym typeface="+mn-ea"/>
              </a:rPr>
              <a:t>		</a:t>
            </a:r>
            <a:r>
              <a:rPr lang="zh-CN" altLang="en-US">
                <a:sym typeface="+mn-ea"/>
              </a:rPr>
              <a:t>Universal generalization from (3)</a:t>
            </a:r>
            <a:endParaRPr lang="zh-CN" altLang="en-US"/>
          </a:p>
          <a:p>
            <a:pPr marL="0" indent="0">
              <a:buNone/>
            </a:pPr>
            <a:r>
              <a:rPr lang="zh-CN" altLang="en-US">
                <a:sym typeface="+mn-ea"/>
              </a:rPr>
              <a:t>5. Q(c) </a:t>
            </a:r>
            <a:r>
              <a:rPr lang="en-US" altLang="zh-CN">
                <a:sym typeface="+mn-ea"/>
              </a:rPr>
              <a:t>			</a:t>
            </a:r>
            <a:r>
              <a:rPr lang="zh-CN" altLang="en-US">
                <a:sym typeface="+mn-ea"/>
              </a:rPr>
              <a:t>Simplification from (2)</a:t>
            </a:r>
            <a:endParaRPr lang="zh-CN" altLang="en-US"/>
          </a:p>
          <a:p>
            <a:pPr marL="0" indent="0">
              <a:buNone/>
            </a:pPr>
            <a:r>
              <a:rPr lang="zh-CN" altLang="en-US">
                <a:sym typeface="+mn-ea"/>
              </a:rPr>
              <a:t>6. ∀xQ(x) </a:t>
            </a:r>
            <a:r>
              <a:rPr lang="en-US" altLang="zh-CN">
                <a:sym typeface="+mn-ea"/>
              </a:rPr>
              <a:t>		</a:t>
            </a:r>
            <a:r>
              <a:rPr lang="zh-CN" altLang="en-US">
                <a:sym typeface="+mn-ea"/>
              </a:rPr>
              <a:t>Universal generalization from (5)</a:t>
            </a:r>
            <a:endParaRPr lang="zh-CN" altLang="en-US"/>
          </a:p>
          <a:p>
            <a:pPr marL="0" indent="0">
              <a:buNone/>
            </a:pPr>
            <a:r>
              <a:rPr lang="zh-CN" altLang="en-US">
                <a:sym typeface="+mn-ea"/>
              </a:rPr>
              <a:t>7. ∀x(P(x) ∨∀xQ(x)) </a:t>
            </a:r>
            <a:r>
              <a:rPr lang="en-US" altLang="zh-CN">
                <a:sym typeface="+mn-ea"/>
              </a:rPr>
              <a:t>	</a:t>
            </a:r>
            <a:r>
              <a:rPr lang="zh-CN" altLang="en-US">
                <a:sym typeface="+mn-ea"/>
              </a:rPr>
              <a:t>Conjunction from (4) and (6)</a:t>
            </a:r>
            <a:endParaRPr lang="zh-CN" altLang="en-US"/>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9" name="文本框 8"/>
          <p:cNvSpPr txBox="1"/>
          <p:nvPr/>
        </p:nvSpPr>
        <p:spPr>
          <a:xfrm>
            <a:off x="7330440" y="2397760"/>
            <a:ext cx="4665345" cy="9220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rPr>
              <a:t>Steps 3 and 5 are incorrect; simplification applies to conjunctions(∧), not disjunctions(</a:t>
            </a:r>
            <a:r>
              <a:rPr lang="zh-CN" altLang="en-US">
                <a:sym typeface="+mn-ea"/>
              </a:rPr>
              <a:t>∨</a:t>
            </a:r>
            <a:r>
              <a:rPr lang="en-US" altLang="zh-CN"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7330440" y="3472815"/>
            <a:ext cx="4671060" cy="452755"/>
          </a:xfrm>
          <a:prstGeom prst="rect">
            <a:avLst/>
          </a:prstGeom>
        </p:spPr>
      </p:pic>
      <p:sp>
        <p:nvSpPr>
          <p:cNvPr id="10" name="文本框 9"/>
          <p:cNvSpPr txBox="1"/>
          <p:nvPr/>
        </p:nvSpPr>
        <p:spPr>
          <a:xfrm>
            <a:off x="647700" y="5434330"/>
            <a:ext cx="7867650" cy="64516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b="1" dirty="0">
                <a:latin typeface="Times New Roman" panose="02020603050405020304" pitchFamily="18" charset="0"/>
                <a:cs typeface="Times New Roman" panose="02020603050405020304" pitchFamily="18" charset="0"/>
              </a:rPr>
              <a:t>This exercise is similar to question No.15, Chapter 2 in </a:t>
            </a:r>
            <a:r>
              <a:rPr lang="en-US" b="1" i="1" dirty="0">
                <a:latin typeface="Times New Roman" panose="02020603050405020304" pitchFamily="18" charset="0"/>
                <a:cs typeface="Times New Roman" panose="02020603050405020304" pitchFamily="18" charset="0"/>
              </a:rPr>
              <a:t>Discrete Mathematics</a:t>
            </a:r>
            <a:r>
              <a:rPr lang="en-US" b="1" dirty="0">
                <a:latin typeface="Times New Roman" panose="02020603050405020304" pitchFamily="18" charset="0"/>
                <a:cs typeface="Times New Roman" panose="02020603050405020304" pitchFamily="18" charset="0"/>
              </a:rPr>
              <a:t> written by Weisen Feng, et al.</a:t>
            </a:r>
            <a:endParaRPr lang="en-US" altLang="zh-C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Relations</a:t>
            </a:r>
          </a:p>
        </p:txBody>
      </p:sp>
      <p:sp>
        <p:nvSpPr>
          <p:cNvPr id="5" name="文本占位符 4"/>
          <p:cNvSpPr>
            <a:spLocks noGrp="1"/>
          </p:cNvSpPr>
          <p:nvPr>
            <p:ph type="body" idx="1"/>
          </p:nvPr>
        </p:nvSpPr>
        <p:spPr/>
        <p:txBody>
          <a:bodyPr/>
          <a:lstStyle/>
          <a:p>
            <a:r>
              <a:rPr lang="en-US" altLang="zh-CN">
                <a:sym typeface="+mn-ea"/>
              </a:rPr>
              <a:t>Chapter 9</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p>
        </p:txBody>
      </p:sp>
      <p:sp>
        <p:nvSpPr>
          <p:cNvPr id="3" name="内容占位符 2"/>
          <p:cNvSpPr>
            <a:spLocks noGrp="1"/>
          </p:cNvSpPr>
          <p:nvPr>
            <p:ph idx="1"/>
          </p:nvPr>
        </p:nvSpPr>
        <p:spPr>
          <a:xfrm>
            <a:off x="647700" y="1825625"/>
            <a:ext cx="10973435" cy="1270635"/>
          </a:xfrm>
        </p:spPr>
        <p:txBody>
          <a:bodyPr/>
          <a:lstStyle/>
          <a:p>
            <a:pPr marL="0" indent="0">
              <a:buNone/>
            </a:pPr>
            <a:r>
              <a:t>1. List the ordered pairs in the relation R from A={0, 1, 2, 3, 4} to B= </a:t>
            </a:r>
            <a:r>
              <a:rPr lang="en-US"/>
              <a:t>{</a:t>
            </a:r>
            <a:r>
              <a:t>0, 1, 2, 3}, where (a, b)∈R if</a:t>
            </a:r>
            <a:r>
              <a:rPr lang="en-US"/>
              <a:t> </a:t>
            </a:r>
            <a:r>
              <a:t>and only if </a:t>
            </a:r>
            <a:endParaRPr lang="en-US"/>
          </a:p>
          <a:p>
            <a:pPr marL="0" indent="0">
              <a:buNone/>
            </a:pPr>
            <a:r>
              <a:t>a) a = b. b) a + b = 4. c) a</a:t>
            </a:r>
            <a:r>
              <a:rPr lang="en-US"/>
              <a:t> </a:t>
            </a:r>
            <a:r>
              <a:t>&gt;</a:t>
            </a:r>
            <a:r>
              <a:rPr lang="en-US"/>
              <a:t> </a:t>
            </a:r>
            <a:r>
              <a:t>b. d) a | b. e) gcd(a, b) = 1. f ) lcm(a, b) = 2.</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9" name="文本框 8"/>
          <p:cNvSpPr txBox="1"/>
          <p:nvPr/>
        </p:nvSpPr>
        <p:spPr>
          <a:xfrm>
            <a:off x="647700" y="3096260"/>
            <a:ext cx="7174230" cy="31381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dirty="0">
                <a:latin typeface="Times New Roman" panose="02020603050405020304" pitchFamily="18" charset="0"/>
                <a:cs typeface="Times New Roman" panose="02020603050405020304" pitchFamily="18" charset="0"/>
              </a:rPr>
              <a:t>Choose a subset of A</a:t>
            </a:r>
            <a:r>
              <a:rPr lang="en-US" altLang="zh-CN">
                <a:latin typeface="Times New Roman" panose="02020603050405020304" pitchFamily="18" charset="0"/>
                <a:cs typeface="Times New Roman" panose="02020603050405020304" pitchFamily="18" charset="0"/>
                <a:sym typeface="+mn-ea"/>
              </a:rPr>
              <a:t>×B </a:t>
            </a:r>
            <a:r>
              <a:rPr lang="en-US" altLang="zh-CN" dirty="0">
                <a:latin typeface="Times New Roman" panose="02020603050405020304" pitchFamily="18" charset="0"/>
                <a:cs typeface="Times New Roman" panose="02020603050405020304" pitchFamily="18" charset="0"/>
              </a:rPr>
              <a:t>satisfying the equation. </a:t>
            </a:r>
          </a:p>
          <a:p>
            <a:pPr indent="0">
              <a:buNone/>
            </a:pPr>
            <a:r>
              <a:rPr lang="en-US" altLang="zh-CN" dirty="0">
                <a:latin typeface="Times New Roman" panose="02020603050405020304" pitchFamily="18" charset="0"/>
                <a:cs typeface="Times New Roman" panose="02020603050405020304" pitchFamily="18" charset="0"/>
              </a:rPr>
              <a:t>Remember that relation pairs have order, which means (a, b) ≠ (b, a).</a:t>
            </a:r>
          </a:p>
          <a:p>
            <a:pPr indent="0">
              <a:buNone/>
            </a:pPr>
            <a:endParaRPr lang="en-US" altLang="zh-CN" dirty="0">
              <a:latin typeface="Times New Roman" panose="02020603050405020304" pitchFamily="18" charset="0"/>
              <a:cs typeface="Times New Roman" panose="02020603050405020304" pitchFamily="18" charset="0"/>
            </a:endParaRPr>
          </a:p>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sym typeface="+mn-ea"/>
              </a:rPr>
              <a:t>a) {(0, 0), (1, 1), (2, 2), (3, 3)} </a:t>
            </a:r>
          </a:p>
          <a:p>
            <a:r>
              <a:rPr lang="en-US" altLang="zh-CN" dirty="0">
                <a:latin typeface="Times New Roman" panose="02020603050405020304" pitchFamily="18" charset="0"/>
                <a:cs typeface="Times New Roman" panose="02020603050405020304" pitchFamily="18" charset="0"/>
                <a:sym typeface="+mn-ea"/>
              </a:rPr>
              <a:t>b) {(1, 3), (2, 2), (3, 1), (4, 0)} </a:t>
            </a:r>
          </a:p>
          <a:p>
            <a:r>
              <a:rPr lang="en-US" altLang="zh-CN" dirty="0">
                <a:latin typeface="Times New Roman" panose="02020603050405020304" pitchFamily="18" charset="0"/>
                <a:cs typeface="Times New Roman" panose="02020603050405020304" pitchFamily="18" charset="0"/>
                <a:sym typeface="+mn-ea"/>
              </a:rPr>
              <a:t>c) {(1, 0), (2, 0), (3, 0), (4, 0), (2, 1), (3, 1), (4, 1), (3, 2), (4, 2), (4, 3)} </a:t>
            </a:r>
          </a:p>
          <a:p>
            <a:r>
              <a:rPr lang="en-US" altLang="zh-CN" dirty="0">
                <a:latin typeface="Times New Roman" panose="02020603050405020304" pitchFamily="18" charset="0"/>
                <a:cs typeface="Times New Roman" panose="02020603050405020304" pitchFamily="18" charset="0"/>
                <a:sym typeface="+mn-ea"/>
              </a:rPr>
              <a:t>d) {(1, 0), (1, 1), (1, 2), (1, 3), (2, 0), (2, 2), (3, 0), (3, 3), (4, 0)} </a:t>
            </a:r>
          </a:p>
          <a:p>
            <a:r>
              <a:rPr lang="en-US" altLang="zh-CN" dirty="0">
                <a:latin typeface="Times New Roman" panose="02020603050405020304" pitchFamily="18" charset="0"/>
                <a:cs typeface="Times New Roman" panose="02020603050405020304" pitchFamily="18" charset="0"/>
                <a:sym typeface="+mn-ea"/>
              </a:rPr>
              <a:t>e) {(0, 1), (1, 0), (1, 1), (1, 2), (1, 3), (2, 1), (2, 3), (3, 1), (3, 2), (4, 1), (4, 3)}</a:t>
            </a:r>
          </a:p>
          <a:p>
            <a:r>
              <a:rPr lang="en-US" altLang="zh-CN" dirty="0">
                <a:latin typeface="Times New Roman" panose="02020603050405020304" pitchFamily="18" charset="0"/>
                <a:cs typeface="Times New Roman" panose="02020603050405020304" pitchFamily="18" charset="0"/>
                <a:sym typeface="+mn-ea"/>
              </a:rPr>
              <a:t>f) {(1, 2), (2, 1), (2, 2)} </a:t>
            </a:r>
          </a:p>
          <a:p>
            <a:endParaRPr lang="en-US" altLang="zh-CN"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7989570" y="3096260"/>
            <a:ext cx="3984625" cy="3138170"/>
          </a:xfrm>
          <a:prstGeom prst="rect">
            <a:avLst/>
          </a:prstGeom>
          <a:noFill/>
        </p:spPr>
        <p:txBody>
          <a:bodyPr wrap="square" rtlCol="0" anchor="t">
            <a:spAutoFit/>
          </a:bodyPr>
          <a:lstStyle/>
          <a:p>
            <a:pPr algn="l">
              <a:buClrTx/>
              <a:buSzTx/>
              <a:buFontTx/>
            </a:pPr>
            <a:r>
              <a:rPr lang="en-US" altLang="zh-CN" b="1" dirty="0">
                <a:latin typeface="Times New Roman" panose="02020603050405020304" pitchFamily="18" charset="0"/>
                <a:cs typeface="Times New Roman" panose="02020603050405020304" pitchFamily="18" charset="0"/>
              </a:rPr>
              <a:t>divisibility relation: </a:t>
            </a:r>
          </a:p>
          <a:p>
            <a:pPr algn="l">
              <a:buClrTx/>
              <a:buSzTx/>
              <a:buFontTx/>
            </a:pPr>
            <a:r>
              <a:rPr lang="en-US" altLang="zh-CN" dirty="0">
                <a:latin typeface="Times New Roman" panose="02020603050405020304" pitchFamily="18" charset="0"/>
                <a:cs typeface="Times New Roman" panose="02020603050405020304" pitchFamily="18" charset="0"/>
              </a:rPr>
              <a:t>1 is the divisor of any integer.</a:t>
            </a:r>
          </a:p>
          <a:p>
            <a:pPr algn="l">
              <a:buClrTx/>
              <a:buSzTx/>
              <a:buFontTx/>
            </a:pPr>
            <a:r>
              <a:rPr lang="en-US" altLang="zh-CN" dirty="0">
                <a:latin typeface="Times New Roman" panose="02020603050405020304" pitchFamily="18" charset="0"/>
                <a:cs typeface="Times New Roman" panose="02020603050405020304" pitchFamily="18" charset="0"/>
              </a:rPr>
              <a:t>for any integer a, there is always 1 | a;</a:t>
            </a:r>
          </a:p>
          <a:p>
            <a:pPr algn="l">
              <a:buClrTx/>
              <a:buSzTx/>
              <a:buFontTx/>
            </a:pPr>
            <a:r>
              <a:rPr lang="en-US" altLang="zh-CN" dirty="0">
                <a:latin typeface="Times New Roman" panose="02020603050405020304" pitchFamily="18" charset="0"/>
                <a:cs typeface="Times New Roman" panose="02020603050405020304" pitchFamily="18" charset="0"/>
              </a:rPr>
              <a:t>0 is a multiple of any non-zero integer.</a:t>
            </a:r>
          </a:p>
          <a:p>
            <a:pPr algn="l">
              <a:buClrTx/>
              <a:buSzTx/>
              <a:buFontTx/>
            </a:pPr>
            <a:r>
              <a:rPr lang="en-US" altLang="zh-CN" dirty="0">
                <a:latin typeface="Times New Roman" panose="02020603050405020304" pitchFamily="18" charset="0"/>
                <a:cs typeface="Times New Roman" panose="02020603050405020304" pitchFamily="18" charset="0"/>
              </a:rPr>
              <a:t>for any integer a ≠ 0, there is always a | 0.</a:t>
            </a:r>
          </a:p>
          <a:p>
            <a:pPr algn="l">
              <a:buClrTx/>
              <a:buSzTx/>
              <a:buFontTx/>
            </a:pP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b="1" dirty="0">
                <a:latin typeface="Times New Roman" panose="02020603050405020304" pitchFamily="18" charset="0"/>
                <a:cs typeface="Times New Roman" panose="02020603050405020304" pitchFamily="18" charset="0"/>
                <a:sym typeface="+mn-ea"/>
              </a:rPr>
              <a:t>gcd = 1 (relatively prime):</a:t>
            </a:r>
            <a:endParaRPr lang="en-US" altLang="zh-CN" b="1"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gcd(a, b) = gcd(b, a)</a:t>
            </a:r>
            <a:endParaRPr lang="en-US" altLang="zh-CN" dirty="0">
              <a:latin typeface="Times New Roman" panose="02020603050405020304" pitchFamily="18" charset="0"/>
              <a:cs typeface="Times New Roman" panose="02020603050405020304" pitchFamily="18" charset="0"/>
            </a:endParaRPr>
          </a:p>
          <a:p>
            <a:pPr algn="l">
              <a:buClrTx/>
              <a:buSzTx/>
              <a:buFontTx/>
            </a:pPr>
            <a:r>
              <a:rPr lang="en-US" altLang="zh-CN" dirty="0">
                <a:latin typeface="Times New Roman" panose="02020603050405020304" pitchFamily="18" charset="0"/>
                <a:cs typeface="Times New Roman" panose="02020603050405020304" pitchFamily="18" charset="0"/>
                <a:sym typeface="+mn-ea"/>
              </a:rPr>
              <a:t>gcd(a, 0) = |a|  gcd(1, 0) = 1</a:t>
            </a:r>
          </a:p>
          <a:p>
            <a:pPr algn="l">
              <a:buClrTx/>
              <a:buSzTx/>
              <a:buFontTx/>
            </a:pPr>
            <a:endParaRPr lang="en-US" altLang="zh-CN" dirty="0">
              <a:latin typeface="Times New Roman" panose="02020603050405020304" pitchFamily="18" charset="0"/>
              <a:cs typeface="Times New Roman" panose="02020603050405020304" pitchFamily="18" charset="0"/>
              <a:sym typeface="+mn-ea"/>
            </a:endParaRPr>
          </a:p>
          <a:p>
            <a:pPr algn="l">
              <a:buClrTx/>
              <a:buSzTx/>
              <a:buFontTx/>
            </a:pPr>
            <a:r>
              <a:rPr lang="en-US" altLang="zh-CN" b="1" dirty="0">
                <a:latin typeface="Times New Roman" panose="02020603050405020304" pitchFamily="18" charset="0"/>
                <a:cs typeface="Times New Roman" panose="02020603050405020304" pitchFamily="18" charset="0"/>
                <a:sym typeface="+mn-ea"/>
              </a:rPr>
              <a:t>lcm (judge with Prime factorization...)</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10515600" cy="1664335"/>
          </a:xfrm>
        </p:spPr>
        <p:txBody>
          <a:bodyPr/>
          <a:lstStyle/>
          <a:p>
            <a:pPr marL="0" indent="0" algn="l">
              <a:buNone/>
            </a:pPr>
            <a:r>
              <a:rPr lang="zh-CN" altLang="en-US"/>
              <a:t>2. For each of these relations on the set {1, 2, 3, 4}, decide whether it is reflexive, whether it is</a:t>
            </a:r>
            <a:r>
              <a:rPr lang="en-US" altLang="zh-CN"/>
              <a:t> </a:t>
            </a:r>
            <a:r>
              <a:rPr lang="zh-CN" altLang="en-US"/>
              <a:t>symmetric, whether it is antisymmetric, and whether it is transitive. </a:t>
            </a:r>
          </a:p>
          <a:p>
            <a:pPr marL="0" indent="0">
              <a:buNone/>
            </a:pPr>
            <a:r>
              <a:rPr lang="zh-CN" altLang="en-US"/>
              <a:t>a) {(2, 2), (2, 3), (2, 4), (3, 2), (3, 3), (3, 4)}</a:t>
            </a:r>
          </a:p>
          <a:p>
            <a:pPr marL="0" indent="0">
              <a:buNone/>
            </a:pPr>
            <a:r>
              <a:rPr lang="zh-CN" altLang="en-US"/>
              <a:t>b) {(1, 1), (1, 2), (2, 1), (2, 2), (3, 3), (4, 4)}</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9" name="文本框 8"/>
          <p:cNvSpPr txBox="1"/>
          <p:nvPr/>
        </p:nvSpPr>
        <p:spPr>
          <a:xfrm>
            <a:off x="647700" y="3568700"/>
            <a:ext cx="5817235" cy="258445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sym typeface="+mn-ea"/>
              </a:rPr>
              <a:t>a) Transitive</a:t>
            </a:r>
          </a:p>
          <a:p>
            <a:endParaRPr lang="en-US" altLang="zh-CN" dirty="0">
              <a:latin typeface="Times New Roman" panose="02020603050405020304" pitchFamily="18" charset="0"/>
              <a:cs typeface="Times New Roman" panose="02020603050405020304" pitchFamily="18" charset="0"/>
              <a:sym typeface="+mn-ea"/>
            </a:endParaRPr>
          </a:p>
          <a:p>
            <a:r>
              <a:rPr lang="en-US" altLang="zh-CN" dirty="0">
                <a:latin typeface="Times New Roman" panose="02020603050405020304" pitchFamily="18" charset="0"/>
                <a:cs typeface="Times New Roman" panose="02020603050405020304" pitchFamily="18" charset="0"/>
                <a:sym typeface="+mn-ea"/>
              </a:rPr>
              <a:t>Not reflexive: do not contain the ordered pair (1, 1)</a:t>
            </a:r>
          </a:p>
          <a:p>
            <a:r>
              <a:rPr lang="en-US" altLang="zh-CN" dirty="0">
                <a:latin typeface="Times New Roman" panose="02020603050405020304" pitchFamily="18" charset="0"/>
                <a:cs typeface="Times New Roman" panose="02020603050405020304" pitchFamily="18" charset="0"/>
              </a:rPr>
              <a:t>Not symmetric: do not contain (4, 2)</a:t>
            </a:r>
          </a:p>
          <a:p>
            <a:r>
              <a:rPr lang="en-US" altLang="zh-CN" dirty="0">
                <a:latin typeface="Times New Roman" panose="02020603050405020304" pitchFamily="18" charset="0"/>
                <a:cs typeface="Times New Roman" panose="02020603050405020304" pitchFamily="18" charset="0"/>
              </a:rPr>
              <a:t>Not antisymmetric: contain (2, 3) and (3, 2)</a:t>
            </a:r>
          </a:p>
          <a:p>
            <a:r>
              <a:rPr lang="en-US" altLang="zh-CN" dirty="0">
                <a:latin typeface="Times New Roman" panose="02020603050405020304" pitchFamily="18" charset="0"/>
                <a:cs typeface="Times New Roman" panose="02020603050405020304" pitchFamily="18" charset="0"/>
              </a:rPr>
              <a:t>Transitive:  because (1, 1) and (1, 2), (1, 2) and (2, 1), (1, 2) and (2, 2), (2, 1) and (1, 1), (2, 2) and (2, 1) are belong to the relation, and (1, 2), (1, 1) and (2, 1) are also belong to it.</a:t>
            </a:r>
          </a:p>
        </p:txBody>
      </p:sp>
      <p:sp>
        <p:nvSpPr>
          <p:cNvPr id="6" name="文本框 5"/>
          <p:cNvSpPr txBox="1"/>
          <p:nvPr/>
        </p:nvSpPr>
        <p:spPr>
          <a:xfrm>
            <a:off x="6464935" y="3489960"/>
            <a:ext cx="5638165" cy="313817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pPr indent="0">
              <a:buNone/>
            </a:pPr>
            <a:r>
              <a:rPr lang="en-US" altLang="zh-CN" dirty="0">
                <a:latin typeface="Times New Roman" panose="02020603050405020304" pitchFamily="18" charset="0"/>
                <a:cs typeface="Times New Roman" panose="02020603050405020304" pitchFamily="18" charset="0"/>
                <a:sym typeface="+mn-ea"/>
              </a:rPr>
              <a:t>b) Reflexive, symmetric, transitive</a:t>
            </a:r>
            <a:endParaRPr lang="en-US" altLang="zh-CN" b="1"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Reflexive: contain all pairs of the form (a,a), namely, (1, 1), (2, 2), (3, 3), and (4, 4)</a:t>
            </a:r>
          </a:p>
          <a:p>
            <a:r>
              <a:rPr lang="en-US" altLang="zh-CN" dirty="0">
                <a:latin typeface="Times New Roman" panose="02020603050405020304" pitchFamily="18" charset="0"/>
                <a:cs typeface="Times New Roman" panose="02020603050405020304" pitchFamily="18" charset="0"/>
              </a:rPr>
              <a:t>Symmetric: both (1, 2) and (2, 1) belong to the relation</a:t>
            </a:r>
          </a:p>
          <a:p>
            <a:r>
              <a:rPr lang="en-US" altLang="zh-CN" dirty="0">
                <a:latin typeface="Times New Roman" panose="02020603050405020304" pitchFamily="18" charset="0"/>
                <a:cs typeface="Times New Roman" panose="02020603050405020304" pitchFamily="18" charset="0"/>
              </a:rPr>
              <a:t>Not antisymmetric:  contain (1, 2) and (2, 1)</a:t>
            </a:r>
          </a:p>
          <a:p>
            <a:r>
              <a:rPr lang="en-US" altLang="zh-CN" dirty="0">
                <a:latin typeface="Times New Roman" panose="02020603050405020304" pitchFamily="18" charset="0"/>
                <a:cs typeface="Times New Roman" panose="02020603050405020304" pitchFamily="18" charset="0"/>
              </a:rPr>
              <a:t>Transitive: </a:t>
            </a:r>
            <a:r>
              <a:rPr lang="en-US" altLang="zh-CN" dirty="0">
                <a:latin typeface="Times New Roman" panose="02020603050405020304" pitchFamily="18" charset="0"/>
                <a:cs typeface="Times New Roman" panose="02020603050405020304" pitchFamily="18" charset="0"/>
                <a:sym typeface="+mn-ea"/>
              </a:rPr>
              <a:t>because (1, 1) and (1, 2), (1, 2) and (2, 1), (1, 2) and (2, 2), (2, 1) and (1, 1), (2, 1) and (1, 2), (2, 2) and (2, 1) are belong to the relation, and (1, 2), (1, 1), (2, 1) and (2, 2) are also belong to it.</a:t>
            </a:r>
            <a:endParaRPr lang="en-US" altLang="zh-CN"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6464935" y="2577465"/>
            <a:ext cx="5116830" cy="64516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b="1" dirty="0">
                <a:latin typeface="Times New Roman" panose="02020603050405020304" pitchFamily="18" charset="0"/>
                <a:cs typeface="Times New Roman" panose="02020603050405020304" pitchFamily="18" charset="0"/>
              </a:rPr>
              <a:t>Of course you can use other methods: Relation matrices, Relation digraphs</a:t>
            </a:r>
            <a:endParaRPr lang="en-US" altLang="zh-C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10515600" cy="584835"/>
          </a:xfrm>
        </p:spPr>
        <p:txBody>
          <a:bodyPr/>
          <a:lstStyle/>
          <a:p>
            <a:pPr marL="0" indent="0" algn="l">
              <a:buNone/>
            </a:pPr>
            <a:r>
              <a:t>3. List the 16 different relations on the set {0, 1}. </a:t>
            </a:r>
            <a:endParaRPr lang="en-US"/>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6" name="文本框 5"/>
          <p:cNvSpPr txBox="1"/>
          <p:nvPr/>
        </p:nvSpPr>
        <p:spPr>
          <a:xfrm>
            <a:off x="647700" y="2409825"/>
            <a:ext cx="10877550" cy="2030095"/>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How many relations are there on a set with n elements?</a:t>
            </a:r>
          </a:p>
          <a:p>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Cartesian product = {(0, 0), (0, 1), (1, 0), (1, 1)}  2</a:t>
            </a:r>
            <a:r>
              <a:rPr lang="en-US" altLang="zh-CN" baseline="30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mn-ea"/>
              </a:rPr>
              <a:t>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Subsets of the Cartesion product: 2</a:t>
            </a:r>
            <a:r>
              <a:rPr lang="en-US" altLang="zh-CN" baseline="30000">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rPr>
              <a:t>=16</a:t>
            </a:r>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Don’t neglect the empty relation (</a:t>
            </a:r>
            <a:r>
              <a:rPr lang="zh-CN" altLang="en-US">
                <a:latin typeface="Times New Roman" panose="02020603050405020304" pitchFamily="18" charset="0"/>
                <a:cs typeface="Times New Roman" panose="02020603050405020304" pitchFamily="18" charset="0"/>
                <a:sym typeface="+mn-ea"/>
              </a:rPr>
              <a:t>Ø</a:t>
            </a:r>
            <a:r>
              <a:rPr lang="en-US" altLang="zh-CN">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rPr>
              <a:t>.</a:t>
            </a:r>
          </a:p>
          <a:p>
            <a:endParaRPr lang="en-US" altLang="zh-CN">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5942965" y="2409825"/>
            <a:ext cx="419100" cy="327660"/>
          </a:xfrm>
          <a:prstGeom prst="rect">
            <a:avLst/>
          </a:prstGeom>
        </p:spPr>
      </p:pic>
      <p:sp>
        <p:nvSpPr>
          <p:cNvPr id="9" name="文本框 8"/>
          <p:cNvSpPr txBox="1"/>
          <p:nvPr/>
        </p:nvSpPr>
        <p:spPr>
          <a:xfrm>
            <a:off x="7442200" y="1825625"/>
            <a:ext cx="1008380" cy="368300"/>
          </a:xfrm>
          <a:prstGeom prst="rect">
            <a:avLst/>
          </a:prstGeom>
          <a:noFill/>
        </p:spPr>
        <p:txBody>
          <a:bodyPr wrap="none" rtlCol="0" anchor="t">
            <a:spAutoFit/>
          </a:bodyPr>
          <a:lstStyle/>
          <a:p>
            <a:r>
              <a:rPr lang="en-US" altLang="zh-CN" b="1" dirty="0">
                <a:latin typeface="Times New Roman" panose="02020603050405020304" pitchFamily="18" charset="0"/>
                <a:cs typeface="Times New Roman" panose="02020603050405020304" pitchFamily="18" charset="0"/>
                <a:sym typeface="+mn-ea"/>
              </a:rPr>
              <a:t>Answer:</a:t>
            </a:r>
            <a:endParaRPr lang="zh-CN" altLang="en-US"/>
          </a:p>
        </p:txBody>
      </p:sp>
      <p:sp>
        <p:nvSpPr>
          <p:cNvPr id="10" name="文本框 9"/>
          <p:cNvSpPr txBox="1"/>
          <p:nvPr/>
        </p:nvSpPr>
        <p:spPr>
          <a:xfrm>
            <a:off x="8610600" y="1809115"/>
            <a:ext cx="3100070" cy="4523105"/>
          </a:xfrm>
          <a:prstGeom prst="rect">
            <a:avLst/>
          </a:prstGeom>
          <a:noFill/>
        </p:spPr>
        <p:txBody>
          <a:bodyPr wrap="square" rtlCol="0" anchor="t">
            <a:spAutoFit/>
          </a:bodyPr>
          <a:lstStyle/>
          <a:p>
            <a:r>
              <a:rPr lang="zh-CN" altLang="en-US">
                <a:latin typeface="Times New Roman" panose="02020603050405020304" pitchFamily="18" charset="0"/>
                <a:cs typeface="Times New Roman" panose="02020603050405020304" pitchFamily="18" charset="0"/>
              </a:rPr>
              <a:t>1. Ø</a:t>
            </a:r>
          </a:p>
          <a:p>
            <a:r>
              <a:rPr lang="zh-CN" altLang="en-US">
                <a:latin typeface="Times New Roman" panose="02020603050405020304" pitchFamily="18" charset="0"/>
                <a:cs typeface="Times New Roman" panose="02020603050405020304" pitchFamily="18" charset="0"/>
              </a:rPr>
              <a:t>2. {(0,0)}</a:t>
            </a:r>
          </a:p>
          <a:p>
            <a:r>
              <a:rPr lang="zh-CN" altLang="en-US">
                <a:latin typeface="Times New Roman" panose="02020603050405020304" pitchFamily="18" charset="0"/>
                <a:cs typeface="Times New Roman" panose="02020603050405020304" pitchFamily="18" charset="0"/>
              </a:rPr>
              <a:t>3. {(0,1)}</a:t>
            </a:r>
          </a:p>
          <a:p>
            <a:r>
              <a:rPr lang="zh-CN" altLang="en-US">
                <a:latin typeface="Times New Roman" panose="02020603050405020304" pitchFamily="18" charset="0"/>
                <a:cs typeface="Times New Roman" panose="02020603050405020304" pitchFamily="18" charset="0"/>
              </a:rPr>
              <a:t>4. {(1,0)}</a:t>
            </a:r>
          </a:p>
          <a:p>
            <a:r>
              <a:rPr lang="zh-CN" altLang="en-US">
                <a:latin typeface="Times New Roman" panose="02020603050405020304" pitchFamily="18" charset="0"/>
                <a:cs typeface="Times New Roman" panose="02020603050405020304" pitchFamily="18" charset="0"/>
              </a:rPr>
              <a:t>5. {(1,1)}</a:t>
            </a:r>
          </a:p>
          <a:p>
            <a:r>
              <a:rPr lang="zh-CN" altLang="en-US">
                <a:latin typeface="Times New Roman" panose="02020603050405020304" pitchFamily="18" charset="0"/>
                <a:cs typeface="Times New Roman" panose="02020603050405020304" pitchFamily="18" charset="0"/>
              </a:rPr>
              <a:t>6. {(0,0),(0,1)}</a:t>
            </a:r>
          </a:p>
          <a:p>
            <a:r>
              <a:rPr lang="zh-CN" altLang="en-US">
                <a:latin typeface="Times New Roman" panose="02020603050405020304" pitchFamily="18" charset="0"/>
                <a:cs typeface="Times New Roman" panose="02020603050405020304" pitchFamily="18" charset="0"/>
              </a:rPr>
              <a:t>7. {(0,0),(1,0)}</a:t>
            </a:r>
          </a:p>
          <a:p>
            <a:r>
              <a:rPr lang="zh-CN" altLang="en-US">
                <a:latin typeface="Times New Roman" panose="02020603050405020304" pitchFamily="18" charset="0"/>
                <a:cs typeface="Times New Roman" panose="02020603050405020304" pitchFamily="18" charset="0"/>
              </a:rPr>
              <a:t>8. {(0,0),(1,1)}</a:t>
            </a:r>
          </a:p>
          <a:p>
            <a:r>
              <a:rPr lang="zh-CN" altLang="en-US">
                <a:latin typeface="Times New Roman" panose="02020603050405020304" pitchFamily="18" charset="0"/>
                <a:cs typeface="Times New Roman" panose="02020603050405020304" pitchFamily="18" charset="0"/>
              </a:rPr>
              <a:t>9. {(0,1),(1,0)}</a:t>
            </a:r>
          </a:p>
          <a:p>
            <a:r>
              <a:rPr lang="zh-CN" altLang="en-US">
                <a:latin typeface="Times New Roman" panose="02020603050405020304" pitchFamily="18" charset="0"/>
                <a:cs typeface="Times New Roman" panose="02020603050405020304" pitchFamily="18" charset="0"/>
              </a:rPr>
              <a:t>10. {(0,1),(1,1)}</a:t>
            </a:r>
          </a:p>
          <a:p>
            <a:r>
              <a:rPr lang="zh-CN" altLang="en-US">
                <a:latin typeface="Times New Roman" panose="02020603050405020304" pitchFamily="18" charset="0"/>
                <a:cs typeface="Times New Roman" panose="02020603050405020304" pitchFamily="18" charset="0"/>
              </a:rPr>
              <a:t>11. {(1,0),(1,1)}</a:t>
            </a:r>
          </a:p>
          <a:p>
            <a:r>
              <a:rPr lang="zh-CN" altLang="en-US">
                <a:latin typeface="Times New Roman" panose="02020603050405020304" pitchFamily="18" charset="0"/>
                <a:cs typeface="Times New Roman" panose="02020603050405020304" pitchFamily="18" charset="0"/>
              </a:rPr>
              <a:t>12. {(0,0),(0,1),(1,0)}</a:t>
            </a:r>
          </a:p>
          <a:p>
            <a:r>
              <a:rPr lang="zh-CN" altLang="en-US">
                <a:latin typeface="Times New Roman" panose="02020603050405020304" pitchFamily="18" charset="0"/>
                <a:cs typeface="Times New Roman" panose="02020603050405020304" pitchFamily="18" charset="0"/>
              </a:rPr>
              <a:t>13. {(0,0),(0,1),(1,1)}</a:t>
            </a:r>
          </a:p>
          <a:p>
            <a:r>
              <a:rPr lang="zh-CN" altLang="en-US">
                <a:latin typeface="Times New Roman" panose="02020603050405020304" pitchFamily="18" charset="0"/>
                <a:cs typeface="Times New Roman" panose="02020603050405020304" pitchFamily="18" charset="0"/>
              </a:rPr>
              <a:t>14. {(0,0),(1,0),(1,1)}</a:t>
            </a:r>
          </a:p>
          <a:p>
            <a:r>
              <a:rPr lang="zh-CN" altLang="en-US">
                <a:latin typeface="Times New Roman" panose="02020603050405020304" pitchFamily="18" charset="0"/>
                <a:cs typeface="Times New Roman" panose="02020603050405020304" pitchFamily="18" charset="0"/>
              </a:rPr>
              <a:t>15. {(0,1),(1,0),(1,1)}</a:t>
            </a:r>
          </a:p>
          <a:p>
            <a:r>
              <a:rPr lang="zh-CN" altLang="en-US">
                <a:latin typeface="Times New Roman" panose="02020603050405020304" pitchFamily="18" charset="0"/>
                <a:cs typeface="Times New Roman" panose="02020603050405020304" pitchFamily="18" charset="0"/>
              </a:rPr>
              <a:t>16. {(0,0),(0,1),(1,0),(1,1)}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p:txBody>
          <a:bodyPr/>
          <a:lstStyle/>
          <a:p>
            <a:pPr marL="0" indent="0">
              <a:buNone/>
            </a:pPr>
            <a:r>
              <a:rPr lang="zh-CN" altLang="en-US"/>
              <a:t>4. Which of the 16 relations on {0, 1}, which you listed in Exercise </a:t>
            </a:r>
            <a:r>
              <a:rPr lang="en-US" altLang="zh-CN"/>
              <a:t>3</a:t>
            </a:r>
            <a:r>
              <a:rPr lang="zh-CN" altLang="en-US"/>
              <a:t>, are</a:t>
            </a:r>
            <a:r>
              <a:rPr lang="en-US" altLang="zh-CN"/>
              <a:t> </a:t>
            </a:r>
            <a:endParaRPr lang="zh-CN" altLang="en-US"/>
          </a:p>
          <a:p>
            <a:pPr marL="0" indent="0">
              <a:buNone/>
            </a:pPr>
            <a:r>
              <a:rPr lang="zh-CN" altLang="en-US"/>
              <a:t>a) reflexive?</a:t>
            </a:r>
          </a:p>
          <a:p>
            <a:pPr marL="0" indent="0">
              <a:buNone/>
            </a:pPr>
            <a:r>
              <a:rPr lang="zh-CN" altLang="en-US" strike="sngStrike">
                <a:solidFill>
                  <a:schemeClr val="tx1">
                    <a:lumMod val="75000"/>
                    <a:lumOff val="25000"/>
                  </a:schemeClr>
                </a:solidFill>
                <a:uFillTx/>
              </a:rPr>
              <a:t>b) irreflexive?</a:t>
            </a:r>
          </a:p>
          <a:p>
            <a:pPr marL="0" indent="0">
              <a:buNone/>
            </a:pPr>
            <a:r>
              <a:rPr lang="zh-CN" altLang="en-US"/>
              <a:t>c) symmetric?</a:t>
            </a:r>
          </a:p>
          <a:p>
            <a:pPr marL="0" indent="0">
              <a:buNone/>
            </a:pPr>
            <a:r>
              <a:rPr lang="zh-CN" altLang="en-US"/>
              <a:t>d) antisymmetric?</a:t>
            </a:r>
          </a:p>
          <a:p>
            <a:pPr marL="0" indent="0">
              <a:buNone/>
            </a:pPr>
            <a:r>
              <a:rPr lang="zh-CN" altLang="en-US" strike="sngStrike">
                <a:solidFill>
                  <a:schemeClr val="tx1">
                    <a:lumMod val="75000"/>
                    <a:lumOff val="25000"/>
                  </a:schemeClr>
                </a:solidFill>
                <a:uFillTx/>
              </a:rPr>
              <a:t>e) asymmetric?</a:t>
            </a:r>
          </a:p>
          <a:p>
            <a:pPr marL="0" indent="0">
              <a:buNone/>
            </a:pPr>
            <a:r>
              <a:rPr lang="zh-CN" altLang="en-US"/>
              <a:t>f) transitive?</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10" name="文本框 9"/>
          <p:cNvSpPr txBox="1"/>
          <p:nvPr/>
        </p:nvSpPr>
        <p:spPr>
          <a:xfrm>
            <a:off x="2936875" y="2203450"/>
            <a:ext cx="7578090" cy="1753235"/>
          </a:xfrm>
          <a:prstGeom prst="rect">
            <a:avLst/>
          </a:prstGeom>
          <a:noFill/>
        </p:spPr>
        <p:txBody>
          <a:bodyPr wrap="square" rtlCol="0" anchor="t">
            <a:spAutoFit/>
          </a:bodyPr>
          <a:lstStyle/>
          <a:p>
            <a:r>
              <a:rPr lang="en-US" altLang="zh-CN" b="1">
                <a:latin typeface="Times New Roman" panose="02020603050405020304" pitchFamily="18" charset="0"/>
                <a:cs typeface="Times New Roman" panose="02020603050405020304" pitchFamily="18" charset="0"/>
              </a:rPr>
              <a:t>Example:</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1. Ø</a:t>
            </a:r>
            <a:r>
              <a:rPr lang="en-US" altLang="zh-CN">
                <a:latin typeface="Times New Roman" panose="02020603050405020304" pitchFamily="18" charset="0"/>
                <a:cs typeface="Times New Roman" panose="02020603050405020304" pitchFamily="18" charset="0"/>
              </a:rPr>
              <a:t> (think about it in the way of a graph and matrix.)</a:t>
            </a:r>
          </a:p>
          <a:p>
            <a:r>
              <a:rPr lang="en-US" altLang="zh-CN">
                <a:latin typeface="Times New Roman" panose="02020603050405020304" pitchFamily="18" charset="0"/>
                <a:cs typeface="Times New Roman" panose="02020603050405020304" pitchFamily="18" charset="0"/>
              </a:rPr>
              <a:t>no self-loop; elements on major diagonal are zeros </a:t>
            </a:r>
            <a:endParaRPr lang="en-US" altLang="zh-CN">
              <a:latin typeface="Times New Roman" panose="02020603050405020304" pitchFamily="18" charset="0"/>
              <a:cs typeface="Times New Roman" panose="02020603050405020304" pitchFamily="18" charset="0"/>
              <a:sym typeface="+mn-ea"/>
            </a:endParaRPr>
          </a:p>
          <a:p>
            <a:r>
              <a:rPr lang="en-US" altLang="zh-CN">
                <a:latin typeface="Times New Roman" panose="02020603050405020304" pitchFamily="18" charset="0"/>
                <a:cs typeface="Times New Roman" panose="02020603050405020304" pitchFamily="18" charset="0"/>
                <a:sym typeface="+mn-ea"/>
              </a:rPr>
              <a:t>symmetric</a:t>
            </a:r>
          </a:p>
          <a:p>
            <a:r>
              <a:rPr lang="en-US" altLang="zh-CN">
                <a:latin typeface="Times New Roman" panose="02020603050405020304" pitchFamily="18" charset="0"/>
                <a:cs typeface="Times New Roman" panose="02020603050405020304" pitchFamily="18" charset="0"/>
                <a:sym typeface="+mn-ea"/>
              </a:rPr>
              <a:t>antisymmetric</a:t>
            </a:r>
          </a:p>
          <a:p>
            <a:r>
              <a:rPr lang="en-US" altLang="zh-CN">
                <a:latin typeface="Times New Roman" panose="02020603050405020304" pitchFamily="18" charset="0"/>
                <a:cs typeface="Times New Roman" panose="02020603050405020304" pitchFamily="18" charset="0"/>
              </a:rPr>
              <a:t>transitive</a:t>
            </a:r>
            <a:endParaRPr lang="zh-CN" altLang="en-US">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4505960" y="3194050"/>
            <a:ext cx="685165" cy="551180"/>
            <a:chOff x="14524" y="3462"/>
            <a:chExt cx="1079" cy="868"/>
          </a:xfrm>
        </p:grpSpPr>
        <p:sp>
          <p:nvSpPr>
            <p:cNvPr id="6" name="椭圆 5"/>
            <p:cNvSpPr/>
            <p:nvPr/>
          </p:nvSpPr>
          <p:spPr>
            <a:xfrm>
              <a:off x="14945" y="3647"/>
              <a:ext cx="119" cy="1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椭圆 6"/>
            <p:cNvSpPr/>
            <p:nvPr/>
          </p:nvSpPr>
          <p:spPr>
            <a:xfrm>
              <a:off x="15485" y="3924"/>
              <a:ext cx="119" cy="1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p:cNvSpPr txBox="1"/>
            <p:nvPr/>
          </p:nvSpPr>
          <p:spPr>
            <a:xfrm>
              <a:off x="14524" y="3462"/>
              <a:ext cx="421" cy="434"/>
            </a:xfrm>
            <a:prstGeom prst="rect">
              <a:avLst/>
            </a:prstGeom>
            <a:noFill/>
          </p:spPr>
          <p:txBody>
            <a:bodyPr wrap="square" rtlCol="0">
              <a:spAutoFit/>
            </a:bodyPr>
            <a:lstStyle/>
            <a:p>
              <a:r>
                <a:rPr lang="en-US" altLang="zh-CN" sz="1200"/>
                <a:t>0</a:t>
              </a:r>
            </a:p>
          </p:txBody>
        </p:sp>
        <p:sp>
          <p:nvSpPr>
            <p:cNvPr id="11" name="文本框 10"/>
            <p:cNvSpPr txBox="1"/>
            <p:nvPr/>
          </p:nvSpPr>
          <p:spPr>
            <a:xfrm>
              <a:off x="15064" y="3896"/>
              <a:ext cx="421" cy="434"/>
            </a:xfrm>
            <a:prstGeom prst="rect">
              <a:avLst/>
            </a:prstGeom>
            <a:noFill/>
          </p:spPr>
          <p:txBody>
            <a:bodyPr wrap="square" rtlCol="0">
              <a:spAutoFit/>
            </a:bodyPr>
            <a:lstStyle/>
            <a:p>
              <a:r>
                <a:rPr lang="en-US" altLang="zh-CN" sz="1200"/>
                <a:t>1</a:t>
              </a:r>
            </a:p>
          </p:txBody>
        </p:sp>
      </p:grpSp>
      <p:pic>
        <p:nvPicPr>
          <p:cNvPr id="15" name="图片 14"/>
          <p:cNvPicPr>
            <a:picLocks noChangeAspect="1"/>
          </p:cNvPicPr>
          <p:nvPr/>
        </p:nvPicPr>
        <p:blipFill>
          <a:blip r:embed="rId2"/>
          <a:stretch>
            <a:fillRect/>
          </a:stretch>
        </p:blipFill>
        <p:spPr>
          <a:xfrm>
            <a:off x="5280025" y="3143885"/>
            <a:ext cx="845820" cy="762000"/>
          </a:xfrm>
          <a:prstGeom prst="rect">
            <a:avLst/>
          </a:prstGeom>
        </p:spPr>
      </p:pic>
      <p:sp>
        <p:nvSpPr>
          <p:cNvPr id="20" name="文本框 19"/>
          <p:cNvSpPr txBox="1"/>
          <p:nvPr/>
        </p:nvSpPr>
        <p:spPr>
          <a:xfrm>
            <a:off x="7442200" y="4312920"/>
            <a:ext cx="4205605" cy="1476375"/>
          </a:xfrm>
          <a:prstGeom prst="rect">
            <a:avLst/>
          </a:prstGeom>
          <a:noFill/>
        </p:spPr>
        <p:txBody>
          <a:bodyPr wrap="square" rtlCol="0" anchor="t">
            <a:spAutoFit/>
          </a:bodyPr>
          <a:lstStyle/>
          <a:p>
            <a:pPr algn="l"/>
            <a:r>
              <a:rPr lang="en-US" altLang="zh-CN" b="1" dirty="0">
                <a:latin typeface="Times New Roman" panose="02020603050405020304" pitchFamily="18" charset="0"/>
                <a:cs typeface="Times New Roman" panose="02020603050405020304" pitchFamily="18" charset="0"/>
                <a:sym typeface="+mn-ea"/>
              </a:rPr>
              <a:t>Answer:</a:t>
            </a:r>
          </a:p>
          <a:p>
            <a:pPr algn="l">
              <a:buClrTx/>
              <a:buSzTx/>
              <a:buFontTx/>
            </a:pPr>
            <a:r>
              <a:rPr lang="en-US" altLang="zh-CN">
                <a:latin typeface="Times New Roman" panose="02020603050405020304" pitchFamily="18" charset="0"/>
                <a:cs typeface="Times New Roman" panose="02020603050405020304" pitchFamily="18" charset="0"/>
              </a:rPr>
              <a:t>a) 8, 13, 14, 16 </a:t>
            </a:r>
          </a:p>
          <a:p>
            <a:pPr algn="l">
              <a:buClrTx/>
              <a:buSzTx/>
              <a:buFontTx/>
            </a:pPr>
            <a:r>
              <a:rPr lang="en-US" altLang="zh-CN">
                <a:latin typeface="Times New Roman" panose="02020603050405020304" pitchFamily="18" charset="0"/>
                <a:cs typeface="Times New Roman" panose="02020603050405020304" pitchFamily="18" charset="0"/>
              </a:rPr>
              <a:t>c) 1, 2, 5, 8, 9, 12, 15, 16</a:t>
            </a:r>
          </a:p>
          <a:p>
            <a:pPr algn="l">
              <a:buClrTx/>
              <a:buSzTx/>
              <a:buFontTx/>
            </a:pPr>
            <a:r>
              <a:rPr lang="en-US" altLang="zh-CN">
                <a:latin typeface="Times New Roman" panose="02020603050405020304" pitchFamily="18" charset="0"/>
                <a:cs typeface="Times New Roman" panose="02020603050405020304" pitchFamily="18" charset="0"/>
              </a:rPr>
              <a:t>d) 1, 2, 3, 4, 5, 6, 7, 8, 10, 11, 13, 14 </a:t>
            </a:r>
          </a:p>
          <a:p>
            <a:pPr algn="l">
              <a:buClrTx/>
              <a:buSzTx/>
              <a:buFontTx/>
            </a:pPr>
            <a:r>
              <a:rPr lang="en-US" altLang="zh-CN">
                <a:latin typeface="Times New Roman" panose="02020603050405020304" pitchFamily="18" charset="0"/>
                <a:cs typeface="Times New Roman" panose="02020603050405020304" pitchFamily="18" charset="0"/>
              </a:rPr>
              <a:t>f) 1, 2, 3, 4, 5, 6, 7, 8, 10, 11, 13, 14, 16</a:t>
            </a:r>
          </a:p>
        </p:txBody>
      </p:sp>
      <p:sp>
        <p:nvSpPr>
          <p:cNvPr id="21" name="文本框 20"/>
          <p:cNvSpPr txBox="1"/>
          <p:nvPr/>
        </p:nvSpPr>
        <p:spPr>
          <a:xfrm>
            <a:off x="2936875" y="4312920"/>
            <a:ext cx="4505325" cy="1476375"/>
          </a:xfrm>
          <a:prstGeom prst="rect">
            <a:avLst/>
          </a:prstGeom>
          <a:noFill/>
        </p:spPr>
        <p:txBody>
          <a:bodyPr wrap="square" rtlCol="0" anchor="t">
            <a:spAutoFit/>
          </a:bodyPr>
          <a:lstStyle/>
          <a:p>
            <a:pPr algn="l"/>
            <a:r>
              <a:rPr lang="en-US" altLang="zh-CN" b="1" dirty="0">
                <a:latin typeface="Times New Roman" panose="02020603050405020304" pitchFamily="18" charset="0"/>
                <a:cs typeface="Times New Roman" panose="02020603050405020304" pitchFamily="18" charset="0"/>
                <a:sym typeface="+mn-ea"/>
              </a:rPr>
              <a:t>Tips:</a:t>
            </a:r>
          </a:p>
          <a:p>
            <a:pPr algn="l">
              <a:buClrTx/>
              <a:buSzTx/>
              <a:buFontTx/>
            </a:pPr>
            <a:r>
              <a:rPr lang="zh-CN" altLang="en-US">
                <a:latin typeface="Times New Roman" panose="02020603050405020304" pitchFamily="18" charset="0"/>
                <a:cs typeface="Times New Roman" panose="02020603050405020304" pitchFamily="18" charset="0"/>
              </a:rPr>
              <a:t>①</a:t>
            </a:r>
            <a:r>
              <a:rPr lang="en-US" altLang="zh-CN">
                <a:latin typeface="Times New Roman" panose="02020603050405020304" pitchFamily="18" charset="0"/>
                <a:cs typeface="Times New Roman" panose="02020603050405020304" pitchFamily="18" charset="0"/>
              </a:rPr>
              <a:t> If a relation does not against the definition of a certain property, then it has the property.</a:t>
            </a:r>
          </a:p>
          <a:p>
            <a:pPr algn="l">
              <a:buClrTx/>
              <a:buSzTx/>
              <a:buFontTx/>
            </a:pPr>
            <a:r>
              <a:rPr lang="zh-CN" altLang="en-US">
                <a:latin typeface="Times New Roman" panose="02020603050405020304" pitchFamily="18" charset="0"/>
                <a:cs typeface="Times New Roman" panose="02020603050405020304" pitchFamily="18" charset="0"/>
              </a:rPr>
              <a:t>②</a:t>
            </a:r>
            <a:r>
              <a:rPr lang="en-US" altLang="zh-CN">
                <a:latin typeface="Times New Roman" panose="02020603050405020304" pitchFamily="18" charset="0"/>
                <a:cs typeface="Times New Roman" panose="02020603050405020304" pitchFamily="18" charset="0"/>
              </a:rPr>
              <a:t> A relation can be both symmetric and antisymmetric.</a:t>
            </a:r>
          </a:p>
        </p:txBody>
      </p:sp>
      <p:pic>
        <p:nvPicPr>
          <p:cNvPr id="23" name="图片 22"/>
          <p:cNvPicPr>
            <a:picLocks noChangeAspect="1"/>
          </p:cNvPicPr>
          <p:nvPr/>
        </p:nvPicPr>
        <p:blipFill>
          <a:blip r:embed="rId3"/>
          <a:stretch>
            <a:fillRect/>
          </a:stretch>
        </p:blipFill>
        <p:spPr>
          <a:xfrm>
            <a:off x="9388475" y="1028700"/>
            <a:ext cx="1774825" cy="29279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r>
              <a:rPr lang="en-US" altLang="zh-CN" dirty="0"/>
              <a:t> </a:t>
            </a:r>
            <a:r>
              <a:rPr lang="zh-CN" altLang="en-US" dirty="0"/>
              <a:t>一阶谓词逻辑</a:t>
            </a:r>
          </a:p>
        </p:txBody>
      </p:sp>
      <p:sp>
        <p:nvSpPr>
          <p:cNvPr id="3" name="内容占位符 2"/>
          <p:cNvSpPr>
            <a:spLocks noGrp="1"/>
          </p:cNvSpPr>
          <p:nvPr>
            <p:ph idx="1"/>
          </p:nvPr>
        </p:nvSpPr>
        <p:spPr>
          <a:xfrm>
            <a:off x="647700" y="1825625"/>
            <a:ext cx="10515600" cy="1141095"/>
          </a:xfrm>
        </p:spPr>
        <p:txBody>
          <a:bodyPr/>
          <a:lstStyle/>
          <a:p>
            <a:r>
              <a:rPr lang="en-US" altLang="zh-CN" dirty="0"/>
              <a:t>9.</a:t>
            </a:r>
            <a:r>
              <a:rPr lang="zh-CN" altLang="en-US" dirty="0"/>
              <a:t>证明下列各式成立：</a:t>
            </a:r>
            <a:endParaRPr lang="en-US" altLang="zh-CN" dirty="0"/>
          </a:p>
          <a:p>
            <a:r>
              <a:rPr lang="zh-CN" altLang="en-US" dirty="0"/>
              <a:t>（</a:t>
            </a:r>
            <a:r>
              <a:rPr lang="en-US" altLang="zh-CN" dirty="0"/>
              <a:t>2</a:t>
            </a:r>
            <a:r>
              <a:rPr lang="zh-CN" altLang="en-US" dirty="0"/>
              <a:t>）</a:t>
            </a:r>
            <a:r>
              <a:rPr lang="en-US" altLang="zh-CN" dirty="0"/>
              <a:t>(</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a:t>
            </a:r>
            <a:r>
              <a:rPr lang="zh-CN" altLang="zh-CN" noProof="1">
                <a:sym typeface="Symbol" panose="05050102010706020507" pitchFamily="18" charset="2"/>
              </a:rPr>
              <a:t></a:t>
            </a:r>
            <a:r>
              <a:rPr lang="en-US" altLang="zh-CN" dirty="0"/>
              <a:t>y)[P(x) </a:t>
            </a:r>
            <a:r>
              <a:rPr lang="zh-CN" altLang="en-US" dirty="0">
                <a:sym typeface="Symbol" panose="05050102010706020507" pitchFamily="18" charset="2"/>
              </a:rPr>
              <a:t></a:t>
            </a:r>
            <a:r>
              <a:rPr lang="en-US" altLang="zh-CN" dirty="0"/>
              <a:t> Q(y)] </a:t>
            </a:r>
            <a:r>
              <a:rPr lang="en-US" altLang="zh-CN" dirty="0">
                <a:sym typeface="Symbol" panose="05050102010706020507" pitchFamily="18" charset="2"/>
              </a:rPr>
              <a:t></a:t>
            </a:r>
            <a:r>
              <a:rPr lang="en-US" altLang="zh-CN" dirty="0"/>
              <a:t> (</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a:t>
            </a:r>
            <a:r>
              <a:rPr lang="zh-CN" altLang="en-US" dirty="0">
                <a:sym typeface="Symbol" panose="05050102010706020507" pitchFamily="18" charset="2"/>
              </a:rPr>
              <a:t>  </a:t>
            </a:r>
            <a:r>
              <a:rPr lang="en-US" altLang="zh-CN" dirty="0"/>
              <a:t>(</a:t>
            </a:r>
            <a:r>
              <a:rPr lang="zh-CN" altLang="zh-CN" noProof="1">
                <a:sym typeface="Symbol" panose="05050102010706020507" pitchFamily="18" charset="2"/>
              </a:rPr>
              <a:t></a:t>
            </a:r>
            <a:r>
              <a:rPr lang="en-US" altLang="zh-CN" dirty="0"/>
              <a:t>y)Q(y)</a:t>
            </a:r>
            <a:endParaRPr lang="zh-CN" altLang="en-US" dirty="0"/>
          </a:p>
        </p:txBody>
      </p:sp>
      <p:sp>
        <p:nvSpPr>
          <p:cNvPr id="5" name="文本框 4"/>
          <p:cNvSpPr txBox="1"/>
          <p:nvPr/>
        </p:nvSpPr>
        <p:spPr>
          <a:xfrm>
            <a:off x="647700" y="2889315"/>
            <a:ext cx="6096000" cy="2215478"/>
          </a:xfrm>
          <a:prstGeom prst="rect">
            <a:avLst/>
          </a:prstGeom>
          <a:noFill/>
        </p:spPr>
        <p:txBody>
          <a:bodyPr wrap="square">
            <a:spAutoFit/>
          </a:bodyPr>
          <a:lstStyle/>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公式推演</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y)[P(x)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Q(y)]</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en-US" sz="18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Q(y)]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蕴含律）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)Q(y)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（量词辖域的收缩与扩张）</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)Q(y)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（量词否定）</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y</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)Q(y)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（蕴含律）</a:t>
            </a:r>
          </a:p>
        </p:txBody>
      </p:sp>
      <p:sp>
        <p:nvSpPr>
          <p:cNvPr id="6" name="文本框 5"/>
          <p:cNvSpPr txBox="1"/>
          <p:nvPr/>
        </p:nvSpPr>
        <p:spPr>
          <a:xfrm>
            <a:off x="5669280" y="258445"/>
            <a:ext cx="6374765" cy="1015663"/>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知识点：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谓词公式等价：</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充分必要条件 </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P</a:t>
            </a:r>
            <a:r>
              <a:rPr kumimoji="0" lang="en-US" altLang="en-US" sz="2000" b="1" i="0" u="none" strike="noStrike" kern="1200" cap="none" spc="0" normalizeH="0" baseline="0" noProof="0" dirty="0">
                <a:ln>
                  <a:noFill/>
                </a:ln>
                <a:solidFill>
                  <a:prstClr val="black"/>
                </a:solidFill>
                <a:effectLst/>
                <a:uLnTx/>
                <a:uFillTx/>
                <a:latin typeface="楷体_GB2312" panose="02010609030101010101" pitchFamily="49" charset="-122"/>
                <a:ea typeface="楷体_GB2312" panose="02010609030101010101"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Q</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是</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D</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上的永真公式</a:t>
            </a:r>
            <a:endPar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① 公式推演；② 基本等价式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a:xfrm>
            <a:off x="647700" y="1825625"/>
            <a:ext cx="10515600" cy="1502410"/>
          </a:xfrm>
        </p:spPr>
        <p:txBody>
          <a:bodyPr/>
          <a:lstStyle/>
          <a:p>
            <a:pPr marL="0" indent="0">
              <a:buNone/>
            </a:pPr>
            <a:r>
              <a:rPr lang="zh-CN" altLang="en-US"/>
              <a:t>5. Represent each of these relations on {1, 2, 3, 4} with a matrix (with the elements of this set</a:t>
            </a:r>
            <a:r>
              <a:rPr lang="en-US" altLang="zh-CN"/>
              <a:t> </a:t>
            </a:r>
            <a:r>
              <a:rPr lang="zh-CN" altLang="en-US"/>
              <a:t>listed in increasing order). </a:t>
            </a:r>
          </a:p>
          <a:p>
            <a:pPr marL="0" indent="0">
              <a:buNone/>
            </a:pPr>
            <a:r>
              <a:rPr lang="zh-CN" altLang="en-US"/>
              <a:t>a) {(1, 2),(1, 3), (1, 4), (2, 3), (2, 4), (3, 4)}</a:t>
            </a:r>
          </a:p>
          <a:p>
            <a:pPr marL="0" indent="0">
              <a:buNone/>
            </a:pPr>
            <a:r>
              <a:rPr lang="zh-CN" altLang="en-US"/>
              <a:t>b) {(1, 1), (1, 4), (2, 2), (3, 3), (4, 1)}</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6" name="文本框 5"/>
          <p:cNvSpPr txBox="1"/>
          <p:nvPr/>
        </p:nvSpPr>
        <p:spPr>
          <a:xfrm>
            <a:off x="647700" y="3454400"/>
            <a:ext cx="5269230" cy="1198880"/>
          </a:xfrm>
          <a:prstGeom prst="rect">
            <a:avLst/>
          </a:prstGeom>
          <a:noFill/>
        </p:spPr>
        <p:txBody>
          <a:bodyPr wrap="square" rtlCol="0" anchor="t">
            <a:spAutoFit/>
          </a:bodyPr>
          <a:lstStyle/>
          <a:p>
            <a:pPr algn="l">
              <a:buClrTx/>
              <a:buSzTx/>
              <a:buFontTx/>
            </a:pPr>
            <a:r>
              <a:rPr lang="en-US" altLang="zh-CN" b="1">
                <a:latin typeface="Times New Roman" panose="02020603050405020304" pitchFamily="18" charset="0"/>
                <a:cs typeface="Times New Roman" panose="02020603050405020304" pitchFamily="18" charset="0"/>
              </a:rPr>
              <a:t>Answer:</a:t>
            </a:r>
          </a:p>
          <a:p>
            <a:pPr algn="l">
              <a:buClrTx/>
              <a:buSzTx/>
              <a:buFontTx/>
            </a:pPr>
            <a:r>
              <a:rPr lang="en-US" altLang="zh-CN">
                <a:latin typeface="Times New Roman" panose="02020603050405020304" pitchFamily="18" charset="0"/>
                <a:cs typeface="Times New Roman" panose="02020603050405020304" pitchFamily="18" charset="0"/>
              </a:rPr>
              <a:t>In each case we use a 4 × 4 matrix, putting a 1 in position (i, j) if the pair (i, j) is in the relation and a 0 in position (i, j) if the pair (i, j) is not in the relation.</a:t>
            </a:r>
          </a:p>
        </p:txBody>
      </p:sp>
      <p:pic>
        <p:nvPicPr>
          <p:cNvPr id="7" name="图片 6"/>
          <p:cNvPicPr>
            <a:picLocks noChangeAspect="1"/>
          </p:cNvPicPr>
          <p:nvPr/>
        </p:nvPicPr>
        <p:blipFill>
          <a:blip r:embed="rId2"/>
          <a:stretch>
            <a:fillRect/>
          </a:stretch>
        </p:blipFill>
        <p:spPr>
          <a:xfrm>
            <a:off x="647700" y="4779645"/>
            <a:ext cx="3916680" cy="1028700"/>
          </a:xfrm>
          <a:prstGeom prst="rect">
            <a:avLst/>
          </a:prstGeom>
        </p:spPr>
      </p:pic>
      <p:pic>
        <p:nvPicPr>
          <p:cNvPr id="8" name="图片 7"/>
          <p:cNvPicPr>
            <a:picLocks noChangeAspect="1"/>
          </p:cNvPicPr>
          <p:nvPr/>
        </p:nvPicPr>
        <p:blipFill>
          <a:blip r:embed="rId3"/>
          <a:stretch>
            <a:fillRect/>
          </a:stretch>
        </p:blipFill>
        <p:spPr>
          <a:xfrm>
            <a:off x="6005830" y="3328035"/>
            <a:ext cx="5157470" cy="22218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Relations</a:t>
            </a:r>
            <a:endParaRPr lang="zh-CN" altLang="en-US"/>
          </a:p>
        </p:txBody>
      </p:sp>
      <p:sp>
        <p:nvSpPr>
          <p:cNvPr id="3" name="内容占位符 2"/>
          <p:cNvSpPr>
            <a:spLocks noGrp="1"/>
          </p:cNvSpPr>
          <p:nvPr>
            <p:ph idx="1"/>
          </p:nvPr>
        </p:nvSpPr>
        <p:spPr/>
        <p:txBody>
          <a:bodyPr/>
          <a:lstStyle/>
          <a:p>
            <a:pPr marL="0" indent="0">
              <a:buNone/>
            </a:pPr>
            <a:r>
              <a:rPr lang="zh-CN" altLang="en-US"/>
              <a:t>6. Draw the directed graphs representing each of the relations from Exercise 5.</a:t>
            </a:r>
            <a:r>
              <a:rPr lang="en-US" altLang="zh-CN"/>
              <a:t> (</a:t>
            </a:r>
            <a:r>
              <a:rPr lang="zh-CN" altLang="en-US">
                <a:sym typeface="+mn-ea"/>
              </a:rPr>
              <a:t>relations on {1, 2, 3, 4}</a:t>
            </a:r>
            <a:r>
              <a:rPr lang="en-US" altLang="zh-CN"/>
              <a:t>)</a:t>
            </a:r>
            <a:endParaRPr lang="zh-CN" altLang="en-US"/>
          </a:p>
          <a:p>
            <a:pPr marL="0" indent="0">
              <a:buNone/>
            </a:pPr>
            <a:r>
              <a:rPr lang="zh-CN" altLang="en-US">
                <a:sym typeface="+mn-ea"/>
              </a:rPr>
              <a:t>a) {(1, 2),(1, 3), (1, 4), (2, 3), (2, 4), (3, 4)}</a:t>
            </a:r>
            <a:endParaRPr lang="zh-CN" altLang="en-US"/>
          </a:p>
          <a:p>
            <a:pPr marL="0" indent="0">
              <a:buNone/>
            </a:pPr>
            <a:r>
              <a:rPr lang="zh-CN" altLang="en-US">
                <a:sym typeface="+mn-ea"/>
              </a:rPr>
              <a:t>b) {(1, 1), (1, 4), (2, 2), (3, 3), (4, 1)}</a:t>
            </a:r>
            <a:endParaRPr lang="zh-CN" altLang="en-US"/>
          </a:p>
          <a:p>
            <a:pPr marL="0" indent="0">
              <a:buNone/>
            </a:pPr>
            <a:endParaRPr lang="en-US" altLang="zh-CN"/>
          </a:p>
          <a:p>
            <a:pPr marL="0" indent="0">
              <a:buNone/>
            </a:pPr>
            <a:endParaRPr lang="en-US" altLang="zh-CN"/>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21</a:t>
            </a:fld>
            <a:endParaRPr lang="zh-CN" altLang="en-US"/>
          </a:p>
        </p:txBody>
      </p:sp>
      <p:pic>
        <p:nvPicPr>
          <p:cNvPr id="7" name="图片 6"/>
          <p:cNvPicPr>
            <a:picLocks noChangeAspect="1"/>
          </p:cNvPicPr>
          <p:nvPr/>
        </p:nvPicPr>
        <p:blipFill>
          <a:blip r:embed="rId2"/>
          <a:stretch>
            <a:fillRect/>
          </a:stretch>
        </p:blipFill>
        <p:spPr>
          <a:xfrm>
            <a:off x="5391150" y="3340100"/>
            <a:ext cx="6436995" cy="1497330"/>
          </a:xfrm>
          <a:prstGeom prst="rect">
            <a:avLst/>
          </a:prstGeom>
        </p:spPr>
      </p:pic>
      <p:sp>
        <p:nvSpPr>
          <p:cNvPr id="8" name="文本框 7"/>
          <p:cNvSpPr txBox="1"/>
          <p:nvPr/>
        </p:nvSpPr>
        <p:spPr>
          <a:xfrm>
            <a:off x="647700" y="3341370"/>
            <a:ext cx="4743450" cy="1198880"/>
          </a:xfrm>
          <a:prstGeom prst="rect">
            <a:avLst/>
          </a:prstGeom>
          <a:noFill/>
        </p:spPr>
        <p:txBody>
          <a:bodyPr wrap="square" rtlCol="0" anchor="t">
            <a:spAutoFit/>
          </a:bodyPr>
          <a:lstStyle/>
          <a:p>
            <a:pPr algn="l">
              <a:buClrTx/>
              <a:buSzTx/>
              <a:buFontTx/>
            </a:pPr>
            <a:r>
              <a:rPr lang="en-US" altLang="zh-CN" b="1">
                <a:latin typeface="Times New Roman" panose="02020603050405020304" pitchFamily="18" charset="0"/>
                <a:cs typeface="Times New Roman" panose="02020603050405020304" pitchFamily="18" charset="0"/>
              </a:rPr>
              <a:t>Answer: </a:t>
            </a:r>
          </a:p>
          <a:p>
            <a:pPr algn="l">
              <a:buClrTx/>
              <a:buSzTx/>
              <a:buFontTx/>
            </a:pPr>
            <a:r>
              <a:rPr lang="en-US" altLang="zh-CN">
                <a:latin typeface="Times New Roman" panose="02020603050405020304" pitchFamily="18" charset="0"/>
                <a:cs typeface="Times New Roman" panose="02020603050405020304" pitchFamily="18" charset="0"/>
              </a:rPr>
              <a:t>The directed graph with vertices 1, 2, 3, and 4, and edges in the a) and b) is displayed separately in the figures below.</a:t>
            </a:r>
          </a:p>
        </p:txBody>
      </p:sp>
      <p:grpSp>
        <p:nvGrpSpPr>
          <p:cNvPr id="11" name="组合 10"/>
          <p:cNvGrpSpPr/>
          <p:nvPr/>
        </p:nvGrpSpPr>
        <p:grpSpPr>
          <a:xfrm>
            <a:off x="647700" y="4540250"/>
            <a:ext cx="3977640" cy="1841500"/>
            <a:chOff x="1020" y="6958"/>
            <a:chExt cx="6264" cy="2900"/>
          </a:xfrm>
        </p:grpSpPr>
        <p:pic>
          <p:nvPicPr>
            <p:cNvPr id="6" name="图片 5"/>
            <p:cNvPicPr>
              <a:picLocks noChangeAspect="1"/>
            </p:cNvPicPr>
            <p:nvPr/>
          </p:nvPicPr>
          <p:blipFill>
            <a:blip r:embed="rId3"/>
            <a:stretch>
              <a:fillRect/>
            </a:stretch>
          </p:blipFill>
          <p:spPr>
            <a:xfrm>
              <a:off x="1020" y="6958"/>
              <a:ext cx="6264" cy="2900"/>
            </a:xfrm>
            <a:prstGeom prst="rect">
              <a:avLst/>
            </a:prstGeom>
          </p:spPr>
        </p:pic>
        <p:cxnSp>
          <p:nvCxnSpPr>
            <p:cNvPr id="9" name="直接箭头连接符 8"/>
            <p:cNvCxnSpPr/>
            <p:nvPr/>
          </p:nvCxnSpPr>
          <p:spPr>
            <a:xfrm>
              <a:off x="1789" y="7250"/>
              <a:ext cx="1437" cy="1448"/>
            </a:xfrm>
            <a:prstGeom prst="straightConnector1">
              <a:avLst/>
            </a:prstGeom>
            <a:ln>
              <a:solidFill>
                <a:schemeClr val="dk1"/>
              </a:solidFill>
              <a:headEnd type="none"/>
              <a:tailEnd type="triangle" w="lg" len="lg"/>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a:t>Thanks</a:t>
            </a:r>
          </a:p>
        </p:txBody>
      </p:sp>
      <p:sp>
        <p:nvSpPr>
          <p:cNvPr id="5" name="副标题 4"/>
          <p:cNvSpPr>
            <a:spLocks noGrp="1"/>
          </p:cNvSpPr>
          <p:nvPr>
            <p:ph type="subTitle" idx="1"/>
          </p:nvPr>
        </p:nvSpPr>
        <p:spPr/>
        <p:txBody>
          <a:bodyPr/>
          <a:lstStyle/>
          <a:p>
            <a:r>
              <a:rPr lang="en-US" altLang="zh-CN"/>
              <a:t>2022.12.12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r>
              <a:rPr lang="en-US" altLang="zh-CN" dirty="0"/>
              <a:t> </a:t>
            </a:r>
            <a:r>
              <a:rPr lang="zh-CN" altLang="en-US" dirty="0"/>
              <a:t>一阶谓词逻辑</a:t>
            </a:r>
          </a:p>
        </p:txBody>
      </p:sp>
      <p:sp>
        <p:nvSpPr>
          <p:cNvPr id="3" name="内容占位符 2"/>
          <p:cNvSpPr>
            <a:spLocks noGrp="1"/>
          </p:cNvSpPr>
          <p:nvPr>
            <p:ph idx="1"/>
          </p:nvPr>
        </p:nvSpPr>
        <p:spPr>
          <a:xfrm>
            <a:off x="647700" y="1825626"/>
            <a:ext cx="10515600" cy="823718"/>
          </a:xfrm>
        </p:spPr>
        <p:txBody>
          <a:bodyPr/>
          <a:lstStyle/>
          <a:p>
            <a:r>
              <a:rPr lang="en-US" altLang="zh-CN" dirty="0"/>
              <a:t>10.</a:t>
            </a:r>
            <a:r>
              <a:rPr lang="zh-CN" altLang="en-US" dirty="0"/>
              <a:t>判别</a:t>
            </a:r>
            <a:r>
              <a:rPr lang="en-US" altLang="zh-CN" dirty="0"/>
              <a:t>(</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)[P(x) </a:t>
            </a:r>
            <a:r>
              <a:rPr lang="zh-CN" altLang="en-US" dirty="0">
                <a:sym typeface="Symbol" panose="05050102010706020507" pitchFamily="18" charset="2"/>
              </a:rPr>
              <a:t></a:t>
            </a:r>
            <a:r>
              <a:rPr lang="en-US" altLang="zh-CN" dirty="0"/>
              <a:t> Q(x)]</a:t>
            </a:r>
            <a:r>
              <a:rPr lang="en-US" altLang="zh-CN" dirty="0">
                <a:sym typeface="Symbol" panose="05050102010706020507" pitchFamily="18" charset="2"/>
              </a:rPr>
              <a:t>  </a:t>
            </a:r>
            <a:r>
              <a:rPr lang="en-US" altLang="zh-CN" dirty="0"/>
              <a:t>(</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)P(x) </a:t>
            </a:r>
            <a:r>
              <a:rPr lang="zh-CN" altLang="en-US" dirty="0">
                <a:sym typeface="Symbol" panose="05050102010706020507" pitchFamily="18" charset="2"/>
              </a:rPr>
              <a:t> </a:t>
            </a:r>
            <a:r>
              <a:rPr lang="en-US" altLang="zh-CN" dirty="0"/>
              <a:t>(</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)Q(x) </a:t>
            </a:r>
            <a:r>
              <a:rPr lang="zh-CN" altLang="en-US" dirty="0"/>
              <a:t>是否成立。如果成立，请给出证明；如果不成立，找一个解释予以说明。</a:t>
            </a:r>
            <a:endParaRPr lang="en-US" altLang="zh-CN" dirty="0"/>
          </a:p>
        </p:txBody>
      </p:sp>
      <p:sp>
        <p:nvSpPr>
          <p:cNvPr id="4" name="文本框 3"/>
          <p:cNvSpPr txBox="1"/>
          <p:nvPr/>
        </p:nvSpPr>
        <p:spPr>
          <a:xfrm>
            <a:off x="647700" y="2554244"/>
            <a:ext cx="6096000" cy="2575577"/>
          </a:xfrm>
          <a:prstGeom prst="rect">
            <a:avLst/>
          </a:prstGeom>
          <a:noFill/>
        </p:spPr>
        <p:txBody>
          <a:bodyPr wrap="square">
            <a:spAutoFit/>
          </a:bodyPr>
          <a:lstStyle/>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不成立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Q(x)]</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en-US" sz="18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蕴含律）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（量词辖域的收缩与扩张）</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（量词否定）</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（蕴含律）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不等于右式</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8" name="文本框 7"/>
          <p:cNvSpPr txBox="1"/>
          <p:nvPr/>
        </p:nvSpPr>
        <p:spPr>
          <a:xfrm>
            <a:off x="6410960" y="2649344"/>
            <a:ext cx="5448300" cy="2808526"/>
          </a:xfrm>
          <a:prstGeom prst="rect">
            <a:avLst/>
          </a:prstGeom>
          <a:noFill/>
        </p:spPr>
        <p:txBody>
          <a:bodyPr wrap="square">
            <a:spAutoFit/>
          </a:bodyPr>
          <a:lstStyle/>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找一个解释说明不成立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例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D={a, b, c} </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1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则(</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x) [P(x)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a:t>
            </a: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(P(a)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Q(a)</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(P(b)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Q(b)</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V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(P(c)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Q(c)</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a:t>
            </a: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(0</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0</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0</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0</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 = 1</a:t>
            </a: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而</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x)P(x)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Q(x) </a:t>
            </a: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P(a)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P(b)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P(c))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Q(a)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Q(b)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Q(c)) </a:t>
            </a: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0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1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1)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Times New Roman" panose="02020603050405020304" charset="0"/>
                <a:sym typeface="Symbol" panose="05050102010706020507" pitchFamily="18" charset="2"/>
              </a:rPr>
              <a:t>0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0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V</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0) = 0</a:t>
            </a:r>
          </a:p>
          <a:p>
            <a:pPr marL="609600" marR="0" lvl="0" indent="-609600" algn="l" defTabSz="914400" rtl="0" eaLnBrk="1" fontAlgn="auto" latinLnBrk="0" hangingPunct="1">
              <a:lnSpc>
                <a:spcPct val="110000"/>
              </a:lnSpc>
              <a:spcBef>
                <a:spcPts val="0"/>
              </a:spcBef>
              <a:spcAft>
                <a:spcPts val="0"/>
              </a:spcAft>
              <a:buClrTx/>
              <a:buSzTx/>
              <a:buFont typeface="Symbol" panose="05050102010706020507" pitchFamily="18" charset="2"/>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所以左右不等价</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graphicFrame>
        <p:nvGraphicFramePr>
          <p:cNvPr id="9" name="Group 4"/>
          <p:cNvGraphicFramePr>
            <a:graphicFrameLocks noGrp="1"/>
          </p:cNvGraphicFramePr>
          <p:nvPr/>
        </p:nvGraphicFramePr>
        <p:xfrm>
          <a:off x="9170352" y="2890962"/>
          <a:ext cx="2160588" cy="747713"/>
        </p:xfrm>
        <a:graphic>
          <a:graphicData uri="http://schemas.openxmlformats.org/drawingml/2006/table">
            <a:tbl>
              <a:tblPr/>
              <a:tblGrid>
                <a:gridCol w="757238">
                  <a:extLst>
                    <a:ext uri="{9D8B030D-6E8A-4147-A177-3AD203B41FA5}">
                      <a16:colId xmlns:a16="http://schemas.microsoft.com/office/drawing/2014/main" val="20000"/>
                    </a:ext>
                  </a:extLst>
                </a:gridCol>
                <a:gridCol w="776287">
                  <a:extLst>
                    <a:ext uri="{9D8B030D-6E8A-4147-A177-3AD203B41FA5}">
                      <a16:colId xmlns:a16="http://schemas.microsoft.com/office/drawing/2014/main" val="20001"/>
                    </a:ext>
                  </a:extLst>
                </a:gridCol>
                <a:gridCol w="627063">
                  <a:extLst>
                    <a:ext uri="{9D8B030D-6E8A-4147-A177-3AD203B41FA5}">
                      <a16:colId xmlns:a16="http://schemas.microsoft.com/office/drawing/2014/main" val="20002"/>
                    </a:ext>
                  </a:extLst>
                </a:gridCol>
              </a:tblGrid>
              <a:tr h="381000">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Q(a)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Q(b)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Q(c)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12"/>
          <p:cNvGraphicFramePr>
            <a:graphicFrameLocks noGrp="1"/>
          </p:cNvGraphicFramePr>
          <p:nvPr/>
        </p:nvGraphicFramePr>
        <p:xfrm>
          <a:off x="9180512" y="2143249"/>
          <a:ext cx="1905000" cy="747713"/>
        </p:xfrm>
        <a:graphic>
          <a:graphicData uri="http://schemas.openxmlformats.org/drawingml/2006/table">
            <a:tbl>
              <a:tblPr/>
              <a:tblGrid>
                <a:gridCol w="609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81000">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P(a)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P(b)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charset="0"/>
                          <a:ea typeface="宋体" panose="02010600030101010101" pitchFamily="2" charset="-122"/>
                        </a:rPr>
                        <a:t>P(c)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文本框 10"/>
          <p:cNvSpPr txBox="1"/>
          <p:nvPr/>
        </p:nvSpPr>
        <p:spPr>
          <a:xfrm>
            <a:off x="5669280" y="258445"/>
            <a:ext cx="6374765" cy="1015663"/>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知识点：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谓词公式等价：</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充分必要条件 </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P</a:t>
            </a:r>
            <a:r>
              <a:rPr kumimoji="0" lang="en-US" altLang="en-US" sz="2000" b="1" i="0" u="none" strike="noStrike" kern="1200" cap="none" spc="0" normalizeH="0" baseline="0" noProof="0" dirty="0">
                <a:ln>
                  <a:noFill/>
                </a:ln>
                <a:solidFill>
                  <a:prstClr val="black"/>
                </a:solidFill>
                <a:effectLst/>
                <a:uLnTx/>
                <a:uFillTx/>
                <a:latin typeface="楷体_GB2312" panose="02010609030101010101" pitchFamily="49" charset="-122"/>
                <a:ea typeface="楷体_GB2312" panose="02010609030101010101"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Q</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是</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D</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上的永真公式</a:t>
            </a:r>
            <a:endPar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① 公式推演；② 基本等价式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r>
              <a:rPr lang="en-US" altLang="zh-CN" dirty="0"/>
              <a:t> </a:t>
            </a:r>
            <a:r>
              <a:rPr lang="zh-CN" altLang="en-US" dirty="0"/>
              <a:t>一阶谓词逻辑</a:t>
            </a:r>
          </a:p>
        </p:txBody>
      </p:sp>
      <p:sp>
        <p:nvSpPr>
          <p:cNvPr id="3" name="内容占位符 2"/>
          <p:cNvSpPr>
            <a:spLocks noGrp="1"/>
          </p:cNvSpPr>
          <p:nvPr>
            <p:ph idx="1"/>
          </p:nvPr>
        </p:nvSpPr>
        <p:spPr>
          <a:xfrm>
            <a:off x="647700" y="1825625"/>
            <a:ext cx="10515600" cy="1009015"/>
          </a:xfrm>
        </p:spPr>
        <p:txBody>
          <a:bodyPr/>
          <a:lstStyle/>
          <a:p>
            <a:r>
              <a:rPr lang="en-US" altLang="zh-CN" dirty="0"/>
              <a:t>13.</a:t>
            </a:r>
            <a:r>
              <a:rPr lang="zh-CN" altLang="en-US" dirty="0"/>
              <a:t>证明下列各式成立。</a:t>
            </a:r>
            <a:endParaRPr lang="en-US" altLang="zh-CN" dirty="0"/>
          </a:p>
          <a:p>
            <a:r>
              <a:rPr lang="zh-CN" altLang="en-US" dirty="0"/>
              <a:t>（</a:t>
            </a:r>
            <a:r>
              <a:rPr lang="en-US" altLang="zh-CN" dirty="0"/>
              <a:t>3</a:t>
            </a:r>
            <a:r>
              <a:rPr lang="zh-CN" altLang="en-US" dirty="0"/>
              <a:t>）</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 </a:t>
            </a:r>
            <a:r>
              <a:rPr lang="zh-CN" altLang="en-US" dirty="0">
                <a:sym typeface="Symbol" panose="05050102010706020507" pitchFamily="18" charset="2"/>
              </a:rPr>
              <a:t></a:t>
            </a:r>
            <a:r>
              <a:rPr lang="en-US" altLang="zh-CN" dirty="0"/>
              <a:t> Q(x)]</a:t>
            </a:r>
            <a:r>
              <a:rPr lang="en-US" altLang="zh-CN" dirty="0">
                <a:sym typeface="Symbol" panose="05050102010706020507" pitchFamily="18" charset="2"/>
              </a:rPr>
              <a:t> </a:t>
            </a:r>
            <a:r>
              <a:rPr lang="en-US" altLang="zh-CN" b="1" dirty="0">
                <a:latin typeface="Times New Roman" panose="02020603050405020304" charset="0"/>
                <a:ea typeface="楷体_GB2312" panose="02010609030101010101" pitchFamily="49" charset="-122"/>
                <a:cs typeface="Times New Roman" panose="02020603050405020304" charset="0"/>
                <a:sym typeface="+mn-ea"/>
              </a:rPr>
              <a:t>∧</a:t>
            </a:r>
            <a:r>
              <a:rPr lang="en-US" altLang="zh-CN" dirty="0">
                <a:sym typeface="Symbol" panose="05050102010706020507" pitchFamily="18" charset="2"/>
              </a:rPr>
              <a:t> </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)[~Q(x)]</a:t>
            </a:r>
            <a:r>
              <a:rPr lang="zh-CN" altLang="en-US" dirty="0">
                <a:sym typeface="Symbol" panose="05050102010706020507" pitchFamily="18" charset="2"/>
              </a:rPr>
              <a:t> </a:t>
            </a:r>
            <a:r>
              <a:rPr lang="en-US" altLang="zh-CN" dirty="0"/>
              <a:t> P(x)</a:t>
            </a:r>
          </a:p>
        </p:txBody>
      </p:sp>
      <p:sp>
        <p:nvSpPr>
          <p:cNvPr id="4" name="文本框 3"/>
          <p:cNvSpPr txBox="1"/>
          <p:nvPr/>
        </p:nvSpPr>
        <p:spPr>
          <a:xfrm>
            <a:off x="5669280" y="258445"/>
            <a:ext cx="6374765" cy="1015663"/>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知识点：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谓词公式蕴含：</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充分必要条件 </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P</a:t>
            </a:r>
            <a:r>
              <a:rPr kumimoji="0" lang="zh-CN" altLang="en-US" sz="20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Q</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是</a:t>
            </a:r>
            <a:r>
              <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D</a:t>
            </a: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mn-ea"/>
              </a:rPr>
              <a:t>上的永真公式</a:t>
            </a:r>
            <a:endPar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① 公式推演；② 基本蕴含式</a:t>
            </a:r>
            <a:endPar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6" name="文本框 5"/>
          <p:cNvSpPr txBox="1"/>
          <p:nvPr/>
        </p:nvSpPr>
        <p:spPr>
          <a:xfrm>
            <a:off x="647700" y="2889315"/>
            <a:ext cx="6096000" cy="1852880"/>
          </a:xfrm>
          <a:prstGeom prst="rect">
            <a:avLst/>
          </a:prstGeom>
          <a:noFill/>
        </p:spPr>
        <p:txBody>
          <a:bodyPr wrap="square">
            <a:spAutoFit/>
          </a:bodyPr>
          <a:lstStyle/>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Q(x)]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en-US" sz="18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Q(x))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蕴含律）</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Q(x))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（基本等价式）</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（析取三段论）</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（全称指定规则</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US</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p>
        </p:txBody>
      </p:sp>
      <p:sp>
        <p:nvSpPr>
          <p:cNvPr id="8" name="文本框 7"/>
          <p:cNvSpPr txBox="1"/>
          <p:nvPr/>
        </p:nvSpPr>
        <p:spPr>
          <a:xfrm>
            <a:off x="6096000" y="3631089"/>
            <a:ext cx="46228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 ∧ </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 ∧</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 (</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a:t>
            </a:r>
            <a:endPar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ldLvl="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r>
              <a:rPr lang="en-US" altLang="zh-CN" dirty="0"/>
              <a:t> </a:t>
            </a:r>
            <a:r>
              <a:rPr lang="zh-CN" altLang="en-US" dirty="0"/>
              <a:t>一阶谓词逻辑</a:t>
            </a:r>
          </a:p>
        </p:txBody>
      </p:sp>
      <p:sp>
        <p:nvSpPr>
          <p:cNvPr id="3" name="内容占位符 2"/>
          <p:cNvSpPr>
            <a:spLocks noGrp="1"/>
          </p:cNvSpPr>
          <p:nvPr>
            <p:ph idx="1"/>
          </p:nvPr>
        </p:nvSpPr>
        <p:spPr>
          <a:xfrm>
            <a:off x="647700" y="1825625"/>
            <a:ext cx="10515600" cy="2868295"/>
          </a:xfrm>
        </p:spPr>
        <p:txBody>
          <a:bodyPr/>
          <a:lstStyle/>
          <a:p>
            <a:r>
              <a:rPr lang="en-US" altLang="zh-CN" dirty="0"/>
              <a:t>15.</a:t>
            </a:r>
            <a:r>
              <a:rPr lang="zh-CN" altLang="en-US" dirty="0"/>
              <a:t>下面给出了对</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 V Q(x)]</a:t>
            </a:r>
            <a:r>
              <a:rPr lang="zh-CN" altLang="en-US" dirty="0">
                <a:sym typeface="Symbol" panose="05050102010706020507" pitchFamily="18" charset="2"/>
              </a:rPr>
              <a:t>  </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 V (</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)Q(x)</a:t>
            </a:r>
            <a:r>
              <a:rPr lang="zh-CN" altLang="en-US" dirty="0"/>
              <a:t>的证明：</a:t>
            </a:r>
            <a:endParaRPr lang="en-US" altLang="zh-CN" dirty="0"/>
          </a:p>
          <a:p>
            <a:pPr marL="0" indent="0">
              <a:buNone/>
            </a:pPr>
            <a:r>
              <a:rPr lang="en-US" altLang="zh-CN" dirty="0"/>
              <a:t>	(</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 V Q(x)]</a:t>
            </a:r>
            <a:r>
              <a:rPr lang="zh-CN" altLang="en-US" dirty="0">
                <a:sym typeface="Symbol" panose="05050102010706020507" pitchFamily="18" charset="2"/>
              </a:rPr>
              <a:t> </a:t>
            </a:r>
            <a:r>
              <a:rPr lang="en-US" altLang="zh-CN" dirty="0">
                <a:sym typeface="Symbol" panose="05050102010706020507" pitchFamily="18" charset="2"/>
              </a:rPr>
              <a:t></a:t>
            </a:r>
            <a:r>
              <a:rPr lang="en-US" altLang="zh-CN" dirty="0"/>
              <a:t> ~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 ~(P(x) V Q(x)) ]</a:t>
            </a:r>
          </a:p>
          <a:p>
            <a:pPr marL="0" indent="0">
              <a:buNone/>
            </a:pPr>
            <a:r>
              <a:rPr lang="en-US" altLang="zh-CN" dirty="0">
                <a:sym typeface="Symbol" panose="05050102010706020507" pitchFamily="18" charset="2"/>
              </a:rPr>
              <a:t>			  </a:t>
            </a:r>
            <a:r>
              <a:rPr lang="en-US" altLang="zh-CN" dirty="0"/>
              <a:t>~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 ~P(x) </a:t>
            </a:r>
            <a:r>
              <a:rPr lang="en-US" altLang="zh-CN" b="1" dirty="0">
                <a:latin typeface="Times New Roman" panose="02020603050405020304" charset="0"/>
                <a:ea typeface="楷体_GB2312" panose="02010609030101010101" pitchFamily="49" charset="-122"/>
                <a:cs typeface="Times New Roman" panose="02020603050405020304" charset="0"/>
                <a:sym typeface="+mn-ea"/>
              </a:rPr>
              <a:t>∧</a:t>
            </a:r>
            <a:r>
              <a:rPr lang="en-US" altLang="zh-CN" dirty="0"/>
              <a:t> ~Q(x) ]</a:t>
            </a:r>
          </a:p>
          <a:p>
            <a:pPr marL="0" indent="0">
              <a:buNone/>
            </a:pPr>
            <a:r>
              <a:rPr lang="en-US" altLang="zh-CN" dirty="0">
                <a:sym typeface="Symbol" panose="05050102010706020507" pitchFamily="18" charset="2"/>
              </a:rPr>
              <a:t>			  </a:t>
            </a:r>
            <a:r>
              <a:rPr lang="zh-CN" altLang="en-US" dirty="0">
                <a:sym typeface="Symbol" panose="05050102010706020507" pitchFamily="18" charset="2"/>
              </a:rPr>
              <a:t> </a:t>
            </a:r>
            <a:r>
              <a:rPr lang="en-US" altLang="zh-CN" dirty="0"/>
              <a:t>~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 ~P(x) ] </a:t>
            </a:r>
            <a:r>
              <a:rPr lang="en-US" altLang="zh-CN" b="1" dirty="0">
                <a:latin typeface="Times New Roman" panose="02020603050405020304" charset="0"/>
                <a:ea typeface="楷体_GB2312" panose="02010609030101010101" pitchFamily="49" charset="-122"/>
                <a:cs typeface="Times New Roman" panose="02020603050405020304" charset="0"/>
                <a:sym typeface="+mn-ea"/>
              </a:rPr>
              <a:t>∧</a:t>
            </a:r>
            <a:r>
              <a:rPr lang="en-US" altLang="zh-CN" dirty="0"/>
              <a:t>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~Q(x) ])</a:t>
            </a:r>
          </a:p>
          <a:p>
            <a:pPr marL="0" indent="0">
              <a:buNone/>
            </a:pPr>
            <a:r>
              <a:rPr lang="en-US" altLang="zh-CN" dirty="0">
                <a:sym typeface="Symbol" panose="05050102010706020507" pitchFamily="18" charset="2"/>
              </a:rPr>
              <a:t>			  </a:t>
            </a:r>
            <a:r>
              <a:rPr lang="en-US" altLang="zh-CN" dirty="0"/>
              <a:t>(~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 [ ~P(x) ]) V (~(</a:t>
            </a:r>
            <a:r>
              <a:rPr lang="zh-CN" altLang="zh-CN" noProof="1">
                <a:sym typeface="Symbol" panose="05050102010706020507" pitchFamily="18" charset="2"/>
              </a:rPr>
              <a:t></a:t>
            </a:r>
            <a:r>
              <a:rPr lang="en-US" altLang="zh-CN" noProof="1">
                <a:sym typeface="Symbol" panose="05050102010706020507" pitchFamily="18" charset="2"/>
              </a:rPr>
              <a:t>x</a:t>
            </a:r>
            <a:r>
              <a:rPr lang="en-US" altLang="zh-CN" dirty="0"/>
              <a:t>)[~Q(x)]) </a:t>
            </a:r>
          </a:p>
          <a:p>
            <a:pPr marL="0" indent="0">
              <a:buNone/>
            </a:pPr>
            <a:r>
              <a:rPr lang="en-US" altLang="zh-CN" dirty="0">
                <a:sym typeface="Symbol" panose="05050102010706020507" pitchFamily="18" charset="2"/>
              </a:rPr>
              <a:t>			  </a:t>
            </a:r>
            <a:r>
              <a:rPr lang="en-US" altLang="zh-CN" dirty="0"/>
              <a:t>(</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)P(x) V (</a:t>
            </a:r>
            <a:r>
              <a:rPr lang="zh-CN" altLang="en-US" noProof="1">
                <a:sym typeface="Symbol" panose="05050102010706020507" pitchFamily="18" charset="2"/>
              </a:rPr>
              <a:t></a:t>
            </a:r>
            <a:r>
              <a:rPr lang="en-US" altLang="zh-CN" noProof="1">
                <a:sym typeface="Symbol" panose="05050102010706020507" pitchFamily="18" charset="2"/>
              </a:rPr>
              <a:t>x</a:t>
            </a:r>
            <a:r>
              <a:rPr lang="en-US" altLang="zh-CN" dirty="0"/>
              <a:t>)Q(x)</a:t>
            </a:r>
          </a:p>
          <a:p>
            <a:pPr marL="0" indent="0">
              <a:buNone/>
            </a:pPr>
            <a:r>
              <a:rPr lang="zh-CN" altLang="en-US" dirty="0"/>
              <a:t>试判断这个证明是否正确。你能给出一个证明吗？</a:t>
            </a:r>
            <a:endParaRPr lang="en-US" altLang="zh-CN" dirty="0"/>
          </a:p>
        </p:txBody>
      </p:sp>
      <p:sp>
        <p:nvSpPr>
          <p:cNvPr id="4" name="文本框 3"/>
          <p:cNvSpPr txBox="1"/>
          <p:nvPr/>
        </p:nvSpPr>
        <p:spPr>
          <a:xfrm>
            <a:off x="647700" y="4663440"/>
            <a:ext cx="6585585" cy="1918335"/>
          </a:xfrm>
          <a:prstGeom prst="rect">
            <a:avLst/>
          </a:prstGeom>
          <a:noFill/>
        </p:spPr>
        <p:txBody>
          <a:bodyPr wrap="square">
            <a:spAutoFit/>
          </a:bodyPr>
          <a:lstStyle/>
          <a:p>
            <a:pPr marL="609600" marR="0" lvl="0" indent="-609600" algn="l" defTabSz="914400" rtl="0" eaLnBrk="1" fontAlgn="auto" latinLnBrk="0" hangingPunct="1">
              <a:lnSpc>
                <a:spcPct val="13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该证明不正确</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~P(x)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~Q(x) ]</a:t>
            </a:r>
          </a:p>
          <a:p>
            <a:pPr marL="285750" marR="0" lvl="0" indent="-285750" algn="l" defTabSz="914400" rtl="0" eaLnBrk="1" fontAlgn="auto" latinLnBrk="0" hangingPunct="1">
              <a:lnSpc>
                <a:spcPct val="100000"/>
              </a:lnSpc>
              <a:spcBef>
                <a:spcPts val="0"/>
              </a:spcBef>
              <a:spcAft>
                <a:spcPts val="0"/>
              </a:spcAft>
              <a:buClrTx/>
              <a:buSzTx/>
              <a:buFont typeface="Symbol" panose="05050102010706020507" pitchFamily="18" charset="2"/>
              <a:buChar char="Þ"/>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 ~P(x) ] </a:t>
            </a:r>
            <a:r>
              <a:rPr kumimoji="0" lang="en-US" altLang="zh-CN" sz="1800" b="1" i="0" u="none" strike="noStrike" kern="1200" cap="none" spc="0" normalizeH="0" baseline="0" noProof="0" dirty="0">
                <a:ln>
                  <a:noFill/>
                </a:ln>
                <a:solidFill>
                  <a:prstClr val="black"/>
                </a:solidFill>
                <a:effectLst/>
                <a:uLnTx/>
                <a:uFillTx/>
                <a:latin typeface="Times New Roman" panose="02020603050405020304" charset="0"/>
                <a:ea typeface="楷体_GB2312" panose="02010609030101010101" pitchFamily="49" charset="-122"/>
                <a:cs typeface="Times New Roman" panose="02020603050405020304" charset="0"/>
                <a:sym typeface="+mn-ea"/>
              </a:rPr>
              <a:t>∧</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a:t>
            </a:r>
            <a:r>
              <a:rPr kumimoji="0" lang="zh-CN"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 ~Q(x) ]) </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错误 </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否定是单目联结词，优先级高于存在量词（析取）</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不能割裂最开头的否定</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609600" marR="0" lvl="0" indent="-609600" algn="l" defTabSz="914400" rtl="0" eaLnBrk="1" fontAlgn="auto" latinLnBrk="0" hangingPunct="1">
              <a:lnSpc>
                <a:spcPct val="13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sp>
        <p:nvSpPr>
          <p:cNvPr id="5" name="文本框 4"/>
          <p:cNvSpPr txBox="1"/>
          <p:nvPr/>
        </p:nvSpPr>
        <p:spPr>
          <a:xfrm>
            <a:off x="5669280" y="258445"/>
            <a:ext cx="6374765" cy="707886"/>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知识点：</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谓词公式的等价和蕴含</a:t>
            </a:r>
            <a:endParaRPr kumimoji="0" lang="en-US" altLang="zh-CN" sz="2000" b="1"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p:txBody>
      </p:sp>
      <p:graphicFrame>
        <p:nvGraphicFramePr>
          <p:cNvPr id="8" name="Group 4"/>
          <p:cNvGraphicFramePr>
            <a:graphicFrameLocks noGrp="1"/>
          </p:cNvGraphicFramePr>
          <p:nvPr/>
        </p:nvGraphicFramePr>
        <p:xfrm>
          <a:off x="10526077" y="5393055"/>
          <a:ext cx="1517968" cy="747713"/>
        </p:xfrm>
        <a:graphic>
          <a:graphicData uri="http://schemas.openxmlformats.org/drawingml/2006/table">
            <a:tbl>
              <a:tblPr/>
              <a:tblGrid>
                <a:gridCol w="782003">
                  <a:extLst>
                    <a:ext uri="{9D8B030D-6E8A-4147-A177-3AD203B41FA5}">
                      <a16:colId xmlns:a16="http://schemas.microsoft.com/office/drawing/2014/main" val="20000"/>
                    </a:ext>
                  </a:extLst>
                </a:gridCol>
                <a:gridCol w="735965">
                  <a:extLst>
                    <a:ext uri="{9D8B030D-6E8A-4147-A177-3AD203B41FA5}">
                      <a16:colId xmlns:a16="http://schemas.microsoft.com/office/drawing/2014/main" val="20001"/>
                    </a:ext>
                  </a:extLst>
                </a:gridCol>
              </a:tblGrid>
              <a:tr h="381000">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Q(a)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Q(b)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 name="Group 12"/>
          <p:cNvGraphicFramePr>
            <a:graphicFrameLocks noGrp="1"/>
          </p:cNvGraphicFramePr>
          <p:nvPr/>
        </p:nvGraphicFramePr>
        <p:xfrm>
          <a:off x="10526077" y="4654391"/>
          <a:ext cx="1517967" cy="747713"/>
        </p:xfrm>
        <a:graphic>
          <a:graphicData uri="http://schemas.openxmlformats.org/drawingml/2006/table">
            <a:tbl>
              <a:tblPr/>
              <a:tblGrid>
                <a:gridCol w="720884">
                  <a:extLst>
                    <a:ext uri="{9D8B030D-6E8A-4147-A177-3AD203B41FA5}">
                      <a16:colId xmlns:a16="http://schemas.microsoft.com/office/drawing/2014/main" val="20000"/>
                    </a:ext>
                  </a:extLst>
                </a:gridCol>
                <a:gridCol w="797083">
                  <a:extLst>
                    <a:ext uri="{9D8B030D-6E8A-4147-A177-3AD203B41FA5}">
                      <a16:colId xmlns:a16="http://schemas.microsoft.com/office/drawing/2014/main" val="20001"/>
                    </a:ext>
                  </a:extLst>
                </a:gridCol>
              </a:tblGrid>
              <a:tr h="381000">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P(a)</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P(b)</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713">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charset="0"/>
                          <a:ea typeface="宋体" panose="02010600030101010101" pitchFamily="2" charset="-122"/>
                        </a:defRPr>
                      </a:lvl1pPr>
                      <a:lvl2pPr marL="742950" indent="-285750" eaLnBrk="0" hangingPunct="0">
                        <a:spcBef>
                          <a:spcPct val="20000"/>
                        </a:spcBef>
                        <a:defRPr sz="2400">
                          <a:solidFill>
                            <a:schemeClr val="tx1"/>
                          </a:solidFill>
                          <a:latin typeface="Times New Roman" panose="02020603050405020304" charset="0"/>
                          <a:ea typeface="宋体" panose="02010600030101010101" pitchFamily="2" charset="-122"/>
                        </a:defRPr>
                      </a:lvl2pPr>
                      <a:lvl3pPr marL="1143000" indent="-228600" eaLnBrk="0" hangingPunct="0">
                        <a:spcBef>
                          <a:spcPct val="20000"/>
                        </a:spcBef>
                        <a:defRPr sz="2000">
                          <a:solidFill>
                            <a:schemeClr val="tx1"/>
                          </a:solidFill>
                          <a:latin typeface="Times New Roman" panose="02020603050405020304" charset="0"/>
                          <a:ea typeface="宋体" panose="02010600030101010101" pitchFamily="2" charset="-122"/>
                        </a:defRPr>
                      </a:lvl3pPr>
                      <a:lvl4pPr marL="1600200" indent="-228600" eaLnBrk="0" hangingPunct="0">
                        <a:spcBef>
                          <a:spcPct val="20000"/>
                        </a:spcBef>
                        <a:defRPr>
                          <a:solidFill>
                            <a:schemeClr val="tx1"/>
                          </a:solidFill>
                          <a:latin typeface="Times New Roman" panose="02020603050405020304" charset="0"/>
                          <a:ea typeface="宋体" panose="02010600030101010101" pitchFamily="2" charset="-122"/>
                        </a:defRPr>
                      </a:lvl4pPr>
                      <a:lvl5pPr marL="2057400" indent="-228600" eaLnBrk="0" hangingPunct="0">
                        <a:spcBef>
                          <a:spcPct val="20000"/>
                        </a:spcBef>
                        <a:defRPr>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Times New Roman" panose="02020603050405020304" charset="0"/>
                          <a:ea typeface="宋体" panose="02010600030101010101" pitchFamily="2" charset="-122"/>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文本框 10"/>
          <p:cNvSpPr txBox="1"/>
          <p:nvPr/>
        </p:nvSpPr>
        <p:spPr>
          <a:xfrm>
            <a:off x="7091362" y="4663440"/>
            <a:ext cx="353060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例子：</a:t>
            </a:r>
            <a:endPar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Q(x)]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)P(x) V (</a:t>
            </a:r>
            <a:r>
              <a:rPr kumimoji="0" lang="zh-CN" altLang="en-US"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a:t>
            </a:r>
            <a:r>
              <a:rPr kumimoji="0" lang="en-US" altLang="zh-CN" sz="1800" b="0" i="0" u="none" strike="noStrike" kern="1200" cap="none" spc="0" normalizeH="0" baseline="0" noProof="1">
                <a:ln>
                  <a:noFill/>
                </a:ln>
                <a:solidFill>
                  <a:prstClr val="black"/>
                </a:solidFill>
                <a:effectLst/>
                <a:uLnTx/>
                <a:uFillTx/>
                <a:latin typeface="Arial"/>
                <a:ea typeface="黑体" panose="02010609060101010101" pitchFamily="49" charset="-122"/>
                <a:cs typeface="+mn-cs"/>
                <a:sym typeface="Symbol" panose="05050102010706020507" pitchFamily="18" charset="2"/>
              </a:rPr>
              <a:t>x</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)Q(x)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左边为</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1</a:t>
            </a: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，右边为</a:t>
            </a:r>
            <a:r>
              <a:rPr kumimoji="0" lang="en-US" altLang="zh-CN"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Arial"/>
                <a:ea typeface="黑体" panose="02010609060101010101" pitchFamily="49" charset="-122"/>
                <a:cs typeface="+mn-cs"/>
              </a:rPr>
              <a:t>不符合蕴含的定义，该式不成立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bldLvl="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effectLst>
                  <a:outerShdw blurRad="38100" dist="38100" dir="2700000" algn="tl">
                    <a:srgbClr val="000000">
                      <a:alpha val="43137"/>
                    </a:srgbClr>
                  </a:outerShdw>
                </a:effectLst>
              </a:rPr>
              <a:t>HW2 &amp; HW3</a:t>
            </a:r>
          </a:p>
        </p:txBody>
      </p:sp>
      <p:sp>
        <p:nvSpPr>
          <p:cNvPr id="5" name="副标题 4"/>
          <p:cNvSpPr>
            <a:spLocks noGrp="1"/>
          </p:cNvSpPr>
          <p:nvPr>
            <p:ph type="subTitle" idx="1"/>
          </p:nvPr>
        </p:nvSpPr>
        <p:spPr>
          <a:xfrm>
            <a:off x="1524000" y="3595053"/>
            <a:ext cx="9144000" cy="1655762"/>
          </a:xfrm>
        </p:spPr>
        <p:txBody>
          <a:bodyPr/>
          <a:lstStyle/>
          <a:p>
            <a:r>
              <a:rPr lang="en-US" altLang="zh-CN" dirty="0"/>
              <a:t>TA Zhang, Hanwen</a:t>
            </a:r>
          </a:p>
          <a:p>
            <a:r>
              <a:rPr lang="en-US" altLang="zh-CN" dirty="0">
                <a:sym typeface="+mn-ea"/>
              </a:rPr>
              <a:t>College</a:t>
            </a:r>
            <a:r>
              <a:rPr lang="zh-CN" altLang="en-US" dirty="0">
                <a:sym typeface="+mn-ea"/>
              </a:rPr>
              <a:t> of Computer Science</a:t>
            </a:r>
            <a:r>
              <a:rPr lang="en-US" altLang="zh-CN" dirty="0">
                <a:sym typeface="+mn-ea"/>
              </a:rPr>
              <a:t>, Sichuan University</a:t>
            </a:r>
            <a:endParaRPr lang="en-US" altLang="zh-CN" dirty="0"/>
          </a:p>
          <a:p>
            <a:r>
              <a:rPr lang="en-US" altLang="zh-CN" dirty="0"/>
              <a:t>2022.12.12</a:t>
            </a:r>
            <a:endParaRPr lang="zh-CN" alt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Outline</a:t>
            </a:r>
          </a:p>
        </p:txBody>
      </p:sp>
      <p:sp>
        <p:nvSpPr>
          <p:cNvPr id="3" name="内容占位符 2"/>
          <p:cNvSpPr>
            <a:spLocks noGrp="1"/>
          </p:cNvSpPr>
          <p:nvPr>
            <p:ph idx="1"/>
          </p:nvPr>
        </p:nvSpPr>
        <p:spPr/>
        <p:txBody>
          <a:bodyPr/>
          <a:lstStyle/>
          <a:p>
            <a:r>
              <a:rPr lang="en-US" altLang="zh-CN">
                <a:sym typeface="+mn-ea"/>
              </a:rPr>
              <a:t>The Foundations: Logic and Proofs</a:t>
            </a:r>
            <a:endParaRPr lang="en-US" altLang="zh-CN"/>
          </a:p>
          <a:p>
            <a:r>
              <a:rPr lang="zh-CN" altLang="en-US"/>
              <a:t>Relations</a:t>
            </a:r>
          </a:p>
          <a:p>
            <a:r>
              <a:rPr lang="en-US" altLang="zh-CN"/>
              <a:t>Induction and Recursion</a:t>
            </a:r>
          </a:p>
          <a:p>
            <a:r>
              <a:rPr lang="en-US" altLang="zh-CN"/>
              <a:t>Counting</a:t>
            </a:r>
          </a:p>
          <a:p>
            <a:r>
              <a:rPr lang="en-US" altLang="zh-CN"/>
              <a:t>Advanced Counting Techniques</a:t>
            </a:r>
          </a:p>
          <a:p>
            <a:r>
              <a:rPr lang="en-US" altLang="zh-CN"/>
              <a:t>Graphs</a:t>
            </a:r>
          </a:p>
        </p:txBody>
      </p:sp>
      <p:sp>
        <p:nvSpPr>
          <p:cNvPr id="4" name="日期占位符 3"/>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0" y="3750945"/>
            <a:ext cx="10850245" cy="811530"/>
          </a:xfrm>
        </p:spPr>
        <p:txBody>
          <a:bodyPr>
            <a:normAutofit/>
          </a:bodyPr>
          <a:lstStyle/>
          <a:p>
            <a:r>
              <a:rPr lang="en-US" altLang="zh-CN">
                <a:sym typeface="+mn-ea"/>
              </a:rPr>
              <a:t>The Foundations: Logic and Proofs</a:t>
            </a:r>
            <a:endParaRPr lang="en-US" altLang="zh-CN"/>
          </a:p>
        </p:txBody>
      </p:sp>
      <p:sp>
        <p:nvSpPr>
          <p:cNvPr id="5" name="文本占位符 4"/>
          <p:cNvSpPr>
            <a:spLocks noGrp="1"/>
          </p:cNvSpPr>
          <p:nvPr>
            <p:ph type="body" idx="1"/>
          </p:nvPr>
        </p:nvSpPr>
        <p:spPr/>
        <p:txBody>
          <a:bodyPr/>
          <a:lstStyle/>
          <a:p>
            <a:r>
              <a:rPr lang="en-US" altLang="zh-CN">
                <a:sym typeface="+mn-ea"/>
              </a:rPr>
              <a:t>Chapter 1 </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Foundations: Logic and Proofs</a:t>
            </a:r>
            <a:endParaRPr lang="zh-CN" altLang="en-US"/>
          </a:p>
        </p:txBody>
      </p:sp>
      <p:sp>
        <p:nvSpPr>
          <p:cNvPr id="3" name="内容占位符 2"/>
          <p:cNvSpPr>
            <a:spLocks noGrp="1"/>
          </p:cNvSpPr>
          <p:nvPr>
            <p:ph idx="1"/>
          </p:nvPr>
        </p:nvSpPr>
        <p:spPr>
          <a:xfrm>
            <a:off x="647700" y="1825625"/>
            <a:ext cx="10515600" cy="2063750"/>
          </a:xfrm>
        </p:spPr>
        <p:txBody>
          <a:bodyPr/>
          <a:lstStyle/>
          <a:p>
            <a:pPr marL="0" indent="0">
              <a:buNone/>
            </a:pPr>
            <a:r>
              <a:rPr lang="en-US" altLang="zh-CN" dirty="0"/>
              <a:t>1. Find the argument form for the following argument and determine whether it is valid. Can we conclude that the conclusion is true if the premises are true? </a:t>
            </a:r>
          </a:p>
          <a:p>
            <a:pPr marL="0" indent="0">
              <a:buNone/>
            </a:pPr>
            <a:r>
              <a:rPr lang="en-US" altLang="zh-CN" dirty="0"/>
              <a:t>                    If Socrates is human, then Socrates is mortal.</a:t>
            </a:r>
          </a:p>
          <a:p>
            <a:pPr marL="0" indent="0">
              <a:buNone/>
            </a:pPr>
            <a:r>
              <a:rPr lang="en-US" altLang="zh-CN" dirty="0"/>
              <a:t>                    Socrates is human.</a:t>
            </a:r>
          </a:p>
          <a:p>
            <a:pPr marL="0" indent="0">
              <a:buNone/>
            </a:pPr>
            <a:r>
              <a:rPr lang="en-US" altLang="zh-CN" dirty="0"/>
              <a:t>                 ∴ Socrates is mortal.</a:t>
            </a:r>
          </a:p>
        </p:txBody>
      </p:sp>
      <p:cxnSp>
        <p:nvCxnSpPr>
          <p:cNvPr id="5" name="直接连接符 1"/>
          <p:cNvCxnSpPr/>
          <p:nvPr/>
        </p:nvCxnSpPr>
        <p:spPr>
          <a:xfrm>
            <a:off x="1952943" y="3256598"/>
            <a:ext cx="5480685" cy="88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3"/>
          <a:stretch>
            <a:fillRect/>
          </a:stretch>
        </p:blipFill>
        <p:spPr>
          <a:xfrm>
            <a:off x="10881514" y="21690"/>
            <a:ext cx="1217254" cy="546593"/>
          </a:xfrm>
          <a:prstGeom prst="rect">
            <a:avLst/>
          </a:prstGeom>
        </p:spPr>
      </p:pic>
      <p:pic>
        <p:nvPicPr>
          <p:cNvPr id="6" name="图片 5"/>
          <p:cNvPicPr>
            <a:picLocks noChangeAspect="1"/>
          </p:cNvPicPr>
          <p:nvPr/>
        </p:nvPicPr>
        <p:blipFill>
          <a:blip r:embed="rId4"/>
          <a:stretch>
            <a:fillRect/>
          </a:stretch>
        </p:blipFill>
        <p:spPr>
          <a:xfrm>
            <a:off x="75670" y="63103"/>
            <a:ext cx="1748803" cy="505180"/>
          </a:xfrm>
          <a:prstGeom prst="rect">
            <a:avLst/>
          </a:prstGeom>
        </p:spPr>
      </p:pic>
      <p:grpSp>
        <p:nvGrpSpPr>
          <p:cNvPr id="7" name="组合 6"/>
          <p:cNvGrpSpPr/>
          <p:nvPr/>
        </p:nvGrpSpPr>
        <p:grpSpPr>
          <a:xfrm flipV="1">
            <a:off x="0" y="612119"/>
            <a:ext cx="12192000" cy="47318"/>
            <a:chOff x="0" y="813471"/>
            <a:chExt cx="9144000" cy="21600"/>
          </a:xfrm>
        </p:grpSpPr>
        <p:sp>
          <p:nvSpPr>
            <p:cNvPr id="8" name="矩形 7"/>
            <p:cNvSpPr/>
            <p:nvPr/>
          </p:nvSpPr>
          <p:spPr>
            <a:xfrm>
              <a:off x="0" y="813471"/>
              <a:ext cx="3132000" cy="21600"/>
            </a:xfrm>
            <a:prstGeom prst="rect">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3006000" y="813471"/>
              <a:ext cx="3132000" cy="21600"/>
            </a:xfrm>
            <a:prstGeom prst="rect">
              <a:avLst/>
            </a:prstGeom>
            <a:solidFill>
              <a:srgbClr val="4472C4"/>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6012000" y="813471"/>
              <a:ext cx="3132000" cy="21600"/>
            </a:xfrm>
            <a:prstGeom prst="rect">
              <a:avLst/>
            </a:prstGeom>
            <a:solidFill>
              <a:srgbClr val="70AD47"/>
            </a:solidFill>
            <a:ln>
              <a:solidFill>
                <a:srgbClr val="70AD4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 name="日期占位符 10"/>
          <p:cNvSpPr>
            <a:spLocks noGrp="1"/>
          </p:cNvSpPr>
          <p:nvPr>
            <p:ph type="dt" sz="half" idx="10"/>
          </p:nvPr>
        </p:nvSpPr>
        <p:spPr/>
        <p:txBody>
          <a:bodyPr/>
          <a:lstStyle/>
          <a:p>
            <a:fld id="{760FBDFE-C587-4B4C-A407-44438C67B59E}" type="datetime1">
              <a:rPr lang="zh-CN" altLang="en-US" smtClean="0"/>
              <a:t>2022/12/12</a:t>
            </a:fld>
            <a:endParaRPr lang="zh-CN" altLang="en-US"/>
          </a:p>
        </p:txBody>
      </p:sp>
      <p:sp>
        <p:nvSpPr>
          <p:cNvPr id="12" name="灯片编号占位符 11"/>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13" name="文本框 12"/>
          <p:cNvSpPr txBox="1"/>
          <p:nvPr/>
        </p:nvSpPr>
        <p:spPr>
          <a:xfrm>
            <a:off x="647700" y="3933190"/>
            <a:ext cx="5479415" cy="922020"/>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buNone/>
            </a:pPr>
            <a:r>
              <a:rPr lang="en-US" altLang="zh-CN" b="1" dirty="0">
                <a:latin typeface="Times New Roman" panose="02020603050405020304" pitchFamily="18" charset="0"/>
                <a:cs typeface="Times New Roman" panose="02020603050405020304" pitchFamily="18" charset="0"/>
              </a:rPr>
              <a:t>Answer:</a:t>
            </a:r>
          </a:p>
          <a:p>
            <a:r>
              <a:rPr lang="en-US" altLang="zh-CN" dirty="0">
                <a:latin typeface="Times New Roman" panose="02020603050405020304" pitchFamily="18" charset="0"/>
                <a:cs typeface="Times New Roman" panose="02020603050405020304" pitchFamily="18" charset="0"/>
              </a:rPr>
              <a:t>Modus ponens</a:t>
            </a:r>
          </a:p>
          <a:p>
            <a:r>
              <a:rPr lang="en-US" altLang="zh-CN" dirty="0">
                <a:latin typeface="Times New Roman" panose="02020603050405020304" pitchFamily="18" charset="0"/>
                <a:cs typeface="Times New Roman" panose="02020603050405020304" pitchFamily="18" charset="0"/>
              </a:rPr>
              <a:t>the conclusion is true, because the hypotheses are true.</a:t>
            </a:r>
          </a:p>
        </p:txBody>
      </p:sp>
      <p:pic>
        <p:nvPicPr>
          <p:cNvPr id="14" name="图片 13"/>
          <p:cNvPicPr>
            <a:picLocks noChangeAspect="1"/>
          </p:cNvPicPr>
          <p:nvPr/>
        </p:nvPicPr>
        <p:blipFill>
          <a:blip r:embed="rId5"/>
          <a:stretch>
            <a:fillRect/>
          </a:stretch>
        </p:blipFill>
        <p:spPr>
          <a:xfrm>
            <a:off x="6126480" y="3889375"/>
            <a:ext cx="5972175" cy="78930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4052</Words>
  <Application>Microsoft Office PowerPoint</Application>
  <PresentationFormat>宽屏</PresentationFormat>
  <Paragraphs>332</Paragraphs>
  <Slides>22</Slides>
  <Notes>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楷体_GB2312</vt:lpstr>
      <vt:lpstr>微软雅黑</vt:lpstr>
      <vt:lpstr>Arial</vt:lpstr>
      <vt:lpstr>Arial Black</vt:lpstr>
      <vt:lpstr>Calibri</vt:lpstr>
      <vt:lpstr>Symbol</vt:lpstr>
      <vt:lpstr>Times New Roman</vt:lpstr>
      <vt:lpstr>Office 主题​​</vt:lpstr>
      <vt:lpstr>1_Office 主题​​</vt:lpstr>
      <vt:lpstr>第二部分 一阶谓词逻辑</vt:lpstr>
      <vt:lpstr>第二部分 一阶谓词逻辑</vt:lpstr>
      <vt:lpstr>第二部分 一阶谓词逻辑</vt:lpstr>
      <vt:lpstr>第二部分 一阶谓词逻辑</vt:lpstr>
      <vt:lpstr>第二部分 一阶谓词逻辑</vt:lpstr>
      <vt:lpstr>HW2 &amp; HW3</vt:lpstr>
      <vt:lpstr>Outline</vt:lpstr>
      <vt:lpstr>The Foundations: Logic and Proofs</vt:lpstr>
      <vt:lpstr>The Foundations: Logic and Proofs</vt:lpstr>
      <vt:lpstr>The Foundations: Logic and Proofs</vt:lpstr>
      <vt:lpstr>The Foundations: Logic and Proofs</vt:lpstr>
      <vt:lpstr>The Foundations: Logic and Proofs</vt:lpstr>
      <vt:lpstr>The Foundations: Logic and Proofs</vt:lpstr>
      <vt:lpstr>The Foundations: Logic and Proofs</vt:lpstr>
      <vt:lpstr>Relations</vt:lpstr>
      <vt:lpstr>Relations</vt:lpstr>
      <vt:lpstr>Relations</vt:lpstr>
      <vt:lpstr>Relations</vt:lpstr>
      <vt:lpstr>Relations</vt:lpstr>
      <vt:lpstr>Relations</vt:lpstr>
      <vt:lpstr>Relations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离散数学·第一次作业</dc:title>
  <dc:creator/>
  <cp:lastModifiedBy>张瀚文</cp:lastModifiedBy>
  <cp:revision>1618</cp:revision>
  <dcterms:created xsi:type="dcterms:W3CDTF">2019-09-19T02:01:00Z</dcterms:created>
  <dcterms:modified xsi:type="dcterms:W3CDTF">2022-12-12T01:15:57Z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00D5EA5D2F244974939A77B9841DE9E9</vt:lpwstr>
  </property>
</Properties>
</file>