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2" r:id="rId11"/>
    <p:sldId id="26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81" r:id="rId23"/>
    <p:sldId id="280" r:id="rId24"/>
    <p:sldId id="279" r:id="rId25"/>
    <p:sldId id="259" r:id="rId26"/>
    <p:sldId id="283" r:id="rId27"/>
    <p:sldId id="284" r:id="rId28"/>
    <p:sldId id="286" r:id="rId29"/>
    <p:sldId id="287" r:id="rId30"/>
    <p:sldId id="290" r:id="rId31"/>
    <p:sldId id="289" r:id="rId32"/>
    <p:sldId id="288" r:id="rId33"/>
    <p:sldId id="296" r:id="rId34"/>
    <p:sldId id="295" r:id="rId35"/>
    <p:sldId id="299" r:id="rId36"/>
    <p:sldId id="298" r:id="rId37"/>
    <p:sldId id="297" r:id="rId38"/>
    <p:sldId id="285" r:id="rId40"/>
    <p:sldId id="301" r:id="rId41"/>
    <p:sldId id="304" r:id="rId42"/>
    <p:sldId id="303" r:id="rId43"/>
    <p:sldId id="302" r:id="rId44"/>
    <p:sldId id="300" r:id="rId45"/>
    <p:sldId id="307" r:id="rId46"/>
    <p:sldId id="306" r:id="rId47"/>
    <p:sldId id="310" r:id="rId48"/>
    <p:sldId id="312" r:id="rId49"/>
    <p:sldId id="309" r:id="rId50"/>
    <p:sldId id="320" r:id="rId51"/>
    <p:sldId id="319" r:id="rId52"/>
    <p:sldId id="318" r:id="rId53"/>
    <p:sldId id="317" r:id="rId54"/>
    <p:sldId id="305" r:id="rId55"/>
    <p:sldId id="321" r:id="rId56"/>
    <p:sldId id="323" r:id="rId57"/>
    <p:sldId id="322" r:id="rId58"/>
    <p:sldId id="327" r:id="rId59"/>
    <p:sldId id="326" r:id="rId60"/>
    <p:sldId id="325" r:id="rId61"/>
    <p:sldId id="324" r:id="rId62"/>
    <p:sldId id="328" r:id="rId63"/>
    <p:sldId id="329" r:id="rId64"/>
  </p:sldIdLst>
  <p:sldSz cx="9144000" cy="6858000" type="screen4x3"/>
  <p:notesSz cx="6858000" cy="9144000"/>
  <p:custDataLst>
    <p:tags r:id="rId6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66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60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37983" y="2149475"/>
            <a:ext cx="7068035" cy="188118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7982" y="4054651"/>
            <a:ext cx="7068036" cy="10033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7243"/>
            <a:ext cx="7886699" cy="4673600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7518400" y="0"/>
            <a:ext cx="463550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trike="noStrike" noProof="1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7518400" y="5211763"/>
            <a:ext cx="463550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trike="noStrike" noProof="1">
              <a:solidFill>
                <a:prstClr val="white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721629"/>
            <a:ext cx="6355111" cy="1572859"/>
          </a:xfrm>
          <a:solidFill>
            <a:schemeClr val="accent1"/>
          </a:solidFill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6959" y="1273445"/>
            <a:ext cx="7898391" cy="2323253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3894667"/>
            <a:ext cx="7898391" cy="2323253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82155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06067"/>
            <a:ext cx="3868340" cy="4028726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155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06067"/>
            <a:ext cx="3887391" cy="402872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462" y="3238500"/>
            <a:ext cx="9178925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algn="ctr" fontAlgn="base"/>
            <a:endParaRPr lang="zh-CN" altLang="en-US" sz="6600" b="1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26356" y="2400300"/>
            <a:ext cx="5091289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93698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95920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53718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6994" y="365125"/>
            <a:ext cx="127835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27871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0"/>
            <a:ext cx="5203825" cy="8239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095375"/>
            <a:ext cx="7886700" cy="51704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0969DF5-CE6F-460D-85D3-AC9F3B21A05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F7F28AF-5BE0-4465-9148-1AC3FCF059D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073"/>
          <p:cNvSpPr>
            <a:spLocks noGrp="1"/>
          </p:cNvSpPr>
          <p:nvPr>
            <p:ph type="ctrTitle" hasCustomPrompt="1"/>
          </p:nvPr>
        </p:nvSpPr>
        <p:spPr>
          <a:xfrm>
            <a:off x="685800" y="2416175"/>
            <a:ext cx="7772400" cy="1470025"/>
          </a:xfrm>
          <a:ln/>
        </p:spPr>
        <p:txBody>
          <a:bodyPr vert="horz" lIns="91440" tIns="45720" rIns="91440" bIns="45720"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solidFill>
                  <a:srgbClr val="404040"/>
                </a:solidFill>
                <a:latin typeface="+mj-lt"/>
                <a:ea typeface="宋体" panose="02010600030101010101" pitchFamily="2" charset="-122"/>
                <a:cs typeface="+mj-cs"/>
              </a:rPr>
              <a:t>Github</a:t>
            </a:r>
            <a:r>
              <a:rPr lang="zh-CN" altLang="en-US" sz="4400" kern="1200" baseline="0">
                <a:solidFill>
                  <a:srgbClr val="404040"/>
                </a:solidFill>
                <a:latin typeface="+mj-lt"/>
                <a:ea typeface="宋体" panose="02010600030101010101" pitchFamily="2" charset="-122"/>
                <a:cs typeface="+mj-cs"/>
              </a:rPr>
              <a:t>使用指南</a:t>
            </a:r>
            <a:endParaRPr lang="zh-CN" altLang="en-US" sz="4400" kern="1200" baseline="0">
              <a:solidFill>
                <a:srgbClr val="40404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8" name="副标题 3074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ln/>
        </p:spPr>
        <p:txBody>
          <a:bodyPr vert="horz" lIns="91440" tIns="45720" rIns="91440" bIns="45720" anchor="t" anchorCtr="0"/>
          <a:p>
            <a:pPr defTabSz="914400">
              <a:buClrTx/>
              <a:buSzTx/>
            </a:pPr>
            <a:endParaRPr lang="zh-CN" altLang="zh-CN" sz="3200" kern="1200" baseline="0">
              <a:solidFill>
                <a:srgbClr val="7F7F7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创建</a:t>
            </a:r>
            <a:r>
              <a:rPr lang="en-US" altLang="zh-CN"/>
              <a:t>GitHub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 sz="1800"/>
              <a:t>1</a:t>
            </a:r>
            <a:r>
              <a:rPr lang="zh-CN" altLang="en-US" sz="1800"/>
              <a:t>个</a:t>
            </a:r>
            <a:r>
              <a:rPr lang="en-US" altLang="zh-CN" sz="1800"/>
              <a:t>commit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1</a:t>
            </a:r>
            <a:r>
              <a:rPr lang="zh-CN" altLang="en-US" sz="1800"/>
              <a:t>个</a:t>
            </a:r>
            <a:r>
              <a:rPr lang="en-US" altLang="zh-CN" sz="1800"/>
              <a:t>brunch</a:t>
            </a:r>
            <a:endParaRPr lang="en-US" altLang="zh-CN"/>
          </a:p>
          <a:p>
            <a:endParaRPr lang="en-US" altLang="zh-CN" sz="1800"/>
          </a:p>
          <a:p>
            <a:r>
              <a:rPr lang="en-US" altLang="zh-CN" sz="1800"/>
              <a:t>1</a:t>
            </a:r>
            <a:r>
              <a:rPr lang="zh-CN" altLang="en-US" sz="1800"/>
              <a:t>个</a:t>
            </a:r>
            <a:r>
              <a:rPr lang="en-US" altLang="zh-CN" sz="1800"/>
              <a:t>contributor</a:t>
            </a:r>
            <a:endParaRPr lang="zh-CN" altLang="en-US" sz="1800"/>
          </a:p>
          <a:p>
            <a:endParaRPr lang="zh-CN" altLang="en-US" sz="1800"/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377950"/>
            <a:ext cx="6286500" cy="4616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GitHub</a:t>
            </a:r>
            <a:r>
              <a:rPr lang="zh-CN" altLang="en-US"/>
              <a:t>常用术语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Repository：简称Repo，可以理解为“仓库”，我们的项目就存放在仓库之中，也就是说，如果我们想要建立项目，就得先建立仓库，有多个项目，就建立多个仓库。</a:t>
            </a:r>
            <a:endParaRPr lang="zh-CN" altLang="en-US"/>
          </a:p>
          <a:p>
            <a:r>
              <a:rPr lang="zh-CN" altLang="en-US"/>
              <a:t>Issues：可以理解为“问题”，举一个简单的例子，如果我们开源一个项目，如果别人看了我们的项目，并且发现了 bug，或者感觉那个地方有待改进，他就可以给我们提出 Issue，等我们把这些 Issues 被解决之后，就可以把这些 Issues 关闭啦；反之，我们也可以给他人提出 Issue.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GitHub</a:t>
            </a:r>
            <a:r>
              <a:rPr lang="zh-CN" altLang="en-US"/>
              <a:t>常用术语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Fork：可以理解为“拉分支”，如果我们对某一个项目比较感兴趣，并且想在此基础之上开发新的功能，这时我们就可以Fork这个项目，这表示复制一个完成相同的项目到我们的 GitHub 账号之中，而且独立于原项目。之后，我们就可以在自己复制的项目中进行开发。</a:t>
            </a:r>
            <a:endParaRPr lang="zh-CN" altLang="en-US"/>
          </a:p>
          <a:p>
            <a:r>
              <a:rPr lang="zh-CN" altLang="en-US"/>
              <a:t>Pull Request：可以理解为“提交请求”，此功能是建立在Fork之上的，如果我们Fork了一个项目，对其进行了修改，而且感觉修改的还不错，我们就可以对原项目的拥有者提出一个Pull请求，等其对我们的请求审核，并且通过审核之后，就可以把我们修改过的内容合并到原项目之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GitHub</a:t>
            </a:r>
            <a:r>
              <a:rPr lang="zh-CN" altLang="en-US"/>
              <a:t>常用术语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Star：可以理解为“点赞”，当我们感觉某一个项目做的比较好之后，就可以为这个项目点赞，而且我们点赞过的项目，都会保存到我们的Star之中，方便我们随时查看。</a:t>
            </a:r>
            <a:endParaRPr lang="zh-CN" altLang="en-US"/>
          </a:p>
          <a:p>
            <a:r>
              <a:rPr lang="zh-CN" altLang="en-US"/>
              <a:t>Merge：可以理解为“合并”，如果别人Fork了我们的项目，对其进行了修改，并且提出了Pull请求，这时我们就可以对这个Pull请求进行审核。如果这个Pull请求的内容满足我们的要求，并且跟我们原有的项目没有冲突的话，就可以将其合并到我们的项目之中啦！当然，是否进行合并，由我们决定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GitHub 是基于版本控制系统 Git 之上，如果我们想要进行代码托管，想要进行团队协作，这都少不了一个工具，那就是：Git.</a:t>
            </a:r>
            <a:endParaRPr lang="zh-CN" altLang="en-US"/>
          </a:p>
          <a:p>
            <a:r>
              <a:rPr lang="zh-CN" altLang="en-US"/>
              <a:t>进入</a:t>
            </a:r>
            <a:r>
              <a:rPr lang="en-US" altLang="zh-CN"/>
              <a:t>Git</a:t>
            </a:r>
            <a:r>
              <a:rPr lang="zh-CN" altLang="en-US"/>
              <a:t>官网 https://git-scm.com/</a:t>
            </a:r>
            <a:endParaRPr lang="zh-CN" altLang="en-US"/>
          </a:p>
          <a:p>
            <a:r>
              <a:rPr lang="zh-CN" altLang="en-US"/>
              <a:t>在左侧</a:t>
            </a:r>
            <a:r>
              <a:rPr lang="en-US" altLang="zh-CN"/>
              <a:t>Downloads</a:t>
            </a:r>
            <a:r>
              <a:rPr lang="zh-CN" altLang="en-US"/>
              <a:t>选项里面选择适合自己系统的</a:t>
            </a:r>
            <a:r>
              <a:rPr lang="en-US" altLang="zh-CN"/>
              <a:t>Git</a:t>
            </a:r>
            <a:r>
              <a:rPr lang="zh-CN" altLang="en-US"/>
              <a:t>版本进行下载</a:t>
            </a:r>
            <a:endParaRPr lang="zh-CN" altLang="en-US"/>
          </a:p>
          <a:p>
            <a:r>
              <a:rPr lang="zh-CN" altLang="en-US"/>
              <a:t>下载之后进入到安装界面</a:t>
            </a:r>
            <a:endParaRPr lang="zh-CN" altLang="en-US"/>
          </a:p>
        </p:txBody>
      </p:sp>
      <p:pic>
        <p:nvPicPr>
          <p:cNvPr id="225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0" y="3816350"/>
            <a:ext cx="4527550" cy="2724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82613" y="1165225"/>
            <a:ext cx="3563937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 sz="2000"/>
              <a:t>安装中比较简单的步骤就不予以赘述，当进行到这一步时，我们可以按自己的实际需求进行选择（后面同样如此），例如勾选Additional icons，将在 Git 安装完成后，在桌面创建一个图标，也就是打开 Git 的快捷方式。在这一步，建议大家选择默认即可，例如默认勾选的Windows Explorer integration，就可以让我们在点击鼠标右键的时候，快速选择打开Git GUI或者 Git Bash。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1795463"/>
            <a:ext cx="4749800" cy="3581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、仅使用 Git Bash 进行操作；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2：在选择使用 Git Bash 进行操作的同时，也可以使用 Windows 命令行操作，建议选择此项；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3：在选择使用 Git 的同时，也把 Unix 工具加入到了我们的配置之中，而且此操作会覆盖 Windows 的一些工具。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5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3478213"/>
            <a:ext cx="5405438" cy="31734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中间的步骤建议都选择默认配置即可，如有个人需求可以更换。安装完成后，图中的两个选择，则分别表示 打开 Git Bash 和 浏览 Git 版本信息，可以都选，也可以都不选，在这里，我们选择Launch Git Bash。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3284855"/>
            <a:ext cx="4749800" cy="3581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575" y="1316038"/>
            <a:ext cx="8280400" cy="4803775"/>
          </a:xfrm>
          <a:ln/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输入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命令，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将得到如图结果：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613" y="823913"/>
            <a:ext cx="5676900" cy="59134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什么是</a:t>
            </a:r>
            <a:r>
              <a:rPr lang="en-US" altLang="zh-CN"/>
              <a:t>GitHub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/>
              <a:t>GitHub 是一个面向开源及私有软件项目的托管平台，是一个基于git的代码托管平台，付费用户可以建私人仓库，我们一般的免费用户只能使用公共仓库，也就是代码要公开。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除了 Git 代码仓库托管及基本的 Web 管理界面以外，还提供了订阅、讨论组、文本渲染、在线文件编辑器、协作图谱（报表）、代码片段分享（Gist）等功能。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作为开源代码库以及版本控制系统，Github 拥有超过千万的开发者用户。随着越来越多的应用程序转移到了云上，Github 已经成为了管理软件开发以及发现已有代码的首选方法。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为了方便演示，我们先在D盘的Code目录下创建一个名为demo的子目录，并在其中新建一个名为</a:t>
            </a:r>
            <a:r>
              <a:rPr lang="en-US" altLang="zh-CN"/>
              <a:t>test</a:t>
            </a:r>
            <a:r>
              <a:rPr lang="zh-CN" altLang="en-US"/>
              <a:t>.txt的文件，接下来我们的 Git 操作都是基于此目录和文件的。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867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898775"/>
            <a:ext cx="7429500" cy="163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文本框 2"/>
          <p:cNvSpPr txBox="1"/>
          <p:nvPr/>
        </p:nvSpPr>
        <p:spPr>
          <a:xfrm>
            <a:off x="981075" y="4667250"/>
            <a:ext cx="7046913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在这里要强调一点，那就是：在我们进行任何的git操作之前，我们都得先切换到 Git 的仓库目录。换言之，我们得到先进入到（我们定义的）Git 仓库的最顶层文件目录下，然后从此目录中进入 Git Bash，这样之后的操作才能顺利进行。以当前为例，选择demo目录作为 Git 仓库，然后进入demo目录之中，点击鼠标右键，再选择Git Bash Here，即可打开 Git Bash 的命令行窗口。</a:t>
            </a:r>
            <a:endParaRPr lang="zh-CN" altLang="en-US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如图所示，</a:t>
            </a:r>
            <a:r>
              <a:rPr lang="en-US" altLang="zh-CN"/>
              <a:t>Git</a:t>
            </a:r>
            <a:r>
              <a:rPr lang="zh-CN" altLang="en-US"/>
              <a:t>会自动定位到进入的位置，比如我们选择的</a:t>
            </a:r>
            <a:r>
              <a:rPr lang="en-US" altLang="zh-CN"/>
              <a:t>demo</a:t>
            </a:r>
            <a:r>
              <a:rPr lang="zh-CN" altLang="en-US"/>
              <a:t>目录。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947988"/>
            <a:ext cx="7531100" cy="1692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status</a:t>
            </a:r>
            <a:r>
              <a:rPr lang="zh-CN" altLang="en-US"/>
              <a:t>：查看仓库状态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2039938"/>
            <a:ext cx="6948488" cy="2100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文本框 2"/>
          <p:cNvSpPr txBox="1"/>
          <p:nvPr/>
        </p:nvSpPr>
        <p:spPr>
          <a:xfrm>
            <a:off x="1063625" y="4398963"/>
            <a:ext cx="66040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这里显示demo不是一个Git仓库，这是正常的，因为我们还没有在计算机中声明demo为Git仓库。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init</a:t>
            </a:r>
            <a:r>
              <a:rPr lang="zh-CN" altLang="en-US"/>
              <a:t>：初始化</a:t>
            </a:r>
            <a:r>
              <a:rPr lang="en-US" altLang="zh-CN"/>
              <a:t>Git</a:t>
            </a:r>
            <a:r>
              <a:rPr lang="zh-CN" altLang="en-US"/>
              <a:t>仓库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2003425"/>
            <a:ext cx="6686550" cy="185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文本框 2"/>
          <p:cNvSpPr txBox="1"/>
          <p:nvPr/>
        </p:nvSpPr>
        <p:spPr>
          <a:xfrm>
            <a:off x="1303338" y="4306888"/>
            <a:ext cx="6653212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结果显示，已经初始化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demo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为一个空的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Git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仓库了，那之前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demo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目录里的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test.txt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文件怎么不在里面呢？我们先输入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git status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命令查看一下仓库的状态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628650" y="4217988"/>
            <a:ext cx="7886700" cy="1833562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在我们初始化仓库之后，</a:t>
            </a:r>
            <a:r>
              <a:rPr lang="en-US" altLang="zh-CN"/>
              <a:t>demo</a:t>
            </a:r>
            <a:r>
              <a:rPr lang="zh-CN" altLang="en-US"/>
              <a:t>已经成为了一个</a:t>
            </a:r>
            <a:r>
              <a:rPr lang="en-US" altLang="zh-CN"/>
              <a:t>Git</a:t>
            </a:r>
            <a:r>
              <a:rPr lang="zh-CN" altLang="en-US"/>
              <a:t>仓库了，并且默认进入</a:t>
            </a:r>
            <a:r>
              <a:rPr lang="en-US" altLang="zh-CN"/>
              <a:t>master</a:t>
            </a:r>
            <a:r>
              <a:rPr lang="zh-CN" altLang="en-US"/>
              <a:t>分支（主分支）。我们可以注意到有一个Untracked fies提示，它表示demo仓库中有文件没有被追踪，并提示了具体没有被追踪的文件为</a:t>
            </a:r>
            <a:r>
              <a:rPr lang="en-US" altLang="zh-CN"/>
              <a:t>test</a:t>
            </a:r>
            <a:r>
              <a:rPr lang="zh-CN" altLang="en-US"/>
              <a:t>.txt，还提示我们可以使用git add命令操作这个文件</a:t>
            </a:r>
            <a:endParaRPr lang="zh-CN" altLang="en-US"/>
          </a:p>
        </p:txBody>
      </p:sp>
      <p:pic>
        <p:nvPicPr>
          <p:cNvPr id="327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1041400"/>
            <a:ext cx="6332538" cy="31765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add:</a:t>
            </a:r>
            <a:r>
              <a:rPr lang="zh-CN" altLang="en-US"/>
              <a:t>将文件添加到</a:t>
            </a:r>
            <a:r>
              <a:rPr lang="en-US" altLang="zh-CN"/>
              <a:t>Git</a:t>
            </a:r>
            <a:r>
              <a:rPr lang="zh-CN" altLang="en-US"/>
              <a:t>仓库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1928813"/>
            <a:ext cx="6521450" cy="259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本框 4"/>
          <p:cNvSpPr txBox="1"/>
          <p:nvPr/>
        </p:nvSpPr>
        <p:spPr>
          <a:xfrm>
            <a:off x="1098550" y="4676775"/>
            <a:ext cx="6945313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git status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命令查看仓库状态后可知，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test.txt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已经被添加到仓库了，而在我们没有进行git add操作之前，文件hit.txt并不被 Git 仓库认可，因此才会出现提示初始化仓库为空的现象。在这里，需要声明一点，那就是：git add命令并没有把文件提交到 Git 仓库，而是把文件添加到了「临时缓冲区」，这个命令有效防止了我们错误提交的可能性。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git add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之后发现添加了多余文件或添错了文件，可以使用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git reset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来修改。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 vert="horz" lIns="91440" tIns="45720" rIns="91440" bIns="45720" anchor="t"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 commit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：提交文件至仓库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在命令行窗口的光标处，输入git commit -m "text commit"命令，将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test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.txt文件提交到 Git 仓库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81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863" y="2898775"/>
            <a:ext cx="6011862" cy="250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2"/>
          <p:cNvSpPr txBox="1"/>
          <p:nvPr/>
        </p:nvSpPr>
        <p:spPr>
          <a:xfrm>
            <a:off x="981075" y="5665788"/>
            <a:ext cx="69754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这里报了一个提示，这个时候用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git status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来查看状态，发现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test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文件并没有提交进去，我们根据提示用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git config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来设置一下邮箱和名字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628650" y="323850"/>
            <a:ext cx="7886700" cy="4867275"/>
          </a:xfrm>
        </p:spPr>
        <p:txBody>
          <a:bodyPr vert="horz" lIns="91440" tIns="45720" rIns="91440" bIns="45720" anchor="t"/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 config --global user.name "名字"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 config --global user.email "邮箱"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global表示设置为全局可用，如果想设置局部可用，删除global即可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，然后再次提交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test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，提交后用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 status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查看状态，结果显示nothing to commit, working tree clean，这表示已经没有内容可以提交了，即全部内容已经提交完毕。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58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588" y="3035300"/>
            <a:ext cx="6257925" cy="3632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log</a:t>
            </a:r>
            <a:r>
              <a:rPr lang="zh-CN" altLang="en-US"/>
              <a:t>：打印 Git 仓库提交日志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68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2368550"/>
            <a:ext cx="6648450" cy="172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2"/>
          <p:cNvSpPr txBox="1"/>
          <p:nvPr/>
        </p:nvSpPr>
        <p:spPr>
          <a:xfrm>
            <a:off x="915988" y="4527550"/>
            <a:ext cx="7256462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如上图所示，显示了我们的提交记录，提交记录的内容包括Author提交作者、Date提交日期和提交信息。通过以上的操作，我们会发现一个现象，那就是：在每个git操作之后，我们基本都会输入git status命令，查看仓库状态。这也从侧面说明了git status命令使用的频率之高，也建议大家在操作 Git 仓库的时候多使用git status命令，这能帮助我们实时了解仓库的状态，显然非常有用。</a:t>
            </a:r>
            <a:endParaRPr lang="en-US" altLang="zh-CN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598488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branch</a:t>
            </a:r>
            <a:r>
              <a:rPr lang="zh-CN" altLang="en-US"/>
              <a:t>：查看 Git 仓库的分支情况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78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8" y="1919288"/>
            <a:ext cx="7781925" cy="1154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文本框 2"/>
          <p:cNvSpPr txBox="1"/>
          <p:nvPr/>
        </p:nvSpPr>
        <p:spPr>
          <a:xfrm>
            <a:off x="712788" y="3262313"/>
            <a:ext cx="75311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如上图所示，显示了仓库demo中的分支情况，现在仅有一个master分支，其中master分支前的*号表示“当前所在的分支”，例如* master就意味着我们所在的位置为demo仓库的主分支。</a:t>
            </a:r>
            <a:endParaRPr lang="en-US" altLang="zh-CN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7893" name="内容占位符 2"/>
          <p:cNvSpPr>
            <a:spLocks noGrp="1"/>
          </p:cNvSpPr>
          <p:nvPr/>
        </p:nvSpPr>
        <p:spPr>
          <a:xfrm>
            <a:off x="711200" y="4184650"/>
            <a:ext cx="7886700" cy="596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git branch a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：创建新的分支</a:t>
            </a:r>
            <a:r>
              <a:rPr lang="zh-CN" altLang="en-US" sz="16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（创建了一个名为</a:t>
            </a:r>
            <a:r>
              <a:rPr lang="en-US" altLang="zh-CN" sz="16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a</a:t>
            </a:r>
            <a:r>
              <a:rPr lang="zh-CN" altLang="en-US" sz="16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的分支，当前位置依旧是</a:t>
            </a:r>
            <a:r>
              <a:rPr lang="en-US" altLang="zh-CN" sz="16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master</a:t>
            </a:r>
            <a:r>
              <a:rPr lang="zh-CN" altLang="en-US" sz="16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分支）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3789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4968875"/>
            <a:ext cx="6727825" cy="15795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注册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进入</a:t>
            </a:r>
            <a:r>
              <a:rPr lang="en-US" altLang="zh-CN"/>
              <a:t>GitHub</a:t>
            </a:r>
            <a:r>
              <a:rPr lang="zh-CN" altLang="en-US"/>
              <a:t>官网：https://github.com/</a:t>
            </a:r>
            <a:endParaRPr lang="zh-CN" altLang="en-US"/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8" y="2112963"/>
            <a:ext cx="7993062" cy="41925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628650" y="1060450"/>
            <a:ext cx="7886700" cy="669925"/>
          </a:xfrm>
        </p:spPr>
        <p:txBody>
          <a:bodyPr vert="horz" lIns="91440" tIns="45720" rIns="91440" bIns="45720" anchor="t"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 checkout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：创建、切换分支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89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938" y="1612900"/>
            <a:ext cx="6648450" cy="1712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内容占位符 2"/>
          <p:cNvSpPr>
            <a:spLocks noGrp="1"/>
          </p:cNvSpPr>
          <p:nvPr/>
        </p:nvSpPr>
        <p:spPr>
          <a:xfrm>
            <a:off x="942975" y="3549650"/>
            <a:ext cx="7572375" cy="6699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just">
              <a:lnSpc>
                <a:spcPct val="120000"/>
              </a:lnSpc>
              <a:spcBef>
                <a:spcPts val="750"/>
              </a:spcBef>
            </a:pP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我们可以看到已经切换到</a:t>
            </a:r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a</a:t>
            </a: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分支了。此外，我们还有一个更简单的方法来查看当前的分支，即通过观察上图中用红色框圈起来的部分。此外，我们也可以在创建分支的同时，直接切换到新分支，命令为git checkout -b，例如输入git checkout -b b命令：（在</a:t>
            </a:r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a</a:t>
            </a: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分支下面又创建了一个分支</a:t>
            </a:r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b</a:t>
            </a: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并切换到了分支</a:t>
            </a:r>
            <a:r>
              <a:rPr lang="en-US" altLang="zh-CN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b</a:t>
            </a: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zh-CN" altLang="en-US" sz="20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ts val="750"/>
              </a:spcBef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3975" y="1389063"/>
            <a:ext cx="1296988" cy="21605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891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5267325"/>
            <a:ext cx="6794500" cy="14176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merge</a:t>
            </a:r>
            <a:r>
              <a:rPr lang="zh-CN" altLang="en-US"/>
              <a:t>：合并分支。切换到master分支，然后输入git merge a命令，将a分支合并到master分支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99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560638"/>
            <a:ext cx="7158038" cy="173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文本框 2"/>
          <p:cNvSpPr txBox="1"/>
          <p:nvPr/>
        </p:nvSpPr>
        <p:spPr>
          <a:xfrm>
            <a:off x="803275" y="4630738"/>
            <a:ext cx="7539038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如上图所示，我们已经将a分支合并到主分支啦！此外，在这里需要注意一点，那就是：在合并分支的时候，要考虑到两个分支是否有冲突，如果有冲突，则不能直接合并，需要先解决冲突；反之，则可以直接合并。</a:t>
            </a:r>
            <a:endParaRPr lang="zh-CN" altLang="en-US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git branch -d &amp; git branch -D ：删除分支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09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085975"/>
            <a:ext cx="7543800" cy="193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文本框 2"/>
          <p:cNvSpPr txBox="1"/>
          <p:nvPr/>
        </p:nvSpPr>
        <p:spPr>
          <a:xfrm>
            <a:off x="822325" y="4638675"/>
            <a:ext cx="7494588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如上图所示，我们已经将分支a删除啦！不过有的时候，通过git branch -d命令可以出现删除不了现象，例如分支a的代码没有合并到主分支等，这时如果我们一定要删除该分支，那么我们可以通过命令git branch -D进行强制删除。</a:t>
            </a:r>
            <a:endParaRPr lang="zh-CN" altLang="en-US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700088"/>
          </a:xfrm>
          <a:ln/>
        </p:spPr>
        <p:txBody>
          <a:bodyPr vert="horz" lIns="91440" tIns="45720" rIns="91440" bIns="45720" anchor="t" anchorCtr="0"/>
          <a:p>
            <a:r>
              <a:rPr lang="en-US" altLang="zh-CN"/>
              <a:t>git tag</a:t>
            </a:r>
            <a:r>
              <a:rPr lang="zh-CN" altLang="en-US"/>
              <a:t>：添加标签。git tag v1.0命令为当前分支添加标签。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388" y="2078038"/>
            <a:ext cx="6499225" cy="197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628650" y="4049713"/>
            <a:ext cx="7886700" cy="7000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>
            <a:lvl1pPr marL="171450" indent="-171450" algn="just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CN" altLang="en-US" sz="1800" strike="noStrike" noProof="1">
                <a:latin typeface="+mn-lt"/>
                <a:ea typeface="+mn-ea"/>
                <a:cs typeface="+mn-cs"/>
              </a:rPr>
              <a:t>如上图所示，我们为当前所在的</a:t>
            </a:r>
            <a:r>
              <a:rPr lang="en-US" altLang="zh-CN" sz="1800" strike="noStrike" noProof="1">
                <a:latin typeface="+mn-lt"/>
                <a:ea typeface="+mn-ea"/>
                <a:cs typeface="+mn-cs"/>
              </a:rPr>
              <a:t>b</a:t>
            </a:r>
            <a:r>
              <a:rPr lang="zh-CN" altLang="en-US" sz="1800" strike="noStrike" noProof="1">
                <a:latin typeface="+mn-lt"/>
                <a:ea typeface="+mn-ea"/>
                <a:cs typeface="+mn-cs"/>
              </a:rPr>
              <a:t>分支添加了一个v1.0标签。通过命令git tag即查看标签记录。通过命令git checkout v1.0即可切换到该标签下的代码状态：</a:t>
            </a:r>
            <a:endParaRPr lang="zh-CN" altLang="en-US" sz="1800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4198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387975"/>
            <a:ext cx="8172450" cy="457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 vert="horz" lIns="91440" tIns="45720" rIns="91440" bIns="45720" anchor="t"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我们已经对 GitHub 有了一定的了解，包括创建仓库、拉分支，或者通过Clone or download克隆或者下载代码；我们也下载并安装了 Git，也了解了其常用的命令。但是，无论是 GitHub，还是 Git，我们都是单独或者说是独立操作的，并没有将两者绑定。也就是说，我们现在只能通过 GitHub 下载代码，并不能通过 Git 向 GitHub 提交代码。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我们就一起完成 Git 和 GitHub 的绑定，体验通过 Git 向 GitHub 提交代码的能力。在 GitHub 上，一般都是通过 SSH 来授权的，而且大多数 Git 服务器也会选择使用 SSH 公钥来进行授权，所以想要向 GitHub 提交代码，首先就得在 GitHub 上添加 SSH key配置。在这里，如果大家对 SSH 还不太了解，也不要紧，学会添加配置就可以了。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我们要想生成SSH key，首先就得先安装 SSH，对于 Linux 和 Mac 系统，其默认是安装 SSH 的，而对于 Windows 系统，其默认是不安装 SSH 的，不过由于我们安装了 Git Bash，其也应该自带了 SSH.  可以通过在 Git Bash 中输入ssh命令，查看本机是否安装 SSH：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40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388" y="3778250"/>
            <a:ext cx="6753225" cy="24463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 vert="horz" lIns="91440" tIns="45720" rIns="91440" bIns="45720" anchor="t"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接下来，输入ssh-keygen -t rsa命令，表示我们指定 RSA 算法生成密钥，然后敲三次回车键，期间不需要输入密码，之后就就会生成两个文件，分别为id_rsa和id_rsa.pub，即密钥id_rsa和公钥id_rsa.pub. 对于这两个文件，其都为隐藏文件，默认生成在以下目录：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Linux 系统：~/.ssh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Mac 系统：~/.ssh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Windows 系统：C:\Documents and Settings\username\\.ssh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Windows 10 ThinkPad：C:\Users\think\.ssh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不同的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系统版本，可能文件名有所不同，大体都是在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user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文件夹里，找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.ssh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文件夹</a:t>
            </a:r>
            <a:endParaRPr kumimoji="0" lang="zh-CN" altLang="en-US" sz="20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生成密钥：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71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960563"/>
            <a:ext cx="6343650" cy="3765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密钥和公钥生成之后，我们要做的事情就是把公钥id_rsa.pub的内容添加到 GitHub，这样我们本地的密钥id_rsa和 GitHub 上的公钥id_rsa.pub才可以进行匹配，授权成功后，就可以向 GitHub 提交代码啦！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3387725"/>
            <a:ext cx="7740650" cy="209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文本框 4"/>
          <p:cNvSpPr txBox="1"/>
          <p:nvPr/>
        </p:nvSpPr>
        <p:spPr>
          <a:xfrm>
            <a:off x="906463" y="5878513"/>
            <a:ext cx="7194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以我的电脑为例，路径为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C:\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\Administrator\.ssh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>
                <a:sym typeface="黑体" panose="02010609060101010101" charset="-122"/>
              </a:rPr>
              <a:t>Git</a:t>
            </a:r>
            <a:r>
              <a:rPr lang="zh-CN" altLang="en-US">
                <a:sym typeface="黑体" panose="02010609060101010101" charset="-122"/>
              </a:rPr>
              <a:t>与</a:t>
            </a:r>
            <a:r>
              <a:rPr lang="en-US" altLang="zh-CN">
                <a:sym typeface="黑体" panose="02010609060101010101" charset="-122"/>
              </a:rPr>
              <a:t>GitHub</a:t>
            </a:r>
            <a:r>
              <a:rPr lang="zh-CN" altLang="en-US">
                <a:sym typeface="黑体" panose="02010609060101010101" charset="-122"/>
              </a:rPr>
              <a:t>的绑定</a:t>
            </a:r>
            <a:endParaRPr lang="zh-CN" altLang="en-US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添加</a:t>
            </a:r>
            <a:r>
              <a:rPr lang="en-US" altLang="zh-CN"/>
              <a:t>SSH Key</a:t>
            </a:r>
            <a:r>
              <a:rPr lang="zh-CN" altLang="en-US"/>
              <a:t>：如上图所示，进入我们的 GitHub 主页，先点击右上角所示的倒三角▽图标，然后再点击Settins，进行设置页面；点击我们的头像亦可直接进入设置页面：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915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757488"/>
            <a:ext cx="8172450" cy="384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159625" y="4525963"/>
            <a:ext cx="1373188" cy="2714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注册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pic>
        <p:nvPicPr>
          <p:cNvPr id="1229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0" y="2363788"/>
            <a:ext cx="7556500" cy="3789362"/>
          </a:xfrm>
          <a:ln/>
        </p:spPr>
      </p:pic>
      <p:sp>
        <p:nvSpPr>
          <p:cNvPr id="12291" name="文本框 4"/>
          <p:cNvSpPr txBox="1"/>
          <p:nvPr/>
        </p:nvSpPr>
        <p:spPr>
          <a:xfrm>
            <a:off x="628650" y="1090613"/>
            <a:ext cx="74834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用户名是比较重要的，建议起一个对我们具有标识作用的用户名，而且如果以后我们要在 GitHub 上搭建自己的个人博客，其默认地址就是username.github.io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>
                <a:sym typeface="黑体" panose="02010609060101010101" charset="-122"/>
              </a:rPr>
              <a:t>Git</a:t>
            </a:r>
            <a:r>
              <a:rPr lang="zh-CN" altLang="en-US">
                <a:sym typeface="黑体" panose="02010609060101010101" charset="-122"/>
              </a:rPr>
              <a:t>与</a:t>
            </a:r>
            <a:r>
              <a:rPr lang="en-US" altLang="zh-CN">
                <a:sym typeface="黑体" panose="02010609060101010101" charset="-122"/>
              </a:rPr>
              <a:t>GitHub</a:t>
            </a:r>
            <a:r>
              <a:rPr lang="zh-CN" altLang="en-US">
                <a:sym typeface="黑体" panose="02010609060101010101" charset="-122"/>
              </a:rPr>
              <a:t>的绑定</a:t>
            </a:r>
            <a:endParaRPr lang="zh-CN" altLang="en-US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进入Settings页面后，再点击SSH and GPG Keys进入此子界面，然后点击New SSH key按钮：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01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3" y="2574925"/>
            <a:ext cx="8931275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250825" y="4581525"/>
            <a:ext cx="2016125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7307263" y="2574925"/>
            <a:ext cx="1273175" cy="6143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我们只需要将公钥id_rsa.pub的内容粘贴到Key处的位置（Titles的内容不填写也没事），然后点击Add SSH key 即可。（</a:t>
            </a:r>
            <a:r>
              <a:rPr lang="en-US" altLang="zh-CN"/>
              <a:t>pub</a:t>
            </a:r>
            <a:r>
              <a:rPr lang="zh-CN" altLang="en-US"/>
              <a:t>文件可以选择记事本打开）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833688"/>
            <a:ext cx="6705600" cy="3603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</a:t>
            </a:r>
            <a:r>
              <a:rPr lang="zh-CN" altLang="en-US"/>
              <a:t>与</a:t>
            </a:r>
            <a:r>
              <a:rPr lang="en-US" altLang="zh-CN"/>
              <a:t>GitHub</a:t>
            </a:r>
            <a:r>
              <a:rPr lang="zh-CN" altLang="en-US"/>
              <a:t>的绑定</a:t>
            </a:r>
            <a:endParaRPr lang="zh-CN" altLang="en-US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添加完成后：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2227" name="图片 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63" y="2093913"/>
            <a:ext cx="7840662" cy="4289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>
                <a:sym typeface="黑体" panose="02010609060101010101" charset="-122"/>
              </a:rPr>
              <a:t>Git</a:t>
            </a:r>
            <a:r>
              <a:rPr lang="zh-CN" altLang="en-US">
                <a:sym typeface="黑体" panose="02010609060101010101" charset="-122"/>
              </a:rPr>
              <a:t>与</a:t>
            </a:r>
            <a:r>
              <a:rPr lang="en-US" altLang="zh-CN">
                <a:sym typeface="黑体" panose="02010609060101010101" charset="-122"/>
              </a:rPr>
              <a:t>GitHub</a:t>
            </a:r>
            <a:r>
              <a:rPr lang="zh-CN" altLang="en-US">
                <a:sym typeface="黑体" panose="02010609060101010101" charset="-122"/>
              </a:rPr>
              <a:t>的绑定</a:t>
            </a:r>
            <a:endParaRPr lang="zh-CN" altLang="en-US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验证绑定是否成功：在我们添加完SSH key之后，也没有明确的通知告诉我们绑定成功。不过我们可以通过在 Git Bash 中输入ssh -T git@github.com进行测试：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325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3016250"/>
            <a:ext cx="7410450" cy="287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文本框 4"/>
          <p:cNvSpPr txBox="1"/>
          <p:nvPr/>
        </p:nvSpPr>
        <p:spPr>
          <a:xfrm>
            <a:off x="1054100" y="6173788"/>
            <a:ext cx="68738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此结果即为Git 与 GitHub 绑定成功的标志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通过</a:t>
            </a:r>
            <a:r>
              <a:rPr lang="en-US" altLang="zh-CN"/>
              <a:t>Git</a:t>
            </a:r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628650" y="1489075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我们完成了本地 Git 与远程 GitHub 的绑定，这意味着我们已经可以通过 Git 向 GitHub 提交代码了。但是在进行演示之前，我们需要先了解两个命令，也是我们在将来需要经常用到的两个命令，分别为push和pull。</a:t>
            </a:r>
            <a:endParaRPr lang="zh-CN" altLang="en-US"/>
          </a:p>
          <a:p>
            <a:r>
              <a:rPr lang="zh-CN" altLang="en-US"/>
              <a:t>push：该单词直译过来就是“推”的意思，如果我们本地的代码有了更新，为了保持本地与远程的代码同步，我们就需要把本地的代码推到远程的仓库。</a:t>
            </a:r>
            <a:endParaRPr lang="zh-CN" altLang="en-US"/>
          </a:p>
          <a:p>
            <a:r>
              <a:rPr lang="zh-CN" altLang="en-US"/>
              <a:t>pull：该单词直译过来就是“拉”的意思，如果我们远程仓库的代码有了更新，同样为了保持本地与远程的代码同步，我们就需要把远程的代码拉到本地。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通过</a:t>
            </a:r>
            <a:r>
              <a:rPr lang="en-US" altLang="zh-CN"/>
              <a:t>Git</a:t>
            </a:r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</p:spPr>
        <p:txBody>
          <a:bodyPr vert="horz" lIns="91440" tIns="45720" rIns="91440" bIns="45720" anchor="t"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push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示例：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 git push origin master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pull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示例：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 git pull origin master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一般情况下，我们在push操作之前都会先进行pull操作，这样不容易造成冲突。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通过</a:t>
            </a:r>
            <a:r>
              <a:rPr lang="en-US" altLang="zh-CN"/>
              <a:t>Git</a:t>
            </a:r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对于向远处仓库（GitHub）提交代码，我们可以细分为两种情况：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第一种：本地没有 Git 仓库，这时我们就可以直接将远程仓库clone到本地。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第二种：本地有 Git 仓库，并且我们已经进行了多次commit操作。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对于本地没有仓库的情况：直接将远程仓库clone到本地。通过clone命令创建的本地仓库，其本身就是一个 Git 仓库了，不用我们再进行init初始化操作啦，而且自动关联远程仓库。我们只需要在这个仓库进行修改或者添加等操作，然后commit即可。</a:t>
            </a:r>
            <a:endParaRPr lang="zh-CN" altLang="en-US"/>
          </a:p>
          <a:p>
            <a:r>
              <a:rPr lang="zh-CN" altLang="en-US"/>
              <a:t>以从胡老师账户中</a:t>
            </a:r>
            <a:r>
              <a:rPr lang="en-US" altLang="zh-CN"/>
              <a:t>fork</a:t>
            </a:r>
            <a:r>
              <a:rPr lang="zh-CN" altLang="en-US"/>
              <a:t>来的</a:t>
            </a:r>
            <a:r>
              <a:rPr lang="en-US" altLang="zh-CN"/>
              <a:t>hello world</a:t>
            </a:r>
            <a:r>
              <a:rPr lang="zh-CN" altLang="en-US"/>
              <a:t>的</a:t>
            </a:r>
            <a:r>
              <a:rPr lang="en-US" altLang="zh-CN"/>
              <a:t>repo</a:t>
            </a:r>
            <a:r>
              <a:rPr lang="zh-CN" altLang="en-US"/>
              <a:t>为例：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734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388" y="4186238"/>
            <a:ext cx="6499225" cy="2308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点击进入</a:t>
            </a:r>
            <a:r>
              <a:rPr lang="en-US" altLang="zh-CN"/>
              <a:t>hello-world</a:t>
            </a:r>
            <a:r>
              <a:rPr lang="zh-CN" altLang="en-US"/>
              <a:t>项目，单击</a:t>
            </a:r>
            <a:r>
              <a:rPr lang="en-US" altLang="zh-CN"/>
              <a:t>clone or downloads</a:t>
            </a:r>
            <a:r>
              <a:rPr lang="zh-CN" altLang="en-US"/>
              <a:t>，复制图中所示的地址链接。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83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2419350"/>
            <a:ext cx="6692900" cy="331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5435600" y="4581525"/>
            <a:ext cx="2232025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1068388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进入我们准备存储</a:t>
            </a:r>
            <a:r>
              <a:rPr lang="en-US" altLang="zh-CN"/>
              <a:t>Git</a:t>
            </a:r>
            <a:r>
              <a:rPr lang="zh-CN" altLang="en-US"/>
              <a:t>仓库的目录，例如我在</a:t>
            </a:r>
            <a:r>
              <a:rPr lang="en-US" altLang="zh-CN"/>
              <a:t>Code</a:t>
            </a:r>
            <a:r>
              <a:rPr lang="zh-CN" altLang="en-US"/>
              <a:t>目录下新建了一个目录：</a:t>
            </a:r>
            <a:r>
              <a:rPr lang="en-US" altLang="zh-CN"/>
              <a:t>GitRepo</a:t>
            </a:r>
            <a:r>
              <a:rPr lang="zh-CN" altLang="en-US"/>
              <a:t>，从此目录进入</a:t>
            </a:r>
            <a:r>
              <a:rPr lang="en-US" altLang="zh-CN"/>
              <a:t>Git Bash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93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138" y="2446338"/>
            <a:ext cx="7196137" cy="995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4284663" y="2543175"/>
            <a:ext cx="1511300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9397" name="内容占位符 2"/>
          <p:cNvSpPr>
            <a:spLocks noGrp="1"/>
          </p:cNvSpPr>
          <p:nvPr/>
        </p:nvSpPr>
        <p:spPr>
          <a:xfrm>
            <a:off x="628650" y="3851275"/>
            <a:ext cx="7886700" cy="10699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9398" name="内容占位符 2"/>
          <p:cNvSpPr>
            <a:spLocks noGrp="1"/>
          </p:cNvSpPr>
          <p:nvPr/>
        </p:nvSpPr>
        <p:spPr>
          <a:xfrm>
            <a:off x="628650" y="3519488"/>
            <a:ext cx="7886700" cy="10683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输入git clone https://github.com/SparrowQian/hello-world.git命令，其中clone后面所接的链接为我们刚刚复制的远程仓库的地址：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939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4921250"/>
            <a:ext cx="6902450" cy="16033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注册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选择仓库类型：公有免费仓库和私有付费仓库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311400"/>
            <a:ext cx="6362700" cy="3740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628650" y="1069975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如图所示，显示我们已经把远程仓库</a:t>
            </a:r>
            <a:r>
              <a:rPr lang="en-US" altLang="zh-CN"/>
              <a:t>hello-world</a:t>
            </a:r>
            <a:r>
              <a:rPr lang="zh-CN" altLang="en-US"/>
              <a:t>的内容都clone到本地了。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041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1965325"/>
            <a:ext cx="4222750" cy="238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内容占位符 2"/>
          <p:cNvSpPr>
            <a:spLocks noGrp="1"/>
          </p:cNvSpPr>
          <p:nvPr/>
        </p:nvSpPr>
        <p:spPr>
          <a:xfrm>
            <a:off x="720725" y="4349750"/>
            <a:ext cx="7886700" cy="641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接下来，将自己写的代码复制进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hello-world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中：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042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940300"/>
            <a:ext cx="5991225" cy="17986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61442" name="内容占位符 2"/>
          <p:cNvSpPr>
            <a:spLocks noGrp="1"/>
          </p:cNvSpPr>
          <p:nvPr/>
        </p:nvSpPr>
        <p:spPr>
          <a:xfrm>
            <a:off x="628650" y="1227138"/>
            <a:ext cx="7886700" cy="641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接下来，从此目录进入 Git Bash，然后输入git status命令查看仓库状态：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144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2190750"/>
            <a:ext cx="6159500" cy="232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4427538" y="2190750"/>
            <a:ext cx="2881313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1908175" y="3284538"/>
            <a:ext cx="1025525" cy="3444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1446" name="内容占位符 2"/>
          <p:cNvSpPr>
            <a:spLocks noGrp="1"/>
          </p:cNvSpPr>
          <p:nvPr/>
        </p:nvSpPr>
        <p:spPr>
          <a:xfrm>
            <a:off x="628650" y="4792663"/>
            <a:ext cx="7886700" cy="641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如上图所示，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hello-world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已经是一个 Git 仓库了，而且在输入git status命令后显示有两个文件未被追踪，也就是我们刚刚复制过来的一个文件没有提交。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r>
              <a:rPr lang="zh-CN" altLang="en-US" sz="2000"/>
              <a:t>（本地没有</a:t>
            </a:r>
            <a:r>
              <a:rPr lang="en-US" altLang="zh-CN" sz="2000"/>
              <a:t>Git</a:t>
            </a:r>
            <a:r>
              <a:rPr lang="zh-CN" altLang="en-US" sz="2000"/>
              <a:t>仓库）</a:t>
            </a:r>
            <a:endParaRPr lang="zh-CN" altLang="en-US" sz="200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1004888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根据前面所学，我们知道提交代码有两个步骤：</a:t>
            </a:r>
            <a:r>
              <a:rPr lang="en-US" altLang="zh-CN"/>
              <a:t>git add</a:t>
            </a:r>
            <a:r>
              <a:rPr lang="zh-CN" altLang="en-US"/>
              <a:t>和</a:t>
            </a:r>
            <a:r>
              <a:rPr lang="en-US" altLang="zh-CN"/>
              <a:t>git commit</a:t>
            </a:r>
            <a:r>
              <a:rPr lang="zh-CN" altLang="en-US"/>
              <a:t>，接下来我们使用这两个命令来提交代码。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24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474913"/>
            <a:ext cx="6662738" cy="130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内容占位符 2"/>
          <p:cNvSpPr>
            <a:spLocks noGrp="1"/>
          </p:cNvSpPr>
          <p:nvPr/>
        </p:nvSpPr>
        <p:spPr>
          <a:xfrm>
            <a:off x="628650" y="3879850"/>
            <a:ext cx="7886700" cy="10064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输入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git log 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查看仓库日志：（这个日志可能会很长，想要退出可以使用命令字符：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q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246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38" y="4886325"/>
            <a:ext cx="6232525" cy="16827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（本地没有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628650" y="966788"/>
            <a:ext cx="7886700" cy="550862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输入</a:t>
            </a:r>
            <a:r>
              <a:rPr lang="en-US" altLang="zh-CN"/>
              <a:t>git status </a:t>
            </a:r>
            <a:r>
              <a:rPr lang="zh-CN" altLang="en-US"/>
              <a:t>命令查看仓库状态：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34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13" y="1428750"/>
            <a:ext cx="6026150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内容占位符 2"/>
          <p:cNvSpPr>
            <a:spLocks noGrp="1"/>
          </p:cNvSpPr>
          <p:nvPr/>
        </p:nvSpPr>
        <p:spPr>
          <a:xfrm>
            <a:off x="630238" y="2871788"/>
            <a:ext cx="7886700" cy="5508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我们已经将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hello-world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仓库里面新添加的目录提交了。下面，我们将本地仓库的内容push到远程仓库，输入git push origin master命令：</a:t>
            </a:r>
            <a:r>
              <a:rPr lang="zh-CN" altLang="en-US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（在第一次向远程仓库提交代码的时候，需要输入账号及密码进行验证，验证成功后，显示如下结果）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349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575175"/>
            <a:ext cx="6573838" cy="2152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（本地没有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刷新</a:t>
            </a:r>
            <a:r>
              <a:rPr lang="en-US" altLang="zh-CN"/>
              <a:t>GitHub</a:t>
            </a:r>
            <a:r>
              <a:rPr lang="zh-CN" altLang="en-US"/>
              <a:t>的</a:t>
            </a:r>
            <a:r>
              <a:rPr lang="en-US" altLang="zh-CN"/>
              <a:t>hello-world</a:t>
            </a:r>
            <a:r>
              <a:rPr lang="zh-CN" altLang="en-US"/>
              <a:t>仓库，我们可以看到，我们已经讲项目中新添加的内容提交到了远程仓库！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45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444750"/>
            <a:ext cx="6934200" cy="320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619250" y="4803775"/>
            <a:ext cx="647700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这是第二种情况：本地已经有仓库，并且我们进行了多次</a:t>
            </a:r>
            <a:r>
              <a:rPr lang="en-US" altLang="zh-CN"/>
              <a:t>commit</a:t>
            </a:r>
            <a:r>
              <a:rPr lang="zh-CN" altLang="en-US"/>
              <a:t>操作了（本地仓库已经提交了多次文件了）。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55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0" y="2636838"/>
            <a:ext cx="650240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0" name="文本框 4"/>
          <p:cNvSpPr txBox="1"/>
          <p:nvPr/>
        </p:nvSpPr>
        <p:spPr>
          <a:xfrm>
            <a:off x="1247775" y="5341938"/>
            <a:ext cx="61325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以我的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repo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中的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TA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项目为例子。这个仓库中有一个文件：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README.md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建立一个本地仓库，命名为</a:t>
            </a:r>
            <a:r>
              <a:rPr lang="en-US" altLang="zh-CN"/>
              <a:t>TA</a:t>
            </a:r>
            <a:r>
              <a:rPr lang="zh-CN" altLang="en-US"/>
              <a:t>（创建</a:t>
            </a:r>
            <a:r>
              <a:rPr lang="en-US" altLang="zh-CN"/>
              <a:t>TA</a:t>
            </a:r>
            <a:r>
              <a:rPr lang="zh-CN" altLang="en-US"/>
              <a:t>目录），使用</a:t>
            </a:r>
            <a:r>
              <a:rPr lang="en-US" altLang="zh-CN"/>
              <a:t>git init</a:t>
            </a:r>
            <a:r>
              <a:rPr lang="zh-CN" altLang="en-US"/>
              <a:t>进行初始化操作。接下来输入命令git remote add origin https://github.com/SparrowQian/TA.git，关联远程仓库（默认大家都知道如何获取远程仓库的地址，如果记不住，可以看</a:t>
            </a:r>
            <a:r>
              <a:rPr lang="en-US" altLang="zh-CN"/>
              <a:t>PPT48</a:t>
            </a:r>
            <a:r>
              <a:rPr lang="zh-CN" altLang="en-US"/>
              <a:t>页），其中origin为远程仓库的名字：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65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13" y="4021138"/>
            <a:ext cx="6784975" cy="19478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957263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输入git pull origin master命令，同步远程仓库和本地仓库：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758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713" y="2257425"/>
            <a:ext cx="6124575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8" name="内容占位符 2"/>
          <p:cNvSpPr>
            <a:spLocks noGrp="1"/>
          </p:cNvSpPr>
          <p:nvPr/>
        </p:nvSpPr>
        <p:spPr>
          <a:xfrm>
            <a:off x="628650" y="4225925"/>
            <a:ext cx="7886700" cy="9572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查看本地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TA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仓库，看看是否已将远程仓库内容同步到本地仓库：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758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5183188"/>
            <a:ext cx="6451600" cy="1327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111125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将我们写好的代码添加到</a:t>
            </a:r>
            <a:r>
              <a:rPr lang="en-US" altLang="zh-CN"/>
              <a:t>TA</a:t>
            </a:r>
            <a:r>
              <a:rPr lang="zh-CN" altLang="en-US"/>
              <a:t>仓库（以</a:t>
            </a:r>
            <a:r>
              <a:rPr lang="en-US" altLang="zh-CN"/>
              <a:t>test.txt</a:t>
            </a:r>
            <a:r>
              <a:rPr lang="zh-CN" altLang="en-US"/>
              <a:t>为例），使用</a:t>
            </a:r>
            <a:r>
              <a:rPr lang="en-US" altLang="zh-CN"/>
              <a:t>git add </a:t>
            </a:r>
            <a:r>
              <a:rPr lang="zh-CN" altLang="en-US"/>
              <a:t>和</a:t>
            </a:r>
            <a:r>
              <a:rPr lang="en-US" altLang="zh-CN"/>
              <a:t>git commit</a:t>
            </a:r>
            <a:r>
              <a:rPr lang="zh-CN" altLang="en-US"/>
              <a:t>提交到本地仓库：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68611" name="组合 5"/>
          <p:cNvGrpSpPr/>
          <p:nvPr/>
        </p:nvGrpSpPr>
        <p:grpSpPr>
          <a:xfrm>
            <a:off x="1768475" y="2622550"/>
            <a:ext cx="5607050" cy="1193800"/>
            <a:chOff x="2785" y="4828"/>
            <a:chExt cx="8830" cy="1880"/>
          </a:xfrm>
        </p:grpSpPr>
        <p:pic>
          <p:nvPicPr>
            <p:cNvPr id="68612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85" y="5488"/>
              <a:ext cx="8830" cy="12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861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5" y="4828"/>
              <a:ext cx="8830" cy="6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8614" name="内容占位符 2"/>
          <p:cNvSpPr>
            <a:spLocks noGrp="1"/>
          </p:cNvSpPr>
          <p:nvPr/>
        </p:nvSpPr>
        <p:spPr>
          <a:xfrm>
            <a:off x="700088" y="3816350"/>
            <a:ext cx="7886700" cy="1111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输入</a:t>
            </a:r>
            <a:r>
              <a:rPr lang="en-US" altLang="zh-CN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git push origin master </a:t>
            </a:r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命令，讲本地仓库的修改或是添加的内容提交到远程仓库：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6861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4752975"/>
            <a:ext cx="5575300" cy="1733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提交代码</a:t>
            </a:r>
            <a:r>
              <a:rPr lang="zh-CN" altLang="en-US" sz="2000">
                <a:sym typeface="黑体" panose="02010609060101010101" charset="-122"/>
              </a:rPr>
              <a:t>（本地有</a:t>
            </a:r>
            <a:r>
              <a:rPr lang="en-US" altLang="zh-CN" sz="2000">
                <a:sym typeface="黑体" panose="02010609060101010101" charset="-122"/>
              </a:rPr>
              <a:t>Git</a:t>
            </a:r>
            <a:r>
              <a:rPr lang="zh-CN" altLang="en-US" sz="2000">
                <a:sym typeface="黑体" panose="02010609060101010101" charset="-122"/>
              </a:rPr>
              <a:t>仓库）</a:t>
            </a:r>
            <a:endParaRPr lang="zh-CN" altLang="en-US" sz="2000"/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去</a:t>
            </a:r>
            <a:r>
              <a:rPr lang="en-US" altLang="zh-CN"/>
              <a:t>GitHub</a:t>
            </a:r>
            <a:r>
              <a:rPr lang="zh-CN" altLang="en-US"/>
              <a:t>的</a:t>
            </a:r>
            <a:r>
              <a:rPr lang="en-US" altLang="zh-CN"/>
              <a:t>TA</a:t>
            </a:r>
            <a:r>
              <a:rPr lang="zh-CN" altLang="en-US"/>
              <a:t>仓库查看是非提交结果：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963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974850"/>
            <a:ext cx="6457950" cy="25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文本框 4"/>
          <p:cNvSpPr txBox="1"/>
          <p:nvPr/>
        </p:nvSpPr>
        <p:spPr>
          <a:xfrm>
            <a:off x="915988" y="4870450"/>
            <a:ext cx="740092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在本例中，我们将远程仓库命名为origin，本地仓库名为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TA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，其实两者的名字咱们可以随意取，一般来说，我们习惯性将远程仓库命名为origin，不过在需要关联多个远程仓库的时候，就需要我们再取别的名字了。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>
                <a:sym typeface="黑体" panose="02010609060101010101" charset="-122"/>
              </a:rPr>
              <a:t>注册</a:t>
            </a:r>
            <a:r>
              <a:rPr lang="en-US" altLang="zh-CN">
                <a:sym typeface="黑体" panose="02010609060101010101" charset="-122"/>
              </a:rPr>
              <a:t>GitHub</a:t>
            </a:r>
            <a:r>
              <a:rPr lang="zh-CN" altLang="en-US">
                <a:sym typeface="黑体" panose="02010609060101010101" charset="-122"/>
              </a:rPr>
              <a:t>账号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endParaRPr lang="zh-CN" altLang="en-US"/>
          </a:p>
          <a:p>
            <a:endParaRPr lang="zh-CN" altLang="en-US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563" y="1177925"/>
            <a:ext cx="5411787" cy="450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4"/>
          <p:cNvSpPr txBox="1"/>
          <p:nvPr/>
        </p:nvSpPr>
        <p:spPr>
          <a:xfrm>
            <a:off x="822325" y="1506538"/>
            <a:ext cx="2316163" cy="304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charset="-122"/>
              </a:rPr>
              <a:t>这里是收集的一些个人信息，感兴趣可以填写，并点击submit提交；不感兴趣直接点击skip this step跳过。</a:t>
            </a:r>
            <a:endParaRPr lang="zh-CN" altLang="en-US" sz="2400">
              <a:solidFill>
                <a:srgbClr val="40404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628650" y="2635250"/>
            <a:ext cx="7886700" cy="2371725"/>
          </a:xfrm>
          <a:ln/>
        </p:spPr>
        <p:txBody>
          <a:bodyPr vert="horz" lIns="91440" tIns="45720" rIns="91440" bIns="45720" anchor="t" anchorCtr="0"/>
          <a:p>
            <a:pPr marL="0" indent="0">
              <a:buNone/>
            </a:pPr>
            <a:r>
              <a:rPr lang="zh-CN" altLang="en-US"/>
              <a:t>在我们向远程仓库提交代码的时候，一般要先进行pull操作，再进行push操作，防止本地仓库与远程仓库不同步导致冲突的问题，尤其是本地已有</a:t>
            </a:r>
            <a:r>
              <a:rPr lang="en-US" altLang="zh-CN"/>
              <a:t>Git</a:t>
            </a:r>
            <a:r>
              <a:rPr lang="zh-CN" altLang="en-US"/>
              <a:t>仓库来提交代码的情况，很容易就出现问题。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8650" y="1360488"/>
            <a:ext cx="2478088" cy="101441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60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</a:t>
            </a:r>
            <a:endParaRPr lang="zh-CN" altLang="en-US" sz="60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7119" y="2829560"/>
            <a:ext cx="43897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base"/>
            <a:r>
              <a:rPr lang="zh-CN" altLang="en-US" sz="72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谢谢观赏</a:t>
            </a:r>
            <a:r>
              <a:rPr lang="en-US" altLang="zh-CN" sz="72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endParaRPr lang="en-US" altLang="zh-CN" sz="7200" b="1" strike="noStrike" noProof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注册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现在已经成功注册了账号。这个界面有两个建议性选择，一是</a:t>
            </a:r>
            <a:r>
              <a:rPr lang="en-US" altLang="zh-CN"/>
              <a:t>GitHub</a:t>
            </a:r>
            <a:r>
              <a:rPr lang="zh-CN" altLang="en-US"/>
              <a:t>英语指南，二是直接建立项目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3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533650"/>
            <a:ext cx="7302500" cy="3098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zh-CN"/>
              <a:t>GitHub</a:t>
            </a:r>
            <a:r>
              <a:rPr lang="zh-CN" altLang="en-US"/>
              <a:t>主页介绍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04800" y="1403350"/>
            <a:ext cx="7886700" cy="4673600"/>
          </a:xfrm>
        </p:spPr>
        <p:txBody>
          <a:bodyPr/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、修改个人简介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、概览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、仓库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、点赞记录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、粉丝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、关注的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GitHub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  账号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、个人贡献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  历史纪录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38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1403350"/>
            <a:ext cx="6057900" cy="4051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zh-CN" altLang="en-US"/>
              <a:t>创建</a:t>
            </a:r>
            <a:r>
              <a:rPr lang="en-US" altLang="zh-CN"/>
              <a:t>GitHub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28650" y="1377950"/>
            <a:ext cx="7886700" cy="4673600"/>
          </a:xfrm>
          <a:ln/>
        </p:spPr>
        <p:txBody>
          <a:bodyPr vert="horz" lIns="91440" tIns="45720" rIns="91440" bIns="45720" anchor="t" anchorCtr="0"/>
          <a:p>
            <a:r>
              <a:rPr lang="zh-CN" altLang="en-US"/>
              <a:t>在GitHub 个人主页，点击Repositories，点击</a:t>
            </a:r>
            <a:r>
              <a:rPr lang="en-US" altLang="zh-CN"/>
              <a:t>new</a:t>
            </a:r>
            <a:r>
              <a:rPr lang="zh-CN" altLang="en-US"/>
              <a:t>新建仓库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74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163" y="2613025"/>
            <a:ext cx="4957762" cy="343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2"/>
          <p:cNvSpPr txBox="1"/>
          <p:nvPr/>
        </p:nvSpPr>
        <p:spPr>
          <a:xfrm>
            <a:off x="517525" y="2643188"/>
            <a:ext cx="2614613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Dsecription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为自己对于这个仓库的描述，可写可不写。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Initialize this repository with a README，初始化仓库的信息文件，建议勾选。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210175510"/>
  <p:tag name="MH_LIBRARY" val="GRAPHIC"/>
  <p:tag name="MH_ORDER" val="Rectangle 2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.xml><?xml version="1.0" encoding="utf-8"?>
<p:tagLst xmlns:p="http://schemas.openxmlformats.org/presentationml/2006/main">
  <p:tag name="MH" val="20151210175510"/>
  <p:tag name="MH_LIBRARY" val="GRAPHIC"/>
  <p:tag name="MH_ORDER" val="Rectangle 117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7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7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.xml><?xml version="1.0" encoding="utf-8"?>
<p:tagLst xmlns:p="http://schemas.openxmlformats.org/presentationml/2006/main">
  <p:tag name="KSO_WM_TEMPLATE_CATEGORY" val="custom"/>
  <p:tag name="KSO_WM_TEMPLATE_INDEX" val="27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.xml><?xml version="1.0" encoding="utf-8"?>
<p:tagLst xmlns:p="http://schemas.openxmlformats.org/presentationml/2006/main">
  <p:tag name="KSO_WM_TEMPLATE_CATEGORY" val="custom"/>
  <p:tag name="KSO_WM_TEMPLATE_INDEX" val="277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66.xml><?xml version="1.0" encoding="utf-8"?>
<p:tagLst xmlns:p="http://schemas.openxmlformats.org/presentationml/2006/main">
  <p:tag name="KSO_WPP_MARK_KEY" val="851880a0-2f69-43af-bf41-59824b4915ce"/>
  <p:tag name="COMMONDATA" val="eyJoZGlkIjoiODA0NjJiNGFhNjk4NjMzMTk5YjVjOTI2ZGUzYTNjYjUifQ=="/>
</p:tagLst>
</file>

<file path=ppt/tags/tag7.xml><?xml version="1.0" encoding="utf-8"?>
<p:tagLst xmlns:p="http://schemas.openxmlformats.org/presentationml/2006/main">
  <p:tag name="KSO_WM_TEMPLATE_CATEGORY" val="custom"/>
  <p:tag name="KSO_WM_TEMPLATE_INDEX" val="27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77"/>
</p:tagLst>
</file>

<file path=ppt/theme/theme1.xml><?xml version="1.0" encoding="utf-8"?>
<a:theme xmlns:a="http://schemas.openxmlformats.org/drawingml/2006/main" name="1_Office 主题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8163</Words>
  <Application>WPS 演示</Application>
  <PresentationFormat/>
  <Paragraphs>396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github使用指南</dc:title>
  <dc:creator>Administrator</dc:creator>
  <cp:lastModifiedBy>祺stone</cp:lastModifiedBy>
  <cp:revision>223</cp:revision>
  <dcterms:created xsi:type="dcterms:W3CDTF">2018-10-16T03:03:10Z</dcterms:created>
  <dcterms:modified xsi:type="dcterms:W3CDTF">2022-10-25T03:43:31Z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D380EF1526574F358C5C68AE979CB0DD</vt:lpwstr>
  </property>
</Properties>
</file>