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8" r:id="rId4"/>
    <p:sldId id="270" r:id="rId5"/>
    <p:sldId id="261" r:id="rId6"/>
    <p:sldId id="264" r:id="rId7"/>
    <p:sldId id="297" r:id="rId8"/>
    <p:sldId id="298" r:id="rId9"/>
    <p:sldId id="265" r:id="rId10"/>
    <p:sldId id="266" r:id="rId11"/>
    <p:sldId id="267" r:id="rId12"/>
    <p:sldId id="287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01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wmf"/><Relationship Id="rId8" Type="http://schemas.openxmlformats.org/officeDocument/2006/relationships/image" Target="../media/image35.wmf"/><Relationship Id="rId7" Type="http://schemas.openxmlformats.org/officeDocument/2006/relationships/image" Target="../media/image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32.wmf"/><Relationship Id="rId11" Type="http://schemas.openxmlformats.org/officeDocument/2006/relationships/image" Target="../media/image38.wmf"/><Relationship Id="rId10" Type="http://schemas.openxmlformats.org/officeDocument/2006/relationships/image" Target="../media/image37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76BB7-C4F4-4A64-947A-BB184074F2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CFA-8FBE-40AE-B17A-BE7B225B69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4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37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35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emf"/><Relationship Id="rId2" Type="http://schemas.openxmlformats.org/officeDocument/2006/relationships/oleObject" Target="../embeddings/oleObject10.bin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7.wmf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3.wmf"/><Relationship Id="rId14" Type="http://schemas.openxmlformats.org/officeDocument/2006/relationships/oleObject" Target="../embeddings/oleObject24.bin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22.bin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-2147482620"/>
          <p:cNvGraphicFramePr>
            <a:graphicFrameLocks noChangeAspect="1"/>
          </p:cNvGraphicFramePr>
          <p:nvPr/>
        </p:nvGraphicFramePr>
        <p:xfrm>
          <a:off x="6133465" y="1611630"/>
          <a:ext cx="2736850" cy="158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57600" imgH="2114550" progId="PBrush">
                  <p:embed/>
                </p:oleObj>
              </mc:Choice>
              <mc:Fallback>
                <p:oleObj name="" r:id="rId1" imgW="3657600" imgH="211455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33465" y="1611630"/>
                        <a:ext cx="2736850" cy="1582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4698522"/>
          </a:xfrm>
        </p:spPr>
        <p:txBody>
          <a:bodyPr>
            <a:normAutofit fontScale="90000" lnSpcReduction="10000"/>
          </a:bodyPr>
          <a:lstStyle/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(10p)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truth table and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1-bit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comparator,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circuit, and complete the time diagram.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(10p) Give the truth table of a 1-bit full adder, and implement it using 1-of-8 multiplexers.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(6p) An 8-bit comparator using 74LS85 is shown. The three input of the lowest order comparator should be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=_____,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=______,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=___.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Consider the three-variable function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(10p) Give its canonical SOP and canonical POS. </a:t>
            </a:r>
            <a:endParaRPr lang="zh-CN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(10p) Implement the function using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 gates only.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(12p) Implement the function using 3-line-to-8-line decoder.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(12p) Implement the function using 4-16 decoder.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45" lvl="1" indent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(15p) Implement the function using 1-of-4 multiplexer(use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 as select inputs).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.(15p) There are 2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signals: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1-of-8 MUX.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 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2) 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rcRect r="37434"/>
          <a:stretch>
            <a:fillRect/>
          </a:stretch>
        </p:blipFill>
        <p:spPr bwMode="auto">
          <a:xfrm>
            <a:off x="6373092" y="91990"/>
            <a:ext cx="2389910" cy="933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08940" y="4171142"/>
          <a:ext cx="931516" cy="29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2" name="公式" r:id="rId4" imgW="16459200" imgH="5181600" progId="Equation.3">
                  <p:embed/>
                </p:oleObj>
              </mc:Choice>
              <mc:Fallback>
                <p:oleObj name="公式" r:id="rId4" imgW="16459200" imgH="5181600" progId="Equation.3">
                  <p:embed/>
                  <p:pic>
                    <p:nvPicPr>
                      <p:cNvPr id="0" name="图片 309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940" y="4171142"/>
                        <a:ext cx="931516" cy="29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384761" y="4186497"/>
          <a:ext cx="1021194" cy="24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3" name="公式" r:id="rId6" imgW="17678400" imgH="4267200" progId="Equation.3">
                  <p:embed/>
                </p:oleObj>
              </mc:Choice>
              <mc:Fallback>
                <p:oleObj name="公式" r:id="rId6" imgW="17678400" imgH="4267200" progId="Equation.3">
                  <p:embed/>
                  <p:pic>
                    <p:nvPicPr>
                      <p:cNvPr id="0" name="图片 309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4761" y="4186497"/>
                        <a:ext cx="1021194" cy="24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53093" y="4164648"/>
          <a:ext cx="8810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4" name="公式" r:id="rId8" imgW="15544800" imgH="5181600" progId="Equation.3">
                  <p:embed/>
                </p:oleObj>
              </mc:Choice>
              <mc:Fallback>
                <p:oleObj name="公式" r:id="rId8" imgW="15544800" imgH="51816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093" y="4164648"/>
                        <a:ext cx="8810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31250" y="4511155"/>
          <a:ext cx="8810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5" name="公式" r:id="rId10" imgW="15544800" imgH="5181600" progId="Equation.3">
                  <p:embed/>
                </p:oleObj>
              </mc:Choice>
              <mc:Fallback>
                <p:oleObj name="公式" r:id="rId10" imgW="15544800" imgH="5181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250" y="4511155"/>
                        <a:ext cx="8810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188576" y="4137313"/>
          <a:ext cx="751032" cy="279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6" name="公式" r:id="rId12" imgW="13106400" imgH="4876800" progId="Equation.3">
                  <p:embed/>
                </p:oleObj>
              </mc:Choice>
              <mc:Fallback>
                <p:oleObj name="公式" r:id="rId12" imgW="13106400" imgH="4876800" progId="Equation.3">
                  <p:embed/>
                  <p:pic>
                    <p:nvPicPr>
                      <p:cNvPr id="0" name="图片 3099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8576" y="4137313"/>
                        <a:ext cx="751032" cy="279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83607" y="4457815"/>
          <a:ext cx="1028416" cy="293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7" name="公式" r:id="rId14" imgW="17068800" imgH="4876800" progId="Equation.3">
                  <p:embed/>
                </p:oleObj>
              </mc:Choice>
              <mc:Fallback>
                <p:oleObj name="公式" r:id="rId14" imgW="17068800" imgH="4876800" progId="Equation.3">
                  <p:embed/>
                  <p:pic>
                    <p:nvPicPr>
                      <p:cNvPr id="0" name="图片 309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83607" y="4457815"/>
                        <a:ext cx="1028416" cy="293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160021" y="4511012"/>
          <a:ext cx="88106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8" name="公式" r:id="rId16" imgW="15544800" imgH="5181600" progId="Equation.3">
                  <p:embed/>
                </p:oleObj>
              </mc:Choice>
              <mc:Fallback>
                <p:oleObj name="公式" r:id="rId16" imgW="15544800" imgH="51816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021" y="4511012"/>
                        <a:ext cx="881062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174143" y="4509654"/>
          <a:ext cx="753474" cy="233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9" name="公式" r:id="rId18" imgW="12801600" imgH="3962400" progId="Equation.3">
                  <p:embed/>
                </p:oleObj>
              </mc:Choice>
              <mc:Fallback>
                <p:oleObj name="公式" r:id="rId18" imgW="12801600" imgH="3962400" progId="Equation.3">
                  <p:embed/>
                  <p:pic>
                    <p:nvPicPr>
                      <p:cNvPr id="0" name="图片 3099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74143" y="4509654"/>
                        <a:ext cx="753474" cy="233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2388" y="303498"/>
            <a:ext cx="8464454" cy="10750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Consider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(15p) Implement the function using 1-of-4 multiplexer(use a, b as select inputs).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714348" y="1714494"/>
          <a:ext cx="224790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name="公式" r:id="rId1" imgW="1066165" imgH="203200" progId="Equation.3">
                  <p:embed/>
                </p:oleObj>
              </mc:Choice>
              <mc:Fallback>
                <p:oleObj name="公式" r:id="rId1" imgW="1066165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714494"/>
                        <a:ext cx="2247900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000100" y="2143122"/>
          <a:ext cx="4178300" cy="28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name="公式" r:id="rId3" imgW="1981200" imgH="177800" progId="Equation.3">
                  <p:embed/>
                </p:oleObj>
              </mc:Choice>
              <mc:Fallback>
                <p:oleObj name="公式" r:id="rId3" imgW="1981200" imgH="177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143122"/>
                        <a:ext cx="4178300" cy="2821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 5"/>
          <p:cNvSpPr/>
          <p:nvPr/>
        </p:nvSpPr>
        <p:spPr>
          <a:xfrm>
            <a:off x="1285852" y="2143122"/>
            <a:ext cx="428628" cy="26789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143108" y="2143122"/>
            <a:ext cx="428628" cy="267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000364" y="2143122"/>
            <a:ext cx="428628" cy="26789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906982" y="2143122"/>
            <a:ext cx="256309" cy="2678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643438" y="2143122"/>
            <a:ext cx="261071" cy="26789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000101" y="2571750"/>
          <a:ext cx="3990975" cy="36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name="公式" r:id="rId5" imgW="1892300" imgH="228600" progId="Equation.3">
                  <p:embed/>
                </p:oleObj>
              </mc:Choice>
              <mc:Fallback>
                <p:oleObj name="公式" r:id="rId5" imgW="18923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1" y="2571750"/>
                        <a:ext cx="3990975" cy="363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714349" y="3358745"/>
            <a:ext cx="880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785787" y="3733794"/>
          <a:ext cx="3963987" cy="363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9" name="公式" r:id="rId7" imgW="1879600" imgH="228600" progId="Equation.3">
                  <p:embed/>
                </p:oleObj>
              </mc:Choice>
              <mc:Fallback>
                <p:oleObj name="公式" r:id="rId7" imgW="18796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7" y="3733794"/>
                        <a:ext cx="3963987" cy="3631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777871" y="2544318"/>
            <a:ext cx="2076827" cy="1599660"/>
            <a:chOff x="5777870" y="3392424"/>
            <a:chExt cx="2076827" cy="2132880"/>
          </a:xfrm>
        </p:grpSpPr>
        <p:sp>
          <p:nvSpPr>
            <p:cNvPr id="17" name="Line 9"/>
            <p:cNvSpPr>
              <a:spLocks noChangeShapeType="1"/>
            </p:cNvSpPr>
            <p:nvPr/>
          </p:nvSpPr>
          <p:spPr bwMode="auto">
            <a:xfrm flipV="1">
              <a:off x="7406863" y="4169664"/>
              <a:ext cx="447834" cy="4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5777870" y="3866509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5786682" y="4088262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5800095" y="4316559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5812795" y="4586589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914667" y="4812516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415261" y="5091593"/>
              <a:ext cx="73025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6440661" y="5147634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7184697" y="480299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6175952" y="3392424"/>
              <a:ext cx="1247775" cy="169751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6571684" y="3423791"/>
              <a:ext cx="834956" cy="38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MUX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6290881" y="4779888"/>
              <a:ext cx="12472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27"/>
            <p:cNvSpPr>
              <a:spLocks noChangeShapeType="1"/>
            </p:cNvSpPr>
            <p:nvPr/>
          </p:nvSpPr>
          <p:spPr bwMode="auto">
            <a:xfrm>
              <a:off x="6335886" y="551910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7144676" y="3967273"/>
              <a:ext cx="503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6195032" y="3658007"/>
              <a:ext cx="544513" cy="1107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7587821" y="2799488"/>
            <a:ext cx="9180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b="1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a,b,c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6791160" y="4151522"/>
            <a:ext cx="610215" cy="269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zh-CN" sz="16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Rectangle 10"/>
          <p:cNvSpPr>
            <a:spLocks noChangeArrowheads="1"/>
          </p:cNvSpPr>
          <p:nvPr/>
        </p:nvSpPr>
        <p:spPr bwMode="auto">
          <a:xfrm>
            <a:off x="5527689" y="2812942"/>
            <a:ext cx="447675" cy="751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c’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88868" y="2973965"/>
          <a:ext cx="21431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name="公式" r:id="rId9" imgW="24384000" imgH="5486400" progId="Equation.3">
                  <p:embed/>
                </p:oleObj>
              </mc:Choice>
              <mc:Fallback>
                <p:oleObj name="公式" r:id="rId9" imgW="24384000" imgH="548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68" y="2973965"/>
                        <a:ext cx="21431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4" grpId="0"/>
      <p:bldP spid="37" grpId="0"/>
      <p:bldP spid="38" grpId="0"/>
      <p:bldP spid="3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180975" y="278130"/>
            <a:ext cx="8813800" cy="13576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signals: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using an 1-of-8 MUX.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2)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4)                </a:t>
            </a:r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02096" y="668916"/>
          <a:ext cx="1003146" cy="31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1" imgW="16459200" imgH="5181600" progId="Equation.3">
                  <p:embed/>
                </p:oleObj>
              </mc:Choice>
              <mc:Fallback>
                <p:oleObj name="公式" r:id="rId1" imgW="16459200" imgH="5181600" progId="Equation.3">
                  <p:embed/>
                  <p:pic>
                    <p:nvPicPr>
                      <p:cNvPr id="0" name="图片 32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096" y="668916"/>
                        <a:ext cx="1003146" cy="31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696317" y="687388"/>
          <a:ext cx="105727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3" imgW="17068800" imgH="4267200" progId="Equation.3">
                  <p:embed/>
                </p:oleObj>
              </mc:Choice>
              <mc:Fallback>
                <p:oleObj name="公式" r:id="rId3" imgW="17068800" imgH="4267200" progId="Equation.3">
                  <p:embed/>
                  <p:pic>
                    <p:nvPicPr>
                      <p:cNvPr id="0" name="图片 32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317" y="687388"/>
                        <a:ext cx="1057275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87649" y="655639"/>
          <a:ext cx="969674" cy="32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公式" r:id="rId5" imgW="15544800" imgH="5181600" progId="Equation.3">
                  <p:embed/>
                </p:oleObj>
              </mc:Choice>
              <mc:Fallback>
                <p:oleObj name="公式" r:id="rId5" imgW="15544800" imgH="5181600" progId="Equation.3">
                  <p:embed/>
                  <p:pic>
                    <p:nvPicPr>
                      <p:cNvPr id="0" name="图片 32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649" y="655639"/>
                        <a:ext cx="969674" cy="323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33846" y="1008641"/>
          <a:ext cx="948460" cy="316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公式" r:id="rId7" imgW="15544800" imgH="5181600" progId="Equation.3">
                  <p:embed/>
                </p:oleObj>
              </mc:Choice>
              <mc:Fallback>
                <p:oleObj name="公式" r:id="rId7" imgW="15544800" imgH="5181600" progId="Equation.3">
                  <p:embed/>
                  <p:pic>
                    <p:nvPicPr>
                      <p:cNvPr id="0" name="图片 32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46" y="1008641"/>
                        <a:ext cx="948460" cy="316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12750" y="626629"/>
          <a:ext cx="852203" cy="31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公式" r:id="rId9" imgW="13106400" imgH="4876800" progId="Equation.3">
                  <p:embed/>
                </p:oleObj>
              </mc:Choice>
              <mc:Fallback>
                <p:oleObj name="公式" r:id="rId9" imgW="13106400" imgH="4876800" progId="Equation.3">
                  <p:embed/>
                  <p:pic>
                    <p:nvPicPr>
                      <p:cNvPr id="0" name="图片 32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750" y="626629"/>
                        <a:ext cx="852203" cy="317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695450" y="958850"/>
          <a:ext cx="10636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公式" r:id="rId11" imgW="16459200" imgH="4876800" progId="Equation.3">
                  <p:embed/>
                </p:oleObj>
              </mc:Choice>
              <mc:Fallback>
                <p:oleObj name="公式" r:id="rId11" imgW="16459200" imgH="4876800" progId="Equation.3">
                  <p:embed/>
                  <p:pic>
                    <p:nvPicPr>
                      <p:cNvPr id="0" name="图片 32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958850"/>
                        <a:ext cx="10636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93999" y="1001714"/>
          <a:ext cx="969674" cy="32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公式" r:id="rId13" imgW="15544800" imgH="5181600" progId="Equation.3">
                  <p:embed/>
                </p:oleObj>
              </mc:Choice>
              <mc:Fallback>
                <p:oleObj name="公式" r:id="rId13" imgW="15544800" imgH="5181600" progId="Equation.3">
                  <p:embed/>
                  <p:pic>
                    <p:nvPicPr>
                      <p:cNvPr id="0" name="图片 32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999" y="1001714"/>
                        <a:ext cx="969674" cy="323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289550" y="1000125"/>
          <a:ext cx="8763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公式" r:id="rId15" imgW="13106400" imgH="3962400" progId="Equation.3">
                  <p:embed/>
                </p:oleObj>
              </mc:Choice>
              <mc:Fallback>
                <p:oleObj name="公式" r:id="rId15" imgW="13106400" imgH="3962400" progId="Equation.3">
                  <p:embed/>
                  <p:pic>
                    <p:nvPicPr>
                      <p:cNvPr id="0" name="图片 32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1000125"/>
                        <a:ext cx="8763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2" y="1474929"/>
          <a:ext cx="162790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636"/>
                <a:gridCol w="542636"/>
                <a:gridCol w="542636"/>
              </a:tblGrid>
              <a:tr h="2516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200" b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200" b="1" kern="1200" baseline="-250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200" b="1" kern="1200" baseline="-250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zh-CN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459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</a:t>
                      </a:r>
                      <a:endParaRPr lang="en-US" altLang="zh-CN" sz="12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12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9" name="Group 7"/>
          <p:cNvGrpSpPr/>
          <p:nvPr/>
        </p:nvGrpSpPr>
        <p:grpSpPr bwMode="auto">
          <a:xfrm>
            <a:off x="6155443" y="1535039"/>
            <a:ext cx="2771775" cy="3268263"/>
            <a:chOff x="3906" y="1163"/>
            <a:chExt cx="1746" cy="2745"/>
          </a:xfrm>
        </p:grpSpPr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3907" y="300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4975" y="240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3906" y="1428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906" y="1643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3906" y="1861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3914" y="2078"/>
              <a:ext cx="3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3906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3906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3906" y="276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4621" y="3214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491" y="3663"/>
              <a:ext cx="79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C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A</a:t>
              </a:r>
              <a:endPara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Oval 19"/>
            <p:cNvSpPr>
              <a:spLocks noChangeArrowheads="1"/>
            </p:cNvSpPr>
            <p:nvPr/>
          </p:nvSpPr>
          <p:spPr bwMode="auto">
            <a:xfrm>
              <a:off x="4286" y="3406"/>
              <a:ext cx="46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4302" y="3453"/>
              <a:ext cx="0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4225" y="1219"/>
              <a:ext cx="698" cy="17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  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 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5  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6  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>
              <a:off x="4810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4993" y="3208"/>
              <a:ext cx="0" cy="4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4137" y="1163"/>
              <a:ext cx="1045" cy="224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500" dirty="0"/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4430" y="1184"/>
              <a:ext cx="621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MUX</a:t>
              </a:r>
              <a:endPara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74LS151</a:t>
              </a:r>
              <a:endPara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4195" y="3172"/>
              <a:ext cx="119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4236" y="3687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/>
            </a:p>
          </p:txBody>
        </p:sp>
        <p:sp>
          <p:nvSpPr>
            <p:cNvPr id="40" name="Text Box 28"/>
            <p:cNvSpPr txBox="1">
              <a:spLocks noChangeArrowheads="1"/>
            </p:cNvSpPr>
            <p:nvPr/>
          </p:nvSpPr>
          <p:spPr bwMode="auto">
            <a:xfrm>
              <a:off x="5316" y="2145"/>
              <a:ext cx="33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29"/>
            <p:cNvSpPr>
              <a:spLocks noChangeArrowheads="1"/>
            </p:cNvSpPr>
            <p:nvPr/>
          </p:nvSpPr>
          <p:spPr bwMode="auto">
            <a:xfrm>
              <a:off x="4993" y="2243"/>
              <a:ext cx="317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400" b="1" i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14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4122" y="1244"/>
              <a:ext cx="612" cy="1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4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2392652" y="1691266"/>
          <a:ext cx="21701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公式" r:id="rId17" imgW="35052000" imgH="6096000" progId="Equation.3">
                  <p:embed/>
                </p:oleObj>
              </mc:Choice>
              <mc:Fallback>
                <p:oleObj name="公式" r:id="rId17" imgW="35052000" imgH="6096000" progId="Equation.3">
                  <p:embed/>
                  <p:pic>
                    <p:nvPicPr>
                      <p:cNvPr id="0" name="图片 32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652" y="1691266"/>
                        <a:ext cx="21701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2634670" y="2185843"/>
          <a:ext cx="24352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19" imgW="39319200" imgH="5791200" progId="Equation.3">
                  <p:embed/>
                </p:oleObj>
              </mc:Choice>
              <mc:Fallback>
                <p:oleObj name="公式" r:id="rId19" imgW="39319200" imgH="5791200" progId="Equation.3">
                  <p:embed/>
                  <p:pic>
                    <p:nvPicPr>
                      <p:cNvPr id="0" name="图片 32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670" y="2185843"/>
                        <a:ext cx="24352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2639869" y="2699615"/>
          <a:ext cx="1944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1" name="公式" r:id="rId21" imgW="31394400" imgH="11582400" progId="Equation.3">
                  <p:embed/>
                </p:oleObj>
              </mc:Choice>
              <mc:Fallback>
                <p:oleObj name="公式" r:id="rId21" imgW="31394400" imgH="11582400" progId="Equation.3">
                  <p:embed/>
                  <p:pic>
                    <p:nvPicPr>
                      <p:cNvPr id="0" name="图片 32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869" y="2699615"/>
                        <a:ext cx="1944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5824676" y="1826630"/>
            <a:ext cx="447675" cy="2072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B’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7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B’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B’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7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17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7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7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zh-CN" sz="17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367145" y="1995055"/>
            <a:ext cx="1343891" cy="166254"/>
            <a:chOff x="367145" y="1995055"/>
            <a:chExt cx="1343891" cy="166254"/>
          </a:xfrm>
        </p:grpSpPr>
        <p:sp>
          <p:nvSpPr>
            <p:cNvPr id="44" name="圆角矩形 43"/>
            <p:cNvSpPr/>
            <p:nvPr/>
          </p:nvSpPr>
          <p:spPr>
            <a:xfrm>
              <a:off x="367145" y="1995055"/>
              <a:ext cx="755073" cy="166254"/>
            </a:xfrm>
            <a:prstGeom prst="roundRect">
              <a:avLst/>
            </a:prstGeom>
            <a:solidFill>
              <a:srgbClr val="FFC000">
                <a:alpha val="38039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374072" y="1995055"/>
              <a:ext cx="1336964" cy="1662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67151" y="2168236"/>
            <a:ext cx="1343891" cy="166254"/>
            <a:chOff x="367145" y="1995055"/>
            <a:chExt cx="1343891" cy="166254"/>
          </a:xfrm>
        </p:grpSpPr>
        <p:sp>
          <p:nvSpPr>
            <p:cNvPr id="56" name="圆角矩形 55"/>
            <p:cNvSpPr/>
            <p:nvPr/>
          </p:nvSpPr>
          <p:spPr>
            <a:xfrm>
              <a:off x="367145" y="1995055"/>
              <a:ext cx="755073" cy="166254"/>
            </a:xfrm>
            <a:prstGeom prst="roundRect">
              <a:avLst/>
            </a:prstGeom>
            <a:solidFill>
              <a:srgbClr val="FFC000">
                <a:alpha val="38039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74072" y="1995055"/>
              <a:ext cx="1336964" cy="1662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74072" y="2632363"/>
            <a:ext cx="1343891" cy="353291"/>
            <a:chOff x="367145" y="1995055"/>
            <a:chExt cx="1343891" cy="166254"/>
          </a:xfrm>
        </p:grpSpPr>
        <p:sp>
          <p:nvSpPr>
            <p:cNvPr id="59" name="圆角矩形 58"/>
            <p:cNvSpPr/>
            <p:nvPr/>
          </p:nvSpPr>
          <p:spPr>
            <a:xfrm>
              <a:off x="367145" y="1995055"/>
              <a:ext cx="755073" cy="166254"/>
            </a:xfrm>
            <a:prstGeom prst="roundRect">
              <a:avLst/>
            </a:prstGeom>
            <a:solidFill>
              <a:srgbClr val="FFC000">
                <a:alpha val="38039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374072" y="1995055"/>
              <a:ext cx="1336964" cy="16625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5164" y="514350"/>
            <a:ext cx="7793037" cy="5143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一位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数值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比较器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665164" y="1459707"/>
            <a:ext cx="7488237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用来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完成两个二进制数的大小比较的逻辑电路称为数值比较器，简称比较器</a:t>
            </a: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Times New Roman" panose="02020603050405020304" pitchFamily="18" charset="0"/>
              </a:rPr>
              <a:t>    设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＞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时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baseline="-25000" dirty="0">
                <a:latin typeface="Times New Roman" panose="02020603050405020304" pitchFamily="18" charset="0"/>
                <a:sym typeface="+mn-ea"/>
              </a:rPr>
              <a:t>＞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＜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时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baseline="-25000" dirty="0">
                <a:latin typeface="Times New Roman" panose="02020603050405020304" pitchFamily="18" charset="0"/>
                <a:sym typeface="+mn-ea"/>
              </a:rPr>
              <a:t>＜</a:t>
            </a:r>
            <a:r>
              <a:rPr lang="en-US" altLang="zh-CN" sz="2000" b="1" i="1" baseline="-25000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时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L</a:t>
            </a:r>
            <a:r>
              <a:rPr lang="en-US" altLang="zh-CN" sz="2000" b="1" i="1" baseline="-25000" dirty="0">
                <a:latin typeface="Times New Roman" panose="02020603050405020304" pitchFamily="18" charset="0"/>
              </a:rPr>
              <a:t>A=B</a:t>
            </a:r>
            <a:r>
              <a:rPr lang="zh-CN" altLang="en-US" sz="2000" b="1" dirty="0">
                <a:latin typeface="Times New Roman" panose="02020603050405020304" pitchFamily="18" charset="0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。得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位数值比较器的真值表</a:t>
            </a:r>
            <a:r>
              <a:rPr lang="zh-CN" altLang="en-US" sz="2000" b="1" dirty="0" smtClean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82276" name="Oval 4"/>
          <p:cNvSpPr>
            <a:spLocks noChangeArrowheads="1"/>
          </p:cNvSpPr>
          <p:nvPr/>
        </p:nvSpPr>
        <p:spPr bwMode="auto">
          <a:xfrm>
            <a:off x="6542977" y="1463787"/>
            <a:ext cx="1499587" cy="400050"/>
          </a:xfrm>
          <a:prstGeom prst="ellipse">
            <a:avLst/>
          </a:prstGeom>
          <a:noFill/>
          <a:ln w="38100">
            <a:solidFill>
              <a:srgbClr val="CC0066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2277" name="Picture 5" descr="paint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028701"/>
            <a:ext cx="7658100" cy="16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27660" y="2962167"/>
          <a:ext cx="6123940" cy="180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图片" r:id="rId2" imgW="2133600" imgH="1155700" progId="Word.Picture.8">
                  <p:embed/>
                </p:oleObj>
              </mc:Choice>
              <mc:Fallback>
                <p:oleObj name="图片" r:id="rId2" imgW="2133600" imgH="115570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 t="-2519" b="2519"/>
                      <a:stretch>
                        <a:fillRect/>
                      </a:stretch>
                    </p:blipFill>
                    <p:spPr bwMode="auto">
                      <a:xfrm>
                        <a:off x="1227660" y="2962167"/>
                        <a:ext cx="6123940" cy="1805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dvAuto="0" autoUpdateAnimBg="0" uiExpand="1" build="p"/>
      <p:bldP spid="1822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1695407" y="657260"/>
          <a:ext cx="3494405" cy="121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公式" r:id="rId1" imgW="1638300" imgH="762000" progId="Equation.3">
                  <p:embed/>
                </p:oleObj>
              </mc:Choice>
              <mc:Fallback>
                <p:oleObj name="公式" r:id="rId1" imgW="1638300" imgH="762000" progId="Equation.3">
                  <p:embed/>
                  <p:pic>
                    <p:nvPicPr>
                      <p:cNvPr id="0" name="图片 216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07" y="657260"/>
                        <a:ext cx="3494405" cy="121666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3" name="Text Box 3"/>
          <p:cNvSpPr txBox="1">
            <a:spLocks noChangeArrowheads="1"/>
          </p:cNvSpPr>
          <p:nvPr/>
        </p:nvSpPr>
        <p:spPr bwMode="auto">
          <a:xfrm>
            <a:off x="457200" y="3077767"/>
            <a:ext cx="685800" cy="1384995"/>
          </a:xfrm>
          <a:prstGeom prst="rect">
            <a:avLst/>
          </a:prstGeom>
          <a:noFill/>
          <a:ln w="9525">
            <a:solidFill>
              <a:srgbClr val="CC0066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逻辑图</a:t>
            </a:r>
            <a:endParaRPr lang="zh-CN" altLang="en-US" sz="3600" b="1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1407997" y="2592886"/>
          <a:ext cx="7113905" cy="2008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图片" r:id="rId3" imgW="2190750" imgH="825500" progId="Word.Picture.8">
                  <p:embed/>
                </p:oleObj>
              </mc:Choice>
              <mc:Fallback>
                <p:oleObj name="图片" r:id="rId3" imgW="2190750" imgH="825500" progId="Word.Picture.8">
                  <p:embed/>
                  <p:pic>
                    <p:nvPicPr>
                      <p:cNvPr id="0" name="图片 21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-3206" b="-2605"/>
                      <a:stretch>
                        <a:fillRect/>
                      </a:stretch>
                    </p:blipFill>
                    <p:spPr bwMode="auto">
                      <a:xfrm>
                        <a:off x="1407997" y="2592886"/>
                        <a:ext cx="7113905" cy="2008505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463154"/>
            <a:ext cx="658812" cy="2246769"/>
          </a:xfrm>
          <a:noFill/>
          <a:ln cap="flat">
            <a:solidFill>
              <a:srgbClr val="CC0066"/>
            </a:solidFill>
            <a:miter lim="800000"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逻辑表达式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BF6FEC2F-24CB-4F09-877D-3BE5D9624D3E}" type="datetime8">
              <a:rPr lang="zh-CN" alt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四川大学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计算机</a:t>
            </a:r>
            <a:r>
              <a:rPr lang="en-US" altLang="zh-CN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学院吴志红</a:t>
            </a:r>
            <a:endParaRPr lang="en-US" altLang="zh-C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D5F33A23-5B17-480E-802A-FD3F8AF69ACE}" type="slidenum"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901847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1.(10p) Write the logic expression of a 1-bit comparator,  draw the  circuit,  and complete the time diagram.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1" cstate="print"/>
          <a:srcRect r="37434"/>
          <a:stretch>
            <a:fillRect/>
          </a:stretch>
        </p:blipFill>
        <p:spPr bwMode="auto">
          <a:xfrm>
            <a:off x="4286248" y="1212273"/>
            <a:ext cx="4227192" cy="153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88225" y="1246753"/>
          <a:ext cx="280098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2" imgW="1028700" imgH="762000" progId="Equation.3">
                  <p:embed/>
                </p:oleObj>
              </mc:Choice>
              <mc:Fallback>
                <p:oleObj name="公式" r:id="rId2" imgW="1028700" imgH="7620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25" y="1246753"/>
                        <a:ext cx="2800985" cy="155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肘形连接符 9"/>
          <p:cNvCxnSpPr/>
          <p:nvPr/>
        </p:nvCxnSpPr>
        <p:spPr>
          <a:xfrm rot="10800000" flipV="1">
            <a:off x="4697490" y="3812093"/>
            <a:ext cx="900100" cy="3214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 flipV="1">
            <a:off x="5586797" y="3811459"/>
            <a:ext cx="900098" cy="3214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rot="10800000" flipV="1">
            <a:off x="6980572" y="3807184"/>
            <a:ext cx="901478" cy="3257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586795" y="3811458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486895" y="3807184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882050" y="3811459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6486896" y="4132932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7882050" y="4128657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324" name="Object 4"/>
          <p:cNvGraphicFramePr>
            <a:graphicFrameLocks noChangeAspect="1"/>
          </p:cNvGraphicFramePr>
          <p:nvPr/>
        </p:nvGraphicFramePr>
        <p:xfrm>
          <a:off x="392430" y="3124200"/>
          <a:ext cx="3750945" cy="15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图片" r:id="rId4" imgW="2190750" imgH="825500" progId="Word.Picture.8">
                  <p:embed/>
                </p:oleObj>
              </mc:Choice>
              <mc:Fallback>
                <p:oleObj name="图片" r:id="rId4" imgW="2190750" imgH="825500" progId="Word.Picture.8">
                  <p:embed/>
                  <p:pic>
                    <p:nvPicPr>
                      <p:cNvPr id="0" name="图片 216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t="-3206" b="-2605"/>
                      <a:stretch>
                        <a:fillRect/>
                      </a:stretch>
                    </p:blipFill>
                    <p:spPr bwMode="auto">
                      <a:xfrm>
                        <a:off x="392430" y="3124200"/>
                        <a:ext cx="3750945" cy="1513840"/>
                      </a:xfrm>
                      <a:prstGeom prst="rect">
                        <a:avLst/>
                      </a:prstGeom>
                      <a:solidFill>
                        <a:srgbClr val="F8F8F8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1"/>
          <p:cNvSpPr txBox="1">
            <a:spLocks noChangeArrowheads="1"/>
          </p:cNvSpPr>
          <p:nvPr/>
        </p:nvSpPr>
        <p:spPr bwMode="auto">
          <a:xfrm>
            <a:off x="4023995" y="2704465"/>
            <a:ext cx="6705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A&gt;B</a:t>
            </a:r>
            <a:endParaRPr kumimoji="0" lang="en-US" altLang="zh-CN" sz="1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1"/>
          <p:cNvSpPr txBox="1">
            <a:spLocks noChangeArrowheads="1"/>
          </p:cNvSpPr>
          <p:nvPr/>
        </p:nvSpPr>
        <p:spPr bwMode="auto">
          <a:xfrm>
            <a:off x="4023995" y="3220720"/>
            <a:ext cx="6705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A&lt;B</a:t>
            </a:r>
            <a:endParaRPr kumimoji="0" lang="en-US" altLang="zh-CN" sz="1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653651" y="2775937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144200" y="2776408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 flipV="1">
            <a:off x="5144135" y="3098165"/>
            <a:ext cx="1829435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973635" y="2782758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7431470" y="2783393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6951081" y="2787367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7431405" y="3094355"/>
            <a:ext cx="972820" cy="9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4013835" y="3866515"/>
            <a:ext cx="67056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A=B</a:t>
            </a:r>
            <a:endParaRPr kumimoji="0" lang="en-US" altLang="zh-CN" sz="1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650740" y="3587750"/>
            <a:ext cx="946785" cy="12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596955" y="3276788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064950" y="3274248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5582656" y="3276952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6064885" y="3579495"/>
            <a:ext cx="470535" cy="7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532945" y="3276153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6973635" y="3279963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6536055" y="3279140"/>
            <a:ext cx="440690" cy="6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6973570" y="3587115"/>
            <a:ext cx="962025" cy="3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927405" y="3269803"/>
            <a:ext cx="0" cy="321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7914376" y="3273142"/>
            <a:ext cx="49367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7144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(10p) Give the truth table of a 1-bit full adder, and implement it using 1-of-8 multiplexers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37185" y="857238"/>
          <a:ext cx="2311505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301"/>
                <a:gridCol w="462301"/>
                <a:gridCol w="462301"/>
                <a:gridCol w="462301"/>
                <a:gridCol w="462301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i-1</a:t>
                      </a:r>
                      <a:endParaRPr lang="zh-CN" altLang="en-US" sz="1400" b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1400" b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831003" y="2750120"/>
            <a:ext cx="4068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en-US" altLang="zh-CN" sz="16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167" y="1995661"/>
            <a:ext cx="2459255" cy="2195808"/>
            <a:chOff x="580847" y="1574680"/>
            <a:chExt cx="2459255" cy="2927744"/>
          </a:xfrm>
        </p:grpSpPr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604660" y="372171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2209839" y="2977326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>
              <a:off x="580847" y="201152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589659" y="2233278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603072" y="246157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615772" y="2731605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603072" y="295663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603072" y="322666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603072" y="345168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534764" y="3789636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1209094" y="4068713"/>
              <a:ext cx="73025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1234494" y="4124754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109485" y="1663579"/>
              <a:ext cx="1108075" cy="2507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 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5 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6 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1804794" y="378011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2074824" y="378011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969785" y="1574680"/>
              <a:ext cx="1247775" cy="24923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1109485" y="1577951"/>
              <a:ext cx="1087438" cy="38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74LS151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1116988" y="3757008"/>
              <a:ext cx="12472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1129719" y="449622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1965941" y="2734082"/>
              <a:ext cx="503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970577" y="1769114"/>
              <a:ext cx="544513" cy="209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412272" y="4212339"/>
            <a:ext cx="1044576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b  c</a:t>
            </a:r>
            <a:r>
              <a:rPr lang="en-US" altLang="zh-CN" sz="16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i-1</a:t>
            </a:r>
            <a:endParaRPr lang="en-US" altLang="zh-CN" sz="16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>
            <a:off x="361329" y="2250585"/>
            <a:ext cx="4476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5820859" y="2786703"/>
            <a:ext cx="406837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1600" b="1" i="1" baseline="-25000" dirty="0">
                <a:latin typeface="Times New Roman" panose="02020603050405020304" pitchFamily="18" charset="0"/>
              </a:rPr>
              <a:t>i</a:t>
            </a:r>
            <a:endParaRPr lang="en-US" altLang="zh-CN" sz="1600" b="1" i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565023" y="1968743"/>
            <a:ext cx="2459255" cy="2195808"/>
            <a:chOff x="3570703" y="1538790"/>
            <a:chExt cx="2459255" cy="2927744"/>
          </a:xfrm>
        </p:grpSpPr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594516" y="36858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5199695" y="2941436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570703" y="197563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579515" y="2197388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3592928" y="2425685"/>
              <a:ext cx="622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3605628" y="2695715"/>
              <a:ext cx="55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3592928" y="292074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3592928" y="319077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3592928" y="341579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4524620" y="3753746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4198950" y="4032823"/>
              <a:ext cx="73025" cy="714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224350" y="4088864"/>
              <a:ext cx="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4099341" y="1627689"/>
              <a:ext cx="1108075" cy="2507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 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5 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6  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4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>
              <a:off x="4794650" y="374422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064680" y="3744221"/>
              <a:ext cx="0" cy="7127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3959641" y="1538790"/>
              <a:ext cx="1247775" cy="24923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/>
            </a:p>
          </p:txBody>
        </p:sp>
        <p:sp>
          <p:nvSpPr>
            <p:cNvPr id="47" name="Rectangle 25"/>
            <p:cNvSpPr>
              <a:spLocks noChangeArrowheads="1"/>
            </p:cNvSpPr>
            <p:nvPr/>
          </p:nvSpPr>
          <p:spPr bwMode="auto">
            <a:xfrm>
              <a:off x="4099341" y="1542061"/>
              <a:ext cx="1087438" cy="381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74LS151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4117602" y="3721118"/>
              <a:ext cx="124722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2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12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2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>
              <a:off x="4119575" y="446033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4955797" y="2698192"/>
              <a:ext cx="5032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960433" y="1733224"/>
              <a:ext cx="544513" cy="209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endPara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r>
                <a:rPr lang="en-US" altLang="zh-CN" sz="12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  <a:endParaRPr lang="en-US" altLang="zh-CN" sz="12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4409054" y="4157716"/>
            <a:ext cx="1044576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b  c</a:t>
            </a:r>
            <a:r>
              <a:rPr lang="en-US" altLang="zh-CN" sz="1600" b="1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i-1</a:t>
            </a:r>
            <a:endParaRPr lang="en-US" altLang="zh-CN" sz="1600" b="1" i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351185" y="2223668"/>
            <a:ext cx="4476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sz="1200" b="1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1284288" y="1052513"/>
          <a:ext cx="1568450" cy="64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1" name="公式" r:id="rId1" imgW="838200" imgH="457200" progId="Equation.3">
                  <p:embed/>
                </p:oleObj>
              </mc:Choice>
              <mc:Fallback>
                <p:oleObj name="公式" r:id="rId1" imgW="838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052513"/>
                        <a:ext cx="1568450" cy="641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9" grpId="0"/>
      <p:bldP spid="30" grpId="0" autoUpdateAnimBg="0"/>
      <p:bldP spid="50" grpId="0"/>
      <p:bldP spid="53" grpId="0"/>
      <p:bldP spid="5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705" y="303530"/>
            <a:ext cx="8785225" cy="1059180"/>
          </a:xfrm>
        </p:spPr>
        <p:txBody>
          <a:bodyPr>
            <a:noAutofit/>
          </a:bodyPr>
          <a:lstStyle/>
          <a:p>
            <a:pPr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(6p) An 8-bit comparator using 74LS85 is shown. The three input of the lowest order comparator should be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A&gt;B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=_____,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A=B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=______, 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A&lt;B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=___.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-2147482620"/>
          <p:cNvGraphicFramePr>
            <a:graphicFrameLocks noChangeAspect="1"/>
          </p:cNvGraphicFramePr>
          <p:nvPr/>
        </p:nvGraphicFramePr>
        <p:xfrm>
          <a:off x="1998980" y="1475740"/>
          <a:ext cx="4867275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57600" imgH="2114550" progId="PBrush">
                  <p:embed/>
                </p:oleObj>
              </mc:Choice>
              <mc:Fallback>
                <p:oleObj name="" r:id="rId1" imgW="3657600" imgH="211455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8980" y="1475740"/>
                        <a:ext cx="4867275" cy="2814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259705" y="721995"/>
            <a:ext cx="3068955" cy="411480"/>
            <a:chOff x="8283" y="1137"/>
            <a:chExt cx="4833" cy="648"/>
          </a:xfrm>
        </p:grpSpPr>
        <p:sp>
          <p:nvSpPr>
            <p:cNvPr id="8" name="文本框 7"/>
            <p:cNvSpPr txBox="1"/>
            <p:nvPr/>
          </p:nvSpPr>
          <p:spPr>
            <a:xfrm>
              <a:off x="8283" y="1137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514" y="1137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</a:t>
              </a:r>
              <a:endPara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648" y="1205"/>
              <a:ext cx="4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0</a:t>
              </a:r>
              <a:endPara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26405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Consider the 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(10p) Give its canonical SOP and canonical POS. 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(10p) Implement the function using </a:t>
            </a:r>
            <a:r>
              <a:rPr lang="en-US" altLang="zh-CN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nand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gates.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677806" y="1219848"/>
          <a:ext cx="2330450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公式" r:id="rId1" imgW="1104900" imgH="203200" progId="Equation.3">
                  <p:embed/>
                </p:oleObj>
              </mc:Choice>
              <mc:Fallback>
                <p:oleObj name="公式" r:id="rId1" imgW="11049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06" y="1219848"/>
                        <a:ext cx="2330450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3106728" y="1219848"/>
          <a:ext cx="4071937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" name="公式" r:id="rId3" imgW="1930400" imgH="203200" progId="Equation.3">
                  <p:embed/>
                </p:oleObj>
              </mc:Choice>
              <mc:Fallback>
                <p:oleObj name="公式" r:id="rId3" imgW="19304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28" y="1219848"/>
                        <a:ext cx="4071937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143240" y="1648476"/>
          <a:ext cx="4178300" cy="28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" name="公式" r:id="rId5" imgW="1981200" imgH="177800" progId="Equation.3">
                  <p:embed/>
                </p:oleObj>
              </mc:Choice>
              <mc:Fallback>
                <p:oleObj name="公式" r:id="rId5" imgW="1981200" imgH="177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1648476"/>
                        <a:ext cx="4178300" cy="28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152750" y="2075916"/>
          <a:ext cx="1954213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" name="公式" r:id="rId7" imgW="22250400" imgH="4876800" progId="Equation.3">
                  <p:embed/>
                </p:oleObj>
              </mc:Choice>
              <mc:Fallback>
                <p:oleObj name="公式" r:id="rId7" imgW="22250400" imgH="4876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50" y="2075916"/>
                        <a:ext cx="1954213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714348" y="3107535"/>
          <a:ext cx="2330450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" name="公式" r:id="rId9" imgW="1104900" imgH="203200" progId="Equation.3">
                  <p:embed/>
                </p:oleObj>
              </mc:Choice>
              <mc:Fallback>
                <p:oleObj name="公式" r:id="rId9" imgW="11049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107535"/>
                        <a:ext cx="2330450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071538" y="3521878"/>
          <a:ext cx="1847850" cy="282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7" name="公式" r:id="rId10" imgW="875665" imgH="177800" progId="Equation.3">
                  <p:embed/>
                </p:oleObj>
              </mc:Choice>
              <mc:Fallback>
                <p:oleObj name="公式" r:id="rId10" imgW="875665" imgH="17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521878"/>
                        <a:ext cx="1847850" cy="282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056196" y="3877246"/>
          <a:ext cx="20891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8" name="公式" r:id="rId12" imgW="23774400" imgH="11582400" progId="Equation.3">
                  <p:embed/>
                </p:oleObj>
              </mc:Choice>
              <mc:Fallback>
                <p:oleObj name="公式" r:id="rId12" imgW="23774400" imgH="115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196" y="3877246"/>
                        <a:ext cx="208915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002674" y="3552701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1600" i="1" dirty="0"/>
          </a:p>
        </p:txBody>
      </p:sp>
      <p:sp>
        <p:nvSpPr>
          <p:cNvPr id="44" name="矩形 43"/>
          <p:cNvSpPr/>
          <p:nvPr/>
        </p:nvSpPr>
        <p:spPr>
          <a:xfrm>
            <a:off x="4106782" y="3107712"/>
            <a:ext cx="344966" cy="11182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</a:t>
            </a:r>
            <a:endParaRPr lang="en-US" altLang="zh-CN" sz="16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1600" i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4385309" y="3187714"/>
            <a:ext cx="2841986" cy="922286"/>
            <a:chOff x="4385309" y="4250284"/>
            <a:chExt cx="2841986" cy="1229715"/>
          </a:xfrm>
        </p:grpSpPr>
        <p:sp>
          <p:nvSpPr>
            <p:cNvPr id="4" name="流程图: 延期 3"/>
            <p:cNvSpPr/>
            <p:nvPr/>
          </p:nvSpPr>
          <p:spPr>
            <a:xfrm>
              <a:off x="4887035" y="4250284"/>
              <a:ext cx="585065" cy="540060"/>
            </a:xfrm>
            <a:prstGeom prst="flowChartDelay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延期 12"/>
            <p:cNvSpPr/>
            <p:nvPr/>
          </p:nvSpPr>
          <p:spPr>
            <a:xfrm>
              <a:off x="4887034" y="4939939"/>
              <a:ext cx="585065" cy="540060"/>
            </a:xfrm>
            <a:prstGeom prst="flowChartDelay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延期 14"/>
            <p:cNvSpPr/>
            <p:nvPr/>
          </p:nvSpPr>
          <p:spPr>
            <a:xfrm>
              <a:off x="6057165" y="4849442"/>
              <a:ext cx="585065" cy="540060"/>
            </a:xfrm>
            <a:prstGeom prst="flowChartDelay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6642230" y="5093698"/>
              <a:ext cx="90010" cy="9001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472100" y="4475309"/>
              <a:ext cx="90010" cy="9001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5472100" y="5184195"/>
              <a:ext cx="90010" cy="9001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18" idx="6"/>
            </p:cNvCxnSpPr>
            <p:nvPr/>
          </p:nvCxnSpPr>
          <p:spPr>
            <a:xfrm>
              <a:off x="5562110" y="5229200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肘形连接符 8"/>
            <p:cNvCxnSpPr>
              <a:stCxn id="17" idx="6"/>
            </p:cNvCxnSpPr>
            <p:nvPr/>
          </p:nvCxnSpPr>
          <p:spPr>
            <a:xfrm>
              <a:off x="5562110" y="4520314"/>
              <a:ext cx="495055" cy="4838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732240" y="5138703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4391980" y="437410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4398650" y="464413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385309" y="509418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4391979" y="5364215"/>
              <a:ext cx="4950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091868" y="2078255"/>
          <a:ext cx="14986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9" name="公式" r:id="rId14" imgW="17068800" imgH="4876800" progId="Equation.3">
                  <p:embed/>
                </p:oleObj>
              </mc:Choice>
              <mc:Fallback>
                <p:oleObj name="公式" r:id="rId14" imgW="17068800" imgH="487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868" y="2078255"/>
                        <a:ext cx="14986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3447161" y="3608873"/>
            <a:ext cx="431800" cy="113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 c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8169975" y="4123671"/>
            <a:ext cx="3209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1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endParaRPr lang="en-US" altLang="zh-CN" sz="1600" b="1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3496374" y="2843083"/>
            <a:ext cx="30008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90061" y="2787016"/>
            <a:ext cx="4438650" cy="1940719"/>
            <a:chOff x="3790061" y="3716020"/>
            <a:chExt cx="4438650" cy="2587625"/>
          </a:xfrm>
        </p:grpSpPr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H="1" flipV="1">
              <a:off x="5758561" y="395478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148836" y="3716020"/>
              <a:ext cx="1620838" cy="258603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5388384" y="3717592"/>
              <a:ext cx="547688" cy="25645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ts val="1800"/>
                </a:lnSpc>
                <a:spcBef>
                  <a:spcPts val="600"/>
                </a:spcBef>
              </a:pP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200" dirty="0"/>
                <a:t>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134549" y="4762197"/>
              <a:ext cx="477838" cy="1541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1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6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sz="16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 flipH="1">
              <a:off x="6130290" y="5930583"/>
              <a:ext cx="1039558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 flipV="1">
              <a:off x="5763324" y="4252595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5763324" y="4544695"/>
              <a:ext cx="1120775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H="1" flipV="1">
              <a:off x="5758560" y="4865370"/>
              <a:ext cx="329820" cy="38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 flipV="1">
              <a:off x="5753798" y="5181282"/>
              <a:ext cx="719392" cy="7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H="1" flipV="1">
              <a:off x="5758557" y="5486080"/>
              <a:ext cx="394593" cy="3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 flipH="1" flipV="1">
              <a:off x="5768086" y="6098858"/>
              <a:ext cx="1398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 flipH="1" flipV="1">
              <a:off x="3794824" y="5173345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 flipH="1" flipV="1">
              <a:off x="3790061" y="5635308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 flipH="1" flipV="1">
              <a:off x="3790061" y="607187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4486974" y="4406028"/>
              <a:ext cx="697627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74138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7180961" y="5328920"/>
              <a:ext cx="542925" cy="860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7" name="Oval 35"/>
            <p:cNvSpPr>
              <a:spLocks noChangeArrowheads="1"/>
            </p:cNvSpPr>
            <p:nvPr/>
          </p:nvSpPr>
          <p:spPr bwMode="auto">
            <a:xfrm>
              <a:off x="7733411" y="5701983"/>
              <a:ext cx="114300" cy="10477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7838186" y="5759133"/>
              <a:ext cx="390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 flipH="1">
              <a:off x="6876161" y="5441633"/>
              <a:ext cx="295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 flipH="1">
              <a:off x="6457950" y="5608320"/>
              <a:ext cx="72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 flipH="1" flipV="1">
              <a:off x="5890260" y="5779769"/>
              <a:ext cx="12922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2" name="Rectangle 40"/>
            <p:cNvSpPr>
              <a:spLocks noChangeArrowheads="1"/>
            </p:cNvSpPr>
            <p:nvPr/>
          </p:nvSpPr>
          <p:spPr bwMode="auto">
            <a:xfrm>
              <a:off x="7214299" y="5239465"/>
              <a:ext cx="356188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flipH="1" flipV="1">
              <a:off x="6137910" y="5486398"/>
              <a:ext cx="3810" cy="441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 flipH="1" flipV="1">
              <a:off x="6461759" y="5173979"/>
              <a:ext cx="3239" cy="4422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flipH="1" flipV="1">
              <a:off x="6877749" y="4530408"/>
              <a:ext cx="4763" cy="9159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7" name="Line 45"/>
            <p:cNvSpPr>
              <a:spLocks noChangeShapeType="1"/>
            </p:cNvSpPr>
            <p:nvPr/>
          </p:nvSpPr>
          <p:spPr bwMode="auto">
            <a:xfrm flipH="1" flipV="1">
              <a:off x="3793236" y="3998595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 flipH="1" flipV="1">
              <a:off x="5452174" y="5938520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 flipH="1" flipV="1">
              <a:off x="5453761" y="5635308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 flipH="1" flipV="1">
              <a:off x="5455349" y="5332095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 flipH="1" flipV="1">
              <a:off x="5461699" y="4977940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 flipH="1" flipV="1">
              <a:off x="5448999" y="4702436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4" name="Line 52"/>
            <p:cNvSpPr>
              <a:spLocks noChangeShapeType="1"/>
            </p:cNvSpPr>
            <p:nvPr/>
          </p:nvSpPr>
          <p:spPr bwMode="auto">
            <a:xfrm flipH="1" flipV="1">
              <a:off x="5450586" y="4417695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5" name="Line 53"/>
            <p:cNvSpPr>
              <a:spLocks noChangeShapeType="1"/>
            </p:cNvSpPr>
            <p:nvPr/>
          </p:nvSpPr>
          <p:spPr bwMode="auto">
            <a:xfrm flipH="1" flipV="1">
              <a:off x="5452174" y="4114483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6" name="Line 54"/>
            <p:cNvSpPr>
              <a:spLocks noChangeShapeType="1"/>
            </p:cNvSpPr>
            <p:nvPr/>
          </p:nvSpPr>
          <p:spPr bwMode="auto">
            <a:xfrm flipH="1" flipV="1">
              <a:off x="5458524" y="3806508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7" name="Line 55"/>
            <p:cNvSpPr>
              <a:spLocks noChangeShapeType="1"/>
            </p:cNvSpPr>
            <p:nvPr/>
          </p:nvSpPr>
          <p:spPr bwMode="auto">
            <a:xfrm flipH="1" flipV="1">
              <a:off x="4191699" y="3892233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8" name="Rectangle 56"/>
            <p:cNvSpPr>
              <a:spLocks noChangeArrowheads="1"/>
            </p:cNvSpPr>
            <p:nvPr/>
          </p:nvSpPr>
          <p:spPr bwMode="auto">
            <a:xfrm>
              <a:off x="4102799" y="3777446"/>
              <a:ext cx="466725" cy="984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14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" name="Line 57"/>
            <p:cNvSpPr>
              <a:spLocks noChangeShapeType="1"/>
            </p:cNvSpPr>
            <p:nvPr/>
          </p:nvSpPr>
          <p:spPr bwMode="auto">
            <a:xfrm flipH="1" flipV="1">
              <a:off x="3794824" y="430022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0" name="Line 58"/>
            <p:cNvSpPr>
              <a:spLocks noChangeShapeType="1"/>
            </p:cNvSpPr>
            <p:nvPr/>
          </p:nvSpPr>
          <p:spPr bwMode="auto">
            <a:xfrm flipH="1" flipV="1">
              <a:off x="3794824" y="4600258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1" name="Line 59"/>
            <p:cNvSpPr>
              <a:spLocks noChangeShapeType="1"/>
            </p:cNvSpPr>
            <p:nvPr/>
          </p:nvSpPr>
          <p:spPr bwMode="auto">
            <a:xfrm flipH="1" flipV="1">
              <a:off x="4193286" y="4175386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2" name="Oval 60"/>
            <p:cNvSpPr>
              <a:spLocks noChangeArrowheads="1"/>
            </p:cNvSpPr>
            <p:nvPr/>
          </p:nvSpPr>
          <p:spPr bwMode="auto">
            <a:xfrm>
              <a:off x="4015486" y="394144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3" name="Oval 61"/>
            <p:cNvSpPr>
              <a:spLocks noChangeArrowheads="1"/>
            </p:cNvSpPr>
            <p:nvPr/>
          </p:nvSpPr>
          <p:spPr bwMode="auto">
            <a:xfrm>
              <a:off x="4017074" y="4247833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5" name="Oval 63"/>
            <p:cNvSpPr>
              <a:spLocks noChangeArrowheads="1"/>
            </p:cNvSpPr>
            <p:nvPr/>
          </p:nvSpPr>
          <p:spPr bwMode="auto">
            <a:xfrm>
              <a:off x="5785549" y="4197033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6" name="Oval 64"/>
            <p:cNvSpPr>
              <a:spLocks noChangeArrowheads="1"/>
            </p:cNvSpPr>
            <p:nvPr/>
          </p:nvSpPr>
          <p:spPr bwMode="auto">
            <a:xfrm>
              <a:off x="5783961" y="4490720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7" name="Oval 65"/>
            <p:cNvSpPr>
              <a:spLocks noChangeArrowheads="1"/>
            </p:cNvSpPr>
            <p:nvPr/>
          </p:nvSpPr>
          <p:spPr bwMode="auto">
            <a:xfrm>
              <a:off x="5785549" y="481139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8" name="Oval 66"/>
            <p:cNvSpPr>
              <a:spLocks noChangeArrowheads="1"/>
            </p:cNvSpPr>
            <p:nvPr/>
          </p:nvSpPr>
          <p:spPr bwMode="auto">
            <a:xfrm>
              <a:off x="5776024" y="5125720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9" name="Oval 67"/>
            <p:cNvSpPr>
              <a:spLocks noChangeArrowheads="1"/>
            </p:cNvSpPr>
            <p:nvPr/>
          </p:nvSpPr>
          <p:spPr bwMode="auto">
            <a:xfrm>
              <a:off x="5777611" y="5432108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0" name="Oval 68"/>
            <p:cNvSpPr>
              <a:spLocks noChangeArrowheads="1"/>
            </p:cNvSpPr>
            <p:nvPr/>
          </p:nvSpPr>
          <p:spPr bwMode="auto">
            <a:xfrm>
              <a:off x="5776024" y="572579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1" name="Oval 69"/>
            <p:cNvSpPr>
              <a:spLocks noChangeArrowheads="1"/>
            </p:cNvSpPr>
            <p:nvPr/>
          </p:nvSpPr>
          <p:spPr bwMode="auto">
            <a:xfrm>
              <a:off x="5777611" y="6046470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54" name="Oval 62"/>
            <p:cNvSpPr>
              <a:spLocks noChangeArrowheads="1"/>
            </p:cNvSpPr>
            <p:nvPr/>
          </p:nvSpPr>
          <p:spPr bwMode="auto">
            <a:xfrm>
              <a:off x="5783961" y="3890645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9"/>
            <a:ext cx="8784976" cy="8395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Consider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zh-CN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(15p) Implement the function using 3-line-to-8-line decoder.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642938" y="1446610"/>
          <a:ext cx="224790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公式" r:id="rId1" imgW="1066165" imgH="203200" progId="Equation.3">
                  <p:embed/>
                </p:oleObj>
              </mc:Choice>
              <mc:Fallback>
                <p:oleObj name="公式" r:id="rId1" imgW="1066165" imgH="203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446610"/>
                        <a:ext cx="2247900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955676" y="1806988"/>
          <a:ext cx="4124325" cy="32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公式" r:id="rId3" imgW="1955800" imgH="203200" progId="Equation.3">
                  <p:embed/>
                </p:oleObj>
              </mc:Choice>
              <mc:Fallback>
                <p:oleObj name="公式" r:id="rId3" imgW="1955800" imgH="203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6" y="1806988"/>
                        <a:ext cx="4124325" cy="322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928662" y="2255852"/>
          <a:ext cx="34020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5" name="公式" r:id="rId5" imgW="1612900" imgH="228600" progId="Equation.3">
                  <p:embed/>
                </p:oleObj>
              </mc:Choice>
              <mc:Fallback>
                <p:oleObj name="公式" r:id="rId5" imgW="16129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255852"/>
                        <a:ext cx="3402012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928662" y="2630901"/>
          <a:ext cx="22494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6" name="公式" r:id="rId7" imgW="1066800" imgH="279400" progId="Equation.3">
                  <p:embed/>
                </p:oleObj>
              </mc:Choice>
              <mc:Fallback>
                <p:oleObj name="公式" r:id="rId7" imgW="1066800" imgH="279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630901"/>
                        <a:ext cx="2249488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03498"/>
            <a:ext cx="8784976" cy="9295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Consider the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3-variable function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’+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(15p) Implement the function using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4-16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decoder.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42910" y="1446602"/>
          <a:ext cx="2247900" cy="32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公式" r:id="rId1" imgW="1066165" imgH="203200" progId="Equation.3">
                  <p:embed/>
                </p:oleObj>
              </mc:Choice>
              <mc:Fallback>
                <p:oleObj name="公式" r:id="rId1" imgW="1066165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1446602"/>
                        <a:ext cx="2247900" cy="3226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379568" y="1378354"/>
            <a:ext cx="2319231" cy="3093154"/>
            <a:chOff x="5905500" y="2444356"/>
            <a:chExt cx="2319231" cy="4124205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H="1" flipV="1">
              <a:off x="7870825" y="271119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34" name="Rectangle 18"/>
            <p:cNvSpPr>
              <a:spLocks noChangeArrowheads="1"/>
            </p:cNvSpPr>
            <p:nvPr/>
          </p:nvSpPr>
          <p:spPr bwMode="auto">
            <a:xfrm>
              <a:off x="6261100" y="2472436"/>
              <a:ext cx="1620838" cy="40929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7534378" y="2444356"/>
              <a:ext cx="422288" cy="4124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b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200" dirty="0" smtClean="0"/>
                <a:t>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14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  <a:r>
                <a:rPr lang="en-US" altLang="zh-CN" sz="14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altLang="zh-CN" sz="1400" b="1" i="1" dirty="0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</a:rPr>
                <a:t>8</a:t>
              </a:r>
              <a:endParaRPr lang="en-US" altLang="zh-CN" sz="1400" b="1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</a:rPr>
                <a:t>9</a:t>
              </a:r>
              <a:endParaRPr lang="en-US" altLang="zh-CN" sz="1400" b="1" baseline="-25000" dirty="0">
                <a:latin typeface="Times New Roman" panose="02020603050405020304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latin typeface="Times New Roman" panose="02020603050405020304" pitchFamily="18" charset="0"/>
                </a:rPr>
                <a:t>…</a:t>
              </a:r>
              <a:endParaRPr lang="en-US" altLang="zh-CN" sz="1400" b="1" i="1" dirty="0" smtClean="0">
                <a:latin typeface="Times New Roman" panose="02020603050405020304" pitchFamily="18" charset="0"/>
              </a:endParaRPr>
            </a:p>
            <a:p>
              <a:pPr>
                <a:lnSpc>
                  <a:spcPts val="1800"/>
                </a:lnSpc>
              </a:pPr>
              <a:endParaRPr lang="en-US" altLang="zh-CN" sz="1400" b="1" i="1" dirty="0" smtClean="0">
                <a:latin typeface="Times New Roman" panose="02020603050405020304" pitchFamily="18" charset="0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i="1" dirty="0" smtClean="0">
                  <a:latin typeface="Times New Roman" panose="02020603050405020304" pitchFamily="18" charset="0"/>
                </a:rPr>
                <a:t>Y</a:t>
              </a:r>
              <a:r>
                <a:rPr lang="en-US" altLang="zh-CN" sz="1400" b="1" baseline="-25000" dirty="0" smtClean="0">
                  <a:latin typeface="Times New Roman" panose="02020603050405020304" pitchFamily="18" charset="0"/>
                </a:rPr>
                <a:t>15</a:t>
              </a:r>
              <a:endParaRPr lang="en-US" altLang="zh-CN" sz="14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20"/>
            <p:cNvSpPr txBox="1">
              <a:spLocks noChangeArrowheads="1"/>
            </p:cNvSpPr>
            <p:nvPr/>
          </p:nvSpPr>
          <p:spPr bwMode="auto">
            <a:xfrm>
              <a:off x="6246813" y="3986290"/>
              <a:ext cx="477838" cy="2033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1600" b="1" i="1" dirty="0" smtClean="0"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baseline="-25000" dirty="0" smtClean="0">
                  <a:latin typeface="Times New Roman" panose="02020603050405020304" pitchFamily="18" charset="0"/>
                </a:rPr>
                <a:t>3 </a:t>
              </a:r>
              <a:r>
                <a:rPr lang="en-US" altLang="zh-CN" sz="1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16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6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H="1" flipV="1">
              <a:off x="7875588" y="300901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 flipH="1" flipV="1">
              <a:off x="5907088" y="4460113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5" name="Line 30"/>
            <p:cNvSpPr>
              <a:spLocks noChangeShapeType="1"/>
            </p:cNvSpPr>
            <p:nvPr/>
          </p:nvSpPr>
          <p:spPr bwMode="auto">
            <a:xfrm flipH="1" flipV="1">
              <a:off x="5920613" y="492207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 flipH="1" flipV="1">
              <a:off x="5911469" y="5358638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47" name="Rectangle 32"/>
            <p:cNvSpPr>
              <a:spLocks noChangeArrowheads="1"/>
            </p:cNvSpPr>
            <p:nvPr/>
          </p:nvSpPr>
          <p:spPr bwMode="auto">
            <a:xfrm>
              <a:off x="6462078" y="2952133"/>
              <a:ext cx="914033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Decoder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Line 45"/>
            <p:cNvSpPr>
              <a:spLocks noChangeShapeType="1"/>
            </p:cNvSpPr>
            <p:nvPr/>
          </p:nvSpPr>
          <p:spPr bwMode="auto">
            <a:xfrm flipH="1" flipV="1">
              <a:off x="5905500" y="275501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H="1" flipV="1">
              <a:off x="7612928" y="4704180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 flipH="1" flipV="1">
              <a:off x="7593733" y="4400967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1" name="Line 49"/>
            <p:cNvSpPr>
              <a:spLocks noChangeShapeType="1"/>
            </p:cNvSpPr>
            <p:nvPr/>
          </p:nvSpPr>
          <p:spPr bwMode="auto">
            <a:xfrm flipH="1" flipV="1">
              <a:off x="7595321" y="4088516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2" name="Line 50"/>
            <p:cNvSpPr>
              <a:spLocks noChangeShapeType="1"/>
            </p:cNvSpPr>
            <p:nvPr/>
          </p:nvSpPr>
          <p:spPr bwMode="auto">
            <a:xfrm flipH="1" flipV="1">
              <a:off x="7601670" y="3771304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3" name="Line 51"/>
            <p:cNvSpPr>
              <a:spLocks noChangeShapeType="1"/>
            </p:cNvSpPr>
            <p:nvPr/>
          </p:nvSpPr>
          <p:spPr bwMode="auto">
            <a:xfrm flipH="1" flipV="1">
              <a:off x="7595898" y="3477324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4" name="Line 52"/>
            <p:cNvSpPr>
              <a:spLocks noChangeShapeType="1"/>
            </p:cNvSpPr>
            <p:nvPr/>
          </p:nvSpPr>
          <p:spPr bwMode="auto">
            <a:xfrm flipH="1" flipV="1">
              <a:off x="7597485" y="3174111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5" name="Line 53"/>
            <p:cNvSpPr>
              <a:spLocks noChangeShapeType="1"/>
            </p:cNvSpPr>
            <p:nvPr/>
          </p:nvSpPr>
          <p:spPr bwMode="auto">
            <a:xfrm flipH="1" flipV="1">
              <a:off x="7599073" y="2870899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 flipH="1" flipV="1">
              <a:off x="7605423" y="2562924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7" name="Line 55"/>
            <p:cNvSpPr>
              <a:spLocks noChangeShapeType="1"/>
            </p:cNvSpPr>
            <p:nvPr/>
          </p:nvSpPr>
          <p:spPr bwMode="auto">
            <a:xfrm flipH="1" flipV="1">
              <a:off x="6303963" y="2620942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6215063" y="2510106"/>
              <a:ext cx="466725" cy="45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>
              <a:spAutoFit/>
            </a:bodyPr>
            <a:lstStyle/>
            <a:p>
              <a:r>
                <a:rPr lang="en-US" altLang="zh-CN" sz="16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1600" b="1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" name="Line 58"/>
            <p:cNvSpPr>
              <a:spLocks noChangeShapeType="1"/>
            </p:cNvSpPr>
            <p:nvPr/>
          </p:nvSpPr>
          <p:spPr bwMode="auto">
            <a:xfrm flipH="1" flipV="1">
              <a:off x="5925376" y="5816410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2" name="Oval 60"/>
            <p:cNvSpPr>
              <a:spLocks noChangeArrowheads="1"/>
            </p:cNvSpPr>
            <p:nvPr/>
          </p:nvSpPr>
          <p:spPr bwMode="auto">
            <a:xfrm>
              <a:off x="6127750" y="269786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4" name="Oval 63"/>
            <p:cNvSpPr>
              <a:spLocks noChangeArrowheads="1"/>
            </p:cNvSpPr>
            <p:nvPr/>
          </p:nvSpPr>
          <p:spPr bwMode="auto">
            <a:xfrm>
              <a:off x="7897813" y="295344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1" name="Oval 62"/>
            <p:cNvSpPr>
              <a:spLocks noChangeArrowheads="1"/>
            </p:cNvSpPr>
            <p:nvPr/>
          </p:nvSpPr>
          <p:spPr bwMode="auto">
            <a:xfrm>
              <a:off x="7896225" y="264706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4" name="Line 24"/>
            <p:cNvSpPr>
              <a:spLocks noChangeShapeType="1"/>
            </p:cNvSpPr>
            <p:nvPr/>
          </p:nvSpPr>
          <p:spPr bwMode="auto">
            <a:xfrm flipH="1" flipV="1">
              <a:off x="7874635" y="331317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 flipH="1" flipV="1">
              <a:off x="7879398" y="361099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6" name="Oval 63"/>
            <p:cNvSpPr>
              <a:spLocks noChangeArrowheads="1"/>
            </p:cNvSpPr>
            <p:nvPr/>
          </p:nvSpPr>
          <p:spPr bwMode="auto">
            <a:xfrm>
              <a:off x="7901623" y="355542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7" name="Oval 62"/>
            <p:cNvSpPr>
              <a:spLocks noChangeArrowheads="1"/>
            </p:cNvSpPr>
            <p:nvPr/>
          </p:nvSpPr>
          <p:spPr bwMode="auto">
            <a:xfrm>
              <a:off x="7900035" y="324904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8" name="Line 24"/>
            <p:cNvSpPr>
              <a:spLocks noChangeShapeType="1"/>
            </p:cNvSpPr>
            <p:nvPr/>
          </p:nvSpPr>
          <p:spPr bwMode="auto">
            <a:xfrm flipH="1" flipV="1">
              <a:off x="7870825" y="390372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9" name="Line 22"/>
            <p:cNvSpPr>
              <a:spLocks noChangeShapeType="1"/>
            </p:cNvSpPr>
            <p:nvPr/>
          </p:nvSpPr>
          <p:spPr bwMode="auto">
            <a:xfrm flipH="1" flipV="1">
              <a:off x="7875588" y="420154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0" name="Oval 63"/>
            <p:cNvSpPr>
              <a:spLocks noChangeArrowheads="1"/>
            </p:cNvSpPr>
            <p:nvPr/>
          </p:nvSpPr>
          <p:spPr bwMode="auto">
            <a:xfrm>
              <a:off x="7897813" y="414597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1" name="Oval 62"/>
            <p:cNvSpPr>
              <a:spLocks noChangeArrowheads="1"/>
            </p:cNvSpPr>
            <p:nvPr/>
          </p:nvSpPr>
          <p:spPr bwMode="auto">
            <a:xfrm>
              <a:off x="7896225" y="383959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2" name="Line 24"/>
            <p:cNvSpPr>
              <a:spLocks noChangeShapeType="1"/>
            </p:cNvSpPr>
            <p:nvPr/>
          </p:nvSpPr>
          <p:spPr bwMode="auto">
            <a:xfrm flipH="1" flipV="1">
              <a:off x="7874635" y="450570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 flipV="1">
              <a:off x="7879398" y="480352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4" name="Oval 63"/>
            <p:cNvSpPr>
              <a:spLocks noChangeArrowheads="1"/>
            </p:cNvSpPr>
            <p:nvPr/>
          </p:nvSpPr>
          <p:spPr bwMode="auto">
            <a:xfrm>
              <a:off x="7901623" y="474795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5" name="Oval 62"/>
            <p:cNvSpPr>
              <a:spLocks noChangeArrowheads="1"/>
            </p:cNvSpPr>
            <p:nvPr/>
          </p:nvSpPr>
          <p:spPr bwMode="auto">
            <a:xfrm>
              <a:off x="7900035" y="444157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H="1" flipV="1">
              <a:off x="7595956" y="5008983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7" name="Line 47"/>
            <p:cNvSpPr>
              <a:spLocks noChangeShapeType="1"/>
            </p:cNvSpPr>
            <p:nvPr/>
          </p:nvSpPr>
          <p:spPr bwMode="auto">
            <a:xfrm flipH="1" flipV="1">
              <a:off x="7602190" y="5323597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8" name="Line 47"/>
            <p:cNvSpPr>
              <a:spLocks noChangeShapeType="1"/>
            </p:cNvSpPr>
            <p:nvPr/>
          </p:nvSpPr>
          <p:spPr bwMode="auto">
            <a:xfrm flipH="1" flipV="1">
              <a:off x="7629898" y="6231982"/>
              <a:ext cx="209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9" name="Line 24"/>
            <p:cNvSpPr>
              <a:spLocks noChangeShapeType="1"/>
            </p:cNvSpPr>
            <p:nvPr/>
          </p:nvSpPr>
          <p:spPr bwMode="auto">
            <a:xfrm flipH="1" flipV="1">
              <a:off x="7870825" y="5141976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7875588" y="543979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1" name="Oval 63"/>
            <p:cNvSpPr>
              <a:spLocks noChangeArrowheads="1"/>
            </p:cNvSpPr>
            <p:nvPr/>
          </p:nvSpPr>
          <p:spPr bwMode="auto">
            <a:xfrm>
              <a:off x="7897813" y="538422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2" name="Oval 62"/>
            <p:cNvSpPr>
              <a:spLocks noChangeArrowheads="1"/>
            </p:cNvSpPr>
            <p:nvPr/>
          </p:nvSpPr>
          <p:spPr bwMode="auto">
            <a:xfrm>
              <a:off x="7896225" y="5077841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H="1" flipV="1">
              <a:off x="7879398" y="6354191"/>
              <a:ext cx="3397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4" name="Oval 63"/>
            <p:cNvSpPr>
              <a:spLocks noChangeArrowheads="1"/>
            </p:cNvSpPr>
            <p:nvPr/>
          </p:nvSpPr>
          <p:spPr bwMode="auto">
            <a:xfrm>
              <a:off x="7901623" y="6298629"/>
              <a:ext cx="114300" cy="104775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" name="矩形 1"/>
            <p:cNvSpPr/>
            <p:nvPr/>
          </p:nvSpPr>
          <p:spPr>
            <a:xfrm>
              <a:off x="7995181" y="5374124"/>
              <a:ext cx="229550" cy="984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i="1" dirty="0" smtClean="0">
                  <a:latin typeface="Times New Roman" panose="02020603050405020304" pitchFamily="18" charset="0"/>
                </a:rPr>
                <a:t>.</a:t>
              </a:r>
              <a:endParaRPr lang="en-US" altLang="zh-CN" sz="1400" b="1" i="1" dirty="0" smtClean="0">
                <a:latin typeface="Times New Roman" panose="02020603050405020304" pitchFamily="18" charset="0"/>
              </a:endParaRPr>
            </a:p>
            <a:p>
              <a:r>
                <a:rPr lang="en-US" altLang="zh-CN" sz="1400" b="1" i="1" dirty="0" smtClean="0">
                  <a:latin typeface="Times New Roman" panose="02020603050405020304" pitchFamily="18" charset="0"/>
                </a:rPr>
                <a:t>.</a:t>
              </a:r>
              <a:endParaRPr lang="en-US" altLang="zh-CN" sz="1400" b="1" i="1" dirty="0" smtClean="0">
                <a:latin typeface="Times New Roman" panose="02020603050405020304" pitchFamily="18" charset="0"/>
              </a:endParaRPr>
            </a:p>
            <a:p>
              <a:r>
                <a:rPr lang="en-US" altLang="zh-CN" sz="1400" b="1" i="1" dirty="0">
                  <a:latin typeface="Times New Roman" panose="02020603050405020304" pitchFamily="18" charset="0"/>
                </a:rPr>
                <a:t>.</a:t>
              </a:r>
              <a:endParaRPr lang="en-US" altLang="zh-CN" sz="1400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3097500" y="2445327"/>
            <a:ext cx="431800" cy="165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endParaRPr lang="en-US" altLang="zh-CN" sz="1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zh-CN" sz="1600" b="1" i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en-US" altLang="zh-CN" sz="1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0466" y="146398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</a:rPr>
              <a:t>0</a:t>
            </a:r>
            <a:endParaRPr lang="zh-CN" altLang="en-US" sz="1400" dirty="0"/>
          </a:p>
        </p:txBody>
      </p:sp>
      <p:grpSp>
        <p:nvGrpSpPr>
          <p:cNvPr id="8" name="组合 7"/>
          <p:cNvGrpSpPr/>
          <p:nvPr/>
        </p:nvGrpSpPr>
        <p:grpSpPr>
          <a:xfrm>
            <a:off x="5490366" y="2028739"/>
            <a:ext cx="360509" cy="1115291"/>
            <a:chOff x="7998011" y="2257339"/>
            <a:chExt cx="360509" cy="1115291"/>
          </a:xfrm>
        </p:grpSpPr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H="1" flipV="1">
              <a:off x="7998011" y="2257339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 flipH="1" flipV="1">
              <a:off x="8004938" y="2700685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 flipV="1">
              <a:off x="7998011" y="2922357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1" name="Line 24"/>
            <p:cNvSpPr>
              <a:spLocks noChangeShapeType="1"/>
            </p:cNvSpPr>
            <p:nvPr/>
          </p:nvSpPr>
          <p:spPr bwMode="auto">
            <a:xfrm flipH="1" flipV="1">
              <a:off x="8018795" y="3150958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3" name="Line 24"/>
            <p:cNvSpPr>
              <a:spLocks noChangeShapeType="1"/>
            </p:cNvSpPr>
            <p:nvPr/>
          </p:nvSpPr>
          <p:spPr bwMode="auto">
            <a:xfrm flipH="1" flipV="1">
              <a:off x="8011868" y="3372630"/>
              <a:ext cx="339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01171" y="2019280"/>
            <a:ext cx="2583034" cy="1209568"/>
            <a:chOff x="5701171" y="2019280"/>
            <a:chExt cx="2583034" cy="1209568"/>
          </a:xfrm>
        </p:grpSpPr>
        <p:sp>
          <p:nvSpPr>
            <p:cNvPr id="75" name="Line 21"/>
            <p:cNvSpPr>
              <a:spLocks noChangeShapeType="1"/>
            </p:cNvSpPr>
            <p:nvPr/>
          </p:nvSpPr>
          <p:spPr bwMode="auto">
            <a:xfrm flipH="1">
              <a:off x="6081827" y="3034776"/>
              <a:ext cx="1039558" cy="1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6" name="Line 23"/>
            <p:cNvSpPr>
              <a:spLocks noChangeShapeType="1"/>
            </p:cNvSpPr>
            <p:nvPr/>
          </p:nvSpPr>
          <p:spPr bwMode="auto">
            <a:xfrm flipH="1">
              <a:off x="5714861" y="2029995"/>
              <a:ext cx="1120775" cy="11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7" name="Line 25"/>
            <p:cNvSpPr>
              <a:spLocks noChangeShapeType="1"/>
            </p:cNvSpPr>
            <p:nvPr/>
          </p:nvSpPr>
          <p:spPr bwMode="auto">
            <a:xfrm flipH="1" flipV="1">
              <a:off x="5701171" y="2473034"/>
              <a:ext cx="727365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 flipH="1" flipV="1">
              <a:off x="5710094" y="2694472"/>
              <a:ext cx="394593" cy="2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79" name="Line 28"/>
            <p:cNvSpPr>
              <a:spLocks noChangeShapeType="1"/>
            </p:cNvSpPr>
            <p:nvPr/>
          </p:nvSpPr>
          <p:spPr bwMode="auto">
            <a:xfrm flipH="1" flipV="1">
              <a:off x="5719623" y="3147129"/>
              <a:ext cx="1398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80" name="Rectangle 34"/>
            <p:cNvSpPr>
              <a:spLocks noChangeArrowheads="1"/>
            </p:cNvSpPr>
            <p:nvPr/>
          </p:nvSpPr>
          <p:spPr bwMode="auto">
            <a:xfrm>
              <a:off x="7132498" y="2583529"/>
              <a:ext cx="542925" cy="6453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2" name="Oval 35"/>
            <p:cNvSpPr>
              <a:spLocks noChangeArrowheads="1"/>
            </p:cNvSpPr>
            <p:nvPr/>
          </p:nvSpPr>
          <p:spPr bwMode="auto">
            <a:xfrm>
              <a:off x="7684948" y="2856399"/>
              <a:ext cx="94407" cy="10154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83" name="Line 36"/>
            <p:cNvSpPr>
              <a:spLocks noChangeShapeType="1"/>
            </p:cNvSpPr>
            <p:nvPr/>
          </p:nvSpPr>
          <p:spPr bwMode="auto">
            <a:xfrm>
              <a:off x="7789723" y="2899262"/>
              <a:ext cx="3905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 flipH="1">
              <a:off x="6827698" y="2702699"/>
              <a:ext cx="2952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7" name="Line 38"/>
            <p:cNvSpPr>
              <a:spLocks noChangeShapeType="1"/>
            </p:cNvSpPr>
            <p:nvPr/>
          </p:nvSpPr>
          <p:spPr bwMode="auto">
            <a:xfrm flipH="1">
              <a:off x="6409487" y="2827714"/>
              <a:ext cx="72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8" name="Line 39"/>
            <p:cNvSpPr>
              <a:spLocks noChangeShapeType="1"/>
            </p:cNvSpPr>
            <p:nvPr/>
          </p:nvSpPr>
          <p:spPr bwMode="auto">
            <a:xfrm flipH="1" flipV="1">
              <a:off x="5841797" y="2921664"/>
              <a:ext cx="129228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09" name="Rectangle 40"/>
            <p:cNvSpPr>
              <a:spLocks noChangeArrowheads="1"/>
            </p:cNvSpPr>
            <p:nvPr/>
          </p:nvSpPr>
          <p:spPr bwMode="auto">
            <a:xfrm>
              <a:off x="7165836" y="2551073"/>
              <a:ext cx="3561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0" name="Line 42"/>
            <p:cNvSpPr>
              <a:spLocks noChangeShapeType="1"/>
            </p:cNvSpPr>
            <p:nvPr/>
          </p:nvSpPr>
          <p:spPr bwMode="auto">
            <a:xfrm flipH="1" flipV="1">
              <a:off x="6089447" y="2701638"/>
              <a:ext cx="3810" cy="331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11" name="Line 43"/>
            <p:cNvSpPr>
              <a:spLocks noChangeShapeType="1"/>
            </p:cNvSpPr>
            <p:nvPr/>
          </p:nvSpPr>
          <p:spPr bwMode="auto">
            <a:xfrm flipH="1" flipV="1">
              <a:off x="6414681" y="2473036"/>
              <a:ext cx="1853" cy="3606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112" name="Line 44"/>
            <p:cNvSpPr>
              <a:spLocks noChangeShapeType="1"/>
            </p:cNvSpPr>
            <p:nvPr/>
          </p:nvSpPr>
          <p:spPr bwMode="auto">
            <a:xfrm flipH="1" flipV="1">
              <a:off x="6829286" y="2019280"/>
              <a:ext cx="4763" cy="6869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endParaRPr lang="zh-CN" altLang="en-US" sz="1400"/>
            </a:p>
          </p:txBody>
        </p:sp>
        <p:sp>
          <p:nvSpPr>
            <p:cNvPr id="9" name="矩形 8"/>
            <p:cNvSpPr/>
            <p:nvPr/>
          </p:nvSpPr>
          <p:spPr>
            <a:xfrm>
              <a:off x="8022595" y="2553339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2849</Words>
  <Application>WPS 演示</Application>
  <PresentationFormat>全屏显示(16:9)</PresentationFormat>
  <Paragraphs>415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45</vt:i4>
      </vt:variant>
      <vt:variant>
        <vt:lpstr>幻灯片标题</vt:lpstr>
      </vt:variant>
      <vt:variant>
        <vt:i4>11</vt:i4>
      </vt:variant>
    </vt:vector>
  </HeadingPairs>
  <TitlesOfParts>
    <vt:vector size="66" baseType="lpstr">
      <vt:lpstr>Arial</vt:lpstr>
      <vt:lpstr>宋体</vt:lpstr>
      <vt:lpstr>Wingdings</vt:lpstr>
      <vt:lpstr>Times New Roman</vt:lpstr>
      <vt:lpstr>隶书</vt:lpstr>
      <vt:lpstr>微软雅黑</vt:lpstr>
      <vt:lpstr>黑体</vt:lpstr>
      <vt:lpstr>Arial Unicode MS</vt:lpstr>
      <vt:lpstr>Calibri</vt:lpstr>
      <vt:lpstr>Office 主题</vt:lpstr>
      <vt:lpstr>PBrush</vt:lpstr>
      <vt:lpstr>Word.Picture.8</vt:lpstr>
      <vt:lpstr>Equation.3</vt:lpstr>
      <vt:lpstr>Word.Picture.8</vt:lpstr>
      <vt:lpstr>Equation.3</vt:lpstr>
      <vt:lpstr>Word.Picture.8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一位数值比较器</vt:lpstr>
      <vt:lpstr>逻辑表达式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pp</dc:creator>
  <cp:lastModifiedBy>82037999W</cp:lastModifiedBy>
  <cp:revision>181</cp:revision>
  <dcterms:created xsi:type="dcterms:W3CDTF">2014-04-29T01:20:00Z</dcterms:created>
  <dcterms:modified xsi:type="dcterms:W3CDTF">2021-11-08T10:55:45Z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  <property fmtid="{D5CDD505-2E9C-101B-9397-08002B2CF9AE}" pid="3" name="ICV">
    <vt:lpwstr>CE2487EA1FB1442A8F07B8B90B349652</vt:lpwstr>
  </property>
</Properties>
</file>