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83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84" r:id="rId17"/>
    <p:sldId id="285" r:id="rId18"/>
    <p:sldId id="286" r:id="rId19"/>
    <p:sldId id="287" r:id="rId20"/>
    <p:sldId id="305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8" y="523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联结词连接的是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两个命题真值</a:t>
            </a:r>
            <a:r>
              <a:rPr lang="zh-CN" altLang="en-US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之间的联结，而不是</a:t>
            </a: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命题内容</a:t>
            </a:r>
            <a:r>
              <a:rPr lang="zh-CN" altLang="en-US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之间的连接，因此复合命题的真值只取决于构成他们的各原子命题的真值，而与它们的内容、含义无关，与联结词所连接的两原子命题之间是否有关系无关；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吾辈加油</a:t>
            </a:r>
          </a:p>
          <a:p>
            <a:r>
              <a:rPr lang="zh-CN" altLang="en-US"/>
              <a:t>明年学弟学妹再看第</a:t>
            </a:r>
            <a:r>
              <a:rPr lang="en-US" altLang="zh-CN"/>
              <a:t>(7)</a:t>
            </a:r>
            <a:r>
              <a:rPr lang="zh-CN" altLang="en-US"/>
              <a:t>个，就能判断真假了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自然语言中，前件为假，不管结论真假，整个语句的意义，往往无法判断。但在数理逻辑中，当前件P为假时，不管Q的真假如何，则P→Q都为真。此时称为“善意推定”；这里要特别提醒一下“→”的含义，在自然语言中，条件式中前提和结论间必含有某种因果关系，但在数理逻辑中可以允许两者无必然因果关系，也就是说并不要求前件和后件有什么联系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离散数学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习题课一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冯文韬</a:t>
            </a:r>
            <a:r>
              <a:rPr lang="en-US" altLang="zh-CN" dirty="0"/>
              <a:t> </a:t>
            </a:r>
            <a:r>
              <a:rPr lang="zh-CN" altLang="en-US" dirty="0"/>
              <a:t>张瀚文</a:t>
            </a:r>
            <a:endParaRPr lang="en-US" altLang="zh-CN" dirty="0"/>
          </a:p>
          <a:p>
            <a:r>
              <a:rPr lang="en-US" altLang="zh-CN" dirty="0"/>
              <a:t>2022.12.07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59485"/>
          </a:xfrm>
        </p:spPr>
        <p:txBody>
          <a:bodyPr/>
          <a:lstStyle/>
          <a:p>
            <a:r>
              <a:rPr lang="en-US" altLang="zh-CN"/>
              <a:t>15.</a:t>
            </a:r>
            <a:r>
              <a:rPr lang="zh-CN" altLang="en-US"/>
              <a:t>证明下列蕴含式：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Q)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Q</a:t>
            </a: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</a:t>
            </a:r>
            <a:r>
              <a:rPr lang="en-US" altLang="zh-CN"/>
              <a:t>PVQ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7555" y="258445"/>
            <a:ext cx="620649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蕴含：</a:t>
            </a:r>
            <a:r>
              <a:rPr lang="zh-CN" altLang="en-US" sz="2000" b="1">
                <a:sym typeface="+mn-ea"/>
              </a:rPr>
              <a:t>充分必要条件：</a:t>
            </a:r>
            <a:r>
              <a:rPr lang="en-US" altLang="zh-CN" sz="2000" b="1">
                <a:sym typeface="+mn-ea"/>
              </a:rPr>
              <a:t>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2000" b="1">
                <a:sym typeface="+mn-ea"/>
              </a:rPr>
              <a:t>Q</a:t>
            </a:r>
            <a:r>
              <a:rPr lang="zh-CN" altLang="en-US" sz="2000" b="1">
                <a:sym typeface="+mn-ea"/>
              </a:rPr>
              <a:t>永真</a:t>
            </a:r>
            <a:endParaRPr lang="zh-CN" altLang="en-US" sz="2000" b="1"/>
          </a:p>
          <a:p>
            <a:r>
              <a:rPr lang="zh-CN" altLang="en-US" sz="2000" b="1"/>
              <a:t>①真值表法；②公式推演；③基本蕴含关系式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1725" y="2785110"/>
            <a:ext cx="49447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利用充要条件： </a:t>
            </a:r>
          </a:p>
          <a:p>
            <a:r>
              <a:rPr lang="zh-CN" altLang="en-US"/>
              <a:t>((P-&gt;Q)-&gt;Q)-&gt;(PVQ)</a:t>
            </a:r>
          </a:p>
          <a:p>
            <a:r>
              <a:rPr lang="zh-CN" altLang="en-US"/>
              <a:t>⇔~(~(~PVQ) V Q) V P V Q</a:t>
            </a:r>
            <a:r>
              <a:rPr lang="en-US" altLang="zh-CN"/>
              <a:t>  </a:t>
            </a:r>
            <a:r>
              <a:rPr lang="zh-CN" altLang="en-US"/>
              <a:t>（蕴含律）</a:t>
            </a:r>
          </a:p>
          <a:p>
            <a:r>
              <a:rPr lang="zh-CN" altLang="en-US"/>
              <a:t>⇔~((P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~Q) V Q) V P V Q</a:t>
            </a:r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/>
              <a:t>De Morgan</a:t>
            </a:r>
            <a:r>
              <a:rPr lang="zh-CN" altLang="en-US"/>
              <a:t>律）</a:t>
            </a:r>
          </a:p>
          <a:p>
            <a:r>
              <a:rPr lang="zh-CN" altLang="en-US"/>
              <a:t>⇔~(P V Q) V P V Q</a:t>
            </a:r>
            <a:r>
              <a:rPr lang="en-US" altLang="zh-CN"/>
              <a:t>              </a:t>
            </a:r>
            <a:r>
              <a:rPr lang="zh-CN" altLang="en-US"/>
              <a:t>（分配律）</a:t>
            </a:r>
          </a:p>
          <a:p>
            <a:r>
              <a:rPr lang="zh-CN" altLang="en-US"/>
              <a:t>⇔P V ~Q V Q</a:t>
            </a:r>
          </a:p>
          <a:p>
            <a:r>
              <a:rPr lang="zh-CN" altLang="en-US"/>
              <a:t>⇔T永真</a:t>
            </a:r>
          </a:p>
          <a:p>
            <a:r>
              <a:rPr lang="zh-CN" altLang="en-US"/>
              <a:t>⇔(P-&gt;Q)-&gt;Q⇒P V Q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46470" y="298640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(P </a:t>
            </a:r>
            <a:r>
              <a:rPr lang="zh-CN" altLang="en-US">
                <a:sym typeface="Symbol" panose="05050102010706020507" pitchFamily="18" charset="2"/>
              </a:rPr>
              <a:t>Q) Q 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⇔</a:t>
            </a:r>
            <a:r>
              <a:rPr lang="zh-CN" altLang="en-US">
                <a:sym typeface="Symbol" panose="05050102010706020507" pitchFamily="18" charset="2"/>
              </a:rPr>
              <a:t>~ (~ P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Q)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 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⇔</a:t>
            </a:r>
            <a:r>
              <a:rPr lang="zh-CN" altLang="en-US">
                <a:sym typeface="Symbol" panose="05050102010706020507" pitchFamily="18" charset="2"/>
              </a:rPr>
              <a:t>(P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sym typeface="Symbol" panose="05050102010706020507" pitchFamily="18" charset="2"/>
              </a:rPr>
              <a:t> ~ Q)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 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⇔</a:t>
            </a:r>
            <a:r>
              <a:rPr lang="zh-CN" altLang="en-US">
                <a:sym typeface="Symbol" panose="05050102010706020507" pitchFamily="18" charset="2"/>
              </a:rPr>
              <a:t>(P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Q)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sym typeface="Symbol" panose="05050102010706020507" pitchFamily="18" charset="2"/>
              </a:rPr>
              <a:t> (~ Q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Q) 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⇔</a:t>
            </a:r>
            <a:r>
              <a:rPr lang="zh-CN" altLang="en-US">
                <a:sym typeface="Symbol" panose="05050102010706020507" pitchFamily="18" charset="2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>
                <a:sym typeface="Symbol" panose="05050102010706020507" pitchFamily="18" charset="2"/>
              </a:rPr>
              <a:t>P 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 Q</a:t>
            </a:r>
          </a:p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/>
              <a:t>不止是蕴含，而且等价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ldLvl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3221990"/>
          </a:xfrm>
        </p:spPr>
        <p:txBody>
          <a:bodyPr/>
          <a:lstStyle/>
          <a:p>
            <a:r>
              <a:rPr lang="en-US" altLang="zh-CN" dirty="0"/>
              <a:t>18.</a:t>
            </a:r>
            <a:r>
              <a:rPr lang="zh-CN" altLang="en-US" dirty="0"/>
              <a:t>一个有钱人生前留下了一笔珍宝，藏在一个隐秘处。在他留下的遗嘱中指出寻找珍宝的线索如下：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）如果藏宝的房子靠近池塘，那么珍宝不会藏在东厢房。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）如果房子的前院栽有大柏树，那么珍宝就藏在东厢房。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）藏宝房子靠近池塘。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）要么前院栽有大柏树，要么珍宝埋在花园正中地下。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）如果后院栽有香樟树，珍宝就藏在附近。</a:t>
            </a:r>
          </a:p>
          <a:p>
            <a:pPr marL="0" indent="0">
              <a:buNone/>
            </a:pPr>
            <a:r>
              <a:rPr lang="zh-CN" altLang="en-US" dirty="0"/>
              <a:t>请利用蕴含关系找出藏宝处。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7555" y="258445"/>
            <a:ext cx="620649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命题翻译，逻辑推理</a:t>
            </a:r>
          </a:p>
          <a:p>
            <a:r>
              <a:rPr lang="zh-CN" altLang="en-US" sz="2000" b="1">
                <a:sym typeface="+mn-ea"/>
              </a:rPr>
              <a:t>蕴含：公式推演；基本蕴含关系式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744220" y="4827905"/>
            <a:ext cx="33007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设</a:t>
            </a:r>
          </a:p>
          <a:p>
            <a:r>
              <a:rPr lang="en-US" altLang="zh-CN"/>
              <a:t>P</a:t>
            </a:r>
            <a:r>
              <a:rPr lang="zh-CN" altLang="en-US"/>
              <a:t>：藏宝房子靠近池塘</a:t>
            </a:r>
          </a:p>
          <a:p>
            <a:r>
              <a:rPr lang="en-US" altLang="zh-CN"/>
              <a:t>Q</a:t>
            </a:r>
            <a:r>
              <a:rPr lang="zh-CN" altLang="en-US"/>
              <a:t>：珍宝藏在东厢房</a:t>
            </a:r>
          </a:p>
          <a:p>
            <a:r>
              <a:rPr lang="en-US" altLang="zh-CN"/>
              <a:t>R</a:t>
            </a:r>
            <a:r>
              <a:rPr lang="zh-CN" altLang="en-US"/>
              <a:t>：房子前院栽有大柏树</a:t>
            </a:r>
          </a:p>
          <a:p>
            <a:r>
              <a:rPr lang="en-US" altLang="zh-CN"/>
              <a:t>S</a:t>
            </a:r>
            <a:r>
              <a:rPr lang="zh-CN" altLang="en-US"/>
              <a:t>：珍宝埋在花园正中地下</a:t>
            </a:r>
          </a:p>
          <a:p>
            <a:r>
              <a:rPr lang="en-US" altLang="zh-CN"/>
              <a:t>T</a:t>
            </a:r>
            <a:r>
              <a:rPr lang="zh-CN" altLang="en-US"/>
              <a:t>：后院栽有香樟树</a:t>
            </a:r>
          </a:p>
          <a:p>
            <a:r>
              <a:rPr lang="en-US" altLang="zh-CN"/>
              <a:t>U</a:t>
            </a:r>
            <a:r>
              <a:rPr lang="zh-CN" altLang="en-US"/>
              <a:t>：珍宝藏在附近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55135" y="4827905"/>
            <a:ext cx="33007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命题公式：</a:t>
            </a:r>
          </a:p>
          <a:p>
            <a:r>
              <a:rPr lang="en-US" altLang="zh-CN"/>
              <a:t>(1)P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~Q</a:t>
            </a:r>
          </a:p>
          <a:p>
            <a:r>
              <a:rPr lang="en-US" altLang="zh-CN"/>
              <a:t>(2)R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Q</a:t>
            </a:r>
          </a:p>
          <a:p>
            <a:r>
              <a:rPr lang="en-US" altLang="zh-CN"/>
              <a:t>(3)P</a:t>
            </a:r>
          </a:p>
          <a:p>
            <a:r>
              <a:rPr lang="en-US" altLang="zh-CN"/>
              <a:t>(4)R</a:t>
            </a:r>
            <a:r>
              <a:rPr lang="zh-CN" altLang="en-US" b="1">
                <a:sym typeface="Symbol" panose="05050102010706020507" pitchFamily="18" charset="2"/>
              </a:rPr>
              <a:t></a:t>
            </a:r>
            <a:r>
              <a:rPr lang="en-US" altLang="zh-CN">
                <a:sym typeface="+mn-ea"/>
              </a:rPr>
              <a:t>S</a:t>
            </a:r>
            <a:endParaRPr lang="en-US" altLang="zh-CN"/>
          </a:p>
          <a:p>
            <a:r>
              <a:rPr lang="en-US" altLang="zh-CN"/>
              <a:t>(5)T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U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29120" y="4827905"/>
            <a:ext cx="42341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问题是需求证：</a:t>
            </a:r>
          </a:p>
          <a:p>
            <a:pPr algn="l"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{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>
                <a:sym typeface="+mn-ea"/>
              </a:rPr>
              <a:t>~Q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</a:t>
            </a:r>
            <a:r>
              <a:rPr lang="zh-CN" altLang="en-US" b="1">
                <a:sym typeface="Symbol" panose="05050102010706020507" pitchFamily="18" charset="2"/>
              </a:rPr>
              <a:t>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>
                <a:sym typeface="+mn-ea"/>
              </a:rPr>
              <a:t>U </a:t>
            </a:r>
            <a:r>
              <a:rPr lang="zh-CN" altLang="en-US">
                <a:sym typeface="+mn-ea"/>
              </a:rPr>
              <a:t>} </a:t>
            </a:r>
            <a:r>
              <a:rPr lang="zh-CN" altLang="en-US">
                <a:sym typeface="Symbol" panose="05050102010706020507" pitchFamily="18" charset="2"/>
              </a:rPr>
              <a:t></a:t>
            </a:r>
            <a:r>
              <a:rPr lang="zh-CN" altLang="en-US">
                <a:sym typeface="+mn-ea"/>
              </a:rPr>
              <a:t> 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41070"/>
          </a:xfrm>
        </p:spPr>
        <p:txBody>
          <a:bodyPr>
            <a:normAutofit/>
          </a:bodyPr>
          <a:lstStyle/>
          <a:p>
            <a:pPr>
              <a:buFontTx/>
            </a:pPr>
            <a:r>
              <a:rPr lang="en-US" altLang="zh-CN" dirty="0"/>
              <a:t>18.</a:t>
            </a:r>
            <a:r>
              <a:rPr lang="zh-CN" altLang="en-US" dirty="0"/>
              <a:t>请利用蕴含关系找出藏宝处。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问题是需求证：{</a:t>
            </a:r>
            <a:r>
              <a:rPr lang="en-US" altLang="zh-CN" dirty="0">
                <a:sym typeface="+mn-ea"/>
              </a:rPr>
              <a:t> P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+mn-ea"/>
              </a:rPr>
              <a:t>~Q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dirty="0">
                <a:sym typeface="+mn-ea"/>
              </a:rPr>
              <a:t>→</a:t>
            </a:r>
            <a:r>
              <a:rPr lang="en-US" altLang="zh-CN" dirty="0">
                <a:sym typeface="+mn-ea"/>
              </a:rPr>
              <a:t>Q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R</a:t>
            </a:r>
            <a:r>
              <a:rPr lang="zh-CN" altLang="en-US" b="1" dirty="0">
                <a:sym typeface="Symbol" panose="05050102010706020507" pitchFamily="18" charset="2"/>
              </a:rPr>
              <a:t>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+mn-ea"/>
              </a:rPr>
              <a:t>U </a:t>
            </a:r>
            <a:r>
              <a:rPr lang="zh-CN" altLang="en-US" dirty="0">
                <a:sym typeface="+mn-ea"/>
              </a:rPr>
              <a:t>}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 ？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941820" y="340043"/>
            <a:ext cx="33007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设</a:t>
            </a:r>
          </a:p>
          <a:p>
            <a:r>
              <a:rPr lang="en-US" altLang="zh-CN" dirty="0"/>
              <a:t>P</a:t>
            </a:r>
            <a:r>
              <a:rPr lang="zh-CN" altLang="en-US" dirty="0"/>
              <a:t>：藏宝房子靠近池塘</a:t>
            </a:r>
          </a:p>
          <a:p>
            <a:r>
              <a:rPr lang="en-US" altLang="zh-CN" dirty="0"/>
              <a:t>Q</a:t>
            </a:r>
            <a:r>
              <a:rPr lang="zh-CN" altLang="en-US" dirty="0"/>
              <a:t>：珍宝藏在东厢房</a:t>
            </a:r>
          </a:p>
          <a:p>
            <a:r>
              <a:rPr lang="en-US" altLang="zh-CN" dirty="0"/>
              <a:t>R</a:t>
            </a:r>
            <a:r>
              <a:rPr lang="zh-CN" altLang="en-US" dirty="0"/>
              <a:t>：房子前院栽有大柏树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：珍宝埋在花园正中地下</a:t>
            </a:r>
          </a:p>
          <a:p>
            <a:r>
              <a:rPr lang="en-US" altLang="zh-CN" dirty="0"/>
              <a:t>T</a:t>
            </a:r>
            <a:r>
              <a:rPr lang="zh-CN" altLang="en-US" dirty="0"/>
              <a:t>：后院栽有香樟树</a:t>
            </a:r>
          </a:p>
          <a:p>
            <a:r>
              <a:rPr lang="en-US" altLang="zh-CN" dirty="0"/>
              <a:t>U</a:t>
            </a:r>
            <a:r>
              <a:rPr lang="zh-CN" altLang="en-US" dirty="0"/>
              <a:t>：珍宝藏在附近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904730" y="340043"/>
            <a:ext cx="22161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命题公式：</a:t>
            </a:r>
          </a:p>
          <a:p>
            <a:r>
              <a:rPr lang="en-US" altLang="zh-CN"/>
              <a:t>(1)P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~Q</a:t>
            </a:r>
          </a:p>
          <a:p>
            <a:r>
              <a:rPr lang="en-US" altLang="zh-CN"/>
              <a:t>(2)R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Q</a:t>
            </a:r>
          </a:p>
          <a:p>
            <a:r>
              <a:rPr lang="en-US" altLang="zh-CN"/>
              <a:t>(3)P</a:t>
            </a:r>
          </a:p>
          <a:p>
            <a:r>
              <a:rPr lang="en-US" altLang="zh-CN"/>
              <a:t>(4)R</a:t>
            </a:r>
            <a:r>
              <a:rPr lang="zh-CN" altLang="en-US" b="1">
                <a:sym typeface="Symbol" panose="05050102010706020507" pitchFamily="18" charset="2"/>
              </a:rPr>
              <a:t></a:t>
            </a:r>
            <a:r>
              <a:rPr lang="en-US" altLang="zh-CN">
                <a:sym typeface="+mn-ea"/>
              </a:rPr>
              <a:t>S</a:t>
            </a:r>
            <a:endParaRPr lang="en-US" altLang="zh-CN"/>
          </a:p>
          <a:p>
            <a:r>
              <a:rPr lang="en-US" altLang="zh-CN"/>
              <a:t>(5)T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/>
              <a:t>U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2766695"/>
            <a:ext cx="70027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证： </a:t>
            </a:r>
          </a:p>
          <a:p>
            <a:r>
              <a:rPr lang="zh-CN" altLang="en-US"/>
              <a:t>步骤</a:t>
            </a:r>
            <a:r>
              <a:rPr lang="en-US" altLang="zh-CN"/>
              <a:t>	</a:t>
            </a:r>
            <a:r>
              <a:rPr lang="zh-CN" altLang="en-US"/>
              <a:t>公式</a:t>
            </a:r>
            <a:r>
              <a:rPr lang="en-US" altLang="zh-CN"/>
              <a:t>	</a:t>
            </a:r>
            <a:r>
              <a:rPr lang="zh-CN" altLang="en-US"/>
              <a:t>依据</a:t>
            </a:r>
          </a:p>
          <a:p>
            <a:r>
              <a:rPr lang="zh-CN" altLang="en-US"/>
              <a:t>①</a:t>
            </a:r>
            <a:r>
              <a:rPr lang="en-US" altLang="zh-CN"/>
              <a:t>	P	P(</a:t>
            </a:r>
            <a:r>
              <a:rPr lang="zh-CN" altLang="en-US"/>
              <a:t>前提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②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en-US" altLang="zh-CN">
                <a:sym typeface="+mn-ea"/>
              </a:rPr>
              <a:t>~Q	P</a:t>
            </a:r>
            <a:endParaRPr lang="zh-CN" altLang="en-US"/>
          </a:p>
          <a:p>
            <a:r>
              <a:rPr lang="zh-CN" altLang="en-US"/>
              <a:t>③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~Q	T</a:t>
            </a:r>
            <a:r>
              <a:rPr lang="zh-CN" altLang="en-US">
                <a:sym typeface="+mn-ea"/>
              </a:rPr>
              <a:t>①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②</a:t>
            </a:r>
            <a:r>
              <a:rPr lang="en-US" altLang="zh-CN">
                <a:sym typeface="+mn-ea"/>
              </a:rPr>
              <a:t>I		(</a:t>
            </a:r>
            <a:r>
              <a:rPr lang="zh-CN" altLang="en-US">
                <a:sym typeface="+mn-ea"/>
              </a:rPr>
              <a:t>假言推论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④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Q	P</a:t>
            </a:r>
            <a:endParaRPr lang="zh-CN" altLang="en-US"/>
          </a:p>
          <a:p>
            <a:r>
              <a:rPr lang="zh-CN" altLang="en-US"/>
              <a:t>⑤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~R	T</a:t>
            </a:r>
            <a:r>
              <a:rPr lang="zh-CN" altLang="en-US">
                <a:sym typeface="+mn-ea"/>
              </a:rPr>
              <a:t>③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④</a:t>
            </a:r>
            <a:r>
              <a:rPr lang="en-US" altLang="zh-CN">
                <a:sym typeface="+mn-ea"/>
              </a:rPr>
              <a:t>I		(</a:t>
            </a:r>
            <a:r>
              <a:rPr lang="zh-CN" altLang="en-US">
                <a:sym typeface="+mn-ea"/>
              </a:rPr>
              <a:t>拒取式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否定式假言推论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r>
              <a:rPr lang="zh-CN" altLang="en-US"/>
              <a:t>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R</a:t>
            </a:r>
            <a:r>
              <a:rPr lang="zh-CN" altLang="en-US" b="1">
                <a:sym typeface="Symbol" panose="05050102010706020507" pitchFamily="18" charset="2"/>
              </a:rPr>
              <a:t></a:t>
            </a:r>
            <a:r>
              <a:rPr lang="en-US" altLang="zh-CN">
                <a:sym typeface="+mn-ea"/>
              </a:rPr>
              <a:t>S	P</a:t>
            </a:r>
            <a:endParaRPr lang="zh-CN" altLang="en-US"/>
          </a:p>
          <a:p>
            <a:r>
              <a:rPr lang="zh-CN" altLang="en-US"/>
              <a:t>⑦</a:t>
            </a:r>
            <a:r>
              <a:rPr lang="en-US" altLang="zh-CN"/>
              <a:t>	S	T</a:t>
            </a:r>
            <a:r>
              <a:rPr lang="zh-CN" altLang="en-US"/>
              <a:t>⑤</a:t>
            </a:r>
            <a:r>
              <a:rPr lang="en-US" altLang="zh-CN"/>
              <a:t>, </a:t>
            </a:r>
            <a:r>
              <a:rPr lang="zh-CN" altLang="en-US"/>
              <a:t>⑥</a:t>
            </a:r>
            <a:r>
              <a:rPr lang="en-US" altLang="zh-CN"/>
              <a:t>I		(</a:t>
            </a:r>
            <a:r>
              <a:rPr lang="zh-CN" altLang="en-US"/>
              <a:t>析取三段论</a:t>
            </a:r>
            <a:r>
              <a:rPr lang="en-US" altLang="zh-CN"/>
              <a:t>)</a:t>
            </a:r>
          </a:p>
          <a:p>
            <a:r>
              <a:rPr lang="zh-CN" altLang="en-US"/>
              <a:t>所以藏宝处在花园正中地下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97280"/>
          </a:xfrm>
        </p:spPr>
        <p:txBody>
          <a:bodyPr/>
          <a:lstStyle/>
          <a:p>
            <a:r>
              <a:rPr lang="en-US" altLang="zh-CN" dirty="0"/>
              <a:t>19.</a:t>
            </a:r>
            <a:r>
              <a:rPr lang="zh-CN" altLang="en-US" dirty="0"/>
              <a:t>判断下述蕴含关系式是否成立：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(PVQ)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/>
              <a:t>(P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~Q)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/>
              <a:t>(P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R)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7555" y="258445"/>
            <a:ext cx="620649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蕴含：</a:t>
            </a:r>
            <a:r>
              <a:rPr lang="zh-CN" altLang="en-US" sz="2000" b="1">
                <a:sym typeface="+mn-ea"/>
              </a:rPr>
              <a:t>充分必要条件：</a:t>
            </a:r>
            <a:r>
              <a:rPr lang="en-US" altLang="zh-CN" sz="2000" b="1">
                <a:sym typeface="+mn-ea"/>
              </a:rPr>
              <a:t>P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 sz="2000" b="1">
                <a:sym typeface="+mn-ea"/>
              </a:rPr>
              <a:t>Q</a:t>
            </a:r>
            <a:r>
              <a:rPr lang="zh-CN" altLang="en-US" sz="2000" b="1">
                <a:sym typeface="+mn-ea"/>
              </a:rPr>
              <a:t>永真</a:t>
            </a:r>
            <a:endParaRPr lang="zh-CN" altLang="en-US" sz="2000" b="1"/>
          </a:p>
          <a:p>
            <a:r>
              <a:rPr lang="zh-CN" altLang="en-US" sz="2000" b="1"/>
              <a:t>①真值表法；②公式推演；③基本蕴含关系式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7700" y="2922905"/>
            <a:ext cx="762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考虑</a:t>
            </a:r>
            <a:r>
              <a:rPr lang="en-US" altLang="zh-CN"/>
              <a:t>(</a:t>
            </a:r>
            <a:r>
              <a:rPr lang="zh-CN" altLang="en-US"/>
              <a:t>(PVQ)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 (P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zh-CN" altLang="en-US"/>
              <a:t>~Q)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 (P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zh-CN" altLang="en-US"/>
              <a:t>R)</a:t>
            </a:r>
            <a:r>
              <a:rPr lang="en-US" altLang="zh-CN"/>
              <a:t>)</a:t>
            </a:r>
            <a:r>
              <a:rPr lang="zh-CN" altLang="en-US">
                <a:sym typeface="Symbol" panose="05050102010706020507" pitchFamily="18" charset="2"/>
              </a:rPr>
              <a:t></a:t>
            </a:r>
            <a:r>
              <a:rPr lang="zh-CN" altLang="en-US"/>
              <a:t>R是否永真：</a:t>
            </a:r>
          </a:p>
          <a:p>
            <a:r>
              <a:rPr lang="zh-CN" altLang="en-US">
                <a:sym typeface="+mn-ea"/>
              </a:rPr>
              <a:t>（条件联结词，真值表只有一种情况取值为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，其他都为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</a:p>
          <a:p>
            <a:r>
              <a:rPr lang="zh-CN" altLang="en-US"/>
              <a:t>（前件是三个合取联结词）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8267700" y="2923222"/>
          <a:ext cx="2438400" cy="21901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P 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→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0      1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1      1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47700" y="5208905"/>
            <a:ext cx="59924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当P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0，Q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1，R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0时，命题公式的真值为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，不是永真式</a:t>
            </a:r>
          </a:p>
          <a:p>
            <a:r>
              <a:rPr lang="zh-CN" altLang="en-US"/>
              <a:t>所以蕴含关系式不成立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47700" y="4352290"/>
            <a:ext cx="6083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R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0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94560" y="4352290"/>
            <a:ext cx="684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 Q=1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27480" y="4352290"/>
            <a:ext cx="595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P=0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一阶谓词逻辑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</a:t>
            </a:r>
            <a:r>
              <a:rPr lang="en-US" altLang="zh-CN"/>
              <a:t> </a:t>
            </a:r>
            <a:r>
              <a:rPr lang="zh-CN" altLang="en-US"/>
              <a:t>一阶谓词逻辑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28714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把下列命题翻译成谓词公式：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）每个有理数都是实数，但是并非每个实数都是有理数，有些实数是有理数。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）凡是存钱的人都想有利息，如果没有利息，人们就不会存钱。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7054215" y="262255"/>
            <a:ext cx="497840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</a:t>
            </a:r>
            <a:r>
              <a:rPr lang="en-US" altLang="zh-CN" sz="2000" b="1"/>
              <a:t> </a:t>
            </a:r>
            <a:r>
              <a:rPr lang="zh-CN" altLang="en-US" sz="2000" b="1"/>
              <a:t>谓词</a:t>
            </a:r>
            <a:r>
              <a:rPr lang="en-US" altLang="zh-CN" sz="2000" b="1"/>
              <a:t> </a:t>
            </a:r>
            <a:r>
              <a:rPr lang="zh-CN" altLang="en-US" sz="2000" b="1"/>
              <a:t>翻译</a:t>
            </a:r>
            <a:endParaRPr lang="en-US" altLang="zh-CN" sz="2000" b="1"/>
          </a:p>
          <a:p>
            <a:r>
              <a:rPr lang="zh-CN" altLang="en-US" sz="2000" b="1"/>
              <a:t>逻辑联结词</a:t>
            </a:r>
            <a:r>
              <a:rPr lang="en-US" altLang="zh-CN" sz="2000" b="1"/>
              <a:t> </a:t>
            </a:r>
            <a:r>
              <a:rPr lang="zh-CN" altLang="en-US" sz="2000" b="1"/>
              <a:t>谓词</a:t>
            </a:r>
            <a:r>
              <a:rPr lang="en-US" altLang="zh-CN" sz="2000" b="1"/>
              <a:t> </a:t>
            </a:r>
            <a:r>
              <a:rPr lang="zh-CN" altLang="en-US" sz="2000" b="1"/>
              <a:t>量词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7700" y="3039110"/>
            <a:ext cx="83546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  <a:p>
            <a:r>
              <a:rPr lang="zh-CN" altLang="en-US"/>
              <a:t>引入谓词：</a:t>
            </a:r>
          </a:p>
          <a:p>
            <a:r>
              <a:rPr lang="zh-CN" altLang="en-US"/>
              <a:t>P(x):</a:t>
            </a:r>
            <a:r>
              <a:rPr lang="en-US" altLang="zh-CN"/>
              <a:t> </a:t>
            </a:r>
            <a:r>
              <a:rPr lang="zh-CN" altLang="en-US"/>
              <a:t>x是有理数</a:t>
            </a:r>
          </a:p>
          <a:p>
            <a:r>
              <a:rPr lang="zh-CN" altLang="en-US"/>
              <a:t>Q(x):</a:t>
            </a:r>
            <a:r>
              <a:rPr lang="en-US" altLang="zh-CN"/>
              <a:t> </a:t>
            </a:r>
            <a:r>
              <a:rPr lang="zh-CN" altLang="en-US"/>
              <a:t>x是实数</a:t>
            </a:r>
          </a:p>
          <a:p>
            <a:r>
              <a:rPr lang="zh-CN" altLang="en-US"/>
              <a:t>(∀x)</a:t>
            </a:r>
            <a:r>
              <a:rPr lang="en-US" altLang="zh-CN"/>
              <a:t>[</a:t>
            </a:r>
            <a:r>
              <a:rPr lang="zh-CN" altLang="en-US"/>
              <a:t>P(x)</a:t>
            </a:r>
            <a:r>
              <a:rPr lang="en-US" altLang="zh-CN"/>
              <a:t>-&gt;</a:t>
            </a:r>
            <a:r>
              <a:rPr lang="zh-CN" altLang="en-US"/>
              <a:t>Q(x)</a:t>
            </a:r>
            <a:r>
              <a:rPr lang="en-US" altLang="zh-CN"/>
              <a:t>] 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 ~(</a:t>
            </a:r>
            <a:r>
              <a:rPr lang="zh-CN" altLang="en-US">
                <a:sym typeface="+mn-ea"/>
              </a:rPr>
              <a:t>∀x</a:t>
            </a:r>
            <a:r>
              <a:rPr lang="en-US" altLang="zh-CN">
                <a:sym typeface="+mn-ea"/>
              </a:rPr>
              <a:t>)[Q(x)</a:t>
            </a:r>
            <a:r>
              <a:rPr lang="zh-CN" altLang="en-US"/>
              <a:t>→</a:t>
            </a:r>
            <a:r>
              <a:rPr lang="en-US" altLang="zh-CN"/>
              <a:t>P</a:t>
            </a:r>
            <a:r>
              <a:rPr lang="zh-CN" altLang="en-US"/>
              <a:t>(x)</a:t>
            </a:r>
            <a:r>
              <a:rPr lang="en-US" altLang="zh-CN"/>
              <a:t>] </a:t>
            </a:r>
            <a:r>
              <a:rPr lang="zh-CN" altLang="en-US"/>
              <a:t>∧</a:t>
            </a:r>
            <a:r>
              <a:rPr lang="en-US" altLang="zh-CN"/>
              <a:t> (</a:t>
            </a:r>
            <a:r>
              <a:rPr lang="zh-CN" altLang="zh-CN">
                <a:sym typeface="Symbol" panose="05050102010706020507" pitchFamily="18" charset="2"/>
              </a:rPr>
              <a:t>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en-US" altLang="zh-CN"/>
              <a:t>)[Q(x) </a:t>
            </a:r>
            <a:r>
              <a:rPr lang="zh-CN" altLang="en-US">
                <a:sym typeface="+mn-ea"/>
              </a:rPr>
              <a:t>∧</a:t>
            </a:r>
            <a:r>
              <a:rPr lang="en-US" altLang="zh-CN"/>
              <a:t> P(x)]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7700" y="4799330"/>
            <a:ext cx="4439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  <a:p>
            <a:r>
              <a:rPr lang="zh-CN" altLang="en-US"/>
              <a:t>引入谓词：</a:t>
            </a:r>
          </a:p>
          <a:p>
            <a:r>
              <a:rPr lang="zh-CN" altLang="en-US"/>
              <a:t>P(x):</a:t>
            </a:r>
            <a:r>
              <a:rPr lang="en-US" altLang="zh-CN"/>
              <a:t> </a:t>
            </a:r>
            <a:r>
              <a:rPr lang="zh-CN" altLang="en-US"/>
              <a:t>x存钱</a:t>
            </a:r>
          </a:p>
          <a:p>
            <a:r>
              <a:rPr lang="zh-CN" altLang="en-US"/>
              <a:t>Q(x):</a:t>
            </a:r>
            <a:r>
              <a:rPr lang="en-US" altLang="zh-CN"/>
              <a:t> </a:t>
            </a:r>
            <a:r>
              <a:rPr lang="zh-CN" altLang="en-US"/>
              <a:t>x有利息</a:t>
            </a:r>
          </a:p>
          <a:p>
            <a:r>
              <a:rPr lang="zh-CN" altLang="en-US"/>
              <a:t>(∀x)</a:t>
            </a:r>
            <a:r>
              <a:rPr lang="en-US" altLang="zh-CN"/>
              <a:t>[</a:t>
            </a:r>
            <a:r>
              <a:rPr lang="zh-CN" altLang="en-US"/>
              <a:t>P(x)</a:t>
            </a:r>
            <a:r>
              <a:rPr lang="en-US" altLang="zh-CN"/>
              <a:t>-&gt;</a:t>
            </a:r>
            <a:r>
              <a:rPr lang="zh-CN" altLang="en-US"/>
              <a:t>Q(x)</a:t>
            </a:r>
            <a:r>
              <a:rPr lang="en-US" altLang="zh-CN"/>
              <a:t>] 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 (</a:t>
            </a:r>
            <a:r>
              <a:rPr lang="zh-CN" altLang="en-US">
                <a:sym typeface="+mn-ea"/>
              </a:rPr>
              <a:t>∀x</a:t>
            </a:r>
            <a:r>
              <a:rPr lang="en-US" altLang="zh-CN">
                <a:sym typeface="+mn-ea"/>
              </a:rPr>
              <a:t>)[~Q(x)</a:t>
            </a:r>
            <a:r>
              <a:rPr lang="zh-CN" altLang="en-US"/>
              <a:t>→</a:t>
            </a:r>
            <a:r>
              <a:rPr lang="en-US" altLang="zh-CN"/>
              <a:t>~P</a:t>
            </a:r>
            <a:r>
              <a:rPr lang="zh-CN" altLang="en-US"/>
              <a:t>(x)</a:t>
            </a:r>
            <a:r>
              <a:rPr lang="en-US" altLang="zh-CN"/>
              <a:t>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</a:t>
            </a:r>
            <a:r>
              <a:rPr lang="en-US" altLang="zh-CN"/>
              <a:t> </a:t>
            </a:r>
            <a:r>
              <a:rPr lang="zh-CN" altLang="en-US"/>
              <a:t>一阶谓词逻辑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828675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设论域</a:t>
            </a:r>
            <a:r>
              <a:rPr lang="en-US" altLang="zh-CN" dirty="0"/>
              <a:t>D={0, 1, 2}</a:t>
            </a:r>
            <a:r>
              <a:rPr lang="zh-CN" altLang="en-US" dirty="0"/>
              <a:t>。把下列公式用不含量词的公式表示出来。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noProof="1">
                <a:sym typeface="Symbol" panose="05050102010706020507" pitchFamily="18" charset="2"/>
              </a:rPr>
              <a:t></a:t>
            </a:r>
            <a:r>
              <a:rPr lang="en-US" altLang="zh-CN" noProof="1">
                <a:sym typeface="Symbol" panose="05050102010706020507" pitchFamily="18" charset="2"/>
              </a:rPr>
              <a:t>x</a:t>
            </a:r>
            <a:r>
              <a:rPr lang="en-US" altLang="zh-CN" dirty="0"/>
              <a:t>)[P(x)</a:t>
            </a:r>
            <a:r>
              <a:rPr lang="zh-CN" altLang="en-US" dirty="0">
                <a:sym typeface="Symbol" panose="05050102010706020507" pitchFamily="18" charset="2"/>
              </a:rPr>
              <a:t>  </a:t>
            </a:r>
            <a:r>
              <a:rPr lang="en-US" altLang="zh-CN" dirty="0"/>
              <a:t>Q(x)]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54215" y="262255"/>
            <a:ext cx="497840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谓词公式赋值</a:t>
            </a:r>
          </a:p>
          <a:p>
            <a:r>
              <a:rPr lang="zh-CN" altLang="en-US" sz="2000" b="1"/>
              <a:t>量词的本质（合取、析取）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647700" y="3039110"/>
            <a:ext cx="83546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[</a:t>
            </a:r>
            <a:r>
              <a:rPr lang="zh-CN" altLang="en-US"/>
              <a:t>P(</a:t>
            </a:r>
            <a:r>
              <a:rPr lang="en-US" altLang="zh-CN"/>
              <a:t>0</a:t>
            </a:r>
            <a:r>
              <a:rPr lang="zh-CN" altLang="en-US"/>
              <a:t>)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zh-CN" altLang="en-US"/>
              <a:t>Q(</a:t>
            </a:r>
            <a:r>
              <a:rPr lang="en-US" altLang="zh-CN"/>
              <a:t>0</a:t>
            </a:r>
            <a:r>
              <a:rPr lang="zh-CN" altLang="en-US"/>
              <a:t>)</a:t>
            </a:r>
            <a:r>
              <a:rPr lang="en-US" altLang="zh-CN"/>
              <a:t>] 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 [</a:t>
            </a:r>
            <a:r>
              <a:rPr lang="zh-CN" altLang="en-US">
                <a:sym typeface="+mn-ea"/>
              </a:rPr>
              <a:t>P(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zh-CN" altLang="en-US">
                <a:sym typeface="+mn-ea"/>
              </a:rPr>
              <a:t>Q(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]</a:t>
            </a:r>
            <a:r>
              <a:rPr lang="en-US" altLang="zh-CN"/>
              <a:t> </a:t>
            </a:r>
            <a:r>
              <a:rPr lang="zh-CN" altLang="en-US"/>
              <a:t>∧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P(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</a:t>
            </a:r>
            <a:r>
              <a:rPr lang="zh-CN" altLang="en-US">
                <a:sym typeface="+mn-ea"/>
              </a:rPr>
              <a:t>Q(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</a:t>
            </a:r>
            <a:r>
              <a:rPr lang="en-US" altLang="zh-CN"/>
              <a:t> </a:t>
            </a:r>
            <a:r>
              <a:rPr lang="zh-CN" altLang="en-US"/>
              <a:t>一阶谓词逻辑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904240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指出下列公式中的约束变元和自由变元，并确定公式的辖域。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noProof="1">
                <a:sym typeface="Symbol" panose="05050102010706020507" pitchFamily="18" charset="2"/>
              </a:rPr>
              <a:t></a:t>
            </a:r>
            <a:r>
              <a:rPr lang="en-US" altLang="zh-CN" noProof="1">
                <a:sym typeface="Symbol" panose="05050102010706020507" pitchFamily="18" charset="2"/>
              </a:rPr>
              <a:t>x</a:t>
            </a:r>
            <a:r>
              <a:rPr lang="en-US" altLang="zh-CN" dirty="0"/>
              <a:t>)[P(x)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 </a:t>
            </a:r>
            <a:r>
              <a:rPr lang="en-US" altLang="zh-CN" dirty="0"/>
              <a:t>Q(x)]</a:t>
            </a:r>
            <a:r>
              <a:rPr lang="zh-CN" altLang="en-US" dirty="0">
                <a:sym typeface="Symbol" panose="05050102010706020507" pitchFamily="18" charset="2"/>
              </a:rPr>
              <a:t>  </a:t>
            </a:r>
            <a:r>
              <a:rPr lang="en-US" altLang="zh-CN" dirty="0">
                <a:sym typeface="Symbol" panose="05050102010706020507" pitchFamily="18" charset="2"/>
              </a:rPr>
              <a:t>((</a:t>
            </a:r>
            <a:r>
              <a:rPr lang="zh-CN" altLang="en-US" noProof="1">
                <a:sym typeface="Symbol" panose="05050102010706020507" pitchFamily="18" charset="2"/>
              </a:rPr>
              <a:t></a:t>
            </a:r>
            <a:r>
              <a:rPr lang="en-US" altLang="zh-CN" noProof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)P(x)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 ∧ </a:t>
            </a:r>
            <a:r>
              <a:rPr lang="en-US" altLang="zh-CN" dirty="0"/>
              <a:t>Q(x))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7700" y="2966720"/>
            <a:ext cx="103676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x</a:t>
            </a:r>
            <a:r>
              <a:rPr lang="zh-CN" altLang="en-US"/>
              <a:t>既是约束变元，也是自由变元</a:t>
            </a:r>
          </a:p>
          <a:p>
            <a:r>
              <a:rPr lang="zh-CN" altLang="en-US"/>
              <a:t>在子公式(∀x)[P(x)∧Q(x)]中，x为约束变元，该全称量词辖域为[P(x)∧Q(x)]；</a:t>
            </a:r>
          </a:p>
          <a:p>
            <a:r>
              <a:rPr lang="zh-CN" altLang="en-US"/>
              <a:t>在子公式((∀x)P(x)∧Q(x))中，x在P(x)中为约束变元，在Q(x)中为自由变元，该全称量词辖域为P(x).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54215" y="262255"/>
            <a:ext cx="497840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约束变元与自由变元</a:t>
            </a:r>
            <a:endParaRPr lang="en-US" altLang="zh-CN" sz="2000" b="1"/>
          </a:p>
          <a:p>
            <a:r>
              <a:rPr lang="zh-CN" sz="2000" b="1"/>
              <a:t>辖域</a:t>
            </a:r>
            <a:r>
              <a:rPr lang="zh-CN" sz="2000" b="1">
                <a:solidFill>
                  <a:srgbClr val="FF0000"/>
                </a:solidFill>
              </a:rPr>
              <a:t>（注意中括号的意义）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第二部分</a:t>
            </a:r>
            <a:r>
              <a:rPr lang="en-US" altLang="zh-CN"/>
              <a:t> </a:t>
            </a:r>
            <a:r>
              <a:rPr lang="zh-CN" altLang="en-US"/>
              <a:t>一阶谓词逻辑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074420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把下列语句符号化，并确定相应谓词公式是永真式、可满足公式、还是矛盾式。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）好货不便宜。小王买的衣服很贵，所以小王买的是优质衣服。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7700" y="2900045"/>
            <a:ext cx="5715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引入谓词：</a:t>
            </a:r>
          </a:p>
          <a:p>
            <a:r>
              <a:rPr lang="en-US" altLang="zh-CN"/>
              <a:t>P</a:t>
            </a:r>
            <a:r>
              <a:rPr lang="zh-CN" altLang="en-US"/>
              <a:t>(x):</a:t>
            </a:r>
            <a:r>
              <a:rPr lang="en-US" altLang="zh-CN"/>
              <a:t> </a:t>
            </a:r>
            <a:r>
              <a:rPr lang="zh-CN" altLang="en-US"/>
              <a:t>x是好货</a:t>
            </a:r>
          </a:p>
          <a:p>
            <a:r>
              <a:rPr lang="en-US" altLang="zh-CN"/>
              <a:t>Q</a:t>
            </a:r>
            <a:r>
              <a:rPr lang="zh-CN" altLang="en-US"/>
              <a:t>(x):</a:t>
            </a:r>
            <a:r>
              <a:rPr lang="en-US" altLang="zh-CN"/>
              <a:t> </a:t>
            </a:r>
            <a:r>
              <a:rPr lang="zh-CN" altLang="en-US"/>
              <a:t>x不便宜</a:t>
            </a:r>
          </a:p>
          <a:p>
            <a:r>
              <a:rPr lang="zh-CN" altLang="en-US"/>
              <a:t>s:小王买的衣服</a:t>
            </a:r>
          </a:p>
          <a:p>
            <a:r>
              <a:rPr lang="zh-CN" altLang="en-US"/>
              <a:t>(∀x)</a:t>
            </a:r>
            <a:r>
              <a:rPr lang="en-US" altLang="zh-CN"/>
              <a:t>[</a:t>
            </a:r>
            <a:r>
              <a:rPr lang="zh-CN" altLang="en-US"/>
              <a:t>P(x)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Q(x)</a:t>
            </a:r>
            <a:r>
              <a:rPr lang="en-US" altLang="zh-CN"/>
              <a:t>]</a:t>
            </a:r>
            <a:r>
              <a:rPr lang="zh-CN" altLang="en-US"/>
              <a:t>∧</a:t>
            </a:r>
            <a:r>
              <a:rPr lang="en-US" altLang="zh-CN"/>
              <a:t>[Q</a:t>
            </a:r>
            <a:r>
              <a:rPr lang="zh-CN" altLang="en-US"/>
              <a:t>(s)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+mn-ea"/>
              </a:rPr>
              <a:t>(s)</a:t>
            </a:r>
            <a:r>
              <a:rPr lang="en-US" altLang="zh-CN"/>
              <a:t>]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4215" y="262255"/>
            <a:ext cx="497840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谓词公式</a:t>
            </a:r>
          </a:p>
          <a:p>
            <a:r>
              <a:rPr lang="zh-CN" altLang="en-US" sz="2000" b="1"/>
              <a:t>翻译</a:t>
            </a:r>
            <a:r>
              <a:rPr lang="en-US" altLang="zh-CN" sz="2000" b="1"/>
              <a:t> </a:t>
            </a:r>
            <a:r>
              <a:rPr lang="zh-CN" sz="2000" b="1"/>
              <a:t>辖域</a:t>
            </a:r>
            <a:r>
              <a:rPr lang="en-US" altLang="zh-CN" sz="2000" b="1"/>
              <a:t> </a:t>
            </a:r>
            <a:r>
              <a:rPr lang="zh-CN" altLang="en-US" sz="2000" b="1"/>
              <a:t>蕴含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16500" y="3141345"/>
            <a:ext cx="70161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x≠s</a:t>
            </a:r>
            <a:r>
              <a:rPr lang="zh-CN" altLang="en-US">
                <a:sym typeface="+mn-ea"/>
              </a:rPr>
              <a:t>时，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P(x)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Q(x)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[Q</a:t>
            </a:r>
            <a:r>
              <a:rPr lang="zh-CN" altLang="en-US">
                <a:sym typeface="+mn-ea"/>
              </a:rPr>
              <a:t>(s)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+mn-ea"/>
              </a:rPr>
              <a:t>(s)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是命题公式，无法判断取值</a:t>
            </a:r>
            <a:endParaRPr lang="zh-CN" altLang="en-US"/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有命题变元</a:t>
            </a:r>
            <a:r>
              <a:rPr lang="en-US" altLang="zh-CN">
                <a:sym typeface="+mn-ea"/>
              </a:rPr>
              <a:t>x</a:t>
            </a:r>
          </a:p>
          <a:p>
            <a:r>
              <a:rPr lang="zh-CN" altLang="en-US">
                <a:sym typeface="+mn-ea"/>
              </a:rPr>
              <a:t>当</a:t>
            </a:r>
            <a:r>
              <a:rPr lang="en-US" altLang="zh-CN">
                <a:sym typeface="+mn-ea"/>
              </a:rPr>
              <a:t>x=s</a:t>
            </a:r>
            <a:r>
              <a:rPr lang="zh-CN" altLang="en-US">
                <a:sym typeface="+mn-ea"/>
              </a:rPr>
              <a:t>时，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P(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Q(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[Q(</a:t>
            </a:r>
            <a:r>
              <a:rPr lang="zh-CN" altLang="en-US">
                <a:sym typeface="+mn-ea"/>
              </a:rPr>
              <a:t>s)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+mn-ea"/>
              </a:rPr>
              <a:t>(s)</a:t>
            </a:r>
            <a:r>
              <a:rPr lang="en-US" altLang="zh-CN">
                <a:sym typeface="+mn-ea"/>
              </a:rPr>
              <a:t>] </a:t>
            </a:r>
            <a:r>
              <a:rPr lang="zh-CN" altLang="en-US">
                <a:sym typeface="+mn-ea"/>
              </a:rPr>
              <a:t>是可满足公式</a:t>
            </a:r>
          </a:p>
          <a:p>
            <a:r>
              <a:rPr lang="en-US" altLang="zh-CN">
                <a:sym typeface="+mn-ea"/>
              </a:rPr>
              <a:t>   [</a:t>
            </a:r>
            <a:r>
              <a:rPr lang="zh-CN" altLang="en-US">
                <a:sym typeface="+mn-ea"/>
              </a:rPr>
              <a:t>P(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Q(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] = 1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[Q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不等价，二者取值无关</a:t>
            </a:r>
          </a:p>
          <a:p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还可画真值表判断</a:t>
            </a: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因此该谓词公式为可满足公式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7700" y="4685665"/>
            <a:ext cx="4664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(∀x)</a:t>
            </a:r>
            <a:r>
              <a:rPr lang="en-US" altLang="zh-CN">
                <a:sym typeface="+mn-ea"/>
              </a:rPr>
              <a:t>[</a:t>
            </a:r>
            <a:r>
              <a:rPr lang="zh-CN" altLang="en-US">
                <a:sym typeface="+mn-ea"/>
              </a:rPr>
              <a:t>P(x)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→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Q(x)</a:t>
            </a:r>
            <a:r>
              <a:rPr lang="en-US" altLang="zh-CN">
                <a:sym typeface="+mn-ea"/>
              </a:rPr>
              <a:t>]</a:t>
            </a:r>
            <a:r>
              <a:rPr lang="zh-CN" altLang="en-US">
                <a:sym typeface="+mn-ea"/>
              </a:rPr>
              <a:t>∧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(s)</a:t>
            </a:r>
            <a:r>
              <a:rPr lang="en-US" altLang="zh-CN">
                <a:sym typeface="+mn-ea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>
                <a:sym typeface="+mn-ea"/>
              </a:rPr>
              <a:t> P</a:t>
            </a:r>
            <a:r>
              <a:rPr lang="zh-CN" altLang="en-US">
                <a:sym typeface="+mn-ea"/>
              </a:rPr>
              <a:t>(s)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×</a:t>
            </a:r>
            <a:r>
              <a:rPr lang="en-US" altLang="zh-CN">
                <a:sym typeface="+mn-ea"/>
              </a:rPr>
              <a:t>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（是两个谓词公式之间的关系）</a:t>
            </a:r>
            <a:r>
              <a:rPr lang="en-US" altLang="zh-CN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ldLvl="0" animBg="1"/>
      <p:bldP spid="7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r>
              <a:rPr lang="en-US" altLang="zh-CN" dirty="0"/>
              <a:t> </a:t>
            </a:r>
            <a:r>
              <a:rPr lang="zh-CN" altLang="en-US" dirty="0"/>
              <a:t>一阶谓词逻辑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489075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 对于题目给定的解释，求下列各公式相应的真值。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A=(</a:t>
            </a:r>
            <a:r>
              <a:rPr lang="zh-CN" altLang="en-US" noProof="1">
                <a:sym typeface="Symbol" panose="05050102010706020507" pitchFamily="18" charset="2"/>
              </a:rPr>
              <a:t></a:t>
            </a:r>
            <a:r>
              <a:rPr lang="en-US" altLang="zh-CN" noProof="1">
                <a:sym typeface="Symbol" panose="05050102010706020507" pitchFamily="18" charset="2"/>
              </a:rPr>
              <a:t>x</a:t>
            </a:r>
            <a:r>
              <a:rPr lang="en-US" altLang="zh-CN" dirty="0"/>
              <a:t>) [P(x)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 </a:t>
            </a:r>
            <a:r>
              <a:rPr lang="en-US" altLang="zh-CN" dirty="0"/>
              <a:t>Q(x)]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 ∧ </a:t>
            </a:r>
            <a:r>
              <a:rPr lang="en-US" altLang="zh-CN" dirty="0">
                <a:sym typeface="+mn-ea"/>
              </a:rPr>
              <a:t>R(a)</a:t>
            </a:r>
            <a:r>
              <a:rPr lang="zh-CN" altLang="en-US" dirty="0">
                <a:sym typeface="+mn-ea"/>
              </a:rPr>
              <a:t>，解释：</a:t>
            </a:r>
            <a:r>
              <a:rPr lang="en-US" altLang="zh-CN" dirty="0">
                <a:sym typeface="+mn-ea"/>
              </a:rPr>
              <a:t>D={1, 2, 3}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P(x)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30000" dirty="0">
                <a:sym typeface="+mn-ea"/>
              </a:rPr>
              <a:t>2 </a:t>
            </a:r>
            <a:r>
              <a:rPr lang="en-US" altLang="zh-CN" dirty="0">
                <a:sym typeface="+mn-ea"/>
              </a:rPr>
              <a:t>+ x = 2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Q(x)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是素数；</a:t>
            </a:r>
            <a:r>
              <a:rPr lang="en-US" altLang="zh-CN" dirty="0">
                <a:sym typeface="+mn-ea"/>
              </a:rPr>
              <a:t>R(x)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 dirty="0">
                <a:sym typeface="+mn-ea"/>
              </a:rPr>
              <a:t>x &lt; 3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 dirty="0">
                <a:sym typeface="+mn-ea"/>
              </a:rPr>
              <a:t>a = 1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7700" y="3457575"/>
            <a:ext cx="71926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转换为不含量词的公式</a:t>
            </a:r>
          </a:p>
          <a:p>
            <a:r>
              <a:rPr lang="zh-CN" altLang="en-US"/>
              <a:t>[P(1)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Q(1)]∧[P(2)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Q(2)]∧[P(3)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Q(3)]∧R(1)</a:t>
            </a:r>
          </a:p>
          <a:p>
            <a:r>
              <a:rPr lang="zh-CN" altLang="en-US"/>
              <a:t>P(1)为真，</a:t>
            </a:r>
            <a:r>
              <a:rPr lang="en-US" altLang="zh-CN"/>
              <a:t>Q(1)</a:t>
            </a:r>
            <a:r>
              <a:rPr lang="zh-CN" altLang="en-US"/>
              <a:t>为假（</a:t>
            </a:r>
            <a:r>
              <a:rPr lang="en-US" altLang="zh-CN"/>
              <a:t>1</a:t>
            </a:r>
            <a:r>
              <a:rPr lang="zh-CN" altLang="en-US"/>
              <a:t>不是素数）</a:t>
            </a:r>
          </a:p>
          <a:p>
            <a:r>
              <a:rPr lang="en-US" altLang="zh-CN"/>
              <a:t>P</a:t>
            </a:r>
            <a:r>
              <a:rPr lang="zh-CN" altLang="en-US"/>
              <a:t>(2)为假，Q(</a:t>
            </a:r>
            <a:r>
              <a:rPr lang="en-US" altLang="zh-CN"/>
              <a:t>2</a:t>
            </a:r>
            <a:r>
              <a:rPr lang="zh-CN" altLang="en-US"/>
              <a:t>)为真，</a:t>
            </a:r>
          </a:p>
          <a:p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)为假，Q(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)为真，</a:t>
            </a:r>
            <a:endParaRPr lang="zh-CN" altLang="en-US"/>
          </a:p>
          <a:p>
            <a:r>
              <a:rPr lang="zh-CN" altLang="en-US"/>
              <a:t>R(1)为真</a:t>
            </a:r>
          </a:p>
          <a:p>
            <a:r>
              <a:rPr lang="zh-CN" altLang="en-US"/>
              <a:t>因此在该解释下，该谓词公式为假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54215" y="262255"/>
            <a:ext cx="4978400" cy="706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谓词公式与赋值</a:t>
            </a:r>
            <a:r>
              <a:rPr lang="en-US" altLang="zh-CN" sz="2000" b="1"/>
              <a:t> </a:t>
            </a:r>
            <a:r>
              <a:rPr lang="zh-CN" sz="2000" b="1">
                <a:solidFill>
                  <a:schemeClr val="tx1"/>
                </a:solidFill>
              </a:rPr>
              <a:t>量词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114040" cy="4351655"/>
          </a:xfrm>
        </p:spPr>
        <p:txBody>
          <a:bodyPr/>
          <a:lstStyle/>
          <a:p>
            <a:pPr algn="l">
              <a:buClrTx/>
              <a:buSzTx/>
            </a:pPr>
            <a:r>
              <a:rPr lang="zh-CN" altLang="en-US"/>
              <a:t>命题逻辑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" y="2308225"/>
            <a:ext cx="2468880" cy="3954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740" y="2308225"/>
            <a:ext cx="1638300" cy="4381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61740" y="1825625"/>
            <a:ext cx="2232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一阶谓词逻辑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2022.12.07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命题逻辑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第一部分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第一部分</a:t>
            </a:r>
            <a:r>
              <a:rPr lang="en-US" altLang="zh-CN"/>
              <a:t> </a:t>
            </a:r>
            <a:r>
              <a:rPr lang="zh-CN" altLang="en-US"/>
              <a:t>命题逻辑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859915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利用逻辑联结词把下列命题翻译成符号逻辑形式：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）他既是本片的编剧，又是导演。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）占据空间的、有质量而且不断变化的对象称为物质。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9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）如果一个整数能被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整除，那么它就能被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整除。如果一个整数能被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整除，那么它的各位数字之和也能被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整除。</a:t>
            </a: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4215" y="262255"/>
            <a:ext cx="4978400" cy="132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命题翻译</a:t>
            </a:r>
          </a:p>
          <a:p>
            <a:r>
              <a:rPr lang="zh-CN" altLang="en-US" sz="2000" b="1"/>
              <a:t>逻辑联结词</a:t>
            </a:r>
            <a:r>
              <a:rPr lang="en-US" altLang="zh-CN" sz="2000" b="1"/>
              <a:t> </a:t>
            </a:r>
            <a:r>
              <a:rPr lang="zh-CN" altLang="en-US" sz="2000" b="1"/>
              <a:t>与自然语言的对应关系</a:t>
            </a:r>
          </a:p>
          <a:p>
            <a:r>
              <a:rPr lang="en-US" altLang="zh-CN" sz="2000" b="1"/>
              <a:t>    ~</a:t>
            </a:r>
            <a:r>
              <a:rPr lang="zh-CN" altLang="en-US" sz="2000" b="1"/>
              <a:t>，</a:t>
            </a:r>
            <a:r>
              <a:rPr lang="zh-CN" altLang="en-US" sz="2000" b="1">
                <a:sym typeface="+mn-ea"/>
              </a:rPr>
              <a:t>∧</a:t>
            </a:r>
            <a:r>
              <a:rPr lang="zh-CN" altLang="en-US" sz="2000" b="1"/>
              <a:t>，</a:t>
            </a:r>
            <a:r>
              <a:rPr lang="zh-CN" altLang="en-US" sz="2000" b="1">
                <a:sym typeface="+mn-ea"/>
              </a:rPr>
              <a:t>∨</a:t>
            </a:r>
            <a:r>
              <a:rPr lang="zh-CN" altLang="en-US" sz="2000" b="1"/>
              <a:t>，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000" b="1"/>
              <a:t>，</a:t>
            </a:r>
            <a:r>
              <a:rPr lang="en-US" altLang="en-US" sz="2000" b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2000" b="1"/>
              <a:t>，</a:t>
            </a:r>
            <a:r>
              <a:rPr lang="zh-CN" altLang="en-US" sz="2000" b="1">
                <a:sym typeface="Symbol" panose="05050102010706020507" pitchFamily="18" charset="2"/>
              </a:rPr>
              <a:t>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647700" y="3761105"/>
            <a:ext cx="2953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有多种方式，不唯一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7700" y="4342130"/>
            <a:ext cx="115443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）设命题P：他是本片的编剧；Q：他是本片的导演；可符号化为：P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）设命题P：占据空间的是一种对象；Q：有质量的是一种对象；R：不断变化的是一种对象；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S：对象称为物质。可符号化为：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（9）设命题P：整数能被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6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整除；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：整数能被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整除；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：整数能被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整除；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：整数的各位数字之和能被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整除。</a:t>
            </a:r>
          </a:p>
          <a:p>
            <a:pPr algn="l">
              <a:buClrTx/>
              <a:buSz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可符号化为：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(Q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R))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ldLvl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第一部分</a:t>
            </a:r>
            <a:r>
              <a:rPr lang="en-US" altLang="zh-CN"/>
              <a:t> </a:t>
            </a:r>
            <a:r>
              <a:rPr lang="zh-CN" altLang="en-US"/>
              <a:t>命题逻辑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907540"/>
          </a:xfr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判断下面各语句是否是命题，如果是命题，说出它的真值。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BASIC</a:t>
            </a:r>
            <a:r>
              <a:rPr lang="zh-CN" altLang="en-US"/>
              <a:t>语言是最完美的程序设计语言。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en-US" altLang="zh-CN" baseline="30000"/>
              <a:t>2</a:t>
            </a:r>
            <a:r>
              <a:rPr lang="en-US" altLang="zh-CN"/>
              <a:t>=64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）到</a:t>
            </a:r>
            <a:r>
              <a:rPr lang="en-US" altLang="zh-CN"/>
              <a:t>2022</a:t>
            </a:r>
            <a:r>
              <a:rPr lang="zh-CN" altLang="en-US"/>
              <a:t>年，中国的国民生产总值将赶上和超过美国。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125" y="262255"/>
            <a:ext cx="6206490" cy="132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命题的相关概念</a:t>
            </a:r>
          </a:p>
          <a:p>
            <a:r>
              <a:rPr lang="zh-CN" altLang="en-US" sz="2000" b="1"/>
              <a:t>命题：有一个确切判断结论的陈述句</a:t>
            </a:r>
          </a:p>
          <a:p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不能既真又假</a:t>
            </a:r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即使现在判断不了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7700" y="3733165"/>
            <a:ext cx="55137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）是命题。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不是命题。命题公式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ClrTx/>
              <a:buSzTx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r>
              <a:rPr 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是命题。真值现在判断不了（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2022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年还没结束）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405" y="3733165"/>
            <a:ext cx="5952490" cy="2910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364615"/>
          </a:xfr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构造下列公式的真值表，并由此判别哪些公式是永真式、矛盾式或者可满足公式：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PV(~P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>
                <a:sym typeface="+mn-ea"/>
              </a:rPr>
              <a:t>Q)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>
                <a:sym typeface="+mn-ea"/>
              </a:rPr>
              <a:t>Q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(Q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R))</a:t>
            </a:r>
            <a:r>
              <a:rPr lang="en-US" altLang="en-US" b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/>
              <a:t>((P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Q)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125" y="262255"/>
            <a:ext cx="6206490" cy="132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命题公式的相关概念</a:t>
            </a:r>
          </a:p>
          <a:p>
            <a:r>
              <a:rPr lang="zh-CN" altLang="en-US" sz="2000" b="1"/>
              <a:t>逻辑联结词（条件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000" b="1"/>
              <a:t>：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善意推定</a:t>
            </a:r>
            <a:r>
              <a:rPr lang="zh-CN" altLang="en-US" sz="2000" b="1"/>
              <a:t>）</a:t>
            </a:r>
          </a:p>
          <a:p>
            <a:pPr algn="l">
              <a:buClrTx/>
              <a:buSzTx/>
              <a:buFontTx/>
            </a:pPr>
            <a:r>
              <a:rPr lang="zh-CN" altLang="en-US" sz="2000" b="1"/>
              <a:t>真值表的构造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47700" y="3190240"/>
            <a:ext cx="55137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）可满足公式</a:t>
            </a: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）永真式、可满足公式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4201160"/>
            <a:ext cx="4704080" cy="20262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485" y="2781300"/>
            <a:ext cx="5250815" cy="3900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1464945"/>
          </a:xfrm>
        </p:spPr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利用真值表方法验证下列各式为永真式：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Q)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P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((PVQ)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R)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(Q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R))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26125" y="262255"/>
            <a:ext cx="6206490" cy="1322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命题公式的相关概念</a:t>
            </a:r>
          </a:p>
          <a:p>
            <a:r>
              <a:rPr lang="zh-CN" altLang="en-US" sz="2000" b="1"/>
              <a:t>逻辑联结词</a:t>
            </a:r>
            <a:r>
              <a:rPr lang="zh-CN" altLang="en-US" sz="2000" b="1">
                <a:sym typeface="+mn-ea"/>
              </a:rPr>
              <a:t>（条件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zh-CN" altLang="en-US" sz="2000" b="1">
                <a:sym typeface="+mn-ea"/>
              </a:rPr>
              <a:t>：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善意推定</a:t>
            </a:r>
            <a:r>
              <a:rPr lang="zh-CN" altLang="en-US" sz="2000" b="1">
                <a:sym typeface="+mn-ea"/>
              </a:rPr>
              <a:t>）</a:t>
            </a:r>
            <a:endParaRPr lang="zh-CN" altLang="en-US" sz="2000" b="1"/>
          </a:p>
          <a:p>
            <a:pPr algn="l">
              <a:buClrTx/>
              <a:buSzTx/>
              <a:buFontTx/>
            </a:pPr>
            <a:r>
              <a:rPr lang="zh-CN" altLang="en-US" sz="2000" b="1"/>
              <a:t>真值表的构造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110" y="3361055"/>
            <a:ext cx="6934200" cy="2743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361055"/>
            <a:ext cx="3451860" cy="217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18640"/>
            <a:ext cx="10515600" cy="1137920"/>
          </a:xfrm>
        </p:spPr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证明下列各等价式：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(QVR)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Q)V(P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r>
              <a:rPr lang="en-US" altLang="zh-CN"/>
              <a:t>R)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7555" y="258445"/>
            <a:ext cx="620649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>
                <a:sym typeface="+mn-ea"/>
              </a:rPr>
              <a:t>等价：充分必要条件：</a:t>
            </a:r>
            <a:r>
              <a:rPr lang="en-US" altLang="zh-CN" sz="2000" b="1">
                <a:sym typeface="+mn-ea"/>
              </a:rPr>
              <a:t>P</a:t>
            </a:r>
            <a:r>
              <a:rPr lang="en-US" altLang="en-US" sz="2000" b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000" b="1">
                <a:sym typeface="+mn-ea"/>
              </a:rPr>
              <a:t>Q</a:t>
            </a:r>
            <a:r>
              <a:rPr lang="zh-CN" altLang="en-US" sz="2000" b="1">
                <a:sym typeface="+mn-ea"/>
              </a:rPr>
              <a:t>永真</a:t>
            </a:r>
            <a:endParaRPr lang="zh-CN" altLang="en-US" sz="2000" b="1"/>
          </a:p>
          <a:p>
            <a:r>
              <a:rPr lang="zh-CN" altLang="en-US" sz="2000" b="1">
                <a:sym typeface="+mn-ea"/>
              </a:rPr>
              <a:t>①真值表法；②公式推演；③基本等价式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47700" y="3194685"/>
            <a:ext cx="551370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P→(Q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R)</a:t>
            </a: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⇔~P</a:t>
            </a:r>
            <a:r>
              <a:rPr lang="en-US" altLang="zh-CN">
                <a:sym typeface="+mn-ea"/>
              </a:rPr>
              <a:t>V(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             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蕴含律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⇔~P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QV~P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幂等律、交换律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⇔(~P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Q)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(~P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结合律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⇔(P→Q)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(P→R)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蕴含律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7700" y="282638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公式推演：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ldLvl="0" animBg="1"/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第一部分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命题逻辑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680210"/>
            <a:ext cx="8860790" cy="1312545"/>
          </a:xfrm>
        </p:spPr>
        <p:txBody>
          <a:bodyPr>
            <a:norm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）如果</a:t>
            </a:r>
            <a:r>
              <a:rPr lang="en-US" altLang="zh-CN" dirty="0"/>
              <a:t>PVQ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QVR</a:t>
            </a:r>
            <a:r>
              <a:rPr lang="zh-CN" altLang="en-US" dirty="0"/>
              <a:t>，能否断定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R</a:t>
            </a:r>
            <a:r>
              <a:rPr lang="zh-CN" altLang="en-US" dirty="0"/>
              <a:t>？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-US" altLang="zh-CN" dirty="0"/>
              <a:t>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R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，能否断定</a:t>
            </a:r>
            <a:r>
              <a:rPr lang="en-US" altLang="zh-CN" dirty="0">
                <a:sym typeface="Symbol" panose="05050102010706020507" pitchFamily="18" charset="2"/>
              </a:rPr>
              <a:t>PR</a:t>
            </a:r>
            <a:r>
              <a:rPr lang="zh-CN" altLang="en-US" dirty="0">
                <a:sym typeface="Symbol" panose="05050102010706020507" pitchFamily="18" charset="2"/>
              </a:rPr>
              <a:t>？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）如果</a:t>
            </a:r>
            <a:r>
              <a:rPr lang="en-US" altLang="zh-CN" dirty="0">
                <a:sym typeface="Symbol" panose="05050102010706020507" pitchFamily="18" charset="2"/>
              </a:rPr>
              <a:t>~P~R</a:t>
            </a:r>
            <a:r>
              <a:rPr lang="zh-CN" altLang="en-US" dirty="0">
                <a:sym typeface="Symbol" panose="05050102010706020507" pitchFamily="18" charset="2"/>
              </a:rPr>
              <a:t>，能否断定</a:t>
            </a:r>
            <a:r>
              <a:rPr lang="en-US" altLang="zh-CN" dirty="0">
                <a:sym typeface="Symbol" panose="05050102010706020507" pitchFamily="18" charset="2"/>
              </a:rPr>
              <a:t>PR</a:t>
            </a:r>
            <a:r>
              <a:rPr lang="zh-CN" altLang="en-US" dirty="0">
                <a:sym typeface="Symbol" panose="05050102010706020507" pitchFamily="18" charset="2"/>
              </a:rP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37555" y="258445"/>
            <a:ext cx="6206490" cy="1014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知识点：</a:t>
            </a:r>
          </a:p>
          <a:p>
            <a:r>
              <a:rPr lang="zh-CN" altLang="en-US" sz="2000" b="1"/>
              <a:t>等价：</a:t>
            </a:r>
            <a:r>
              <a:rPr lang="zh-CN" altLang="en-US" sz="2000" b="1">
                <a:sym typeface="+mn-ea"/>
              </a:rPr>
              <a:t>充分必要条件：</a:t>
            </a:r>
            <a:r>
              <a:rPr lang="en-US" altLang="zh-CN" sz="2000" b="1">
                <a:sym typeface="+mn-ea"/>
              </a:rPr>
              <a:t>P</a:t>
            </a:r>
            <a:r>
              <a:rPr lang="en-US" altLang="en-US" sz="2000" b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sz="2000" b="1">
                <a:sym typeface="+mn-ea"/>
              </a:rPr>
              <a:t>Q</a:t>
            </a:r>
            <a:r>
              <a:rPr lang="zh-CN" altLang="en-US" sz="2000" b="1">
                <a:sym typeface="+mn-ea"/>
              </a:rPr>
              <a:t>永真</a:t>
            </a:r>
            <a:endParaRPr lang="zh-CN" altLang="en-US" sz="2000" b="1"/>
          </a:p>
          <a:p>
            <a:r>
              <a:rPr lang="zh-CN" altLang="en-US" sz="2000" b="1"/>
              <a:t>①真值表法；②公式推演；③基本等价式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7020" y="3244850"/>
            <a:ext cx="6315141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）不能断定。</a:t>
            </a:r>
            <a:r>
              <a:rPr lang="en-US" altLang="zh-CN" dirty="0"/>
              <a:t>Q=T</a:t>
            </a:r>
            <a:r>
              <a:rPr lang="zh-CN" altLang="en-US" dirty="0"/>
              <a:t>时，</a:t>
            </a:r>
            <a:r>
              <a:rPr lang="en-US" altLang="zh-CN" dirty="0">
                <a:sym typeface="+mn-ea"/>
              </a:rPr>
              <a:t>PVQ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+mn-ea"/>
              </a:rPr>
              <a:t>QVR</a:t>
            </a:r>
            <a:r>
              <a:rPr lang="zh-CN" altLang="en-US" dirty="0">
                <a:sym typeface="+mn-ea"/>
              </a:rPr>
              <a:t>恒成立，不必有</a:t>
            </a:r>
            <a:r>
              <a:rPr lang="en-US" altLang="zh-CN" dirty="0">
                <a:sym typeface="+mn-ea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+mn-ea"/>
              </a:rPr>
              <a:t>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8940" y="3614420"/>
            <a:ext cx="71761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(PVQ)⇔(QVR)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利用充要条件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(PVQ)</a:t>
            </a:r>
            <a:r>
              <a:rPr lang="en-US" altLang="en-US" b="1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 dirty="0">
                <a:sym typeface="+mn-ea"/>
              </a:rPr>
              <a:t>(QVR) ？T</a:t>
            </a:r>
            <a:r>
              <a:rPr lang="en-US" altLang="zh-CN" dirty="0">
                <a:sym typeface="+mn-ea"/>
              </a:rPr>
              <a:t>  (</a:t>
            </a:r>
            <a:r>
              <a:rPr lang="zh-CN" altLang="en-US" dirty="0">
                <a:sym typeface="+mn-ea"/>
              </a:rPr>
              <a:t>目标：消去条件符号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 </a:t>
            </a:r>
            <a:r>
              <a:rPr lang="zh-CN" altLang="en-US" u="sng" dirty="0">
                <a:sym typeface="+mn-ea"/>
              </a:rPr>
              <a:t>((~(PVQ))</a:t>
            </a:r>
            <a:r>
              <a:rPr lang="en-US" altLang="zh-CN" b="1" u="sng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u="sng" dirty="0">
                <a:sym typeface="+mn-ea"/>
              </a:rPr>
              <a:t>(~(QVR)))</a:t>
            </a:r>
            <a:r>
              <a:rPr lang="zh-CN" altLang="en-US" dirty="0">
                <a:sym typeface="+mn-ea"/>
              </a:rPr>
              <a:t>V((PVQ)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dirty="0">
                <a:sym typeface="+mn-ea"/>
              </a:rPr>
              <a:t>(QVR)) </a:t>
            </a:r>
            <a:r>
              <a:rPr lang="en-US" altLang="zh-CN" dirty="0">
                <a:sym typeface="+mn-ea"/>
              </a:rPr>
              <a:t>  (</a:t>
            </a:r>
            <a:r>
              <a:rPr lang="zh-CN" altLang="en-US" dirty="0">
                <a:sym typeface="+mn-ea"/>
              </a:rPr>
              <a:t>等价律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u="sng" dirty="0">
                <a:sym typeface="+mn-ea"/>
              </a:rPr>
              <a:t>(~P</a:t>
            </a:r>
            <a:r>
              <a:rPr lang="en-US" altLang="zh-CN" b="1" u="sng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u="sng" dirty="0">
                <a:sym typeface="+mn-ea"/>
              </a:rPr>
              <a:t>~Q</a:t>
            </a:r>
            <a:r>
              <a:rPr lang="en-US" altLang="zh-CN" b="1" u="sng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u="sng" dirty="0">
                <a:sym typeface="+mn-ea"/>
              </a:rPr>
              <a:t>~R)</a:t>
            </a:r>
            <a:r>
              <a:rPr lang="zh-CN" altLang="en-US" dirty="0">
                <a:sym typeface="+mn-ea"/>
              </a:rPr>
              <a:t>V(P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dirty="0">
                <a:sym typeface="+mn-ea"/>
              </a:rPr>
              <a:t>Q)V(P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dirty="0">
                <a:sym typeface="+mn-ea"/>
              </a:rPr>
              <a:t>R)VQV(Q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 dirty="0">
                <a:sym typeface="+mn-ea"/>
              </a:rPr>
              <a:t>R) </a:t>
            </a:r>
            <a:r>
              <a:rPr lang="en-US" altLang="zh-CN" dirty="0">
                <a:sym typeface="+mn-ea"/>
              </a:rPr>
              <a:t> (</a:t>
            </a:r>
            <a:r>
              <a:rPr lang="zh-CN" altLang="en-US" dirty="0">
                <a:sym typeface="+mn-ea"/>
              </a:rPr>
              <a:t>展开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幂等律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 </a:t>
            </a:r>
            <a:r>
              <a:rPr lang="zh-CN" altLang="en-US" b="1" u="sng" dirty="0">
                <a:sym typeface="+mn-ea"/>
              </a:rPr>
              <a:t>(~P∧~Q∧~R) </a:t>
            </a:r>
            <a:r>
              <a:rPr lang="zh-CN" altLang="en-US" b="1" dirty="0">
                <a:sym typeface="+mn-ea"/>
              </a:rPr>
              <a:t>V Q V (P∧R) ？T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吸收律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只要</a:t>
            </a:r>
            <a:r>
              <a:rPr lang="en-US" altLang="zh-CN" dirty="0">
                <a:sym typeface="+mn-ea"/>
              </a:rPr>
              <a:t>Q=T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PVQ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>
                <a:sym typeface="+mn-ea"/>
              </a:rPr>
              <a:t>QVR</a:t>
            </a:r>
            <a:r>
              <a:rPr lang="zh-CN" altLang="en-US" dirty="0">
                <a:sym typeface="+mn-ea"/>
              </a:rPr>
              <a:t>=T就成立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85075" y="1341120"/>
            <a:ext cx="22529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b="1">
                <a:sym typeface="+mn-ea"/>
              </a:rPr>
              <a:t>P</a:t>
            </a:r>
            <a:r>
              <a:rPr lang="en-US" altLang="en-US" b="1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ym typeface="+mn-ea"/>
              </a:rPr>
              <a:t>Q</a:t>
            </a:r>
          </a:p>
          <a:p>
            <a:pPr algn="l"/>
            <a:r>
              <a:rPr lang="zh-CN" altLang="en-US" dirty="0">
                <a:sym typeface="+mn-ea"/>
              </a:rPr>
              <a:t>⇔</a:t>
            </a:r>
            <a:r>
              <a:rPr lang="en-US" altLang="zh-CN"/>
              <a:t>(~P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~Q)V(P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/>
              <a:t>Q)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056755" y="3614420"/>
            <a:ext cx="41065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(P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Q)⇔(R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Q)</a:t>
            </a:r>
          </a:p>
          <a:p>
            <a:r>
              <a:rPr lang="zh-CN" altLang="en-US"/>
              <a:t>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Q)</a:t>
            </a:r>
            <a:r>
              <a:rPr lang="en-US" altLang="en-US" b="1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/>
              <a:t>(R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Q) </a:t>
            </a:r>
            <a:r>
              <a:rPr lang="en-US" altLang="zh-CN"/>
              <a:t> </a:t>
            </a:r>
            <a:r>
              <a:rPr lang="zh-CN" altLang="en-US"/>
              <a:t>？T</a:t>
            </a:r>
          </a:p>
          <a:p>
            <a:r>
              <a:rPr lang="zh-CN" altLang="en-US"/>
              <a:t>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Q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R)V((~PV~Q)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(~RV~Q)) </a:t>
            </a:r>
          </a:p>
          <a:p>
            <a:r>
              <a:rPr lang="zh-CN" altLang="en-US"/>
              <a:t>~QV(P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sym typeface="+mn-ea"/>
              </a:rPr>
              <a:t>Q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R)V(~P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~R) ？T</a:t>
            </a:r>
          </a:p>
          <a:p>
            <a:r>
              <a:rPr lang="zh-CN" altLang="en-US" dirty="0">
                <a:sym typeface="+mn-ea"/>
              </a:rPr>
              <a:t>只要</a:t>
            </a:r>
            <a:r>
              <a:rPr lang="en-US" altLang="zh-CN" dirty="0">
                <a:sym typeface="+mn-ea"/>
              </a:rPr>
              <a:t>~Q=T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>
                <a:sym typeface="+mn-ea"/>
              </a:rPr>
              <a:t>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sym typeface="+mn-ea"/>
              </a:rPr>
              <a:t>Q)⇔(R</a:t>
            </a:r>
            <a:r>
              <a:rPr lang="en-US" altLang="zh-CN" b="1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>
                <a:sym typeface="+mn-ea"/>
              </a:rPr>
              <a:t>Q)</a:t>
            </a:r>
            <a:r>
              <a:rPr lang="zh-CN" altLang="en-US" dirty="0">
                <a:sym typeface="+mn-ea"/>
              </a:rPr>
              <a:t>=T就成立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875780" y="3246120"/>
            <a:ext cx="49536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）不能断定。</a:t>
            </a:r>
            <a:r>
              <a:rPr lang="en-US" altLang="zh-CN" dirty="0"/>
              <a:t>Q=F</a:t>
            </a:r>
            <a:r>
              <a:rPr lang="zh-CN" altLang="en-US" dirty="0"/>
              <a:t>时，</a:t>
            </a:r>
            <a:r>
              <a:rPr lang="en-US" altLang="zh-CN" dirty="0">
                <a:sym typeface="+mn-ea"/>
              </a:rPr>
              <a:t>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>
                <a:sym typeface="+mn-ea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R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+mn-ea"/>
              </a:rPr>
              <a:t>恒成立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87140" y="5367655"/>
            <a:ext cx="46177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（3）能断定。</a:t>
            </a:r>
          </a:p>
          <a:p>
            <a:r>
              <a:rPr lang="zh-CN" altLang="en-US"/>
              <a:t>~P⇔~R</a:t>
            </a:r>
          </a:p>
          <a:p>
            <a:r>
              <a:rPr lang="zh-CN" altLang="en-US"/>
              <a:t>~P</a:t>
            </a:r>
            <a:r>
              <a:rPr lang="en-US" altLang="en-US" b="1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/>
              <a:t>~R = T</a:t>
            </a:r>
          </a:p>
          <a:p>
            <a:r>
              <a:rPr lang="zh-CN" altLang="en-US"/>
              <a:t>(~P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~R)V(P</a:t>
            </a:r>
            <a:r>
              <a:rPr lang="en-US" altLang="zh-CN" b="1" dirty="0">
                <a:latin typeface="Times New Roman" panose="02020603050405020304" charset="0"/>
                <a:ea typeface="楷体_GB2312" panose="02010609030101010101" pitchFamily="49" charset="-122"/>
                <a:cs typeface="Times New Roman" panose="02020603050405020304" charset="0"/>
                <a:sym typeface="+mn-ea"/>
              </a:rPr>
              <a:t>∧</a:t>
            </a:r>
            <a:r>
              <a:rPr lang="zh-CN" altLang="en-US"/>
              <a:t>R) = T 即 (P </a:t>
            </a:r>
            <a:r>
              <a:rPr lang="en-US" altLang="en-US" b="1" dirty="0"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/>
              <a:t> R) = T</a:t>
            </a:r>
          </a:p>
          <a:p>
            <a:r>
              <a:rPr lang="zh-CN" altLang="en-US"/>
              <a:t>则有P⇔R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/>
      <p:bldP spid="6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2917</Words>
  <Application>Microsoft Office PowerPoint</Application>
  <PresentationFormat>宽屏</PresentationFormat>
  <Paragraphs>268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楷体_GB2312</vt:lpstr>
      <vt:lpstr>微软雅黑</vt:lpstr>
      <vt:lpstr>Arial</vt:lpstr>
      <vt:lpstr>Arial Black</vt:lpstr>
      <vt:lpstr>Calibri</vt:lpstr>
      <vt:lpstr>Times New Roman</vt:lpstr>
      <vt:lpstr>Wingdings</vt:lpstr>
      <vt:lpstr>Office 主题​​</vt:lpstr>
      <vt:lpstr>离散数学·习题课一</vt:lpstr>
      <vt:lpstr>目录</vt:lpstr>
      <vt:lpstr>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第一部分 命题逻辑</vt:lpstr>
      <vt:lpstr>一阶谓词逻辑</vt:lpstr>
      <vt:lpstr>第二部分 一阶谓词逻辑</vt:lpstr>
      <vt:lpstr>第二部分 一阶谓词逻辑</vt:lpstr>
      <vt:lpstr>第二部分 一阶谓词逻辑</vt:lpstr>
      <vt:lpstr>第二部分 一阶谓词逻辑</vt:lpstr>
      <vt:lpstr>第二部分 一阶谓词逻辑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离散数学·第一次作业</dc:title>
  <dc:creator/>
  <cp:lastModifiedBy>张瀚文</cp:lastModifiedBy>
  <cp:revision>823</cp:revision>
  <dcterms:created xsi:type="dcterms:W3CDTF">2019-09-19T02:01:00Z</dcterms:created>
  <dcterms:modified xsi:type="dcterms:W3CDTF">2022-12-07T00:47:11Z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00D5EA5D2F244974939A77B9841DE9E9</vt:lpwstr>
  </property>
</Properties>
</file>