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3.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3"/>
    <p:sldId id="422" r:id="rId4"/>
    <p:sldId id="439" r:id="rId5"/>
    <p:sldId id="447" r:id="rId6"/>
    <p:sldId id="469" r:id="rId7"/>
    <p:sldId id="440" r:id="rId8"/>
    <p:sldId id="546" r:id="rId9"/>
    <p:sldId id="471" r:id="rId10"/>
    <p:sldId id="472" r:id="rId11"/>
    <p:sldId id="441" r:id="rId12"/>
    <p:sldId id="547" r:id="rId13"/>
    <p:sldId id="474" r:id="rId14"/>
    <p:sldId id="475" r:id="rId15"/>
    <p:sldId id="476" r:id="rId16"/>
    <p:sldId id="477" r:id="rId17"/>
    <p:sldId id="478" r:id="rId18"/>
    <p:sldId id="442" r:id="rId19"/>
    <p:sldId id="481" r:id="rId20"/>
    <p:sldId id="479" r:id="rId22"/>
    <p:sldId id="443" r:id="rId23"/>
    <p:sldId id="549" r:id="rId24"/>
    <p:sldId id="480" r:id="rId25"/>
    <p:sldId id="444" r:id="rId26"/>
    <p:sldId id="550" r:id="rId27"/>
    <p:sldId id="517" r:id="rId28"/>
    <p:sldId id="445" r:id="rId29"/>
    <p:sldId id="553" r:id="rId30"/>
    <p:sldId id="520" r:id="rId31"/>
    <p:sldId id="521" r:id="rId32"/>
    <p:sldId id="523" r:id="rId33"/>
    <p:sldId id="524" r:id="rId34"/>
    <p:sldId id="551" r:id="rId35"/>
    <p:sldId id="528" r:id="rId36"/>
    <p:sldId id="446" r:id="rId37"/>
    <p:sldId id="552" r:id="rId38"/>
    <p:sldId id="545" r:id="rId39"/>
  </p:sldIdLst>
  <p:sldSz cx="12192000" cy="6858000"/>
  <p:notesSz cx="6858000" cy="9144000"/>
  <p:embeddedFontLst>
    <p:embeddedFont>
      <p:font typeface="华文隶书" panose="02010800040101010101" charset="-122"/>
      <p:regular r:id="rId43"/>
    </p:embeddedFont>
    <p:embeddedFont>
      <p:font typeface="华文仿宋" panose="02010600040101010101" charset="-122"/>
      <p:regular r:id="rId44"/>
    </p:embeddedFont>
    <p:embeddedFont>
      <p:font typeface="汉仪君黑-65W" panose="00020600040101010101" pitchFamily="18" charset="-122"/>
      <p:regular r:id="rId45"/>
    </p:embeddedFont>
    <p:embeddedFont>
      <p:font typeface="华文新魏" panose="02010800040101010101" charset="-122"/>
      <p:regular r:id="rId46"/>
    </p:embeddedFont>
    <p:embeddedFont>
      <p:font typeface="华文楷体" panose="02010600040101010101" charset="-122"/>
      <p:regular r:id="rId47"/>
    </p:embeddedFont>
    <p:embeddedFont>
      <p:font typeface="汉仪颜楷繁" panose="02010600000101010101" pitchFamily="2" charset="-122"/>
      <p:regular r:id="rId48"/>
    </p:embeddedFont>
    <p:embeddedFont>
      <p:font typeface="微软雅黑" panose="020B0503020204020204" charset="-122"/>
      <p:regular r:id="rId49"/>
    </p:embeddedFont>
    <p:embeddedFont>
      <p:font typeface="Calibri" panose="020F0502020204030204" charset="0"/>
      <p:regular r:id="rId50"/>
      <p:bold r:id="rId51"/>
      <p:italic r:id="rId52"/>
      <p:boldItalic r:id="rId53"/>
    </p:embeddedFont>
    <p:embeddedFont>
      <p:font typeface="等线" panose="02010600030101010101" charset="-122"/>
      <p:regular r:id="rId54"/>
    </p:embeddedFont>
    <p:embeddedFont>
      <p:font typeface="黑体" panose="02010609060101010101" charset="-122"/>
      <p:regular r:id="rId55"/>
    </p:embeddedFont>
    <p:embeddedFont>
      <p:font typeface="汉仪程行简" panose="00020600040101010101" pitchFamily="18" charset="-122"/>
      <p:regular r:id="rId56"/>
    </p:embeddedFont>
  </p:embeddedFontLst>
  <p:custDataLst>
    <p:tags r:id="rId5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E7CC"/>
    <a:srgbClr val="EFD3C7"/>
    <a:srgbClr val="A98678"/>
    <a:srgbClr val="211F1D"/>
    <a:srgbClr val="302E2B"/>
    <a:srgbClr val="D1D2CA"/>
    <a:srgbClr val="E3C4B3"/>
    <a:srgbClr val="CFB1A6"/>
    <a:srgbClr val="1313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1122"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7" Type="http://schemas.openxmlformats.org/officeDocument/2006/relationships/tags" Target="tags/tag50.xml"/><Relationship Id="rId56" Type="http://schemas.openxmlformats.org/officeDocument/2006/relationships/font" Target="fonts/font14.fntdata"/><Relationship Id="rId55" Type="http://schemas.openxmlformats.org/officeDocument/2006/relationships/font" Target="fonts/font13.fntdata"/><Relationship Id="rId54" Type="http://schemas.openxmlformats.org/officeDocument/2006/relationships/font" Target="fonts/font12.fntdata"/><Relationship Id="rId53" Type="http://schemas.openxmlformats.org/officeDocument/2006/relationships/font" Target="fonts/font11.fntdata"/><Relationship Id="rId52" Type="http://schemas.openxmlformats.org/officeDocument/2006/relationships/font" Target="fonts/font10.fntdata"/><Relationship Id="rId51" Type="http://schemas.openxmlformats.org/officeDocument/2006/relationships/font" Target="fonts/font9.fntdata"/><Relationship Id="rId50" Type="http://schemas.openxmlformats.org/officeDocument/2006/relationships/font" Target="fonts/font8.fntdata"/><Relationship Id="rId5" Type="http://schemas.openxmlformats.org/officeDocument/2006/relationships/slide" Target="slides/slide3.xml"/><Relationship Id="rId49" Type="http://schemas.openxmlformats.org/officeDocument/2006/relationships/font" Target="fonts/font7.fntdata"/><Relationship Id="rId48" Type="http://schemas.openxmlformats.org/officeDocument/2006/relationships/font" Target="fonts/font6.fntdata"/><Relationship Id="rId47" Type="http://schemas.openxmlformats.org/officeDocument/2006/relationships/font" Target="fonts/font5.fntdata"/><Relationship Id="rId46" Type="http://schemas.openxmlformats.org/officeDocument/2006/relationships/font" Target="fonts/font4.fntdata"/><Relationship Id="rId45" Type="http://schemas.openxmlformats.org/officeDocument/2006/relationships/font" Target="fonts/font3.fntdata"/><Relationship Id="rId44" Type="http://schemas.openxmlformats.org/officeDocument/2006/relationships/font" Target="fonts/font2.fntdata"/><Relationship Id="rId43" Type="http://schemas.openxmlformats.org/officeDocument/2006/relationships/font" Target="fonts/font1.fntdata"/><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533943-FFF5-47E5-A832-36BF3C00215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F59876-AB1C-4F80-935D-211CA0B8A74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5.svg"/><Relationship Id="rId7" Type="http://schemas.openxmlformats.org/officeDocument/2006/relationships/image" Target="../media/image4.png"/><Relationship Id="rId6" Type="http://schemas.openxmlformats.org/officeDocument/2006/relationships/image" Target="../media/image12.jpeg"/><Relationship Id="rId5" Type="http://schemas.openxmlformats.org/officeDocument/2006/relationships/image" Target="../media/image3.svg"/><Relationship Id="rId4" Type="http://schemas.openxmlformats.org/officeDocument/2006/relationships/image" Target="../media/image2.png"/><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image" Target="../media/image4.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3.jpe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4.jpe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5.jpeg"/><Relationship Id="rId3" Type="http://schemas.openxmlformats.org/officeDocument/2006/relationships/tags" Target="../tags/tag8.xml"/><Relationship Id="rId2" Type="http://schemas.openxmlformats.org/officeDocument/2006/relationships/image" Target="../media/image4.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2.jpeg"/><Relationship Id="rId4" Type="http://schemas.openxmlformats.org/officeDocument/2006/relationships/image" Target="../media/image2.png"/><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2.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8.jpeg"/><Relationship Id="rId6" Type="http://schemas.openxmlformats.org/officeDocument/2006/relationships/image" Target="../media/image7.jpeg"/><Relationship Id="rId5" Type="http://schemas.openxmlformats.org/officeDocument/2006/relationships/image" Target="../media/image5.svg"/><Relationship Id="rId4" Type="http://schemas.openxmlformats.org/officeDocument/2006/relationships/image" Target="../media/image4.pn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6.jpeg"/></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2.jpeg"/><Relationship Id="rId4" Type="http://schemas.openxmlformats.org/officeDocument/2006/relationships/image" Target="../media/image2.png"/><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image" Target="../media/image4.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1" Type="http://schemas.openxmlformats.org/officeDocument/2006/relationships/slideLayout" Target="../slideLayouts/slideLayout1.xml"/><Relationship Id="rId20" Type="http://schemas.openxmlformats.org/officeDocument/2006/relationships/tags" Target="../tags/tag33.xml"/><Relationship Id="rId2" Type="http://schemas.openxmlformats.org/officeDocument/2006/relationships/image" Target="../media/image4.png"/><Relationship Id="rId19" Type="http://schemas.openxmlformats.org/officeDocument/2006/relationships/tags" Target="../tags/tag32.xml"/><Relationship Id="rId18" Type="http://schemas.openxmlformats.org/officeDocument/2006/relationships/tags" Target="../tags/tag31.xml"/><Relationship Id="rId17" Type="http://schemas.openxmlformats.org/officeDocument/2006/relationships/tags" Target="../tags/tag30.xml"/><Relationship Id="rId16" Type="http://schemas.openxmlformats.org/officeDocument/2006/relationships/tags" Target="../tags/tag29.xml"/><Relationship Id="rId15" Type="http://schemas.openxmlformats.org/officeDocument/2006/relationships/tags" Target="../tags/tag28.xml"/><Relationship Id="rId14" Type="http://schemas.openxmlformats.org/officeDocument/2006/relationships/tags" Target="../tags/tag27.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2.jpeg"/><Relationship Id="rId4" Type="http://schemas.openxmlformats.org/officeDocument/2006/relationships/image" Target="../media/image2.png"/><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slides/_rels/slide24.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image" Target="../media/image4.png"/><Relationship Id="rId10" Type="http://schemas.openxmlformats.org/officeDocument/2006/relationships/slideLayout" Target="../slideLayouts/slideLayout1.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2.jpeg"/><Relationship Id="rId4" Type="http://schemas.openxmlformats.org/officeDocument/2006/relationships/image" Target="../media/image2.png"/><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2.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45.xml"/><Relationship Id="rId2" Type="http://schemas.openxmlformats.org/officeDocument/2006/relationships/image" Target="../media/image4.png"/><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46.xml"/><Relationship Id="rId2" Type="http://schemas.openxmlformats.org/officeDocument/2006/relationships/image" Target="../media/image4.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5.svg"/><Relationship Id="rId7" Type="http://schemas.openxmlformats.org/officeDocument/2006/relationships/image" Target="../media/image4.png"/><Relationship Id="rId6" Type="http://schemas.openxmlformats.org/officeDocument/2006/relationships/image" Target="../media/image12.jpeg"/><Relationship Id="rId5" Type="http://schemas.openxmlformats.org/officeDocument/2006/relationships/image" Target="../media/image3.svg"/><Relationship Id="rId4" Type="http://schemas.openxmlformats.org/officeDocument/2006/relationships/image" Target="../media/image2.png"/><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47.xml"/><Relationship Id="rId2" Type="http://schemas.openxmlformats.org/officeDocument/2006/relationships/image" Target="../media/image4.png"/><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48.xml"/><Relationship Id="rId2" Type="http://schemas.openxmlformats.org/officeDocument/2006/relationships/image" Target="../media/image4.png"/><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49.xml"/><Relationship Id="rId2" Type="http://schemas.openxmlformats.org/officeDocument/2006/relationships/image" Target="../media/image4.png"/><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2.jpeg"/><Relationship Id="rId4" Type="http://schemas.openxmlformats.org/officeDocument/2006/relationships/image" Target="../media/image2.png"/><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7.jpeg"/><Relationship Id="rId2" Type="http://schemas.openxmlformats.org/officeDocument/2006/relationships/image" Target="../media/image4.png"/><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svg"/><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svg"/><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5.svg"/><Relationship Id="rId7" Type="http://schemas.openxmlformats.org/officeDocument/2006/relationships/image" Target="../media/image4.png"/><Relationship Id="rId6" Type="http://schemas.openxmlformats.org/officeDocument/2006/relationships/image" Target="../media/image12.jpeg"/><Relationship Id="rId5" Type="http://schemas.openxmlformats.org/officeDocument/2006/relationships/image" Target="../media/image3.svg"/><Relationship Id="rId4" Type="http://schemas.openxmlformats.org/officeDocument/2006/relationships/image" Target="../media/image2.png"/><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3.xml"/><Relationship Id="rId6" Type="http://schemas.openxmlformats.org/officeDocument/2006/relationships/tags" Target="../tags/tag2.xml"/><Relationship Id="rId5" Type="http://schemas.openxmlformats.org/officeDocument/2006/relationships/tags" Target="../tags/tag1.xml"/><Relationship Id="rId4" Type="http://schemas.openxmlformats.org/officeDocument/2006/relationships/image" Target="../media/image5.svg"/><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svg"/><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svg"/><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E7CC"/>
        </a:solidFill>
        <a:effectLst/>
      </p:bgPr>
    </p:bg>
    <p:spTree>
      <p:nvGrpSpPr>
        <p:cNvPr id="1" name=""/>
        <p:cNvGrpSpPr/>
        <p:nvPr/>
      </p:nvGrpSpPr>
      <p:grpSpPr>
        <a:xfrm>
          <a:off x="0" y="0"/>
          <a:ext cx="0" cy="0"/>
          <a:chOff x="0" y="0"/>
          <a:chExt cx="0" cy="0"/>
        </a:xfrm>
      </p:grpSpPr>
      <p:pic>
        <p:nvPicPr>
          <p:cNvPr id="25" name="图片 2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2286001" y="72108"/>
            <a:ext cx="9529085" cy="6713785"/>
          </a:xfrm>
          <a:custGeom>
            <a:avLst/>
            <a:gdLst>
              <a:gd name="connsiteX0" fmla="*/ 6846129 w 9529085"/>
              <a:gd name="connsiteY0" fmla="*/ 6614603 h 6713785"/>
              <a:gd name="connsiteX1" fmla="*/ 7712331 w 9529085"/>
              <a:gd name="connsiteY1" fmla="*/ 6686014 h 6713785"/>
              <a:gd name="connsiteX2" fmla="*/ 6843484 w 9529085"/>
              <a:gd name="connsiteY2" fmla="*/ 6686014 h 6713785"/>
              <a:gd name="connsiteX3" fmla="*/ 6846129 w 9529085"/>
              <a:gd name="connsiteY3" fmla="*/ 6614603 h 6713785"/>
              <a:gd name="connsiteX4" fmla="*/ 5095108 w 9529085"/>
              <a:gd name="connsiteY4" fmla="*/ 6597058 h 6713785"/>
              <a:gd name="connsiteX5" fmla="*/ 6612057 w 9529085"/>
              <a:gd name="connsiteY5" fmla="*/ 6622536 h 6713785"/>
              <a:gd name="connsiteX6" fmla="*/ 6609412 w 9529085"/>
              <a:gd name="connsiteY6" fmla="*/ 6713785 h 6713785"/>
              <a:gd name="connsiteX7" fmla="*/ 4588715 w 9529085"/>
              <a:gd name="connsiteY7" fmla="*/ 6622536 h 6713785"/>
              <a:gd name="connsiteX8" fmla="*/ 5095108 w 9529085"/>
              <a:gd name="connsiteY8" fmla="*/ 6597058 h 6713785"/>
              <a:gd name="connsiteX9" fmla="*/ 1613210 w 9529085"/>
              <a:gd name="connsiteY9" fmla="*/ 1051 h 6713785"/>
              <a:gd name="connsiteX10" fmla="*/ 2294270 w 9529085"/>
              <a:gd name="connsiteY10" fmla="*/ 55271 h 6713785"/>
              <a:gd name="connsiteX11" fmla="*/ 3276848 w 9529085"/>
              <a:gd name="connsiteY11" fmla="*/ 46014 h 6713785"/>
              <a:gd name="connsiteX12" fmla="*/ 4328193 w 9529085"/>
              <a:gd name="connsiteY12" fmla="*/ 110814 h 6713785"/>
              <a:gd name="connsiteX13" fmla="*/ 5480043 w 9529085"/>
              <a:gd name="connsiteY13" fmla="*/ 110814 h 6713785"/>
              <a:gd name="connsiteX14" fmla="*/ 6896382 w 9529085"/>
              <a:gd name="connsiteY14" fmla="*/ 301246 h 6713785"/>
              <a:gd name="connsiteX15" fmla="*/ 7849866 w 9529085"/>
              <a:gd name="connsiteY15" fmla="*/ 736331 h 6713785"/>
              <a:gd name="connsiteX16" fmla="*/ 7881604 w 9529085"/>
              <a:gd name="connsiteY16" fmla="*/ 887089 h 6713785"/>
              <a:gd name="connsiteX17" fmla="*/ 7919955 w 9529085"/>
              <a:gd name="connsiteY17" fmla="*/ 1244150 h 6713785"/>
              <a:gd name="connsiteX18" fmla="*/ 7589344 w 9529085"/>
              <a:gd name="connsiteY18" fmla="*/ 1324819 h 6713785"/>
              <a:gd name="connsiteX19" fmla="*/ 7676625 w 9529085"/>
              <a:gd name="connsiteY19" fmla="*/ 1529798 h 6713785"/>
              <a:gd name="connsiteX20" fmla="*/ 8015171 w 9529085"/>
              <a:gd name="connsiteY20" fmla="*/ 1701716 h 6713785"/>
              <a:gd name="connsiteX21" fmla="*/ 7823417 w 9529085"/>
              <a:gd name="connsiteY21" fmla="*/ 1966205 h 6713785"/>
              <a:gd name="connsiteX22" fmla="*/ 7823417 w 9529085"/>
              <a:gd name="connsiteY22" fmla="*/ 2024393 h 6713785"/>
              <a:gd name="connsiteX23" fmla="*/ 7565540 w 9529085"/>
              <a:gd name="connsiteY23" fmla="*/ 2524277 h 6713785"/>
              <a:gd name="connsiteX24" fmla="*/ 7212447 w 9529085"/>
              <a:gd name="connsiteY24" fmla="*/ 2714710 h 6713785"/>
              <a:gd name="connsiteX25" fmla="*/ 7150292 w 9529085"/>
              <a:gd name="connsiteY25" fmla="*/ 2753061 h 6713785"/>
              <a:gd name="connsiteX26" fmla="*/ 7226994 w 9529085"/>
              <a:gd name="connsiteY26" fmla="*/ 2811248 h 6713785"/>
              <a:gd name="connsiteX27" fmla="*/ 6631893 w 9529085"/>
              <a:gd name="connsiteY27" fmla="*/ 3006970 h 6713785"/>
              <a:gd name="connsiteX28" fmla="*/ 8283628 w 9529085"/>
              <a:gd name="connsiteY28" fmla="*/ 3403704 h 6713785"/>
              <a:gd name="connsiteX29" fmla="*/ 8073359 w 9529085"/>
              <a:gd name="connsiteY29" fmla="*/ 3434120 h 6713785"/>
              <a:gd name="connsiteX30" fmla="*/ 8254534 w 9529085"/>
              <a:gd name="connsiteY30" fmla="*/ 3668193 h 6713785"/>
              <a:gd name="connsiteX31" fmla="*/ 8489930 w 9529085"/>
              <a:gd name="connsiteY31" fmla="*/ 3516112 h 6713785"/>
              <a:gd name="connsiteX32" fmla="*/ 8275693 w 9529085"/>
              <a:gd name="connsiteY32" fmla="*/ 3387835 h 6713785"/>
              <a:gd name="connsiteX33" fmla="*/ 8731937 w 9529085"/>
              <a:gd name="connsiteY33" fmla="*/ 3487018 h 6713785"/>
              <a:gd name="connsiteX34" fmla="*/ 8443644 w 9529085"/>
              <a:gd name="connsiteY34" fmla="*/ 3632487 h 6713785"/>
              <a:gd name="connsiteX35" fmla="*/ 8792770 w 9529085"/>
              <a:gd name="connsiteY35" fmla="*/ 3657613 h 6713785"/>
              <a:gd name="connsiteX36" fmla="*/ 8849635 w 9529085"/>
              <a:gd name="connsiteY36" fmla="*/ 3799115 h 6713785"/>
              <a:gd name="connsiteX37" fmla="*/ 8648623 w 9529085"/>
              <a:gd name="connsiteY37" fmla="*/ 3799115 h 6713785"/>
              <a:gd name="connsiteX38" fmla="*/ 8750451 w 9529085"/>
              <a:gd name="connsiteY38" fmla="*/ 4256681 h 6713785"/>
              <a:gd name="connsiteX39" fmla="*/ 8595725 w 9529085"/>
              <a:gd name="connsiteY39" fmla="*/ 4333383 h 6713785"/>
              <a:gd name="connsiteX40" fmla="*/ 8985847 w 9529085"/>
              <a:gd name="connsiteY40" fmla="*/ 4716892 h 6713785"/>
              <a:gd name="connsiteX41" fmla="*/ 9316458 w 9529085"/>
              <a:gd name="connsiteY41" fmla="*/ 4909969 h 6713785"/>
              <a:gd name="connsiteX42" fmla="*/ 9462423 w 9529085"/>
              <a:gd name="connsiteY42" fmla="*/ 4971298 h 6713785"/>
              <a:gd name="connsiteX43" fmla="*/ 9529085 w 9529085"/>
              <a:gd name="connsiteY43" fmla="*/ 4984423 h 6713785"/>
              <a:gd name="connsiteX44" fmla="*/ 9529085 w 9529085"/>
              <a:gd name="connsiteY44" fmla="*/ 5471749 h 6713785"/>
              <a:gd name="connsiteX45" fmla="*/ 9504785 w 9529085"/>
              <a:gd name="connsiteY45" fmla="*/ 5468174 h 6713785"/>
              <a:gd name="connsiteX46" fmla="*/ 9295299 w 9529085"/>
              <a:gd name="connsiteY46" fmla="*/ 5472009 h 6713785"/>
              <a:gd name="connsiteX47" fmla="*/ 9337617 w 9529085"/>
              <a:gd name="connsiteY47" fmla="*/ 5708727 h 6713785"/>
              <a:gd name="connsiteX48" fmla="*/ 9520861 w 9529085"/>
              <a:gd name="connsiteY48" fmla="*/ 5743506 h 6713785"/>
              <a:gd name="connsiteX49" fmla="*/ 9529085 w 9529085"/>
              <a:gd name="connsiteY49" fmla="*/ 5747483 h 6713785"/>
              <a:gd name="connsiteX50" fmla="*/ 9529085 w 9529085"/>
              <a:gd name="connsiteY50" fmla="*/ 5851884 h 6713785"/>
              <a:gd name="connsiteX51" fmla="*/ 9256948 w 9529085"/>
              <a:gd name="connsiteY51" fmla="*/ 5946767 h 6713785"/>
              <a:gd name="connsiteX52" fmla="*/ 9420931 w 9529085"/>
              <a:gd name="connsiteY52" fmla="*/ 6024792 h 6713785"/>
              <a:gd name="connsiteX53" fmla="*/ 9110157 w 9529085"/>
              <a:gd name="connsiteY53" fmla="*/ 6139845 h 6713785"/>
              <a:gd name="connsiteX54" fmla="*/ 9249013 w 9529085"/>
              <a:gd name="connsiteY54" fmla="*/ 6338212 h 6713785"/>
              <a:gd name="connsiteX55" fmla="*/ 8337848 w 9529085"/>
              <a:gd name="connsiteY55" fmla="*/ 6447974 h 6713785"/>
              <a:gd name="connsiteX56" fmla="*/ 7787711 w 9529085"/>
              <a:gd name="connsiteY56" fmla="*/ 6532611 h 6713785"/>
              <a:gd name="connsiteX57" fmla="*/ 7306340 w 9529085"/>
              <a:gd name="connsiteY57" fmla="*/ 6499550 h 6713785"/>
              <a:gd name="connsiteX58" fmla="*/ 6691403 w 9529085"/>
              <a:gd name="connsiteY58" fmla="*/ 6479713 h 6713785"/>
              <a:gd name="connsiteX59" fmla="*/ 4940485 w 9529085"/>
              <a:gd name="connsiteY59" fmla="*/ 6409623 h 6713785"/>
              <a:gd name="connsiteX60" fmla="*/ 3406447 w 9529085"/>
              <a:gd name="connsiteY60" fmla="*/ 6367305 h 6713785"/>
              <a:gd name="connsiteX61" fmla="*/ 2594466 w 9529085"/>
              <a:gd name="connsiteY61" fmla="*/ 6346147 h 6713785"/>
              <a:gd name="connsiteX62" fmla="*/ 2388164 w 9529085"/>
              <a:gd name="connsiteY62" fmla="*/ 6400367 h 6713785"/>
              <a:gd name="connsiteX63" fmla="*/ 3049387 w 9529085"/>
              <a:gd name="connsiteY63" fmla="*/ 6446652 h 6713785"/>
              <a:gd name="connsiteX64" fmla="*/ 3368097 w 9529085"/>
              <a:gd name="connsiteY64" fmla="*/ 6512774 h 6713785"/>
              <a:gd name="connsiteX65" fmla="*/ 3464635 w 9529085"/>
              <a:gd name="connsiteY65" fmla="*/ 6441363 h 6713785"/>
              <a:gd name="connsiteX66" fmla="*/ 4447212 w 9529085"/>
              <a:gd name="connsiteY66" fmla="*/ 6597410 h 6713785"/>
              <a:gd name="connsiteX67" fmla="*/ 4029320 w 9529085"/>
              <a:gd name="connsiteY67" fmla="*/ 6585508 h 6713785"/>
              <a:gd name="connsiteX68" fmla="*/ 2117063 w 9529085"/>
              <a:gd name="connsiteY68" fmla="*/ 6475745 h 6713785"/>
              <a:gd name="connsiteX69" fmla="*/ 854127 w 9529085"/>
              <a:gd name="connsiteY69" fmla="*/ 6426815 h 6713785"/>
              <a:gd name="connsiteX70" fmla="*/ 733785 w 9529085"/>
              <a:gd name="connsiteY70" fmla="*/ 6192743 h 6713785"/>
              <a:gd name="connsiteX71" fmla="*/ 523517 w 9529085"/>
              <a:gd name="connsiteY71" fmla="*/ 6127943 h 6713785"/>
              <a:gd name="connsiteX72" fmla="*/ 187615 w 9529085"/>
              <a:gd name="connsiteY72" fmla="*/ 6068432 h 6713785"/>
              <a:gd name="connsiteX73" fmla="*/ 110912 w 9529085"/>
              <a:gd name="connsiteY73" fmla="*/ 5989085 h 6713785"/>
              <a:gd name="connsiteX74" fmla="*/ 225965 w 9529085"/>
              <a:gd name="connsiteY74" fmla="*/ 5909738 h 6713785"/>
              <a:gd name="connsiteX75" fmla="*/ 9507 w 9529085"/>
              <a:gd name="connsiteY75" fmla="*/ 5714978 h 6713785"/>
              <a:gd name="connsiteX76" fmla="*/ 0 w 9529085"/>
              <a:gd name="connsiteY76" fmla="*/ 5716409 h 6713785"/>
              <a:gd name="connsiteX77" fmla="*/ 0 w 9529085"/>
              <a:gd name="connsiteY77" fmla="*/ 5639590 h 6713785"/>
              <a:gd name="connsiteX78" fmla="*/ 11377 w 9529085"/>
              <a:gd name="connsiteY78" fmla="*/ 5618160 h 6713785"/>
              <a:gd name="connsiteX79" fmla="*/ 310602 w 9529085"/>
              <a:gd name="connsiteY79" fmla="*/ 5494490 h 6713785"/>
              <a:gd name="connsiteX80" fmla="*/ 5613 w 9529085"/>
              <a:gd name="connsiteY80" fmla="*/ 5203264 h 6713785"/>
              <a:gd name="connsiteX81" fmla="*/ 0 w 9529085"/>
              <a:gd name="connsiteY81" fmla="*/ 5199983 h 6713785"/>
              <a:gd name="connsiteX82" fmla="*/ 0 w 9529085"/>
              <a:gd name="connsiteY82" fmla="*/ 3986443 h 6713785"/>
              <a:gd name="connsiteX83" fmla="*/ 22439 w 9529085"/>
              <a:gd name="connsiteY83" fmla="*/ 3975874 h 6713785"/>
              <a:gd name="connsiteX84" fmla="*/ 569801 w 9529085"/>
              <a:gd name="connsiteY84" fmla="*/ 3870527 h 6713785"/>
              <a:gd name="connsiteX85" fmla="*/ 2408001 w 9529085"/>
              <a:gd name="connsiteY85" fmla="*/ 3770021 h 6713785"/>
              <a:gd name="connsiteX86" fmla="*/ 145296 w 9529085"/>
              <a:gd name="connsiteY86" fmla="*/ 3145827 h 6713785"/>
              <a:gd name="connsiteX87" fmla="*/ 199517 w 9529085"/>
              <a:gd name="connsiteY87" fmla="*/ 3036064 h 6713785"/>
              <a:gd name="connsiteX88" fmla="*/ 34211 w 9529085"/>
              <a:gd name="connsiteY88" fmla="*/ 2897207 h 6713785"/>
              <a:gd name="connsiteX89" fmla="*/ 0 w 9529085"/>
              <a:gd name="connsiteY89" fmla="*/ 2869671 h 6713785"/>
              <a:gd name="connsiteX90" fmla="*/ 0 w 9529085"/>
              <a:gd name="connsiteY90" fmla="*/ 1973587 h 6713785"/>
              <a:gd name="connsiteX91" fmla="*/ 38839 w 9529085"/>
              <a:gd name="connsiteY91" fmla="*/ 1950501 h 6713785"/>
              <a:gd name="connsiteX92" fmla="*/ 181003 w 9529085"/>
              <a:gd name="connsiteY92" fmla="*/ 1788997 h 6713785"/>
              <a:gd name="connsiteX93" fmla="*/ 37062 w 9529085"/>
              <a:gd name="connsiteY93" fmla="*/ 1661237 h 6713785"/>
              <a:gd name="connsiteX94" fmla="*/ 0 w 9529085"/>
              <a:gd name="connsiteY94" fmla="*/ 1638726 h 6713785"/>
              <a:gd name="connsiteX95" fmla="*/ 0 w 9529085"/>
              <a:gd name="connsiteY95" fmla="*/ 659094 h 6713785"/>
              <a:gd name="connsiteX96" fmla="*/ 44541 w 9529085"/>
              <a:gd name="connsiteY96" fmla="*/ 627962 h 6713785"/>
              <a:gd name="connsiteX97" fmla="*/ 110912 w 9529085"/>
              <a:gd name="connsiteY97" fmla="*/ 582927 h 6713785"/>
              <a:gd name="connsiteX98" fmla="*/ 167777 w 9529085"/>
              <a:gd name="connsiteY98" fmla="*/ 401752 h 6713785"/>
              <a:gd name="connsiteX99" fmla="*/ 261671 w 9529085"/>
              <a:gd name="connsiteY99" fmla="*/ 293312 h 6713785"/>
              <a:gd name="connsiteX100" fmla="*/ 404495 w 9529085"/>
              <a:gd name="connsiteY100" fmla="*/ 293312 h 6713785"/>
              <a:gd name="connsiteX101" fmla="*/ 536740 w 9529085"/>
              <a:gd name="connsiteY101" fmla="*/ 293312 h 6713785"/>
              <a:gd name="connsiteX102" fmla="*/ 555254 w 9529085"/>
              <a:gd name="connsiteY102" fmla="*/ 81720 h 6713785"/>
              <a:gd name="connsiteX103" fmla="*/ 1613210 w 9529085"/>
              <a:gd name="connsiteY103" fmla="*/ 1051 h 6713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9529085" h="6713785">
                <a:moveTo>
                  <a:pt x="6846129" y="6614603"/>
                </a:moveTo>
                <a:cubicBezTo>
                  <a:pt x="7126487" y="6703206"/>
                  <a:pt x="7426683" y="6557737"/>
                  <a:pt x="7712331" y="6686014"/>
                </a:cubicBezTo>
                <a:lnTo>
                  <a:pt x="6843484" y="6686014"/>
                </a:lnTo>
                <a:cubicBezTo>
                  <a:pt x="6843484" y="6662210"/>
                  <a:pt x="6844807" y="6638406"/>
                  <a:pt x="6846129" y="6614603"/>
                </a:cubicBezTo>
                <a:close/>
                <a:moveTo>
                  <a:pt x="5095108" y="6597058"/>
                </a:moveTo>
                <a:cubicBezTo>
                  <a:pt x="5601129" y="6594764"/>
                  <a:pt x="6106222" y="6647333"/>
                  <a:pt x="6612057" y="6622536"/>
                </a:cubicBezTo>
                <a:cubicBezTo>
                  <a:pt x="6610735" y="6651630"/>
                  <a:pt x="6610735" y="6682047"/>
                  <a:pt x="6609412" y="6713785"/>
                </a:cubicBezTo>
                <a:lnTo>
                  <a:pt x="4588715" y="6622536"/>
                </a:lnTo>
                <a:cubicBezTo>
                  <a:pt x="4757657" y="6604683"/>
                  <a:pt x="4926434" y="6597823"/>
                  <a:pt x="5095108" y="6597058"/>
                </a:cubicBezTo>
                <a:close/>
                <a:moveTo>
                  <a:pt x="1613210" y="1051"/>
                </a:moveTo>
                <a:cubicBezTo>
                  <a:pt x="1841475" y="-3789"/>
                  <a:pt x="2069647" y="14376"/>
                  <a:pt x="2294270" y="55271"/>
                </a:cubicBezTo>
                <a:cubicBezTo>
                  <a:pt x="2630172" y="112137"/>
                  <a:pt x="2955493" y="-16141"/>
                  <a:pt x="3276848" y="46014"/>
                </a:cubicBezTo>
                <a:cubicBezTo>
                  <a:pt x="3624651" y="112137"/>
                  <a:pt x="3977744" y="77753"/>
                  <a:pt x="4328193" y="110814"/>
                </a:cubicBezTo>
                <a:cubicBezTo>
                  <a:pt x="4709057" y="145198"/>
                  <a:pt x="5096533" y="110814"/>
                  <a:pt x="5480043" y="110814"/>
                </a:cubicBezTo>
                <a:cubicBezTo>
                  <a:pt x="5959594" y="92364"/>
                  <a:pt x="6438734" y="156787"/>
                  <a:pt x="6896382" y="301246"/>
                </a:cubicBezTo>
                <a:cubicBezTo>
                  <a:pt x="7230961" y="422911"/>
                  <a:pt x="7516609" y="626568"/>
                  <a:pt x="7849866" y="736331"/>
                </a:cubicBezTo>
                <a:cubicBezTo>
                  <a:pt x="7942437" y="766747"/>
                  <a:pt x="7941114" y="822290"/>
                  <a:pt x="7881604" y="887089"/>
                </a:cubicBezTo>
                <a:cubicBezTo>
                  <a:pt x="7799247" y="997880"/>
                  <a:pt x="7815948" y="1153376"/>
                  <a:pt x="7919955" y="1244150"/>
                </a:cubicBezTo>
                <a:cubicBezTo>
                  <a:pt x="7831351" y="1359202"/>
                  <a:pt x="7689850" y="1267954"/>
                  <a:pt x="7589344" y="1324819"/>
                </a:cubicBezTo>
                <a:cubicBezTo>
                  <a:pt x="7576119" y="1414745"/>
                  <a:pt x="7787711" y="1398876"/>
                  <a:pt x="7676625" y="1529798"/>
                </a:cubicBezTo>
                <a:cubicBezTo>
                  <a:pt x="7765229" y="1618402"/>
                  <a:pt x="7941114" y="1529798"/>
                  <a:pt x="8015171" y="1701716"/>
                </a:cubicBezTo>
                <a:cubicBezTo>
                  <a:pt x="7800935" y="1693782"/>
                  <a:pt x="7730846" y="1778418"/>
                  <a:pt x="7823417" y="1966205"/>
                </a:cubicBezTo>
                <a:cubicBezTo>
                  <a:pt x="7831351" y="1980752"/>
                  <a:pt x="7823417" y="2019103"/>
                  <a:pt x="7823417" y="2024393"/>
                </a:cubicBezTo>
                <a:cubicBezTo>
                  <a:pt x="7630340" y="2136801"/>
                  <a:pt x="7639597" y="2352359"/>
                  <a:pt x="7565540" y="2524277"/>
                </a:cubicBezTo>
                <a:cubicBezTo>
                  <a:pt x="7491483" y="2696195"/>
                  <a:pt x="7335434" y="2656522"/>
                  <a:pt x="7212447" y="2714710"/>
                </a:cubicBezTo>
                <a:cubicBezTo>
                  <a:pt x="7190632" y="2725625"/>
                  <a:pt x="7169832" y="2738459"/>
                  <a:pt x="7150292" y="2753061"/>
                </a:cubicBezTo>
                <a:cubicBezTo>
                  <a:pt x="7150292" y="2815216"/>
                  <a:pt x="7201867" y="2791411"/>
                  <a:pt x="7226994" y="2811248"/>
                </a:cubicBezTo>
                <a:cubicBezTo>
                  <a:pt x="7066978" y="2928946"/>
                  <a:pt x="6856709" y="2889272"/>
                  <a:pt x="6631893" y="3006970"/>
                </a:cubicBezTo>
                <a:cubicBezTo>
                  <a:pt x="7226994" y="3090284"/>
                  <a:pt x="7789033" y="3116733"/>
                  <a:pt x="8283628" y="3403704"/>
                </a:cubicBezTo>
                <a:cubicBezTo>
                  <a:pt x="8212270" y="3385719"/>
                  <a:pt x="8136696" y="3396651"/>
                  <a:pt x="8073359" y="3434120"/>
                </a:cubicBezTo>
                <a:cubicBezTo>
                  <a:pt x="8151175" y="3496951"/>
                  <a:pt x="8213219" y="3577110"/>
                  <a:pt x="8254534" y="3668193"/>
                </a:cubicBezTo>
                <a:cubicBezTo>
                  <a:pt x="8292885" y="3513467"/>
                  <a:pt x="8398681" y="3535948"/>
                  <a:pt x="8489930" y="3516112"/>
                </a:cubicBezTo>
                <a:cubicBezTo>
                  <a:pt x="8430419" y="3423541"/>
                  <a:pt x="8316689" y="3472471"/>
                  <a:pt x="8275693" y="3387835"/>
                </a:cubicBezTo>
                <a:cubicBezTo>
                  <a:pt x="8434387" y="3387835"/>
                  <a:pt x="8599692" y="3356096"/>
                  <a:pt x="8731937" y="3487018"/>
                </a:cubicBezTo>
                <a:cubicBezTo>
                  <a:pt x="8651268" y="3555785"/>
                  <a:pt x="8599692" y="3653646"/>
                  <a:pt x="8443644" y="3632487"/>
                </a:cubicBezTo>
                <a:cubicBezTo>
                  <a:pt x="8593080" y="3747540"/>
                  <a:pt x="8593080" y="3747540"/>
                  <a:pt x="8792770" y="3657613"/>
                </a:cubicBezTo>
                <a:cubicBezTo>
                  <a:pt x="8853602" y="3688030"/>
                  <a:pt x="8819219" y="3754152"/>
                  <a:pt x="8849635" y="3799115"/>
                </a:cubicBezTo>
                <a:lnTo>
                  <a:pt x="8648623" y="3799115"/>
                </a:lnTo>
                <a:cubicBezTo>
                  <a:pt x="8825831" y="3931360"/>
                  <a:pt x="8594403" y="4117825"/>
                  <a:pt x="8750451" y="4256681"/>
                </a:cubicBezTo>
                <a:lnTo>
                  <a:pt x="8595725" y="4333383"/>
                </a:lnTo>
                <a:cubicBezTo>
                  <a:pt x="8618110" y="4537683"/>
                  <a:pt x="8781195" y="4698003"/>
                  <a:pt x="8985847" y="4716892"/>
                </a:cubicBezTo>
                <a:cubicBezTo>
                  <a:pt x="9118091" y="4740696"/>
                  <a:pt x="9243724" y="4752598"/>
                  <a:pt x="9316458" y="4909969"/>
                </a:cubicBezTo>
                <a:cubicBezTo>
                  <a:pt x="9340262" y="4960884"/>
                  <a:pt x="9398781" y="4964521"/>
                  <a:pt x="9462423" y="4971298"/>
                </a:cubicBezTo>
                <a:lnTo>
                  <a:pt x="9529085" y="4984423"/>
                </a:lnTo>
                <a:lnTo>
                  <a:pt x="9529085" y="5471749"/>
                </a:lnTo>
                <a:lnTo>
                  <a:pt x="9504785" y="5468174"/>
                </a:lnTo>
                <a:cubicBezTo>
                  <a:pt x="9434053" y="5451759"/>
                  <a:pt x="9363901" y="5413326"/>
                  <a:pt x="9295299" y="5472009"/>
                </a:cubicBezTo>
                <a:cubicBezTo>
                  <a:pt x="9252981" y="5556645"/>
                  <a:pt x="9377291" y="5618800"/>
                  <a:pt x="9337617" y="5708727"/>
                </a:cubicBezTo>
                <a:cubicBezTo>
                  <a:pt x="9392995" y="5736829"/>
                  <a:pt x="9463869" y="5724638"/>
                  <a:pt x="9520861" y="5743506"/>
                </a:cubicBezTo>
                <a:lnTo>
                  <a:pt x="9529085" y="5747483"/>
                </a:lnTo>
                <a:lnTo>
                  <a:pt x="9529085" y="5851884"/>
                </a:lnTo>
                <a:lnTo>
                  <a:pt x="9256948" y="5946767"/>
                </a:lnTo>
                <a:cubicBezTo>
                  <a:pt x="9284719" y="6020824"/>
                  <a:pt x="9378613" y="5946767"/>
                  <a:pt x="9420931" y="6024792"/>
                </a:cubicBezTo>
                <a:cubicBezTo>
                  <a:pt x="9339897" y="6107902"/>
                  <a:pt x="9225775" y="6150152"/>
                  <a:pt x="9110157" y="6139845"/>
                </a:cubicBezTo>
                <a:cubicBezTo>
                  <a:pt x="9100899" y="6249607"/>
                  <a:pt x="9226532" y="6235061"/>
                  <a:pt x="9249013" y="6338212"/>
                </a:cubicBezTo>
                <a:cubicBezTo>
                  <a:pt x="8939561" y="6338212"/>
                  <a:pt x="8669782" y="6516741"/>
                  <a:pt x="8337848" y="6447974"/>
                </a:cubicBezTo>
                <a:cubicBezTo>
                  <a:pt x="8150130" y="6418024"/>
                  <a:pt x="7957746" y="6447622"/>
                  <a:pt x="7787711" y="6532611"/>
                </a:cubicBezTo>
                <a:cubicBezTo>
                  <a:pt x="7640919" y="6601379"/>
                  <a:pt x="7459744" y="6541868"/>
                  <a:pt x="7306340" y="6499550"/>
                </a:cubicBezTo>
                <a:cubicBezTo>
                  <a:pt x="7100039" y="6444007"/>
                  <a:pt x="6892415" y="6485002"/>
                  <a:pt x="6691403" y="6479713"/>
                </a:cubicBezTo>
                <a:cubicBezTo>
                  <a:pt x="6106882" y="6466489"/>
                  <a:pt x="5523683" y="6412269"/>
                  <a:pt x="4940485" y="6409623"/>
                </a:cubicBezTo>
                <a:cubicBezTo>
                  <a:pt x="4428698" y="6409623"/>
                  <a:pt x="3920879" y="6336888"/>
                  <a:pt x="3406447" y="6367305"/>
                </a:cubicBezTo>
                <a:cubicBezTo>
                  <a:pt x="3141958" y="6383175"/>
                  <a:pt x="2865567" y="6351436"/>
                  <a:pt x="2594466" y="6346147"/>
                </a:cubicBezTo>
                <a:cubicBezTo>
                  <a:pt x="2527021" y="6346147"/>
                  <a:pt x="2445029" y="6313084"/>
                  <a:pt x="2388164" y="6400367"/>
                </a:cubicBezTo>
                <a:cubicBezTo>
                  <a:pt x="2602294" y="6465277"/>
                  <a:pt x="2828301" y="6481098"/>
                  <a:pt x="3049387" y="6446652"/>
                </a:cubicBezTo>
                <a:cubicBezTo>
                  <a:pt x="3171052" y="6436072"/>
                  <a:pt x="3249076" y="6535255"/>
                  <a:pt x="3368097" y="6512774"/>
                </a:cubicBezTo>
                <a:cubicBezTo>
                  <a:pt x="3424961" y="6502194"/>
                  <a:pt x="3403802" y="6404334"/>
                  <a:pt x="3464635" y="6441363"/>
                </a:cubicBezTo>
                <a:cubicBezTo>
                  <a:pt x="3771443" y="6631795"/>
                  <a:pt x="4125858" y="6499550"/>
                  <a:pt x="4447212" y="6597410"/>
                </a:cubicBezTo>
                <a:cubicBezTo>
                  <a:pt x="4305710" y="6643697"/>
                  <a:pt x="4169499" y="6584186"/>
                  <a:pt x="4029320" y="6585508"/>
                </a:cubicBezTo>
                <a:cubicBezTo>
                  <a:pt x="3390578" y="6593443"/>
                  <a:pt x="2754481" y="6520709"/>
                  <a:pt x="2117063" y="6475745"/>
                </a:cubicBezTo>
                <a:cubicBezTo>
                  <a:pt x="1697847" y="6445330"/>
                  <a:pt x="1273342" y="6487648"/>
                  <a:pt x="854127" y="6426815"/>
                </a:cubicBezTo>
                <a:cubicBezTo>
                  <a:pt x="676920" y="6400367"/>
                  <a:pt x="645180" y="6348790"/>
                  <a:pt x="733785" y="6192743"/>
                </a:cubicBezTo>
                <a:cubicBezTo>
                  <a:pt x="685266" y="6127684"/>
                  <a:pt x="600239" y="6101482"/>
                  <a:pt x="523517" y="6127943"/>
                </a:cubicBezTo>
                <a:cubicBezTo>
                  <a:pt x="408036" y="6148803"/>
                  <a:pt x="288901" y="6127697"/>
                  <a:pt x="187615" y="6068432"/>
                </a:cubicBezTo>
                <a:cubicBezTo>
                  <a:pt x="150586" y="6049918"/>
                  <a:pt x="110912" y="6041983"/>
                  <a:pt x="110912" y="5989085"/>
                </a:cubicBezTo>
                <a:cubicBezTo>
                  <a:pt x="110912" y="5911061"/>
                  <a:pt x="190260" y="5956024"/>
                  <a:pt x="225965" y="5909738"/>
                </a:cubicBezTo>
                <a:cubicBezTo>
                  <a:pt x="149594" y="5850725"/>
                  <a:pt x="140048" y="5713749"/>
                  <a:pt x="9507" y="5714978"/>
                </a:cubicBezTo>
                <a:lnTo>
                  <a:pt x="0" y="5716409"/>
                </a:lnTo>
                <a:lnTo>
                  <a:pt x="0" y="5639590"/>
                </a:lnTo>
                <a:lnTo>
                  <a:pt x="11377" y="5618160"/>
                </a:lnTo>
                <a:cubicBezTo>
                  <a:pt x="67602" y="5504409"/>
                  <a:pt x="113227" y="5392332"/>
                  <a:pt x="310602" y="5494490"/>
                </a:cubicBezTo>
                <a:cubicBezTo>
                  <a:pt x="174720" y="5426054"/>
                  <a:pt x="114714" y="5283974"/>
                  <a:pt x="5613" y="5203264"/>
                </a:cubicBezTo>
                <a:lnTo>
                  <a:pt x="0" y="5199983"/>
                </a:lnTo>
                <a:lnTo>
                  <a:pt x="0" y="3986443"/>
                </a:lnTo>
                <a:lnTo>
                  <a:pt x="22439" y="3975874"/>
                </a:lnTo>
                <a:cubicBezTo>
                  <a:pt x="196167" y="3906974"/>
                  <a:pt x="381805" y="3871036"/>
                  <a:pt x="569801" y="3870527"/>
                </a:cubicBezTo>
                <a:cubicBezTo>
                  <a:pt x="1166224" y="3852013"/>
                  <a:pt x="1760002" y="3729025"/>
                  <a:pt x="2408001" y="3770021"/>
                </a:cubicBezTo>
                <a:cubicBezTo>
                  <a:pt x="1614533" y="3571654"/>
                  <a:pt x="900412" y="3260880"/>
                  <a:pt x="145296" y="3145827"/>
                </a:cubicBezTo>
                <a:cubicBezTo>
                  <a:pt x="108268" y="3073092"/>
                  <a:pt x="184970" y="3079705"/>
                  <a:pt x="199517" y="3036064"/>
                </a:cubicBezTo>
                <a:cubicBezTo>
                  <a:pt x="147807" y="2985884"/>
                  <a:pt x="92563" y="2939479"/>
                  <a:pt x="34211" y="2897207"/>
                </a:cubicBezTo>
                <a:lnTo>
                  <a:pt x="0" y="2869671"/>
                </a:lnTo>
                <a:lnTo>
                  <a:pt x="0" y="1973587"/>
                </a:lnTo>
                <a:lnTo>
                  <a:pt x="38839" y="1950501"/>
                </a:lnTo>
                <a:cubicBezTo>
                  <a:pt x="98350" y="1911324"/>
                  <a:pt x="151248" y="1863716"/>
                  <a:pt x="181003" y="1788997"/>
                </a:cubicBezTo>
                <a:cubicBezTo>
                  <a:pt x="154223" y="1723537"/>
                  <a:pt x="93225" y="1692294"/>
                  <a:pt x="37062" y="1661237"/>
                </a:cubicBezTo>
                <a:lnTo>
                  <a:pt x="0" y="1638726"/>
                </a:lnTo>
                <a:lnTo>
                  <a:pt x="0" y="659094"/>
                </a:lnTo>
                <a:lnTo>
                  <a:pt x="44541" y="627962"/>
                </a:lnTo>
                <a:cubicBezTo>
                  <a:pt x="65247" y="613757"/>
                  <a:pt x="87356" y="598797"/>
                  <a:pt x="110912" y="582927"/>
                </a:cubicBezTo>
                <a:cubicBezTo>
                  <a:pt x="163076" y="538459"/>
                  <a:pt x="185175" y="468052"/>
                  <a:pt x="167777" y="401752"/>
                </a:cubicBezTo>
                <a:cubicBezTo>
                  <a:pt x="143973" y="321083"/>
                  <a:pt x="194227" y="298601"/>
                  <a:pt x="261671" y="293312"/>
                </a:cubicBezTo>
                <a:lnTo>
                  <a:pt x="404495" y="293312"/>
                </a:lnTo>
                <a:lnTo>
                  <a:pt x="536740" y="293312"/>
                </a:lnTo>
                <a:cubicBezTo>
                  <a:pt x="569801" y="209997"/>
                  <a:pt x="520871" y="131973"/>
                  <a:pt x="555254" y="81720"/>
                </a:cubicBezTo>
                <a:cubicBezTo>
                  <a:pt x="904529" y="21172"/>
                  <a:pt x="1258793" y="-5841"/>
                  <a:pt x="1613210" y="1051"/>
                </a:cubicBezTo>
                <a:close/>
              </a:path>
            </a:pathLst>
          </a:custGeom>
        </p:spPr>
      </p:pic>
      <p:pic>
        <p:nvPicPr>
          <p:cNvPr id="13" name="图形 1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10490415" y="5891151"/>
            <a:ext cx="3403169" cy="917022"/>
          </a:xfrm>
          <a:prstGeom prst="rect">
            <a:avLst/>
          </a:prstGeom>
        </p:spPr>
      </p:pic>
      <p:pic>
        <p:nvPicPr>
          <p:cNvPr id="30" name="图形 2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4596294" y="-489799"/>
            <a:ext cx="3403169" cy="917022"/>
          </a:xfrm>
          <a:prstGeom prst="rect">
            <a:avLst/>
          </a:prstGeom>
        </p:spPr>
      </p:pic>
      <p:sp>
        <p:nvSpPr>
          <p:cNvPr id="33" name="文本框 32"/>
          <p:cNvSpPr txBox="1"/>
          <p:nvPr/>
        </p:nvSpPr>
        <p:spPr>
          <a:xfrm>
            <a:off x="3912235" y="2659380"/>
            <a:ext cx="7621270" cy="645160"/>
          </a:xfrm>
          <a:prstGeom prst="rect">
            <a:avLst/>
          </a:prstGeom>
          <a:noFill/>
        </p:spPr>
        <p:txBody>
          <a:bodyPr wrap="square">
            <a:spAutoFit/>
          </a:bodyPr>
          <a:lstStyle/>
          <a:p>
            <a:pPr algn="r"/>
            <a:r>
              <a:rPr lang="en-US" altLang="zh-CN" sz="3600" b="0" i="0" dirty="0">
                <a:solidFill>
                  <a:srgbClr val="A98678"/>
                </a:solidFill>
                <a:effectLst/>
                <a:latin typeface="华文隶书" panose="02010800040101010101" charset="-122"/>
                <a:ea typeface="华文隶书" panose="02010800040101010101" charset="-122"/>
              </a:rPr>
              <a:t>——</a:t>
            </a:r>
            <a:r>
              <a:rPr lang="zh-CN" altLang="en-US" sz="3600" b="0" i="0" dirty="0">
                <a:solidFill>
                  <a:srgbClr val="A98678"/>
                </a:solidFill>
                <a:effectLst/>
                <a:latin typeface="华文隶书" panose="02010800040101010101" charset="-122"/>
                <a:ea typeface="华文隶书" panose="02010800040101010101" charset="-122"/>
              </a:rPr>
              <a:t>沙滩、海洋、夏天的风，和你</a:t>
            </a:r>
            <a:endParaRPr lang="zh-CN" altLang="en-US" sz="3600" b="0" i="0" dirty="0">
              <a:solidFill>
                <a:srgbClr val="A98678"/>
              </a:solidFill>
              <a:effectLst/>
              <a:latin typeface="华文隶书" panose="02010800040101010101" charset="-122"/>
              <a:ea typeface="华文隶书" panose="02010800040101010101" charset="-122"/>
              <a:sym typeface="阿里巴巴普惠体 Heavy" panose="00020600040101010101" pitchFamily="18" charset="-122"/>
            </a:endParaRPr>
          </a:p>
        </p:txBody>
      </p:sp>
      <p:sp>
        <p:nvSpPr>
          <p:cNvPr id="34" name="文本框 33"/>
          <p:cNvSpPr txBox="1"/>
          <p:nvPr/>
        </p:nvSpPr>
        <p:spPr>
          <a:xfrm>
            <a:off x="6881608" y="3435171"/>
            <a:ext cx="4651630" cy="2168525"/>
          </a:xfrm>
          <a:prstGeom prst="rect">
            <a:avLst/>
          </a:prstGeom>
          <a:noFill/>
        </p:spPr>
        <p:txBody>
          <a:bodyPr wrap="square">
            <a:spAutoFit/>
          </a:bodyPr>
          <a:lstStyle/>
          <a:p>
            <a:pPr marL="0" lvl="0" indent="0" algn="l" rtl="0">
              <a:lnSpc>
                <a:spcPct val="150000"/>
              </a:lnSpc>
              <a:spcBef>
                <a:spcPts val="0"/>
              </a:spcBef>
              <a:spcAft>
                <a:spcPts val="0"/>
              </a:spcAft>
              <a:buNone/>
            </a:pPr>
            <a:r>
              <a:rPr lang="zh-CN" altLang="en-US" b="1" dirty="0">
                <a:solidFill>
                  <a:srgbClr val="302E2B"/>
                </a:solidFill>
                <a:latin typeface="华文仿宋" panose="02010600040101010101" charset="-122"/>
                <a:ea typeface="华文仿宋" panose="02010600040101010101" charset="-122"/>
                <a:cs typeface="华文仿宋" panose="02010600040101010101" charset="-122"/>
                <a:sym typeface="阿里巴巴普惠体" panose="00020600040101010101" pitchFamily="18" charset="-122"/>
              </a:rPr>
              <a:t>网络工程第七组期末汇报</a:t>
            </a:r>
            <a:endParaRPr lang="zh-CN" altLang="en-US" b="1" dirty="0">
              <a:solidFill>
                <a:srgbClr val="302E2B"/>
              </a:solidFill>
              <a:latin typeface="华文仿宋" panose="02010600040101010101" charset="-122"/>
              <a:ea typeface="华文仿宋" panose="02010600040101010101" charset="-122"/>
              <a:cs typeface="华文仿宋" panose="02010600040101010101" charset="-122"/>
              <a:sym typeface="阿里巴巴普惠体" panose="00020600040101010101" pitchFamily="18" charset="-122"/>
            </a:endParaRPr>
          </a:p>
          <a:p>
            <a:pPr marL="0" lvl="0" indent="0" algn="r" rtl="0">
              <a:lnSpc>
                <a:spcPct val="150000"/>
              </a:lnSpc>
              <a:spcBef>
                <a:spcPts val="0"/>
              </a:spcBef>
              <a:spcAft>
                <a:spcPts val="0"/>
              </a:spcAft>
              <a:buNone/>
            </a:pPr>
            <a:r>
              <a:rPr lang="zh-CN" altLang="en-US" b="1" dirty="0">
                <a:solidFill>
                  <a:srgbClr val="302E2B"/>
                </a:solidFill>
                <a:latin typeface="华文仿宋" panose="02010600040101010101" charset="-122"/>
                <a:ea typeface="华文仿宋" panose="02010600040101010101" charset="-122"/>
                <a:cs typeface="华文仿宋" panose="02010600040101010101" charset="-122"/>
                <a:sym typeface="阿里巴巴普惠体" panose="00020600040101010101" pitchFamily="18" charset="-122"/>
              </a:rPr>
              <a:t>小组成员</a:t>
            </a:r>
            <a:endParaRPr lang="zh-CN" altLang="en-US" b="1" dirty="0">
              <a:solidFill>
                <a:srgbClr val="302E2B"/>
              </a:solidFill>
              <a:latin typeface="华文仿宋" panose="02010600040101010101" charset="-122"/>
              <a:ea typeface="华文仿宋" panose="02010600040101010101" charset="-122"/>
              <a:cs typeface="华文仿宋" panose="02010600040101010101" charset="-122"/>
              <a:sym typeface="阿里巴巴普惠体" panose="00020600040101010101" pitchFamily="18" charset="-122"/>
            </a:endParaRPr>
          </a:p>
          <a:p>
            <a:pPr marL="0" lvl="0" indent="0" algn="r" rtl="0">
              <a:lnSpc>
                <a:spcPct val="150000"/>
              </a:lnSpc>
              <a:spcBef>
                <a:spcPts val="0"/>
              </a:spcBef>
              <a:spcAft>
                <a:spcPts val="0"/>
              </a:spcAft>
              <a:buNone/>
            </a:pPr>
            <a:r>
              <a:rPr lang="zh-CN" altLang="en-US" b="1" dirty="0">
                <a:solidFill>
                  <a:srgbClr val="302E2B"/>
                </a:solidFill>
                <a:latin typeface="华文仿宋" panose="02010600040101010101" charset="-122"/>
                <a:ea typeface="华文仿宋" panose="02010600040101010101" charset="-122"/>
                <a:cs typeface="华文仿宋" panose="02010600040101010101" charset="-122"/>
                <a:sym typeface="阿里巴巴普惠体" panose="00020600040101010101" pitchFamily="18" charset="-122"/>
              </a:rPr>
              <a:t>杨一舟</a:t>
            </a:r>
            <a:r>
              <a:rPr lang="en-US" altLang="zh-CN" b="1" dirty="0">
                <a:solidFill>
                  <a:srgbClr val="302E2B"/>
                </a:solidFill>
                <a:latin typeface="华文仿宋" panose="02010600040101010101" charset="-122"/>
                <a:ea typeface="华文仿宋" panose="02010600040101010101" charset="-122"/>
                <a:cs typeface="华文仿宋" panose="02010600040101010101" charset="-122"/>
                <a:sym typeface="阿里巴巴普惠体" panose="00020600040101010101" pitchFamily="18" charset="-122"/>
              </a:rPr>
              <a:t>2022141460176</a:t>
            </a:r>
            <a:endParaRPr lang="en-US" altLang="zh-CN" b="1" dirty="0">
              <a:solidFill>
                <a:srgbClr val="302E2B"/>
              </a:solidFill>
              <a:latin typeface="华文仿宋" panose="02010600040101010101" charset="-122"/>
              <a:ea typeface="华文仿宋" panose="02010600040101010101" charset="-122"/>
              <a:cs typeface="华文仿宋" panose="02010600040101010101" charset="-122"/>
              <a:sym typeface="阿里巴巴普惠体" panose="00020600040101010101" pitchFamily="18" charset="-122"/>
            </a:endParaRPr>
          </a:p>
          <a:p>
            <a:pPr marL="0" lvl="0" indent="0" algn="r" rtl="0">
              <a:lnSpc>
                <a:spcPct val="150000"/>
              </a:lnSpc>
              <a:spcBef>
                <a:spcPts val="0"/>
              </a:spcBef>
              <a:spcAft>
                <a:spcPts val="0"/>
              </a:spcAft>
              <a:buNone/>
            </a:pPr>
            <a:r>
              <a:rPr lang="zh-CN" altLang="en-US" b="1" dirty="0">
                <a:solidFill>
                  <a:srgbClr val="302E2B"/>
                </a:solidFill>
                <a:latin typeface="华文仿宋" panose="02010600040101010101" charset="-122"/>
                <a:ea typeface="华文仿宋" panose="02010600040101010101" charset="-122"/>
                <a:cs typeface="华文仿宋" panose="02010600040101010101" charset="-122"/>
                <a:sym typeface="阿里巴巴普惠体" panose="00020600040101010101" pitchFamily="18" charset="-122"/>
              </a:rPr>
              <a:t>梁上川2022141460059</a:t>
            </a:r>
            <a:endParaRPr lang="zh-CN" altLang="en-US" b="1" dirty="0">
              <a:solidFill>
                <a:srgbClr val="302E2B"/>
              </a:solidFill>
              <a:latin typeface="华文仿宋" panose="02010600040101010101" charset="-122"/>
              <a:ea typeface="华文仿宋" panose="02010600040101010101" charset="-122"/>
              <a:cs typeface="华文仿宋" panose="02010600040101010101" charset="-122"/>
              <a:sym typeface="阿里巴巴普惠体" panose="00020600040101010101" pitchFamily="18" charset="-122"/>
            </a:endParaRPr>
          </a:p>
          <a:p>
            <a:pPr marL="0" lvl="0" indent="0" algn="r" rtl="0">
              <a:lnSpc>
                <a:spcPct val="150000"/>
              </a:lnSpc>
              <a:spcBef>
                <a:spcPts val="0"/>
              </a:spcBef>
              <a:spcAft>
                <a:spcPts val="0"/>
              </a:spcAft>
              <a:buNone/>
            </a:pPr>
            <a:r>
              <a:rPr lang="zh-CN" altLang="en-US" b="1" dirty="0">
                <a:solidFill>
                  <a:srgbClr val="302E2B"/>
                </a:solidFill>
                <a:latin typeface="华文仿宋" panose="02010600040101010101" charset="-122"/>
                <a:ea typeface="华文仿宋" panose="02010600040101010101" charset="-122"/>
                <a:cs typeface="华文仿宋" panose="02010600040101010101" charset="-122"/>
                <a:sym typeface="阿里巴巴普惠体" panose="00020600040101010101" pitchFamily="18" charset="-122"/>
              </a:rPr>
              <a:t>刘翼逍2022141460182</a:t>
            </a:r>
            <a:endParaRPr lang="zh-CN" altLang="en-US" b="1" dirty="0">
              <a:solidFill>
                <a:srgbClr val="302E2B"/>
              </a:solidFill>
              <a:latin typeface="华文仿宋" panose="02010600040101010101" charset="-122"/>
              <a:ea typeface="华文仿宋" panose="02010600040101010101" charset="-122"/>
              <a:cs typeface="华文仿宋" panose="02010600040101010101" charset="-122"/>
              <a:sym typeface="阿里巴巴普惠体" panose="00020600040101010101" pitchFamily="18" charset="-122"/>
            </a:endParaRPr>
          </a:p>
        </p:txBody>
      </p:sp>
      <p:grpSp>
        <p:nvGrpSpPr>
          <p:cNvPr id="36" name="组合 35"/>
          <p:cNvGrpSpPr/>
          <p:nvPr/>
        </p:nvGrpSpPr>
        <p:grpSpPr>
          <a:xfrm>
            <a:off x="7771712" y="5672723"/>
            <a:ext cx="3470275" cy="337185"/>
            <a:chOff x="6272441" y="5759664"/>
            <a:chExt cx="3470275" cy="337185"/>
          </a:xfrm>
        </p:grpSpPr>
        <p:sp>
          <p:nvSpPr>
            <p:cNvPr id="37" name="文本框 36"/>
            <p:cNvSpPr txBox="1"/>
            <p:nvPr/>
          </p:nvSpPr>
          <p:spPr>
            <a:xfrm>
              <a:off x="6272441" y="5759664"/>
              <a:ext cx="1447819" cy="337185"/>
            </a:xfrm>
            <a:prstGeom prst="rect">
              <a:avLst/>
            </a:prstGeom>
            <a:noFill/>
          </p:spPr>
          <p:txBody>
            <a:bodyPr wrap="square" rtlCol="0">
              <a:spAutoFit/>
            </a:bodyPr>
            <a:lstStyle/>
            <a:p>
              <a:pPr algn="r"/>
              <a:endParaRPr lang="zh-CN" altLang="en-US" sz="1600" dirty="0">
                <a:latin typeface="汉仪君黑-65W" panose="00020600040101010101" pitchFamily="18" charset="-122"/>
                <a:ea typeface="汉仪君黑-65W" panose="00020600040101010101" pitchFamily="18" charset="-122"/>
                <a:sym typeface="阿里巴巴普惠体" panose="00020600040101010101" pitchFamily="18" charset="-122"/>
              </a:endParaRPr>
            </a:p>
          </p:txBody>
        </p:sp>
        <p:sp>
          <p:nvSpPr>
            <p:cNvPr id="38" name="文本框 37"/>
            <p:cNvSpPr txBox="1"/>
            <p:nvPr/>
          </p:nvSpPr>
          <p:spPr>
            <a:xfrm>
              <a:off x="6934111" y="5759664"/>
              <a:ext cx="2808605" cy="337185"/>
            </a:xfrm>
            <a:prstGeom prst="rect">
              <a:avLst/>
            </a:prstGeom>
            <a:noFill/>
          </p:spPr>
          <p:txBody>
            <a:bodyPr wrap="square" rtlCol="0">
              <a:spAutoFit/>
            </a:bodyPr>
            <a:lstStyle/>
            <a:p>
              <a:pPr algn="r"/>
              <a:r>
                <a:rPr lang="zh-CN" altLang="en-US" sz="1600" dirty="0">
                  <a:latin typeface="汉仪君黑-65W" panose="00020600040101010101" pitchFamily="18" charset="-122"/>
                  <a:ea typeface="汉仪君黑-65W" panose="00020600040101010101" pitchFamily="18" charset="-122"/>
                  <a:sym typeface="阿里巴巴普惠体" panose="00020600040101010101" pitchFamily="18" charset="-122"/>
                </a:rPr>
                <a:t>最终报告</a:t>
              </a:r>
              <a:r>
                <a:rPr lang="en-US" altLang="zh-CN" sz="1600" dirty="0">
                  <a:latin typeface="汉仪君黑-65W" panose="00020600040101010101" pitchFamily="18" charset="-122"/>
                  <a:ea typeface="汉仪君黑-65W" panose="00020600040101010101" pitchFamily="18" charset="-122"/>
                  <a:sym typeface="阿里巴巴普惠体" panose="00020600040101010101" pitchFamily="18" charset="-122"/>
                </a:rPr>
                <a:t>   2024</a:t>
              </a:r>
              <a:r>
                <a:rPr lang="en-US" altLang="zh-CN" sz="1600" b="1" dirty="0">
                  <a:latin typeface="汉仪君黑-65W" panose="00020600040101010101" pitchFamily="18" charset="-122"/>
                  <a:ea typeface="汉仪君黑-65W" panose="00020600040101010101" pitchFamily="18" charset="-122"/>
                  <a:sym typeface="阿里巴巴普惠体" panose="00020600040101010101" pitchFamily="18" charset="-122"/>
                </a:rPr>
                <a:t>年6</a:t>
              </a:r>
              <a:r>
                <a:rPr lang="en-US" altLang="zh-CN" sz="1600" dirty="0">
                  <a:latin typeface="汉仪君黑-65W" panose="00020600040101010101" pitchFamily="18" charset="-122"/>
                  <a:ea typeface="汉仪君黑-65W" panose="00020600040101010101" pitchFamily="18" charset="-122"/>
                  <a:sym typeface="阿里巴巴普惠体" panose="00020600040101010101" pitchFamily="18" charset="-122"/>
                </a:rPr>
                <a:t>月12</a:t>
              </a:r>
              <a:r>
                <a:rPr lang="zh-CN" altLang="en-US" sz="1600" dirty="0">
                  <a:latin typeface="汉仪君黑-65W" panose="00020600040101010101" pitchFamily="18" charset="-122"/>
                  <a:ea typeface="汉仪君黑-65W" panose="00020600040101010101" pitchFamily="18" charset="-122"/>
                  <a:sym typeface="阿里巴巴普惠体" panose="00020600040101010101" pitchFamily="18" charset="-122"/>
                </a:rPr>
                <a:t>日</a:t>
              </a:r>
              <a:endParaRPr lang="zh-CN" altLang="en-US" sz="1600" dirty="0">
                <a:latin typeface="汉仪君黑-65W" panose="00020600040101010101" pitchFamily="18" charset="-122"/>
                <a:ea typeface="汉仪君黑-65W" panose="00020600040101010101" pitchFamily="18" charset="-122"/>
                <a:sym typeface="阿里巴巴普惠体" panose="00020600040101010101" pitchFamily="18" charset="-122"/>
              </a:endParaRPr>
            </a:p>
          </p:txBody>
        </p:sp>
      </p:grpSp>
      <p:sp>
        <p:nvSpPr>
          <p:cNvPr id="40" name="文本框 39"/>
          <p:cNvSpPr txBox="1"/>
          <p:nvPr/>
        </p:nvSpPr>
        <p:spPr>
          <a:xfrm>
            <a:off x="1960245" y="1249680"/>
            <a:ext cx="9573260" cy="1568450"/>
          </a:xfrm>
          <a:prstGeom prst="rect">
            <a:avLst/>
          </a:prstGeom>
          <a:noFill/>
        </p:spPr>
        <p:txBody>
          <a:bodyPr wrap="square">
            <a:spAutoFit/>
          </a:bodyPr>
          <a:lstStyle/>
          <a:p>
            <a:pPr marL="0" indent="0">
              <a:buNone/>
            </a:pPr>
            <a:r>
              <a:rPr lang="en-US" sz="4800" dirty="0" err="1">
                <a:solidFill>
                  <a:schemeClr val="tx1"/>
                </a:solidFill>
                <a:effectLst>
                  <a:outerShdw blurRad="38100" dist="19050" dir="2700000" algn="tl" rotWithShape="0">
                    <a:schemeClr val="dk1">
                      <a:alpha val="40000"/>
                    </a:schemeClr>
                  </a:outerShdw>
                </a:effectLst>
                <a:latin typeface="华文新魏" panose="02010800040101010101" charset="-122"/>
                <a:ea typeface="华文新魏" panose="02010800040101010101" charset="-122"/>
                <a:sym typeface="+mn-ea"/>
              </a:rPr>
              <a:t>基于网络工程系统集成思想的美国夏威夷风情</a:t>
            </a:r>
            <a:r>
              <a:rPr lang="zh-CN" altLang="en-US" sz="4800" dirty="0">
                <a:effectLst>
                  <a:outerShdw blurRad="38100" dist="19050" dir="2700000" algn="tl" rotWithShape="0">
                    <a:schemeClr val="dk1">
                      <a:alpha val="40000"/>
                    </a:schemeClr>
                  </a:outerShdw>
                </a:effectLst>
                <a:latin typeface="华文新魏" panose="02010800040101010101" charset="-122"/>
                <a:ea typeface="华文新魏" panose="02010800040101010101" charset="-122"/>
                <a:sym typeface="+mn-ea"/>
              </a:rPr>
              <a:t>深度沉浸旅行</a:t>
            </a:r>
            <a:r>
              <a:rPr lang="en-US" sz="4800" dirty="0" err="1">
                <a:solidFill>
                  <a:schemeClr val="tx1"/>
                </a:solidFill>
                <a:effectLst>
                  <a:outerShdw blurRad="38100" dist="19050" dir="2700000" algn="tl" rotWithShape="0">
                    <a:schemeClr val="dk1">
                      <a:alpha val="40000"/>
                    </a:schemeClr>
                  </a:outerShdw>
                </a:effectLst>
                <a:latin typeface="华文新魏" panose="02010800040101010101" charset="-122"/>
                <a:ea typeface="华文新魏" panose="02010800040101010101" charset="-122"/>
                <a:sym typeface="+mn-ea"/>
              </a:rPr>
              <a:t>设计</a:t>
            </a:r>
            <a:endParaRPr lang="en-US" altLang="en-US" sz="4800" dirty="0" err="1">
              <a:solidFill>
                <a:schemeClr val="tx1"/>
              </a:solidFill>
              <a:effectLst>
                <a:outerShdw blurRad="38100" dist="19050" dir="2700000" algn="tl" rotWithShape="0">
                  <a:schemeClr val="dk1">
                    <a:alpha val="40000"/>
                  </a:schemeClr>
                </a:outerShdw>
              </a:effectLst>
              <a:latin typeface="华文新魏" panose="02010800040101010101" charset="-122"/>
              <a:ea typeface="华文新魏" panose="02010800040101010101"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10696328" y="4763638"/>
            <a:ext cx="1206335" cy="2096587"/>
          </a:xfrm>
          <a:custGeom>
            <a:avLst/>
            <a:gdLst>
              <a:gd name="connsiteX0" fmla="*/ 0 w 1206335"/>
              <a:gd name="connsiteY0" fmla="*/ 0 h 2096587"/>
              <a:gd name="connsiteX1" fmla="*/ 1206335 w 1206335"/>
              <a:gd name="connsiteY1" fmla="*/ 0 h 2096587"/>
              <a:gd name="connsiteX2" fmla="*/ 1206335 w 1206335"/>
              <a:gd name="connsiteY2" fmla="*/ 2096587 h 2096587"/>
              <a:gd name="connsiteX3" fmla="*/ 0 w 1206335"/>
              <a:gd name="connsiteY3" fmla="*/ 2096587 h 2096587"/>
            </a:gdLst>
            <a:ahLst/>
            <a:cxnLst>
              <a:cxn ang="0">
                <a:pos x="connsiteX0" y="connsiteY0"/>
              </a:cxn>
              <a:cxn ang="0">
                <a:pos x="connsiteX1" y="connsiteY1"/>
              </a:cxn>
              <a:cxn ang="0">
                <a:pos x="connsiteX2" y="connsiteY2"/>
              </a:cxn>
              <a:cxn ang="0">
                <a:pos x="connsiteX3" y="connsiteY3"/>
              </a:cxn>
            </a:cxnLst>
            <a:rect l="l" t="t" r="r" b="b"/>
            <a:pathLst>
              <a:path w="1206335" h="2096587">
                <a:moveTo>
                  <a:pt x="0" y="0"/>
                </a:moveTo>
                <a:lnTo>
                  <a:pt x="1206335" y="0"/>
                </a:lnTo>
                <a:lnTo>
                  <a:pt x="1206335" y="2096587"/>
                </a:lnTo>
                <a:lnTo>
                  <a:pt x="0" y="2096587"/>
                </a:lnTo>
                <a:close/>
              </a:path>
            </a:pathLst>
          </a:custGeom>
        </p:spPr>
      </p:pic>
      <p:pic>
        <p:nvPicPr>
          <p:cNvPr id="22" name="图片 21"/>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10696327" y="2226"/>
            <a:ext cx="1229491" cy="2084187"/>
          </a:xfrm>
          <a:custGeom>
            <a:avLst/>
            <a:gdLst>
              <a:gd name="connsiteX0" fmla="*/ 0 w 1229491"/>
              <a:gd name="connsiteY0" fmla="*/ 0 h 2084187"/>
              <a:gd name="connsiteX1" fmla="*/ 1229491 w 1229491"/>
              <a:gd name="connsiteY1" fmla="*/ 0 h 2084187"/>
              <a:gd name="connsiteX2" fmla="*/ 1229491 w 1229491"/>
              <a:gd name="connsiteY2" fmla="*/ 2084187 h 2084187"/>
              <a:gd name="connsiteX3" fmla="*/ 0 w 1229491"/>
              <a:gd name="connsiteY3" fmla="*/ 2084187 h 2084187"/>
            </a:gdLst>
            <a:ahLst/>
            <a:cxnLst>
              <a:cxn ang="0">
                <a:pos x="connsiteX0" y="connsiteY0"/>
              </a:cxn>
              <a:cxn ang="0">
                <a:pos x="connsiteX1" y="connsiteY1"/>
              </a:cxn>
              <a:cxn ang="0">
                <a:pos x="connsiteX2" y="connsiteY2"/>
              </a:cxn>
              <a:cxn ang="0">
                <a:pos x="connsiteX3" y="connsiteY3"/>
              </a:cxn>
            </a:cxnLst>
            <a:rect l="l" t="t" r="r" b="b"/>
            <a:pathLst>
              <a:path w="1229491" h="2084187">
                <a:moveTo>
                  <a:pt x="0" y="0"/>
                </a:moveTo>
                <a:lnTo>
                  <a:pt x="1229491" y="0"/>
                </a:lnTo>
                <a:lnTo>
                  <a:pt x="1229491" y="2084187"/>
                </a:lnTo>
                <a:lnTo>
                  <a:pt x="0" y="2084187"/>
                </a:lnTo>
                <a:close/>
              </a:path>
            </a:pathLst>
          </a:custGeom>
        </p:spPr>
      </p:pic>
      <p:pic>
        <p:nvPicPr>
          <p:cNvPr id="24" name="图片 23"/>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a:xfrm>
            <a:off x="10696327" y="2376732"/>
            <a:ext cx="1206337" cy="2096587"/>
          </a:xfrm>
          <a:custGeom>
            <a:avLst/>
            <a:gdLst>
              <a:gd name="connsiteX0" fmla="*/ 0 w 1206337"/>
              <a:gd name="connsiteY0" fmla="*/ 0 h 2096587"/>
              <a:gd name="connsiteX1" fmla="*/ 1206337 w 1206337"/>
              <a:gd name="connsiteY1" fmla="*/ 0 h 2096587"/>
              <a:gd name="connsiteX2" fmla="*/ 1206337 w 1206337"/>
              <a:gd name="connsiteY2" fmla="*/ 2096587 h 2096587"/>
              <a:gd name="connsiteX3" fmla="*/ 0 w 1206337"/>
              <a:gd name="connsiteY3" fmla="*/ 2096587 h 2096587"/>
            </a:gdLst>
            <a:ahLst/>
            <a:cxnLst>
              <a:cxn ang="0">
                <a:pos x="connsiteX0" y="connsiteY0"/>
              </a:cxn>
              <a:cxn ang="0">
                <a:pos x="connsiteX1" y="connsiteY1"/>
              </a:cxn>
              <a:cxn ang="0">
                <a:pos x="connsiteX2" y="connsiteY2"/>
              </a:cxn>
              <a:cxn ang="0">
                <a:pos x="connsiteX3" y="connsiteY3"/>
              </a:cxn>
            </a:cxnLst>
            <a:rect l="l" t="t" r="r" b="b"/>
            <a:pathLst>
              <a:path w="1206337" h="2096587">
                <a:moveTo>
                  <a:pt x="0" y="0"/>
                </a:moveTo>
                <a:lnTo>
                  <a:pt x="1206337" y="0"/>
                </a:lnTo>
                <a:lnTo>
                  <a:pt x="1206337" y="2096587"/>
                </a:lnTo>
                <a:lnTo>
                  <a:pt x="0" y="2096587"/>
                </a:lnTo>
                <a:close/>
              </a:path>
            </a:pathLst>
          </a:custGeom>
        </p:spPr>
      </p:pic>
      <p:sp>
        <p:nvSpPr>
          <p:cNvPr id="2" name="矩形 1"/>
          <p:cNvSpPr/>
          <p:nvPr/>
        </p:nvSpPr>
        <p:spPr>
          <a:xfrm>
            <a:off x="0" y="0"/>
            <a:ext cx="4370267" cy="6858000"/>
          </a:xfrm>
          <a:prstGeom prst="rect">
            <a:avLst/>
          </a:prstGeom>
          <a:solidFill>
            <a:srgbClr val="F5E7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形 12"/>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1682674" y="5872241"/>
            <a:ext cx="3403169" cy="917022"/>
          </a:xfrm>
          <a:prstGeom prst="rect">
            <a:avLst/>
          </a:prstGeom>
        </p:spPr>
      </p:pic>
      <p:sp>
        <p:nvSpPr>
          <p:cNvPr id="33" name="文本框 32"/>
          <p:cNvSpPr txBox="1"/>
          <p:nvPr/>
        </p:nvSpPr>
        <p:spPr>
          <a:xfrm>
            <a:off x="5563357" y="2647161"/>
            <a:ext cx="4231865" cy="1938020"/>
          </a:xfrm>
          <a:prstGeom prst="rect">
            <a:avLst/>
          </a:prstGeom>
          <a:noFill/>
        </p:spPr>
        <p:txBody>
          <a:bodyPr wrap="square">
            <a:spAutoFit/>
          </a:bodyPr>
          <a:lstStyle/>
          <a:p>
            <a:pPr algn="r"/>
            <a:r>
              <a:rPr lang="en-US" altLang="zh-CN" sz="6000" b="0" i="0" dirty="0">
                <a:solidFill>
                  <a:srgbClr val="A98678"/>
                </a:solidFill>
                <a:effectLst/>
                <a:latin typeface="汉仪颜楷繁" panose="02010600000101010101" pitchFamily="2" charset="-122"/>
                <a:ea typeface="汉仪颜楷繁" panose="02010600000101010101" pitchFamily="2" charset="-122"/>
              </a:rPr>
              <a:t>03</a:t>
            </a:r>
            <a:endParaRPr lang="en-US" altLang="zh-CN" sz="6000" b="0" i="0" dirty="0">
              <a:solidFill>
                <a:srgbClr val="A98678"/>
              </a:solidFill>
              <a:effectLst/>
              <a:latin typeface="汉仪颜楷繁" panose="02010600000101010101" pitchFamily="2" charset="-122"/>
              <a:ea typeface="汉仪颜楷繁" panose="02010600000101010101" pitchFamily="2" charset="-122"/>
            </a:endParaRPr>
          </a:p>
          <a:p>
            <a:pPr algn="r"/>
            <a:r>
              <a:rPr lang="zh-CN" altLang="en-US" sz="6000" b="1" dirty="0">
                <a:solidFill>
                  <a:srgbClr val="A98678"/>
                </a:solidFill>
                <a:latin typeface="华文楷体" panose="02010600040101010101" charset="-122"/>
                <a:ea typeface="华文楷体" panose="02010600040101010101" charset="-122"/>
                <a:sym typeface="阿里巴巴普惠体 Heavy" panose="00020600040101010101" pitchFamily="18" charset="-122"/>
              </a:rPr>
              <a:t>需求分析</a:t>
            </a:r>
            <a:endParaRPr lang="zh-CN" altLang="en-US" sz="6000" b="1" dirty="0">
              <a:solidFill>
                <a:srgbClr val="A98678"/>
              </a:solidFill>
              <a:latin typeface="华文楷体" panose="02010600040101010101" charset="-122"/>
              <a:ea typeface="华文楷体" panose="02010600040101010101" charset="-122"/>
              <a:sym typeface="阿里巴巴普惠体 Heavy" panose="00020600040101010101" pitchFamily="18" charset="-122"/>
            </a:endParaRPr>
          </a:p>
        </p:txBody>
      </p:sp>
      <p:pic>
        <p:nvPicPr>
          <p:cNvPr id="16" name="图片 15"/>
          <p:cNvPicPr>
            <a:picLocks noChangeAspect="1"/>
          </p:cNvPicPr>
          <p:nvPr/>
        </p:nvPicPr>
        <p:blipFill rotWithShape="1">
          <a:blip r:embed="rId6" cstate="print">
            <a:extLst>
              <a:ext uri="{28A0092B-C50C-407E-A947-70E740481C1C}">
                <a14:useLocalDpi xmlns:a14="http://schemas.microsoft.com/office/drawing/2010/main" val="0"/>
              </a:ext>
            </a:extLst>
          </a:blip>
          <a:srcRect/>
          <a:stretch>
            <a:fillRect/>
          </a:stretch>
        </p:blipFill>
        <p:spPr>
          <a:xfrm>
            <a:off x="357998" y="1705076"/>
            <a:ext cx="5774911" cy="4068755"/>
          </a:xfrm>
          <a:prstGeom prst="rect">
            <a:avLst/>
          </a:prstGeom>
        </p:spPr>
      </p:pic>
      <p:pic>
        <p:nvPicPr>
          <p:cNvPr id="30" name="图形 29"/>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0800000">
            <a:off x="3749378" y="1397137"/>
            <a:ext cx="3403169" cy="91702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121" y="-68580"/>
            <a:ext cx="4000044" cy="6858000"/>
          </a:xfrm>
          <a:prstGeom prst="rect">
            <a:avLst/>
          </a:prstGeom>
          <a:solidFill>
            <a:srgbClr val="F5E7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形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0800000">
            <a:off x="-1682674" y="5872241"/>
            <a:ext cx="3403169" cy="917022"/>
          </a:xfrm>
          <a:prstGeom prst="rect">
            <a:avLst/>
          </a:prstGeom>
        </p:spPr>
      </p:pic>
      <p:pic>
        <p:nvPicPr>
          <p:cNvPr id="30" name="图形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9680170" y="-326193"/>
            <a:ext cx="3403169" cy="917022"/>
          </a:xfrm>
          <a:prstGeom prst="rect">
            <a:avLst/>
          </a:prstGeom>
        </p:spPr>
      </p:pic>
      <p:grpSp>
        <p:nvGrpSpPr>
          <p:cNvPr id="3" name="组合 2"/>
          <p:cNvGrpSpPr/>
          <p:nvPr/>
        </p:nvGrpSpPr>
        <p:grpSpPr>
          <a:xfrm>
            <a:off x="965200" y="1205865"/>
            <a:ext cx="10076815" cy="5377180"/>
            <a:chOff x="788" y="1763"/>
            <a:chExt cx="15869" cy="8468"/>
          </a:xfrm>
        </p:grpSpPr>
        <p:sp>
          <p:nvSpPr>
            <p:cNvPr id="7" name="矩形 6"/>
            <p:cNvSpPr/>
            <p:nvPr/>
          </p:nvSpPr>
          <p:spPr>
            <a:xfrm>
              <a:off x="788" y="1863"/>
              <a:ext cx="8203" cy="254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t>当前网络应用的</a:t>
              </a:r>
              <a:r>
                <a:rPr lang="zh-CN" altLang="en-US" sz="2400" b="1"/>
                <a:t>技术背景</a:t>
              </a:r>
              <a:r>
                <a:rPr lang="zh-CN" altLang="en-US" sz="2400"/>
                <a:t>，行业应用的</a:t>
              </a:r>
              <a:r>
                <a:rPr lang="zh-CN" altLang="en-US" sz="2400" b="1"/>
                <a:t>方向和技术趋势</a:t>
              </a:r>
              <a:r>
                <a:rPr lang="zh-CN" altLang="en-US" sz="2400"/>
                <a:t>，本企业网络信息化的必然性</a:t>
              </a:r>
              <a:endParaRPr lang="zh-CN" altLang="en-US" sz="2400"/>
            </a:p>
          </p:txBody>
        </p:sp>
        <p:sp>
          <p:nvSpPr>
            <p:cNvPr id="8" name="矩形 7"/>
            <p:cNvSpPr/>
            <p:nvPr>
              <p:custDataLst>
                <p:tags r:id="rId3"/>
              </p:custDataLst>
            </p:nvPr>
          </p:nvSpPr>
          <p:spPr>
            <a:xfrm>
              <a:off x="817" y="4799"/>
              <a:ext cx="8173" cy="254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t>网络建设的</a:t>
              </a:r>
              <a:r>
                <a:rPr lang="zh-CN" altLang="en-US" sz="2400" b="1"/>
                <a:t>近期目标和长期目标</a:t>
              </a:r>
              <a:r>
                <a:rPr lang="zh-CN" altLang="en-US" sz="2400"/>
                <a:t>，</a:t>
              </a:r>
              <a:endParaRPr lang="zh-CN" altLang="en-US" sz="2400"/>
            </a:p>
            <a:p>
              <a:pPr algn="ctr"/>
              <a:r>
                <a:rPr lang="zh-CN" altLang="en-US" sz="2400"/>
                <a:t>在升级和扩展到最终建设目标的过程中，尽可能保持近期建设目标的投资</a:t>
              </a:r>
              <a:endParaRPr lang="zh-CN" altLang="en-US" sz="2400"/>
            </a:p>
          </p:txBody>
        </p:sp>
        <p:sp>
          <p:nvSpPr>
            <p:cNvPr id="9" name="矩形 8"/>
            <p:cNvSpPr/>
            <p:nvPr>
              <p:custDataLst>
                <p:tags r:id="rId4"/>
              </p:custDataLst>
            </p:nvPr>
          </p:nvSpPr>
          <p:spPr>
            <a:xfrm>
              <a:off x="864" y="7685"/>
              <a:ext cx="8127" cy="254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t>确定网络流</a:t>
              </a:r>
              <a:r>
                <a:rPr lang="zh-CN" altLang="en-US" sz="2400" b="1"/>
                <a:t>量</a:t>
              </a:r>
              <a:r>
                <a:rPr lang="zh-CN" altLang="en-US" sz="2400"/>
                <a:t>和待处理数据量的大小，并给出相应的技术</a:t>
              </a:r>
              <a:r>
                <a:rPr lang="zh-CN" altLang="en-US" sz="2400" b="1"/>
                <a:t>指标</a:t>
              </a:r>
              <a:r>
                <a:rPr lang="zh-CN" altLang="en-US" sz="2400"/>
                <a:t>，</a:t>
              </a:r>
              <a:endParaRPr lang="zh-CN" altLang="en-US" sz="2400"/>
            </a:p>
            <a:p>
              <a:pPr algn="ctr"/>
              <a:r>
                <a:rPr lang="zh-CN" altLang="en-US" sz="2400"/>
                <a:t>如带宽、延时或</a:t>
              </a:r>
              <a:endParaRPr lang="zh-CN" altLang="en-US" sz="2400"/>
            </a:p>
            <a:p>
              <a:pPr algn="ctr"/>
              <a:r>
                <a:rPr lang="zh-CN" altLang="en-US" sz="2400"/>
                <a:t>单位时间处理数据能力</a:t>
              </a:r>
              <a:endParaRPr lang="zh-CN" altLang="en-US" sz="2400"/>
            </a:p>
          </p:txBody>
        </p:sp>
        <p:sp>
          <p:nvSpPr>
            <p:cNvPr id="10" name="椭圆 9"/>
            <p:cNvSpPr/>
            <p:nvPr/>
          </p:nvSpPr>
          <p:spPr>
            <a:xfrm>
              <a:off x="11756" y="1763"/>
              <a:ext cx="4808" cy="2547"/>
            </a:xfrm>
            <a:prstGeom prst="ellipse">
              <a:avLst/>
            </a:prstGeom>
            <a:solidFill>
              <a:schemeClr val="accent2">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t>需要确定</a:t>
              </a:r>
              <a:endParaRPr lang="zh-CN" altLang="en-US" sz="2400"/>
            </a:p>
            <a:p>
              <a:pPr algn="ctr"/>
              <a:r>
                <a:rPr lang="zh-CN" altLang="en-US" sz="2400"/>
                <a:t>旅行目的和</a:t>
              </a:r>
              <a:endParaRPr lang="zh-CN" altLang="en-US" sz="2400"/>
            </a:p>
            <a:p>
              <a:pPr algn="ctr"/>
              <a:r>
                <a:rPr lang="zh-CN" altLang="en-US" sz="2400"/>
                <a:t>背景人群；</a:t>
              </a:r>
              <a:endParaRPr lang="zh-CN" altLang="en-US" sz="2400"/>
            </a:p>
          </p:txBody>
        </p:sp>
        <p:sp>
          <p:nvSpPr>
            <p:cNvPr id="11" name="椭圆 10"/>
            <p:cNvSpPr/>
            <p:nvPr>
              <p:custDataLst>
                <p:tags r:id="rId5"/>
              </p:custDataLst>
            </p:nvPr>
          </p:nvSpPr>
          <p:spPr>
            <a:xfrm>
              <a:off x="11843" y="4729"/>
              <a:ext cx="4808" cy="2547"/>
            </a:xfrm>
            <a:prstGeom prst="ellipse">
              <a:avLst/>
            </a:prstGeom>
            <a:solidFill>
              <a:schemeClr val="accent2">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t>在旅行前思考想要从旅行中获得什么</a:t>
              </a:r>
              <a:endParaRPr lang="zh-CN" altLang="en-US" sz="2400"/>
            </a:p>
          </p:txBody>
        </p:sp>
        <p:sp>
          <p:nvSpPr>
            <p:cNvPr id="12" name="椭圆 11"/>
            <p:cNvSpPr/>
            <p:nvPr>
              <p:custDataLst>
                <p:tags r:id="rId6"/>
              </p:custDataLst>
            </p:nvPr>
          </p:nvSpPr>
          <p:spPr>
            <a:xfrm>
              <a:off x="11849" y="7616"/>
              <a:ext cx="4808" cy="2547"/>
            </a:xfrm>
            <a:prstGeom prst="ellipse">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t>需要进行时间、金钱方面的量化考虑</a:t>
              </a:r>
              <a:endParaRPr lang="zh-CN" altLang="en-US" sz="2400"/>
            </a:p>
          </p:txBody>
        </p:sp>
      </p:grpSp>
      <p:sp>
        <p:nvSpPr>
          <p:cNvPr id="4" name="左右箭头 3"/>
          <p:cNvSpPr/>
          <p:nvPr/>
        </p:nvSpPr>
        <p:spPr>
          <a:xfrm>
            <a:off x="6179820" y="3093720"/>
            <a:ext cx="1703070" cy="67056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Text 1"/>
          <p:cNvSpPr/>
          <p:nvPr/>
        </p:nvSpPr>
        <p:spPr>
          <a:xfrm>
            <a:off x="964883" y="386715"/>
            <a:ext cx="8497253" cy="552450"/>
          </a:xfrm>
          <a:prstGeom prst="rect">
            <a:avLst/>
          </a:prstGeom>
          <a:noFill/>
        </p:spPr>
        <p:txBody>
          <a:bodyPr wrap="square" rtlCol="0" anchor="ctr"/>
          <a:p>
            <a:pPr marL="0" indent="0">
              <a:buNone/>
            </a:pPr>
            <a:r>
              <a:rPr lang="zh-CN" altLang="en-US" sz="3600" b="1">
                <a:solidFill>
                  <a:schemeClr val="accent1"/>
                </a:solidFill>
                <a:effectLst>
                  <a:outerShdw blurRad="38100" dist="25400" dir="5400000" algn="ctr" rotWithShape="0">
                    <a:srgbClr val="6E747A">
                      <a:alpha val="43000"/>
                    </a:srgbClr>
                  </a:outerShdw>
                </a:effectLst>
                <a:sym typeface="+mn-ea"/>
              </a:rPr>
              <a:t>与网络工程需求分析进行对比</a:t>
            </a:r>
            <a:endParaRPr lang="zh-CN" altLang="en-US" sz="3600" b="1">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121" y="-68580"/>
            <a:ext cx="4000044" cy="6858000"/>
          </a:xfrm>
          <a:prstGeom prst="rect">
            <a:avLst/>
          </a:prstGeom>
          <a:solidFill>
            <a:srgbClr val="F5E7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形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0800000">
            <a:off x="-1682674" y="5872241"/>
            <a:ext cx="3403169" cy="917022"/>
          </a:xfrm>
          <a:prstGeom prst="rect">
            <a:avLst/>
          </a:prstGeom>
        </p:spPr>
      </p:pic>
      <p:pic>
        <p:nvPicPr>
          <p:cNvPr id="30" name="图形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9680170" y="-326193"/>
            <a:ext cx="3403169" cy="917022"/>
          </a:xfrm>
          <a:prstGeom prst="rect">
            <a:avLst/>
          </a:prstGeom>
        </p:spPr>
      </p:pic>
      <p:sp>
        <p:nvSpPr>
          <p:cNvPr id="100" name="文本框 99"/>
          <p:cNvSpPr txBox="1"/>
          <p:nvPr/>
        </p:nvSpPr>
        <p:spPr>
          <a:xfrm>
            <a:off x="1214755" y="290195"/>
            <a:ext cx="10977245" cy="6492875"/>
          </a:xfrm>
          <a:prstGeom prst="rect">
            <a:avLst/>
          </a:prstGeom>
          <a:noFill/>
          <a:ln w="9525">
            <a:noFill/>
          </a:ln>
        </p:spPr>
        <p:txBody>
          <a:bodyPr wrap="square">
            <a:spAutoFit/>
          </a:bodyPr>
          <a:p>
            <a:pPr indent="0"/>
            <a:r>
              <a:rPr lang="zh-CN" sz="4000" b="0">
                <a:ln w="22225">
                  <a:solidFill>
                    <a:schemeClr val="accent2"/>
                  </a:solidFill>
                  <a:prstDash val="solid"/>
                </a:ln>
                <a:solidFill>
                  <a:schemeClr val="accent2">
                    <a:lumMod val="40000"/>
                    <a:lumOff val="60000"/>
                  </a:schemeClr>
                </a:solidFill>
                <a:effectLst/>
                <a:ea typeface="黑体" panose="02010609060101010101" charset="-122"/>
              </a:rPr>
              <a:t>初步计划和指标制定</a:t>
            </a:r>
            <a:endParaRPr lang="zh-CN" sz="2100" b="0">
              <a:ea typeface="宋体" panose="02010600030101010101" pitchFamily="2" charset="-122"/>
            </a:endParaRPr>
          </a:p>
          <a:p>
            <a:pPr indent="0"/>
            <a:r>
              <a:rPr lang="en-US" altLang="zh-CN" sz="2400" b="0"/>
              <a:t>		</a:t>
            </a:r>
            <a:r>
              <a:rPr lang="zh-CN" altLang="en-US" sz="2400" b="0">
                <a:ln w="22225">
                  <a:solidFill>
                    <a:schemeClr val="accent2"/>
                  </a:solidFill>
                  <a:prstDash val="solid"/>
                </a:ln>
                <a:solidFill>
                  <a:schemeClr val="accent2">
                    <a:lumMod val="40000"/>
                    <a:lumOff val="60000"/>
                  </a:schemeClr>
                </a:solidFill>
                <a:effectLst/>
              </a:rPr>
              <a:t>用T和M分别表示时间约束和费用约束上限</a:t>
            </a:r>
            <a:endParaRPr lang="zh-CN" altLang="en-US" sz="2400" b="0"/>
          </a:p>
          <a:p>
            <a:pPr indent="0"/>
            <a:r>
              <a:rPr lang="zh-CN" altLang="en-US" sz="2400" b="1"/>
              <a:t>欧胡岛</a:t>
            </a:r>
            <a:r>
              <a:rPr lang="zh-CN" altLang="en-US" sz="2400" b="0"/>
              <a:t>：</a:t>
            </a:r>
            <a:endParaRPr lang="zh-CN" altLang="en-US" sz="2400" b="0"/>
          </a:p>
          <a:p>
            <a:pPr indent="0"/>
            <a:r>
              <a:rPr lang="zh-CN" altLang="en-US" sz="3200" b="1">
                <a:solidFill>
                  <a:schemeClr val="accent2"/>
                </a:solidFill>
                <a:effectLst>
                  <a:outerShdw blurRad="38100" dist="25400" dir="5400000" algn="ctr" rotWithShape="0">
                    <a:srgbClr val="6E747A">
                      <a:alpha val="43000"/>
                    </a:srgbClr>
                  </a:outerShdw>
                </a:effectLst>
              </a:rPr>
              <a:t>Day1</a:t>
            </a:r>
            <a:r>
              <a:rPr lang="zh-CN" altLang="en-US" sz="2400" b="0"/>
              <a:t> : 成都到欧胡岛从成都乘飞机前往</a:t>
            </a:r>
            <a:r>
              <a:rPr lang="zh-CN" altLang="en-US" sz="2400" b="1">
                <a:solidFill>
                  <a:schemeClr val="accent2"/>
                </a:solidFill>
              </a:rPr>
              <a:t>檀香山国际机场</a:t>
            </a:r>
            <a:r>
              <a:rPr lang="zh-CN" altLang="en-US" sz="2400" b="0"/>
              <a:t>（Daniel K. Inouye International Airport），通常需要在东京或首尔转机。抵达檀香山，前往酒店办理入住手续，休息调整。傍晚前往</a:t>
            </a:r>
            <a:r>
              <a:rPr lang="zh-CN" altLang="en-US" sz="2400" b="1">
                <a:solidFill>
                  <a:schemeClr val="accent2"/>
                </a:solidFill>
              </a:rPr>
              <a:t>威基基海滩</a:t>
            </a:r>
            <a:r>
              <a:rPr lang="zh-CN" altLang="en-US" sz="2400" b="0"/>
              <a:t>（Waikiki Beach），享受海滩时光和日落。</a:t>
            </a:r>
            <a:endParaRPr lang="zh-CN" altLang="en-US" sz="2400" b="0"/>
          </a:p>
          <a:p>
            <a:pPr indent="0"/>
            <a:r>
              <a:rPr lang="zh-CN" altLang="en-US" sz="2400" b="0">
                <a:solidFill>
                  <a:schemeClr val="accent1"/>
                </a:solidFill>
                <a:effectLst>
                  <a:outerShdw blurRad="38100" dist="25400" dir="5400000" algn="ctr" rotWithShape="0">
                    <a:srgbClr val="6E747A">
                      <a:alpha val="43000"/>
                    </a:srgbClr>
                  </a:outerShdw>
                </a:effectLst>
              </a:rPr>
              <a:t>(到目的地时比较晚，所以为了安全，该活动T=2小时)</a:t>
            </a:r>
            <a:endParaRPr lang="zh-CN" altLang="en-US" sz="2400" b="0"/>
          </a:p>
          <a:p>
            <a:pPr indent="0"/>
            <a:endParaRPr lang="zh-CN" altLang="en-US" sz="2400" b="0"/>
          </a:p>
          <a:p>
            <a:pPr indent="0"/>
            <a:r>
              <a:rPr lang="zh-CN" altLang="en-US" sz="3200" b="1">
                <a:solidFill>
                  <a:schemeClr val="accent2"/>
                </a:solidFill>
                <a:effectLst>
                  <a:outerShdw blurRad="38100" dist="25400" dir="5400000" algn="ctr" rotWithShape="0">
                    <a:srgbClr val="6E747A">
                      <a:alpha val="43000"/>
                    </a:srgbClr>
                  </a:outerShdw>
                </a:effectLst>
              </a:rPr>
              <a:t>Day2 </a:t>
            </a:r>
            <a:r>
              <a:rPr lang="zh-CN" altLang="en-US" sz="2400" b="0"/>
              <a:t>: 檀香山和钻石头山参观</a:t>
            </a:r>
            <a:r>
              <a:rPr lang="zh-CN" altLang="en-US" sz="2400" b="1">
                <a:solidFill>
                  <a:schemeClr val="accent2"/>
                </a:solidFill>
              </a:rPr>
              <a:t>珍珠港</a:t>
            </a:r>
            <a:r>
              <a:rPr lang="zh-CN" altLang="en-US" sz="2400" b="0"/>
              <a:t>（Pearl Harbor），了解历史背景，参观</a:t>
            </a:r>
            <a:r>
              <a:rPr lang="zh-CN" altLang="en-US" sz="2400" b="1">
                <a:solidFill>
                  <a:schemeClr val="accent2"/>
                </a:solidFill>
              </a:rPr>
              <a:t>亚利桑那号纪念馆</a:t>
            </a:r>
            <a:r>
              <a:rPr lang="zh-CN" altLang="en-US" sz="2400" b="0"/>
              <a:t>。下午前往</a:t>
            </a:r>
            <a:r>
              <a:rPr lang="zh-CN" altLang="en-US" sz="2400" b="1">
                <a:solidFill>
                  <a:schemeClr val="accent2"/>
                </a:solidFill>
              </a:rPr>
              <a:t>钻石头山</a:t>
            </a:r>
            <a:r>
              <a:rPr lang="zh-CN" altLang="en-US" sz="2400" b="0"/>
              <a:t>（Diamond Head），徒步登顶欣赏檀香山全景。晚上在威基基区享受当地美食和购物。</a:t>
            </a:r>
            <a:endParaRPr lang="zh-CN" altLang="en-US" sz="2400" b="0"/>
          </a:p>
          <a:p>
            <a:pPr indent="0"/>
            <a:r>
              <a:rPr lang="zh-CN" altLang="en-US" sz="2400" b="0">
                <a:solidFill>
                  <a:schemeClr val="accent1"/>
                </a:solidFill>
                <a:effectLst>
                  <a:outerShdw blurRad="38100" dist="25400" dir="5400000" algn="ctr" rotWithShape="0">
                    <a:srgbClr val="6E747A">
                      <a:alpha val="43000"/>
                    </a:srgbClr>
                  </a:outerShdw>
                </a:effectLst>
              </a:rPr>
              <a:t>(涉及到购物，需要进行金额上的限制，这里限制为</a:t>
            </a:r>
            <a:r>
              <a:rPr lang="en-US" altLang="zh-CN" sz="2400" b="0">
                <a:solidFill>
                  <a:schemeClr val="accent1"/>
                </a:solidFill>
                <a:effectLst>
                  <a:outerShdw blurRad="38100" dist="25400" dir="5400000" algn="ctr" rotWithShape="0">
                    <a:srgbClr val="6E747A">
                      <a:alpha val="43000"/>
                    </a:srgbClr>
                  </a:outerShdw>
                </a:effectLst>
              </a:rPr>
              <a:t>M=</a:t>
            </a:r>
            <a:r>
              <a:rPr lang="zh-CN" altLang="en-US" sz="2400" b="0">
                <a:solidFill>
                  <a:schemeClr val="accent1"/>
                </a:solidFill>
                <a:effectLst>
                  <a:outerShdw blurRad="38100" dist="25400" dir="5400000" algn="ctr" rotWithShape="0">
                    <a:srgbClr val="6E747A">
                      <a:alpha val="43000"/>
                    </a:srgbClr>
                  </a:outerShdw>
                </a:effectLst>
              </a:rPr>
              <a:t>500人民币)</a:t>
            </a:r>
            <a:endParaRPr lang="zh-CN" altLang="en-US" sz="2400" b="0">
              <a:solidFill>
                <a:schemeClr val="accent1"/>
              </a:solidFill>
              <a:effectLst>
                <a:outerShdw blurRad="38100" dist="25400" dir="5400000" algn="ctr" rotWithShape="0">
                  <a:srgbClr val="6E747A">
                    <a:alpha val="43000"/>
                  </a:srgbClr>
                </a:outerShdw>
              </a:effectLst>
            </a:endParaRPr>
          </a:p>
          <a:p>
            <a:endParaRPr lang="zh-CN" altLang="en-US" sz="2400" b="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7780655" y="3867150"/>
            <a:ext cx="4333240" cy="287401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2" name="矩形 1"/>
          <p:cNvSpPr/>
          <p:nvPr/>
        </p:nvSpPr>
        <p:spPr>
          <a:xfrm>
            <a:off x="74121" y="-68580"/>
            <a:ext cx="4000044" cy="6858000"/>
          </a:xfrm>
          <a:prstGeom prst="rect">
            <a:avLst/>
          </a:prstGeom>
          <a:solidFill>
            <a:srgbClr val="F5E7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形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1682674" y="5872241"/>
            <a:ext cx="3403169" cy="917022"/>
          </a:xfrm>
          <a:prstGeom prst="rect">
            <a:avLst/>
          </a:prstGeom>
        </p:spPr>
      </p:pic>
      <p:pic>
        <p:nvPicPr>
          <p:cNvPr id="30" name="图形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9680170" y="-326193"/>
            <a:ext cx="3403169" cy="917022"/>
          </a:xfrm>
          <a:prstGeom prst="rect">
            <a:avLst/>
          </a:prstGeom>
        </p:spPr>
      </p:pic>
      <p:sp>
        <p:nvSpPr>
          <p:cNvPr id="3" name="文本框 2"/>
          <p:cNvSpPr txBox="1"/>
          <p:nvPr/>
        </p:nvSpPr>
        <p:spPr>
          <a:xfrm>
            <a:off x="1025525" y="456565"/>
            <a:ext cx="10884535" cy="5415915"/>
          </a:xfrm>
          <a:prstGeom prst="rect">
            <a:avLst/>
          </a:prstGeom>
          <a:noFill/>
        </p:spPr>
        <p:txBody>
          <a:bodyPr wrap="square" rtlCol="0" anchor="t">
            <a:spAutoFit/>
          </a:bodyPr>
          <a:p>
            <a:pPr indent="0"/>
            <a:r>
              <a:rPr lang="zh-CN" sz="2100">
                <a:ea typeface="宋体" panose="02010600030101010101" pitchFamily="2" charset="-122"/>
                <a:sym typeface="+mn-ea"/>
              </a:rPr>
              <a:t></a:t>
            </a:r>
            <a:endParaRPr lang="zh-CN" sz="2100">
              <a:ea typeface="宋体" panose="02010600030101010101" pitchFamily="2" charset="-122"/>
              <a:sym typeface="+mn-ea"/>
            </a:endParaRPr>
          </a:p>
          <a:p>
            <a:pPr indent="0"/>
            <a:r>
              <a:rPr lang="zh-CN" altLang="en-US" sz="2400" b="1">
                <a:sym typeface="+mn-ea"/>
              </a:rPr>
              <a:t>欧胡岛：</a:t>
            </a:r>
            <a:endParaRPr lang="zh-CN" altLang="en-US" sz="2400">
              <a:sym typeface="+mn-ea"/>
            </a:endParaRPr>
          </a:p>
          <a:p>
            <a:pPr indent="0"/>
            <a:r>
              <a:rPr lang="zh-CN" altLang="en-US" sz="3200" b="1">
                <a:solidFill>
                  <a:schemeClr val="accent2"/>
                </a:solidFill>
                <a:effectLst>
                  <a:outerShdw blurRad="38100" dist="25400" dir="5400000" algn="ctr" rotWithShape="0">
                    <a:srgbClr val="6E747A">
                      <a:alpha val="43000"/>
                    </a:srgbClr>
                  </a:outerShdw>
                </a:effectLst>
                <a:sym typeface="+mn-ea"/>
              </a:rPr>
              <a:t>Day3 </a:t>
            </a:r>
            <a:r>
              <a:rPr lang="zh-CN" altLang="en-US" sz="2400">
                <a:sym typeface="+mn-ea"/>
              </a:rPr>
              <a:t>: 北岸探索驱车前往</a:t>
            </a:r>
            <a:r>
              <a:rPr lang="zh-CN" altLang="en-US" sz="2400" b="1">
                <a:solidFill>
                  <a:schemeClr val="accent2"/>
                </a:solidFill>
                <a:sym typeface="+mn-ea"/>
              </a:rPr>
              <a:t>北岸</a:t>
            </a:r>
            <a:r>
              <a:rPr lang="zh-CN" altLang="en-US" sz="2400">
                <a:sym typeface="+mn-ea"/>
              </a:rPr>
              <a:t>（North Shore），探索著名的</a:t>
            </a:r>
            <a:r>
              <a:rPr lang="zh-CN" altLang="en-US" sz="2400" b="1">
                <a:solidFill>
                  <a:schemeClr val="accent2"/>
                </a:solidFill>
                <a:sym typeface="+mn-ea"/>
              </a:rPr>
              <a:t>冲浪点</a:t>
            </a:r>
            <a:r>
              <a:rPr lang="zh-CN" altLang="en-US" sz="2400">
                <a:sym typeface="+mn-ea"/>
              </a:rPr>
              <a:t>如Pipeline和Sunset Beach。参观</a:t>
            </a:r>
            <a:r>
              <a:rPr lang="zh-CN" altLang="en-US" sz="2400" b="1">
                <a:solidFill>
                  <a:schemeClr val="accent2"/>
                </a:solidFill>
                <a:sym typeface="+mn-ea"/>
              </a:rPr>
              <a:t>多莱种植园</a:t>
            </a:r>
            <a:r>
              <a:rPr lang="zh-CN" altLang="en-US" sz="2400">
                <a:sym typeface="+mn-ea"/>
              </a:rPr>
              <a:t>（Dole Plantation），体验当地菠萝种植文化。傍晚返回檀香山，体验</a:t>
            </a:r>
            <a:r>
              <a:rPr lang="zh-CN" altLang="en-US" sz="2400" b="1">
                <a:solidFill>
                  <a:schemeClr val="accent2"/>
                </a:solidFill>
                <a:sym typeface="+mn-ea"/>
              </a:rPr>
              <a:t>夜生活</a:t>
            </a:r>
            <a:r>
              <a:rPr lang="zh-CN" altLang="en-US" sz="2400">
                <a:sym typeface="+mn-ea"/>
              </a:rPr>
              <a:t>。</a:t>
            </a:r>
            <a:endParaRPr lang="zh-CN" altLang="en-US" sz="2400">
              <a:sym typeface="+mn-ea"/>
            </a:endParaRPr>
          </a:p>
          <a:p>
            <a:pPr indent="0"/>
            <a:r>
              <a:rPr lang="zh-CN" altLang="en-US" sz="2400">
                <a:solidFill>
                  <a:schemeClr val="accent1"/>
                </a:solidFill>
                <a:effectLst>
                  <a:outerShdw blurRad="38100" dist="25400" dir="5400000" algn="ctr" rotWithShape="0">
                    <a:srgbClr val="6E747A">
                      <a:alpha val="43000"/>
                    </a:srgbClr>
                  </a:outerShdw>
                </a:effectLst>
                <a:sym typeface="+mn-ea"/>
              </a:rPr>
              <a:t>(活</a:t>
            </a:r>
            <a:r>
              <a:rPr lang="zh-CN" altLang="en-US" sz="2400">
                <a:solidFill>
                  <a:schemeClr val="accent1"/>
                </a:solidFill>
                <a:effectLst>
                  <a:outerShdw blurRad="38100" dist="25400" dir="5400000" algn="ctr" rotWithShape="0">
                    <a:srgbClr val="6E747A">
                      <a:alpha val="43000"/>
                    </a:srgbClr>
                  </a:outerShdw>
                </a:effectLst>
                <a:sym typeface="+mn-ea"/>
              </a:rPr>
              <a:t>动较多，需要进行金额的限制，除了必要的门票支出，这里品尝美食和娱乐M=2000人民币)</a:t>
            </a:r>
            <a:endParaRPr lang="zh-CN" altLang="en-US" sz="2400">
              <a:solidFill>
                <a:schemeClr val="accent1"/>
              </a:solidFill>
              <a:effectLst>
                <a:outerShdw blurRad="38100" dist="25400" dir="5400000" algn="ctr" rotWithShape="0">
                  <a:srgbClr val="6E747A">
                    <a:alpha val="43000"/>
                  </a:srgbClr>
                </a:outerShdw>
              </a:effectLst>
              <a:sym typeface="+mn-ea"/>
            </a:endParaRPr>
          </a:p>
          <a:p>
            <a:pPr indent="0"/>
            <a:endParaRPr lang="zh-CN" altLang="en-US" sz="2400">
              <a:sym typeface="+mn-ea"/>
            </a:endParaRPr>
          </a:p>
          <a:p>
            <a:pPr indent="0"/>
            <a:r>
              <a:rPr lang="zh-CN" altLang="en-US" sz="3200" b="1">
                <a:solidFill>
                  <a:schemeClr val="accent2"/>
                </a:solidFill>
                <a:effectLst>
                  <a:outerShdw blurRad="38100" dist="25400" dir="5400000" algn="ctr" rotWithShape="0">
                    <a:srgbClr val="6E747A">
                      <a:alpha val="43000"/>
                    </a:srgbClr>
                  </a:outerShdw>
                </a:effectLst>
                <a:sym typeface="+mn-ea"/>
              </a:rPr>
              <a:t>Day4 </a:t>
            </a:r>
            <a:r>
              <a:rPr lang="zh-CN" altLang="en-US" sz="2400">
                <a:sym typeface="+mn-ea"/>
              </a:rPr>
              <a:t>: 东海岸和离岛早上参观</a:t>
            </a:r>
            <a:r>
              <a:rPr lang="zh-CN" altLang="en-US" sz="2400" b="1">
                <a:solidFill>
                  <a:schemeClr val="accent2"/>
                </a:solidFill>
                <a:sym typeface="+mn-ea"/>
              </a:rPr>
              <a:t>恐龙湾</a:t>
            </a:r>
            <a:r>
              <a:rPr lang="zh-CN" altLang="en-US" sz="2400">
                <a:sym typeface="+mn-ea"/>
              </a:rPr>
              <a:t>（Hanauma Bay），浮潜观赏丰富的海洋生物。下午探索</a:t>
            </a:r>
            <a:r>
              <a:rPr lang="zh-CN" altLang="en-US" sz="2400" b="1">
                <a:solidFill>
                  <a:schemeClr val="accent2"/>
                </a:solidFill>
                <a:sym typeface="+mn-ea"/>
              </a:rPr>
              <a:t>东海岸</a:t>
            </a:r>
            <a:r>
              <a:rPr lang="zh-CN" altLang="en-US" sz="2400">
                <a:sym typeface="+mn-ea"/>
              </a:rPr>
              <a:t>（East Oahu）的风景，如Makapu'u Lighthouse Trail。傍晚乘飞机前往毛伊岛。</a:t>
            </a:r>
            <a:endParaRPr lang="zh-CN" altLang="en-US" sz="240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7795260" y="3942080"/>
            <a:ext cx="4396740" cy="291592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2" name="矩形 1"/>
          <p:cNvSpPr/>
          <p:nvPr/>
        </p:nvSpPr>
        <p:spPr>
          <a:xfrm>
            <a:off x="-174" y="-68580"/>
            <a:ext cx="4000044" cy="6858000"/>
          </a:xfrm>
          <a:prstGeom prst="rect">
            <a:avLst/>
          </a:prstGeom>
          <a:solidFill>
            <a:srgbClr val="F5E7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形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1682674" y="5872241"/>
            <a:ext cx="3403169" cy="917022"/>
          </a:xfrm>
          <a:prstGeom prst="rect">
            <a:avLst/>
          </a:prstGeom>
        </p:spPr>
      </p:pic>
      <p:pic>
        <p:nvPicPr>
          <p:cNvPr id="30" name="图形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9680170" y="-326193"/>
            <a:ext cx="3403169" cy="917022"/>
          </a:xfrm>
          <a:prstGeom prst="rect">
            <a:avLst/>
          </a:prstGeom>
        </p:spPr>
      </p:pic>
      <p:sp>
        <p:nvSpPr>
          <p:cNvPr id="100" name="文本框 99"/>
          <p:cNvSpPr txBox="1"/>
          <p:nvPr/>
        </p:nvSpPr>
        <p:spPr>
          <a:xfrm>
            <a:off x="357505" y="57150"/>
            <a:ext cx="11652250" cy="6800850"/>
          </a:xfrm>
          <a:prstGeom prst="rect">
            <a:avLst/>
          </a:prstGeom>
          <a:noFill/>
          <a:ln w="9525">
            <a:noFill/>
          </a:ln>
        </p:spPr>
        <p:txBody>
          <a:bodyPr wrap="square">
            <a:spAutoFit/>
          </a:bodyPr>
          <a:p>
            <a:pPr indent="304800"/>
            <a:r>
              <a:rPr lang="zh-CN" altLang="en-US" sz="2400" b="1"/>
              <a:t>毛伊岛</a:t>
            </a:r>
            <a:r>
              <a:rPr lang="zh-CN" altLang="en-US" sz="2000" b="1"/>
              <a:t>:</a:t>
            </a:r>
            <a:endParaRPr lang="zh-CN" altLang="en-US" sz="2000" b="0"/>
          </a:p>
          <a:p>
            <a:pPr indent="304800"/>
            <a:r>
              <a:rPr lang="zh-CN" altLang="en-US" sz="2800" b="1">
                <a:solidFill>
                  <a:schemeClr val="accent2"/>
                </a:solidFill>
                <a:effectLst>
                  <a:outerShdw blurRad="38100" dist="25400" dir="5400000" algn="ctr" rotWithShape="0">
                    <a:srgbClr val="6E747A">
                      <a:alpha val="43000"/>
                    </a:srgbClr>
                  </a:outerShdw>
                </a:effectLst>
              </a:rPr>
              <a:t>Day4</a:t>
            </a:r>
            <a:r>
              <a:rPr lang="zh-CN" altLang="en-US" sz="2000" b="0"/>
              <a:t> : 抵达毛伊岛抵达卡胡卢伊机场（Kahului Airport），前往酒店办理入住手续。傍晚在</a:t>
            </a:r>
            <a:r>
              <a:rPr lang="zh-CN" altLang="en-US" sz="2000" b="1">
                <a:solidFill>
                  <a:schemeClr val="accent2"/>
                </a:solidFill>
              </a:rPr>
              <a:t>卡阿纳帕利海滩</a:t>
            </a:r>
            <a:r>
              <a:rPr lang="zh-CN" altLang="en-US" sz="2000" b="0"/>
              <a:t>（Ka'anapali Beach）放松，享受晚餐。</a:t>
            </a:r>
            <a:endParaRPr lang="zh-CN" altLang="en-US" sz="2000" b="0"/>
          </a:p>
          <a:p>
            <a:pPr indent="304800"/>
            <a:r>
              <a:rPr lang="zh-CN" altLang="en-US" sz="2000" b="0">
                <a:solidFill>
                  <a:schemeClr val="accent1"/>
                </a:solidFill>
                <a:effectLst>
                  <a:outerShdw blurRad="38100" dist="25400" dir="5400000" algn="ctr" rotWithShape="0">
                    <a:srgbClr val="6E747A">
                      <a:alpha val="43000"/>
                    </a:srgbClr>
                  </a:outerShdw>
                </a:effectLst>
              </a:rPr>
              <a:t>(旅途、活动较多，预计回到酒店时间较晚，需要进行时间的限制，品尝美食的T=2小时)</a:t>
            </a:r>
            <a:endParaRPr lang="zh-CN" altLang="en-US" sz="2000" b="0">
              <a:solidFill>
                <a:schemeClr val="accent1"/>
              </a:solidFill>
              <a:effectLst>
                <a:outerShdw blurRad="38100" dist="25400" dir="5400000" algn="ctr" rotWithShape="0">
                  <a:srgbClr val="6E747A">
                    <a:alpha val="43000"/>
                  </a:srgbClr>
                </a:outerShdw>
              </a:effectLst>
            </a:endParaRPr>
          </a:p>
          <a:p>
            <a:pPr indent="304800"/>
            <a:endParaRPr lang="zh-CN" altLang="en-US" sz="2000" b="0">
              <a:solidFill>
                <a:schemeClr val="accent1"/>
              </a:solidFill>
              <a:effectLst>
                <a:outerShdw blurRad="38100" dist="25400" dir="5400000" algn="ctr" rotWithShape="0">
                  <a:srgbClr val="6E747A">
                    <a:alpha val="43000"/>
                  </a:srgbClr>
                </a:outerShdw>
              </a:effectLst>
            </a:endParaRPr>
          </a:p>
          <a:p>
            <a:pPr indent="304800"/>
            <a:r>
              <a:rPr lang="zh-CN" altLang="en-US" sz="2800" b="1">
                <a:solidFill>
                  <a:schemeClr val="accent2"/>
                </a:solidFill>
                <a:effectLst>
                  <a:outerShdw blurRad="38100" dist="25400" dir="5400000" algn="ctr" rotWithShape="0">
                    <a:srgbClr val="6E747A">
                      <a:alpha val="43000"/>
                    </a:srgbClr>
                  </a:outerShdw>
                </a:effectLst>
              </a:rPr>
              <a:t>Day5</a:t>
            </a:r>
            <a:r>
              <a:rPr lang="zh-CN" altLang="en-US" sz="2000" b="0"/>
              <a:t> : 哈纳公路早上开始</a:t>
            </a:r>
            <a:r>
              <a:rPr lang="zh-CN" altLang="en-US" sz="2000" b="1">
                <a:solidFill>
                  <a:schemeClr val="accent2"/>
                </a:solidFill>
              </a:rPr>
              <a:t>哈纳公路</a:t>
            </a:r>
            <a:r>
              <a:rPr lang="zh-CN" altLang="en-US" sz="2000" b="0"/>
              <a:t>（Road to Hana）自驾游，沿途参观</a:t>
            </a:r>
            <a:r>
              <a:rPr lang="zh-CN" altLang="en-US" sz="2000" b="1">
                <a:solidFill>
                  <a:schemeClr val="accent2"/>
                </a:solidFill>
              </a:rPr>
              <a:t>瀑布、黑沙滩</a:t>
            </a:r>
            <a:r>
              <a:rPr lang="zh-CN" altLang="en-US" sz="2000" b="0"/>
              <a:t>（Waianapanapa State Park）等景点。傍晚返回酒店休息。</a:t>
            </a:r>
            <a:endParaRPr lang="zh-CN" altLang="en-US" sz="2000" b="0"/>
          </a:p>
          <a:p>
            <a:pPr indent="304800"/>
            <a:r>
              <a:rPr lang="zh-CN" altLang="en-US" sz="2000" b="0">
                <a:solidFill>
                  <a:schemeClr val="accent1"/>
                </a:solidFill>
                <a:effectLst>
                  <a:outerShdw blurRad="38100" dist="25400" dir="5400000" algn="ctr" rotWithShape="0">
                    <a:srgbClr val="6E747A">
                      <a:alpha val="43000"/>
                    </a:srgbClr>
                  </a:outerShdw>
                </a:effectLst>
              </a:rPr>
              <a:t>（这里有一个自驾的问题，可能需要提前联系一个导游司机，同时要将安全问题考虑进去）</a:t>
            </a:r>
            <a:endParaRPr lang="zh-CN" altLang="en-US" sz="2000" b="0"/>
          </a:p>
          <a:p>
            <a:pPr indent="304800"/>
            <a:endParaRPr lang="zh-CN" altLang="en-US" sz="2000" b="0"/>
          </a:p>
          <a:p>
            <a:pPr indent="304800"/>
            <a:r>
              <a:rPr lang="zh-CN" altLang="en-US" sz="2800" b="1">
                <a:solidFill>
                  <a:schemeClr val="accent2"/>
                </a:solidFill>
                <a:effectLst>
                  <a:outerShdw blurRad="38100" dist="25400" dir="5400000" algn="ctr" rotWithShape="0">
                    <a:srgbClr val="6E747A">
                      <a:alpha val="43000"/>
                    </a:srgbClr>
                  </a:outerShdw>
                </a:effectLst>
              </a:rPr>
              <a:t>Day6</a:t>
            </a:r>
            <a:r>
              <a:rPr lang="zh-CN" altLang="en-US" sz="2000" b="0"/>
              <a:t> : 哈莱阿卡拉国家公园清晨前往</a:t>
            </a:r>
            <a:r>
              <a:rPr lang="zh-CN" altLang="en-US" sz="2000" b="1">
                <a:solidFill>
                  <a:schemeClr val="accent2"/>
                </a:solidFill>
              </a:rPr>
              <a:t>哈莱阿卡拉国家公园</a:t>
            </a:r>
            <a:r>
              <a:rPr lang="zh-CN" altLang="en-US" sz="2000" b="0"/>
              <a:t>（Haleakalā National Park），观赏日出。返回酒店午休。下午探索</a:t>
            </a:r>
            <a:r>
              <a:rPr lang="zh-CN" altLang="en-US" sz="2000" b="1">
                <a:solidFill>
                  <a:schemeClr val="accent2"/>
                </a:solidFill>
              </a:rPr>
              <a:t>拉海纳</a:t>
            </a:r>
            <a:r>
              <a:rPr lang="zh-CN" altLang="en-US" sz="2000" b="0"/>
              <a:t>（Lahaina）小镇，购物和用餐。</a:t>
            </a:r>
            <a:endParaRPr lang="zh-CN" altLang="en-US" sz="2000" b="0"/>
          </a:p>
          <a:p>
            <a:pPr indent="304800"/>
            <a:r>
              <a:rPr lang="zh-CN" altLang="en-US" sz="2000" b="0">
                <a:solidFill>
                  <a:schemeClr val="accent1"/>
                </a:solidFill>
                <a:effectLst>
                  <a:outerShdw blurRad="38100" dist="25400" dir="5400000" algn="ctr" rotWithShape="0">
                    <a:srgbClr val="6E747A">
                      <a:alpha val="43000"/>
                    </a:srgbClr>
                  </a:outerShdw>
                </a:effectLst>
              </a:rPr>
              <a:t>（这里的购物需要限制在</a:t>
            </a:r>
            <a:r>
              <a:rPr lang="en-US" altLang="zh-CN" sz="2000" b="0">
                <a:solidFill>
                  <a:schemeClr val="accent1"/>
                </a:solidFill>
                <a:effectLst>
                  <a:outerShdw blurRad="38100" dist="25400" dir="5400000" algn="ctr" rotWithShape="0">
                    <a:srgbClr val="6E747A">
                      <a:alpha val="43000"/>
                    </a:srgbClr>
                  </a:outerShdw>
                </a:effectLst>
              </a:rPr>
              <a:t>M=</a:t>
            </a:r>
            <a:r>
              <a:rPr lang="zh-CN" altLang="en-US" sz="2000" b="0">
                <a:solidFill>
                  <a:schemeClr val="accent1"/>
                </a:solidFill>
                <a:effectLst>
                  <a:outerShdw blurRad="38100" dist="25400" dir="5400000" algn="ctr" rotWithShape="0">
                    <a:srgbClr val="6E747A">
                      <a:alpha val="43000"/>
                    </a:srgbClr>
                  </a:outerShdw>
                </a:effectLst>
              </a:rPr>
              <a:t>500元以下）</a:t>
            </a:r>
            <a:endParaRPr lang="zh-CN" altLang="en-US" sz="2000" b="0">
              <a:solidFill>
                <a:schemeClr val="accent1"/>
              </a:solidFill>
              <a:effectLst>
                <a:outerShdw blurRad="38100" dist="25400" dir="5400000" algn="ctr" rotWithShape="0">
                  <a:srgbClr val="6E747A">
                    <a:alpha val="43000"/>
                  </a:srgbClr>
                </a:outerShdw>
              </a:effectLst>
            </a:endParaRPr>
          </a:p>
          <a:p>
            <a:pPr indent="304800"/>
            <a:endParaRPr lang="zh-CN" altLang="en-US" sz="2000" b="0">
              <a:solidFill>
                <a:schemeClr val="accent1"/>
              </a:solidFill>
              <a:effectLst>
                <a:outerShdw blurRad="38100" dist="25400" dir="5400000" algn="ctr" rotWithShape="0">
                  <a:srgbClr val="6E747A">
                    <a:alpha val="43000"/>
                  </a:srgbClr>
                </a:outerShdw>
              </a:effectLst>
            </a:endParaRPr>
          </a:p>
          <a:p>
            <a:pPr indent="304800"/>
            <a:r>
              <a:rPr lang="zh-CN" altLang="en-US" sz="2800" b="1">
                <a:solidFill>
                  <a:schemeClr val="accent2"/>
                </a:solidFill>
                <a:effectLst>
                  <a:outerShdw blurRad="38100" dist="25400" dir="5400000" algn="ctr" rotWithShape="0">
                    <a:srgbClr val="6E747A">
                      <a:alpha val="43000"/>
                    </a:srgbClr>
                  </a:outerShdw>
                </a:effectLst>
              </a:rPr>
              <a:t>Day7 </a:t>
            </a:r>
            <a:r>
              <a:rPr lang="zh-CN" altLang="en-US" sz="2000" b="0"/>
              <a:t>: 水上活动和离岛上午参加</a:t>
            </a:r>
            <a:r>
              <a:rPr lang="zh-CN" altLang="en-US" sz="2000" b="1">
                <a:solidFill>
                  <a:schemeClr val="accent2"/>
                </a:solidFill>
              </a:rPr>
              <a:t>浮潜或划皮划艇</a:t>
            </a:r>
            <a:r>
              <a:rPr lang="zh-CN" altLang="en-US" sz="2000" b="0"/>
              <a:t>活动，探索</a:t>
            </a:r>
            <a:r>
              <a:rPr lang="zh-CN" altLang="en-US" sz="2000" b="1">
                <a:solidFill>
                  <a:schemeClr val="accent2"/>
                </a:solidFill>
              </a:rPr>
              <a:t>莫洛基尼火山口</a:t>
            </a:r>
            <a:r>
              <a:rPr lang="zh-CN" altLang="en-US" sz="2000" b="0"/>
              <a:t>（Molokini Crater）。下午乘飞机前往大岛。</a:t>
            </a:r>
            <a:endParaRPr lang="zh-CN" altLang="en-US" sz="2000" b="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121" y="-68580"/>
            <a:ext cx="4000044" cy="6858000"/>
          </a:xfrm>
          <a:prstGeom prst="rect">
            <a:avLst/>
          </a:prstGeom>
          <a:solidFill>
            <a:srgbClr val="F5E7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形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0800000">
            <a:off x="-1682674" y="5872241"/>
            <a:ext cx="3403169" cy="917022"/>
          </a:xfrm>
          <a:prstGeom prst="rect">
            <a:avLst/>
          </a:prstGeom>
        </p:spPr>
      </p:pic>
      <p:pic>
        <p:nvPicPr>
          <p:cNvPr id="30" name="图形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9680170" y="-326193"/>
            <a:ext cx="3403169" cy="917022"/>
          </a:xfrm>
          <a:prstGeom prst="rect">
            <a:avLst/>
          </a:prstGeom>
        </p:spPr>
      </p:pic>
      <p:sp>
        <p:nvSpPr>
          <p:cNvPr id="100" name="文本框 99"/>
          <p:cNvSpPr txBox="1"/>
          <p:nvPr/>
        </p:nvSpPr>
        <p:spPr>
          <a:xfrm>
            <a:off x="718185" y="175895"/>
            <a:ext cx="11597005" cy="6062345"/>
          </a:xfrm>
          <a:prstGeom prst="rect">
            <a:avLst/>
          </a:prstGeom>
          <a:noFill/>
          <a:ln w="9525">
            <a:noFill/>
          </a:ln>
        </p:spPr>
        <p:txBody>
          <a:bodyPr wrap="square">
            <a:spAutoFit/>
          </a:bodyPr>
          <a:p>
            <a:pPr indent="304800"/>
            <a:r>
              <a:rPr lang="zh-CN" altLang="en-US" sz="2000" b="1"/>
              <a:t>夏威夷大岛</a:t>
            </a:r>
            <a:r>
              <a:rPr lang="zh-CN" altLang="en-US" sz="2000" b="0"/>
              <a:t>:</a:t>
            </a:r>
            <a:endParaRPr lang="zh-CN" altLang="en-US" sz="2000" b="0"/>
          </a:p>
          <a:p>
            <a:pPr indent="304800"/>
            <a:r>
              <a:rPr lang="zh-CN" altLang="en-US" sz="3200" b="1">
                <a:solidFill>
                  <a:schemeClr val="accent2"/>
                </a:solidFill>
                <a:effectLst>
                  <a:outerShdw blurRad="38100" dist="25400" dir="5400000" algn="ctr" rotWithShape="0">
                    <a:srgbClr val="6E747A">
                      <a:alpha val="43000"/>
                    </a:srgbClr>
                  </a:outerShdw>
                </a:effectLst>
              </a:rPr>
              <a:t>Day7</a:t>
            </a:r>
            <a:r>
              <a:rPr lang="zh-CN" altLang="en-US" sz="2000" b="0"/>
              <a:t> : 抵达大岛抵达科纳国际机场（Ellison Onizuka Kona International Airport），前往酒店办理入住手续。傍晚在</a:t>
            </a:r>
            <a:r>
              <a:rPr lang="zh-CN" altLang="en-US" sz="2000" b="1">
                <a:solidFill>
                  <a:schemeClr val="accent2"/>
                </a:solidFill>
              </a:rPr>
              <a:t>科纳海岸</a:t>
            </a:r>
            <a:r>
              <a:rPr lang="zh-CN" altLang="en-US" sz="2000" b="0"/>
              <a:t>（Kona Coast）享受海滩时光。</a:t>
            </a:r>
            <a:endParaRPr lang="zh-CN" altLang="en-US" sz="2000" b="0"/>
          </a:p>
          <a:p>
            <a:pPr indent="304800"/>
            <a:r>
              <a:rPr lang="zh-CN" altLang="en-US" sz="2000" b="0">
                <a:solidFill>
                  <a:schemeClr val="accent1"/>
                </a:solidFill>
                <a:effectLst>
                  <a:outerShdw blurRad="38100" dist="25400" dir="5400000" algn="ctr" rotWithShape="0">
                    <a:srgbClr val="6E747A">
                      <a:alpha val="43000"/>
                    </a:srgbClr>
                  </a:outerShdw>
                </a:effectLst>
              </a:rPr>
              <a:t>(路途耗时长；预计晚上回到酒店时间较晚，海岸时间需要进行时间的限制，T=1.5小时)</a:t>
            </a:r>
            <a:r>
              <a:rPr lang="zh-CN" altLang="en-US" sz="2000" b="0"/>
              <a:t> </a:t>
            </a:r>
            <a:r>
              <a:rPr lang="zh-CN" altLang="en-US" sz="3200" b="1">
                <a:solidFill>
                  <a:schemeClr val="accent2"/>
                </a:solidFill>
                <a:effectLst>
                  <a:outerShdw blurRad="38100" dist="25400" dir="5400000" algn="ctr" rotWithShape="0">
                    <a:srgbClr val="6E747A">
                      <a:alpha val="43000"/>
                    </a:srgbClr>
                  </a:outerShdw>
                </a:effectLst>
              </a:rPr>
              <a:t>Day8</a:t>
            </a:r>
            <a:r>
              <a:rPr lang="zh-CN" altLang="en-US" sz="2000" b="0"/>
              <a:t> : 夏威夷火山国家公园驱车前往</a:t>
            </a:r>
            <a:r>
              <a:rPr lang="zh-CN" altLang="en-US" sz="2000" b="1">
                <a:solidFill>
                  <a:schemeClr val="accent2"/>
                </a:solidFill>
              </a:rPr>
              <a:t>夏威夷火山国家公园</a:t>
            </a:r>
            <a:r>
              <a:rPr lang="zh-CN" altLang="en-US" sz="2000" b="0"/>
              <a:t>（Hawaiʻi Volcanoes National Park），参观</a:t>
            </a:r>
            <a:r>
              <a:rPr lang="zh-CN" altLang="en-US" sz="2000" b="1">
                <a:solidFill>
                  <a:schemeClr val="accent2"/>
                </a:solidFill>
              </a:rPr>
              <a:t>基拉韦厄火山</a:t>
            </a:r>
            <a:r>
              <a:rPr lang="zh-CN" altLang="en-US" sz="2000" b="0"/>
              <a:t>（Kilauea Volcano），徒步游览火山口和熔岩隧道。傍晚返回酒店。</a:t>
            </a:r>
            <a:endParaRPr lang="zh-CN" altLang="en-US" sz="2000" b="0"/>
          </a:p>
          <a:p>
            <a:pPr indent="304800"/>
            <a:r>
              <a:rPr lang="zh-CN" altLang="en-US" sz="3200" b="1">
                <a:solidFill>
                  <a:schemeClr val="accent2"/>
                </a:solidFill>
                <a:effectLst>
                  <a:outerShdw blurRad="38100" dist="25400" dir="5400000" algn="ctr" rotWithShape="0">
                    <a:srgbClr val="6E747A">
                      <a:alpha val="43000"/>
                    </a:srgbClr>
                  </a:outerShdw>
                </a:effectLst>
              </a:rPr>
              <a:t>Day9</a:t>
            </a:r>
            <a:r>
              <a:rPr lang="zh-CN" altLang="en-US" sz="2000" b="0"/>
              <a:t> : 科纳咖啡和南点参观</a:t>
            </a:r>
            <a:r>
              <a:rPr lang="zh-CN" altLang="en-US" sz="2000" b="1">
                <a:solidFill>
                  <a:schemeClr val="accent2"/>
                </a:solidFill>
              </a:rPr>
              <a:t>科纳咖啡</a:t>
            </a:r>
            <a:r>
              <a:rPr lang="zh-CN" altLang="en-US" sz="2000" b="0"/>
              <a:t>农场，了解咖啡种植和制作过程，品尝科纳咖啡。前往</a:t>
            </a:r>
            <a:r>
              <a:rPr lang="zh-CN" altLang="en-US" sz="2000" b="1">
                <a:solidFill>
                  <a:schemeClr val="accent2"/>
                </a:solidFill>
              </a:rPr>
              <a:t>南点</a:t>
            </a:r>
            <a:r>
              <a:rPr lang="zh-CN" altLang="en-US" sz="2000" b="0"/>
              <a:t>（South Point），欣赏壮丽景色。晚上在</a:t>
            </a:r>
            <a:r>
              <a:rPr lang="zh-CN" altLang="en-US" sz="2000" b="1">
                <a:solidFill>
                  <a:schemeClr val="accent2"/>
                </a:solidFill>
              </a:rPr>
              <a:t>科纳镇</a:t>
            </a:r>
            <a:r>
              <a:rPr lang="zh-CN" altLang="en-US" sz="2000" b="0"/>
              <a:t>（Kailua-Kona）享受晚餐。</a:t>
            </a:r>
            <a:endParaRPr lang="zh-CN" altLang="en-US" sz="2000" b="0"/>
          </a:p>
          <a:p>
            <a:pPr indent="304800"/>
            <a:r>
              <a:rPr lang="zh-CN" altLang="en-US" sz="3200" b="1">
                <a:solidFill>
                  <a:schemeClr val="accent2"/>
                </a:solidFill>
                <a:effectLst>
                  <a:outerShdw blurRad="38100" dist="25400" dir="5400000" algn="ctr" rotWithShape="0">
                    <a:srgbClr val="6E747A">
                      <a:alpha val="43000"/>
                    </a:srgbClr>
                  </a:outerShdw>
                </a:effectLst>
              </a:rPr>
              <a:t>Day10</a:t>
            </a:r>
            <a:r>
              <a:rPr lang="zh-CN" altLang="en-US" sz="2000" b="0"/>
              <a:t> : 星空观赏和离岛上午在海滩放松或进行水上活动。下午乘飞机前往可爱岛。傍晚抵达可爱岛，前往酒店休息。</a:t>
            </a:r>
            <a:endParaRPr lang="zh-CN" altLang="en-US" sz="2000" b="0"/>
          </a:p>
        </p:txBody>
      </p:sp>
      <p:pic>
        <p:nvPicPr>
          <p:cNvPr id="39" name="图片 38"/>
          <p:cNvPicPr>
            <a:picLocks noChangeAspect="1"/>
          </p:cNvPicPr>
          <p:nvPr>
            <p:custDataLst>
              <p:tags r:id="rId3"/>
            </p:custDataLst>
          </p:nvPr>
        </p:nvPicPr>
        <p:blipFill rotWithShape="1">
          <a:blip r:embed="rId4" cstate="print">
            <a:extLst>
              <a:ext uri="{28A0092B-C50C-407E-A947-70E740481C1C}">
                <a14:useLocalDpi xmlns:a14="http://schemas.microsoft.com/office/drawing/2010/main" val="0"/>
              </a:ext>
            </a:extLst>
          </a:blip>
          <a:srcRect/>
          <a:stretch>
            <a:fillRect/>
          </a:stretch>
        </p:blipFill>
        <p:spPr>
          <a:xfrm>
            <a:off x="8353425" y="3491865"/>
            <a:ext cx="3796030" cy="3410585"/>
          </a:xfrm>
          <a:custGeom>
            <a:avLst/>
            <a:gdLst>
              <a:gd name="connsiteX0" fmla="*/ 0 w 3296025"/>
              <a:gd name="connsiteY0" fmla="*/ 0 h 2256503"/>
              <a:gd name="connsiteX1" fmla="*/ 3296025 w 3296025"/>
              <a:gd name="connsiteY1" fmla="*/ 0 h 2256503"/>
              <a:gd name="connsiteX2" fmla="*/ 3296025 w 3296025"/>
              <a:gd name="connsiteY2" fmla="*/ 2256503 h 2256503"/>
              <a:gd name="connsiteX3" fmla="*/ 0 w 3296025"/>
              <a:gd name="connsiteY3" fmla="*/ 2256503 h 2256503"/>
            </a:gdLst>
            <a:ahLst/>
            <a:cxnLst>
              <a:cxn ang="0">
                <a:pos x="connsiteX0" y="connsiteY0"/>
              </a:cxn>
              <a:cxn ang="0">
                <a:pos x="connsiteX1" y="connsiteY1"/>
              </a:cxn>
              <a:cxn ang="0">
                <a:pos x="connsiteX2" y="connsiteY2"/>
              </a:cxn>
              <a:cxn ang="0">
                <a:pos x="connsiteX3" y="connsiteY3"/>
              </a:cxn>
            </a:cxnLst>
            <a:rect l="l" t="t" r="r" b="b"/>
            <a:pathLst>
              <a:path w="3296025" h="2256503">
                <a:moveTo>
                  <a:pt x="0" y="0"/>
                </a:moveTo>
                <a:lnTo>
                  <a:pt x="3296025" y="0"/>
                </a:lnTo>
                <a:lnTo>
                  <a:pt x="3296025" y="2256503"/>
                </a:lnTo>
                <a:lnTo>
                  <a:pt x="0" y="2256503"/>
                </a:lnTo>
                <a:close/>
              </a:path>
            </a:pathLst>
          </a:cu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514840" y="2842260"/>
            <a:ext cx="2677160" cy="4015740"/>
          </a:xfrm>
          <a:prstGeom prst="rect">
            <a:avLst/>
          </a:prstGeom>
        </p:spPr>
      </p:pic>
      <p:sp>
        <p:nvSpPr>
          <p:cNvPr id="2" name="矩形 1"/>
          <p:cNvSpPr/>
          <p:nvPr/>
        </p:nvSpPr>
        <p:spPr>
          <a:xfrm>
            <a:off x="74121" y="-68580"/>
            <a:ext cx="4000044" cy="6858000"/>
          </a:xfrm>
          <a:prstGeom prst="rect">
            <a:avLst/>
          </a:prstGeom>
          <a:solidFill>
            <a:srgbClr val="F5E7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形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1682674" y="5872241"/>
            <a:ext cx="3403169" cy="917022"/>
          </a:xfrm>
          <a:prstGeom prst="rect">
            <a:avLst/>
          </a:prstGeom>
        </p:spPr>
      </p:pic>
      <p:pic>
        <p:nvPicPr>
          <p:cNvPr id="30" name="图形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9680170" y="-326193"/>
            <a:ext cx="3403169" cy="917022"/>
          </a:xfrm>
          <a:prstGeom prst="rect">
            <a:avLst/>
          </a:prstGeom>
        </p:spPr>
      </p:pic>
      <p:sp>
        <p:nvSpPr>
          <p:cNvPr id="100" name="文本框 99"/>
          <p:cNvSpPr txBox="1"/>
          <p:nvPr/>
        </p:nvSpPr>
        <p:spPr>
          <a:xfrm>
            <a:off x="476250" y="0"/>
            <a:ext cx="11630025" cy="6400800"/>
          </a:xfrm>
          <a:prstGeom prst="rect">
            <a:avLst/>
          </a:prstGeom>
          <a:noFill/>
          <a:ln w="9525">
            <a:noFill/>
          </a:ln>
        </p:spPr>
        <p:txBody>
          <a:bodyPr wrap="square">
            <a:spAutoFit/>
          </a:bodyPr>
          <a:p>
            <a:pPr indent="304800"/>
            <a:r>
              <a:rPr lang="zh-CN" altLang="en-US" b="1"/>
              <a:t>可爱岛:</a:t>
            </a:r>
            <a:endParaRPr lang="zh-CN" altLang="en-US" b="0"/>
          </a:p>
          <a:p>
            <a:pPr indent="304800"/>
            <a:r>
              <a:rPr lang="zh-CN" altLang="en-US" sz="2800" b="1">
                <a:solidFill>
                  <a:schemeClr val="accent2"/>
                </a:solidFill>
                <a:effectLst>
                  <a:outerShdw blurRad="38100" dist="25400" dir="5400000" algn="ctr" rotWithShape="0">
                    <a:srgbClr val="6E747A">
                      <a:alpha val="43000"/>
                    </a:srgbClr>
                  </a:outerShdw>
                </a:effectLst>
              </a:rPr>
              <a:t>Day10 </a:t>
            </a:r>
            <a:r>
              <a:rPr lang="zh-CN" altLang="en-US" b="0"/>
              <a:t>: 星空观赏和离岛抵达利胡埃机场（Lihue Airport），前往酒店办理入住手续。傍晚在</a:t>
            </a:r>
            <a:r>
              <a:rPr lang="zh-CN" altLang="en-US" b="1">
                <a:solidFill>
                  <a:schemeClr val="accent2"/>
                </a:solidFill>
              </a:rPr>
              <a:t>波普海滩</a:t>
            </a:r>
            <a:r>
              <a:rPr lang="zh-CN" altLang="en-US" b="0"/>
              <a:t>（Poipu Beach）享受海滩时光。</a:t>
            </a:r>
            <a:endParaRPr lang="zh-CN" altLang="en-US" b="0"/>
          </a:p>
          <a:p>
            <a:pPr indent="304800"/>
            <a:r>
              <a:rPr lang="zh-CN" altLang="en-US" b="0">
                <a:solidFill>
                  <a:schemeClr val="accent1"/>
                </a:solidFill>
                <a:effectLst>
                  <a:outerShdw blurRad="38100" dist="25400" dir="5400000" algn="ctr" rotWithShape="0">
                    <a:srgbClr val="6E747A">
                      <a:alpha val="43000"/>
                    </a:srgbClr>
                  </a:outerShdw>
                </a:effectLst>
              </a:rPr>
              <a:t>（旅途、活动较多，预计回到酒店时间较晚，需要进行时间的限制，海滩时间限制为</a:t>
            </a:r>
            <a:r>
              <a:rPr lang="en-US" altLang="zh-CN" b="0">
                <a:solidFill>
                  <a:schemeClr val="accent1"/>
                </a:solidFill>
                <a:effectLst>
                  <a:outerShdw blurRad="38100" dist="25400" dir="5400000" algn="ctr" rotWithShape="0">
                    <a:srgbClr val="6E747A">
                      <a:alpha val="43000"/>
                    </a:srgbClr>
                  </a:outerShdw>
                </a:effectLst>
              </a:rPr>
              <a:t>T=</a:t>
            </a:r>
            <a:r>
              <a:rPr lang="zh-CN" altLang="en-US" b="0">
                <a:solidFill>
                  <a:schemeClr val="accent1"/>
                </a:solidFill>
                <a:effectLst>
                  <a:outerShdw blurRad="38100" dist="25400" dir="5400000" algn="ctr" rotWithShape="0">
                    <a:srgbClr val="6E747A">
                      <a:alpha val="43000"/>
                    </a:srgbClr>
                  </a:outerShdw>
                </a:effectLst>
              </a:rPr>
              <a:t>1.5小时）</a:t>
            </a:r>
            <a:endParaRPr lang="zh-CN" altLang="en-US" b="0"/>
          </a:p>
          <a:p>
            <a:pPr indent="304800"/>
            <a:r>
              <a:rPr lang="zh-CN" altLang="en-US" sz="2800" b="1">
                <a:solidFill>
                  <a:schemeClr val="accent2"/>
                </a:solidFill>
                <a:effectLst>
                  <a:outerShdw blurRad="38100" dist="25400" dir="5400000" algn="ctr" rotWithShape="0">
                    <a:srgbClr val="6E747A">
                      <a:alpha val="43000"/>
                    </a:srgbClr>
                  </a:outerShdw>
                </a:effectLst>
              </a:rPr>
              <a:t>Day11</a:t>
            </a:r>
            <a:r>
              <a:rPr lang="zh-CN" altLang="en-US" b="0"/>
              <a:t> : 纳帕利海岸参加</a:t>
            </a:r>
            <a:r>
              <a:rPr lang="zh-CN" altLang="en-US" b="1">
                <a:solidFill>
                  <a:schemeClr val="accent2"/>
                </a:solidFill>
              </a:rPr>
              <a:t>纳帕利海岸</a:t>
            </a:r>
            <a:r>
              <a:rPr lang="zh-CN" altLang="en-US" b="0"/>
              <a:t>（Nā Pali Coast）的船游或直升机观光，探索壮丽的海岸线。</a:t>
            </a:r>
            <a:endParaRPr lang="zh-CN" altLang="en-US" b="0"/>
          </a:p>
          <a:p>
            <a:pPr indent="304800"/>
            <a:r>
              <a:rPr lang="zh-CN" altLang="en-US" b="0">
                <a:solidFill>
                  <a:schemeClr val="accent1"/>
                </a:solidFill>
                <a:effectLst>
                  <a:outerShdw blurRad="38100" dist="25400" dir="5400000" algn="ctr" rotWithShape="0">
                    <a:srgbClr val="6E747A">
                      <a:alpha val="43000"/>
                    </a:srgbClr>
                  </a:outerShdw>
                </a:effectLst>
              </a:rPr>
              <a:t>（涉及到了游船和直升机需要提前联系相关的工作人员或导游）</a:t>
            </a:r>
            <a:r>
              <a:rPr lang="zh-CN" altLang="en-US" b="0"/>
              <a:t>下午在海滩放松或探索当地市场。</a:t>
            </a:r>
            <a:endParaRPr lang="zh-CN" altLang="en-US" b="0"/>
          </a:p>
          <a:p>
            <a:pPr indent="304800"/>
            <a:r>
              <a:rPr lang="zh-CN" altLang="en-US" sz="2800" b="1">
                <a:solidFill>
                  <a:schemeClr val="accent2"/>
                </a:solidFill>
                <a:effectLst>
                  <a:outerShdw blurRad="38100" dist="25400" dir="5400000" algn="ctr" rotWithShape="0">
                    <a:srgbClr val="6E747A">
                      <a:alpha val="43000"/>
                    </a:srgbClr>
                  </a:outerShdw>
                </a:effectLst>
              </a:rPr>
              <a:t>Day12 </a:t>
            </a:r>
            <a:r>
              <a:rPr lang="zh-CN" altLang="en-US" b="0"/>
              <a:t>: 威美亚峡谷参观</a:t>
            </a:r>
            <a:r>
              <a:rPr lang="zh-CN" altLang="en-US" b="1">
                <a:solidFill>
                  <a:schemeClr val="accent2"/>
                </a:solidFill>
              </a:rPr>
              <a:t>威美亚峡谷</a:t>
            </a:r>
            <a:r>
              <a:rPr lang="zh-CN" altLang="en-US" b="0"/>
              <a:t>（Waimea Canyon），徒步欣赏峡谷美景。下午游览</a:t>
            </a:r>
            <a:r>
              <a:rPr lang="zh-CN" altLang="en-US" b="1">
                <a:solidFill>
                  <a:schemeClr val="accent2"/>
                </a:solidFill>
              </a:rPr>
              <a:t>可可海岸</a:t>
            </a:r>
            <a:r>
              <a:rPr lang="zh-CN" altLang="en-US" b="0"/>
              <a:t>（Kokee State Park）。</a:t>
            </a:r>
            <a:endParaRPr lang="zh-CN" altLang="en-US" b="0"/>
          </a:p>
          <a:p>
            <a:pPr indent="304800"/>
            <a:r>
              <a:rPr lang="zh-CN" altLang="en-US" b="0">
                <a:solidFill>
                  <a:schemeClr val="accent1"/>
                </a:solidFill>
                <a:effectLst>
                  <a:outerShdw blurRad="38100" dist="25400" dir="5400000" algn="ctr" rotWithShape="0">
                    <a:srgbClr val="6E747A">
                      <a:alpha val="43000"/>
                    </a:srgbClr>
                  </a:outerShdw>
                </a:effectLst>
              </a:rPr>
              <a:t>（这两个景点安全问题要尤其注意）</a:t>
            </a:r>
            <a:endParaRPr lang="zh-CN" altLang="en-US" b="0"/>
          </a:p>
          <a:p>
            <a:pPr indent="304800"/>
            <a:r>
              <a:rPr lang="zh-CN" altLang="en-US" sz="2800" b="1">
                <a:solidFill>
                  <a:schemeClr val="accent2"/>
                </a:solidFill>
                <a:effectLst>
                  <a:outerShdw blurRad="38100" dist="25400" dir="5400000" algn="ctr" rotWithShape="0">
                    <a:srgbClr val="6E747A">
                      <a:alpha val="43000"/>
                    </a:srgbClr>
                  </a:outerShdw>
                </a:effectLst>
              </a:rPr>
              <a:t>Day13 </a:t>
            </a:r>
            <a:r>
              <a:rPr lang="zh-CN" altLang="en-US" b="0"/>
              <a:t>: 北岸探险驱车前往</a:t>
            </a:r>
            <a:r>
              <a:rPr lang="zh-CN" altLang="en-US" b="1">
                <a:solidFill>
                  <a:schemeClr val="accent2"/>
                </a:solidFill>
              </a:rPr>
              <a:t>北岸</a:t>
            </a:r>
            <a:r>
              <a:rPr lang="zh-CN" altLang="en-US" b="0"/>
              <a:t>（North Shore），探索</a:t>
            </a:r>
            <a:r>
              <a:rPr lang="zh-CN" altLang="en-US" b="1">
                <a:solidFill>
                  <a:schemeClr val="accent2"/>
                </a:solidFill>
              </a:rPr>
              <a:t>哈纳雷湾</a:t>
            </a:r>
            <a:r>
              <a:rPr lang="zh-CN" altLang="en-US" b="0"/>
              <a:t>（Hanalei Bay）和</a:t>
            </a:r>
            <a:r>
              <a:rPr lang="zh-CN" altLang="en-US" b="1">
                <a:solidFill>
                  <a:schemeClr val="accent2"/>
                </a:solidFill>
              </a:rPr>
              <a:t>基拉韦厄灯塔</a:t>
            </a:r>
            <a:r>
              <a:rPr lang="zh-CN" altLang="en-US" b="0"/>
              <a:t>（Kilauea Lighthouse）。下午返回酒店休息。</a:t>
            </a:r>
            <a:endParaRPr lang="zh-CN" altLang="en-US" b="0"/>
          </a:p>
          <a:p>
            <a:pPr indent="304800"/>
            <a:r>
              <a:rPr lang="zh-CN" altLang="en-US" sz="2800" b="1">
                <a:solidFill>
                  <a:schemeClr val="accent2"/>
                </a:solidFill>
                <a:effectLst>
                  <a:outerShdw blurRad="38100" dist="25400" dir="5400000" algn="ctr" rotWithShape="0">
                    <a:srgbClr val="6E747A">
                      <a:alpha val="43000"/>
                    </a:srgbClr>
                  </a:outerShdw>
                </a:effectLst>
              </a:rPr>
              <a:t>Day14</a:t>
            </a:r>
            <a:r>
              <a:rPr lang="zh-CN" altLang="en-US" b="0"/>
              <a:t> : 返程根据航班时间安排，适当在当地购物或放松。乘飞机返回成都。（一整天用于返程，需要注意相关的时间）</a:t>
            </a:r>
            <a:endParaRPr lang="zh-CN" altLang="en-US" b="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10696328" y="4763638"/>
            <a:ext cx="1206335" cy="2096587"/>
          </a:xfrm>
          <a:custGeom>
            <a:avLst/>
            <a:gdLst>
              <a:gd name="connsiteX0" fmla="*/ 0 w 1206335"/>
              <a:gd name="connsiteY0" fmla="*/ 0 h 2096587"/>
              <a:gd name="connsiteX1" fmla="*/ 1206335 w 1206335"/>
              <a:gd name="connsiteY1" fmla="*/ 0 h 2096587"/>
              <a:gd name="connsiteX2" fmla="*/ 1206335 w 1206335"/>
              <a:gd name="connsiteY2" fmla="*/ 2096587 h 2096587"/>
              <a:gd name="connsiteX3" fmla="*/ 0 w 1206335"/>
              <a:gd name="connsiteY3" fmla="*/ 2096587 h 2096587"/>
            </a:gdLst>
            <a:ahLst/>
            <a:cxnLst>
              <a:cxn ang="0">
                <a:pos x="connsiteX0" y="connsiteY0"/>
              </a:cxn>
              <a:cxn ang="0">
                <a:pos x="connsiteX1" y="connsiteY1"/>
              </a:cxn>
              <a:cxn ang="0">
                <a:pos x="connsiteX2" y="connsiteY2"/>
              </a:cxn>
              <a:cxn ang="0">
                <a:pos x="connsiteX3" y="connsiteY3"/>
              </a:cxn>
            </a:cxnLst>
            <a:rect l="l" t="t" r="r" b="b"/>
            <a:pathLst>
              <a:path w="1206335" h="2096587">
                <a:moveTo>
                  <a:pt x="0" y="0"/>
                </a:moveTo>
                <a:lnTo>
                  <a:pt x="1206335" y="0"/>
                </a:lnTo>
                <a:lnTo>
                  <a:pt x="1206335" y="2096587"/>
                </a:lnTo>
                <a:lnTo>
                  <a:pt x="0" y="2096587"/>
                </a:lnTo>
                <a:close/>
              </a:path>
            </a:pathLst>
          </a:custGeom>
        </p:spPr>
      </p:pic>
      <p:pic>
        <p:nvPicPr>
          <p:cNvPr id="22" name="图片 21"/>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10696327" y="2226"/>
            <a:ext cx="1229491" cy="2084187"/>
          </a:xfrm>
          <a:custGeom>
            <a:avLst/>
            <a:gdLst>
              <a:gd name="connsiteX0" fmla="*/ 0 w 1229491"/>
              <a:gd name="connsiteY0" fmla="*/ 0 h 2084187"/>
              <a:gd name="connsiteX1" fmla="*/ 1229491 w 1229491"/>
              <a:gd name="connsiteY1" fmla="*/ 0 h 2084187"/>
              <a:gd name="connsiteX2" fmla="*/ 1229491 w 1229491"/>
              <a:gd name="connsiteY2" fmla="*/ 2084187 h 2084187"/>
              <a:gd name="connsiteX3" fmla="*/ 0 w 1229491"/>
              <a:gd name="connsiteY3" fmla="*/ 2084187 h 2084187"/>
            </a:gdLst>
            <a:ahLst/>
            <a:cxnLst>
              <a:cxn ang="0">
                <a:pos x="connsiteX0" y="connsiteY0"/>
              </a:cxn>
              <a:cxn ang="0">
                <a:pos x="connsiteX1" y="connsiteY1"/>
              </a:cxn>
              <a:cxn ang="0">
                <a:pos x="connsiteX2" y="connsiteY2"/>
              </a:cxn>
              <a:cxn ang="0">
                <a:pos x="connsiteX3" y="connsiteY3"/>
              </a:cxn>
            </a:cxnLst>
            <a:rect l="l" t="t" r="r" b="b"/>
            <a:pathLst>
              <a:path w="1229491" h="2084187">
                <a:moveTo>
                  <a:pt x="0" y="0"/>
                </a:moveTo>
                <a:lnTo>
                  <a:pt x="1229491" y="0"/>
                </a:lnTo>
                <a:lnTo>
                  <a:pt x="1229491" y="2084187"/>
                </a:lnTo>
                <a:lnTo>
                  <a:pt x="0" y="2084187"/>
                </a:lnTo>
                <a:close/>
              </a:path>
            </a:pathLst>
          </a:custGeom>
        </p:spPr>
      </p:pic>
      <p:pic>
        <p:nvPicPr>
          <p:cNvPr id="24" name="图片 23"/>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a:xfrm>
            <a:off x="10696327" y="2376732"/>
            <a:ext cx="1206337" cy="2096587"/>
          </a:xfrm>
          <a:custGeom>
            <a:avLst/>
            <a:gdLst>
              <a:gd name="connsiteX0" fmla="*/ 0 w 1206337"/>
              <a:gd name="connsiteY0" fmla="*/ 0 h 2096587"/>
              <a:gd name="connsiteX1" fmla="*/ 1206337 w 1206337"/>
              <a:gd name="connsiteY1" fmla="*/ 0 h 2096587"/>
              <a:gd name="connsiteX2" fmla="*/ 1206337 w 1206337"/>
              <a:gd name="connsiteY2" fmla="*/ 2096587 h 2096587"/>
              <a:gd name="connsiteX3" fmla="*/ 0 w 1206337"/>
              <a:gd name="connsiteY3" fmla="*/ 2096587 h 2096587"/>
            </a:gdLst>
            <a:ahLst/>
            <a:cxnLst>
              <a:cxn ang="0">
                <a:pos x="connsiteX0" y="connsiteY0"/>
              </a:cxn>
              <a:cxn ang="0">
                <a:pos x="connsiteX1" y="connsiteY1"/>
              </a:cxn>
              <a:cxn ang="0">
                <a:pos x="connsiteX2" y="connsiteY2"/>
              </a:cxn>
              <a:cxn ang="0">
                <a:pos x="connsiteX3" y="connsiteY3"/>
              </a:cxn>
            </a:cxnLst>
            <a:rect l="l" t="t" r="r" b="b"/>
            <a:pathLst>
              <a:path w="1206337" h="2096587">
                <a:moveTo>
                  <a:pt x="0" y="0"/>
                </a:moveTo>
                <a:lnTo>
                  <a:pt x="1206337" y="0"/>
                </a:lnTo>
                <a:lnTo>
                  <a:pt x="1206337" y="2096587"/>
                </a:lnTo>
                <a:lnTo>
                  <a:pt x="0" y="2096587"/>
                </a:lnTo>
                <a:close/>
              </a:path>
            </a:pathLst>
          </a:custGeom>
        </p:spPr>
      </p:pic>
      <p:sp>
        <p:nvSpPr>
          <p:cNvPr id="2" name="矩形 1"/>
          <p:cNvSpPr/>
          <p:nvPr/>
        </p:nvSpPr>
        <p:spPr>
          <a:xfrm>
            <a:off x="0" y="0"/>
            <a:ext cx="4370267" cy="6858000"/>
          </a:xfrm>
          <a:prstGeom prst="rect">
            <a:avLst/>
          </a:prstGeom>
          <a:solidFill>
            <a:srgbClr val="F5E7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形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682674" y="5872241"/>
            <a:ext cx="3403169" cy="917022"/>
          </a:xfrm>
          <a:prstGeom prst="rect">
            <a:avLst/>
          </a:prstGeom>
        </p:spPr>
      </p:pic>
      <p:sp>
        <p:nvSpPr>
          <p:cNvPr id="33" name="文本框 32"/>
          <p:cNvSpPr txBox="1"/>
          <p:nvPr/>
        </p:nvSpPr>
        <p:spPr>
          <a:xfrm>
            <a:off x="5563357" y="2647161"/>
            <a:ext cx="4231865" cy="1938020"/>
          </a:xfrm>
          <a:prstGeom prst="rect">
            <a:avLst/>
          </a:prstGeom>
          <a:noFill/>
        </p:spPr>
        <p:txBody>
          <a:bodyPr wrap="square">
            <a:spAutoFit/>
          </a:bodyPr>
          <a:lstStyle/>
          <a:p>
            <a:pPr algn="r"/>
            <a:r>
              <a:rPr lang="en-US" altLang="zh-CN" sz="6000" b="0" i="0" dirty="0">
                <a:solidFill>
                  <a:srgbClr val="A98678"/>
                </a:solidFill>
                <a:effectLst/>
                <a:latin typeface="汉仪颜楷繁" panose="02010600000101010101" pitchFamily="2" charset="-122"/>
                <a:ea typeface="汉仪颜楷繁" panose="02010600000101010101" pitchFamily="2" charset="-122"/>
              </a:rPr>
              <a:t>04</a:t>
            </a:r>
            <a:endParaRPr lang="en-US" altLang="zh-CN" sz="6000" b="0" i="0" dirty="0">
              <a:solidFill>
                <a:srgbClr val="A98678"/>
              </a:solidFill>
              <a:effectLst/>
              <a:latin typeface="汉仪颜楷繁" panose="02010600000101010101" pitchFamily="2" charset="-122"/>
              <a:ea typeface="汉仪颜楷繁" panose="02010600000101010101" pitchFamily="2" charset="-122"/>
            </a:endParaRPr>
          </a:p>
          <a:p>
            <a:pPr algn="r"/>
            <a:r>
              <a:rPr lang="zh-CN" altLang="en-US" sz="6000" b="1" dirty="0">
                <a:solidFill>
                  <a:srgbClr val="A98678"/>
                </a:solidFill>
                <a:latin typeface="华文楷体" panose="02010600040101010101" charset="-122"/>
                <a:ea typeface="华文楷体" panose="02010600040101010101" charset="-122"/>
                <a:sym typeface="阿里巴巴普惠体 Heavy" panose="00020600040101010101" pitchFamily="18" charset="-122"/>
              </a:rPr>
              <a:t>逻辑设计</a:t>
            </a:r>
            <a:endParaRPr lang="zh-CN" altLang="en-US" sz="6000" b="1" dirty="0">
              <a:solidFill>
                <a:srgbClr val="A98678"/>
              </a:solidFill>
              <a:latin typeface="华文楷体" panose="02010600040101010101" charset="-122"/>
              <a:ea typeface="华文楷体" panose="02010600040101010101" charset="-122"/>
              <a:sym typeface="阿里巴巴普惠体 Heavy" panose="00020600040101010101" pitchFamily="18" charset="-122"/>
            </a:endParaRPr>
          </a:p>
        </p:txBody>
      </p:sp>
      <p:pic>
        <p:nvPicPr>
          <p:cNvPr id="16" name="图片 15"/>
          <p:cNvPicPr>
            <a:picLocks noChangeAspect="1"/>
          </p:cNvPicPr>
          <p:nvPr/>
        </p:nvPicPr>
        <p:blipFill rotWithShape="1">
          <a:blip r:embed="rId5" cstate="print">
            <a:extLst>
              <a:ext uri="{28A0092B-C50C-407E-A947-70E740481C1C}">
                <a14:useLocalDpi xmlns:a14="http://schemas.microsoft.com/office/drawing/2010/main" val="0"/>
              </a:ext>
            </a:extLst>
          </a:blip>
          <a:srcRect/>
          <a:stretch>
            <a:fillRect/>
          </a:stretch>
        </p:blipFill>
        <p:spPr>
          <a:xfrm>
            <a:off x="357998" y="1705076"/>
            <a:ext cx="5774911" cy="4068755"/>
          </a:xfrm>
          <a:prstGeom prst="rect">
            <a:avLst/>
          </a:prstGeom>
        </p:spPr>
      </p:pic>
      <p:pic>
        <p:nvPicPr>
          <p:cNvPr id="30" name="图形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3749378" y="1397137"/>
            <a:ext cx="3403169" cy="91702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539751" y="1054100"/>
            <a:ext cx="11329671" cy="2857"/>
          </a:xfrm>
          <a:prstGeom prst="rect">
            <a:avLst/>
          </a:prstGeom>
          <a:solidFill>
            <a:srgbClr val="383838"/>
          </a:solidFill>
        </p:spPr>
      </p:sp>
      <p:sp>
        <p:nvSpPr>
          <p:cNvPr id="3" name="Text 1"/>
          <p:cNvSpPr/>
          <p:nvPr/>
        </p:nvSpPr>
        <p:spPr>
          <a:xfrm>
            <a:off x="539751" y="317500"/>
            <a:ext cx="11329671" cy="736600"/>
          </a:xfrm>
          <a:prstGeom prst="rect">
            <a:avLst/>
          </a:prstGeom>
          <a:noFill/>
        </p:spPr>
        <p:txBody>
          <a:bodyPr wrap="square" rtlCol="0" anchor="ctr"/>
          <a:lstStyle/>
          <a:p>
            <a:pPr marL="0" indent="0">
              <a:buNone/>
            </a:pPr>
            <a:r>
              <a:rPr lang="zh-CN" altLang="en-US" sz="3600" b="1">
                <a:solidFill>
                  <a:schemeClr val="accent1"/>
                </a:solidFill>
                <a:effectLst>
                  <a:outerShdw blurRad="38100" dist="25400" dir="5400000" algn="ctr" rotWithShape="0">
                    <a:srgbClr val="6E747A">
                      <a:alpha val="43000"/>
                    </a:srgbClr>
                  </a:outerShdw>
                </a:effectLst>
                <a:sym typeface="+mn-ea"/>
              </a:rPr>
              <a:t>与网络工程项目逻辑设计进行对比</a:t>
            </a:r>
            <a:endParaRPr lang="zh-CN" altLang="en-US" sz="3600" b="1">
              <a:solidFill>
                <a:schemeClr val="accent1"/>
              </a:solidFill>
              <a:effectLst>
                <a:outerShdw blurRad="38100" dist="25400" dir="5400000" algn="ctr" rotWithShape="0">
                  <a:srgbClr val="6E747A">
                    <a:alpha val="43000"/>
                  </a:srgbClr>
                </a:outerShdw>
              </a:effectLst>
              <a:sym typeface="+mn-ea"/>
            </a:endParaRPr>
          </a:p>
        </p:txBody>
      </p:sp>
      <p:sp>
        <p:nvSpPr>
          <p:cNvPr id="7" name="矩形 6"/>
          <p:cNvSpPr/>
          <p:nvPr/>
        </p:nvSpPr>
        <p:spPr>
          <a:xfrm>
            <a:off x="500380" y="1182793"/>
            <a:ext cx="5208693" cy="161713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t>分层设计：</a:t>
            </a:r>
            <a:r>
              <a:rPr lang="zh-CN" altLang="en-US" sz="2400"/>
              <a:t>在逻辑拓扑设计/系统逻辑设计中，考虑网络的层次结构，网络的层次结构和网络设备的类型，</a:t>
            </a:r>
            <a:endParaRPr lang="zh-CN" altLang="en-US" sz="2400"/>
          </a:p>
          <a:p>
            <a:pPr algn="ctr"/>
            <a:r>
              <a:rPr lang="zh-CN" altLang="en-US" sz="2400"/>
              <a:t>网络设备之间的连接方式</a:t>
            </a:r>
            <a:endParaRPr lang="zh-CN" altLang="en-US" sz="2400"/>
          </a:p>
        </p:txBody>
      </p:sp>
      <p:sp>
        <p:nvSpPr>
          <p:cNvPr id="8" name="矩形 7"/>
          <p:cNvSpPr/>
          <p:nvPr>
            <p:custDataLst>
              <p:tags r:id="rId1"/>
            </p:custDataLst>
          </p:nvPr>
        </p:nvSpPr>
        <p:spPr>
          <a:xfrm>
            <a:off x="519007" y="3047153"/>
            <a:ext cx="5190067" cy="161713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t>在网络应用系统的功能模块划分中，</a:t>
            </a:r>
            <a:endParaRPr lang="zh-CN" altLang="en-US" sz="2400"/>
          </a:p>
          <a:p>
            <a:pPr algn="ctr"/>
            <a:r>
              <a:rPr lang="zh-CN" altLang="en-US" sz="2400"/>
              <a:t>根据业务需求和安全需求，对 VLAN 进行划分，进行功能模块划分。</a:t>
            </a:r>
            <a:endParaRPr lang="zh-CN" altLang="en-US" sz="2400"/>
          </a:p>
        </p:txBody>
      </p:sp>
      <p:sp>
        <p:nvSpPr>
          <p:cNvPr id="9" name="矩形 8"/>
          <p:cNvSpPr/>
          <p:nvPr>
            <p:custDataLst>
              <p:tags r:id="rId2"/>
            </p:custDataLst>
          </p:nvPr>
        </p:nvSpPr>
        <p:spPr>
          <a:xfrm>
            <a:off x="548640" y="4880187"/>
            <a:ext cx="5160433" cy="161713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t>在子网划分与地址规划中，需要根据业务需求和安全需求，</a:t>
            </a:r>
            <a:r>
              <a:rPr lang="zh-CN" altLang="en-US" sz="2400" b="1"/>
              <a:t>对子网进行划分</a:t>
            </a:r>
            <a:r>
              <a:rPr lang="zh-CN" altLang="en-US" sz="2400"/>
              <a:t>，并对 IP 地址进行规划。</a:t>
            </a:r>
            <a:endParaRPr lang="zh-CN" altLang="en-US" sz="2400"/>
          </a:p>
        </p:txBody>
      </p:sp>
      <p:sp>
        <p:nvSpPr>
          <p:cNvPr id="10" name="椭圆 9"/>
          <p:cNvSpPr/>
          <p:nvPr/>
        </p:nvSpPr>
        <p:spPr>
          <a:xfrm>
            <a:off x="6951133" y="962237"/>
            <a:ext cx="3912447" cy="1963420"/>
          </a:xfrm>
          <a:prstGeom prst="ellipse">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t>确定主要的途经 点/景点群，再确定每个途经点/景点群中的具体内容/需求。</a:t>
            </a:r>
            <a:endParaRPr lang="zh-CN" altLang="en-US" sz="2400"/>
          </a:p>
        </p:txBody>
      </p:sp>
      <p:sp>
        <p:nvSpPr>
          <p:cNvPr id="11" name="椭圆 10"/>
          <p:cNvSpPr/>
          <p:nvPr>
            <p:custDataLst>
              <p:tags r:id="rId3"/>
            </p:custDataLst>
          </p:nvPr>
        </p:nvSpPr>
        <p:spPr>
          <a:xfrm>
            <a:off x="6951345" y="2950845"/>
            <a:ext cx="3966633" cy="1871980"/>
          </a:xfrm>
          <a:prstGeom prst="ellipse">
            <a:avLst/>
          </a:prstGeom>
          <a:solidFill>
            <a:schemeClr val="accent2">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t>需要进行途经点/景点群规划、路线规划及路线方向规划。</a:t>
            </a:r>
            <a:endParaRPr lang="zh-CN" altLang="en-US" sz="2400"/>
          </a:p>
        </p:txBody>
      </p:sp>
      <p:sp>
        <p:nvSpPr>
          <p:cNvPr id="12" name="椭圆 11"/>
          <p:cNvSpPr/>
          <p:nvPr>
            <p:custDataLst>
              <p:tags r:id="rId4"/>
            </p:custDataLst>
          </p:nvPr>
        </p:nvSpPr>
        <p:spPr>
          <a:xfrm>
            <a:off x="7034953" y="4880187"/>
            <a:ext cx="3979333" cy="1912620"/>
          </a:xfrm>
          <a:prstGeom prst="ellipse">
            <a:avLst/>
          </a:prstGeom>
          <a:solidFill>
            <a:schemeClr val="accent2">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t>需要规划途经点/景点群，以及途经点/景点群的停留时间；</a:t>
            </a:r>
            <a:endParaRPr lang="zh-CN" alt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121" y="-68580"/>
            <a:ext cx="4000044" cy="6858000"/>
          </a:xfrm>
          <a:prstGeom prst="rect">
            <a:avLst/>
          </a:prstGeom>
          <a:solidFill>
            <a:srgbClr val="F5E7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形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0800000">
            <a:off x="-1682674" y="5872241"/>
            <a:ext cx="3403169" cy="917022"/>
          </a:xfrm>
          <a:prstGeom prst="rect">
            <a:avLst/>
          </a:prstGeom>
        </p:spPr>
      </p:pic>
      <p:pic>
        <p:nvPicPr>
          <p:cNvPr id="30" name="图形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9680170" y="-326193"/>
            <a:ext cx="3403169" cy="917022"/>
          </a:xfrm>
          <a:prstGeom prst="rect">
            <a:avLst/>
          </a:prstGeom>
        </p:spPr>
      </p:pic>
      <p:sp>
        <p:nvSpPr>
          <p:cNvPr id="100" name="文本框 99"/>
          <p:cNvSpPr txBox="1"/>
          <p:nvPr/>
        </p:nvSpPr>
        <p:spPr>
          <a:xfrm>
            <a:off x="710565" y="536575"/>
            <a:ext cx="4434840" cy="5169535"/>
          </a:xfrm>
          <a:prstGeom prst="rect">
            <a:avLst/>
          </a:prstGeom>
          <a:noFill/>
          <a:ln w="9525">
            <a:noFill/>
          </a:ln>
        </p:spPr>
        <p:txBody>
          <a:bodyPr wrap="square">
            <a:spAutoFit/>
          </a:bodyPr>
          <a:p>
            <a:pPr indent="0"/>
            <a:r>
              <a:rPr lang="zh-CN" altLang="en-US" sz="2400" b="1"/>
              <a:t>第1-4天：欧胡岛</a:t>
            </a:r>
            <a:endParaRPr lang="zh-CN" altLang="en-US" sz="2400" b="1"/>
          </a:p>
          <a:p>
            <a:pPr indent="0"/>
            <a:r>
              <a:rPr lang="zh-CN" altLang="en-US" b="0"/>
              <a:t>第1天：成都到欧胡岛- 成都 -&gt; 马尼拉（乘坐菲律航国际航班）- 马尼拉 -&gt; 檀</a:t>
            </a:r>
            <a:r>
              <a:rPr lang="zh-CN" altLang="en-US"/>
              <a:t>香山（</a:t>
            </a:r>
            <a:r>
              <a:rPr lang="zh-CN" altLang="en-US" b="0"/>
              <a:t>经停转机）- 檀香山机场 -&gt; 酒店（出租车/租车）- 威基基海滩（步行） 第2天：珍珠港和钻石头山- 酒店 -&gt; 珍珠港（公共汽车/租车）  - 战舰纪念馆  - 亚利桑那号纪念馆  - 太平洋航空博物馆- 珍珠港 -&gt; 钻石头山（公共汽车/租车）  - 徒步- 钻石头山 -&gt; 酒店（公共汽车/租车） </a:t>
            </a:r>
            <a:endParaRPr lang="zh-CN" altLang="en-US" b="0"/>
          </a:p>
          <a:p>
            <a:pPr indent="0"/>
            <a:endParaRPr lang="zh-CN" altLang="en-US" b="0">
              <a:ea typeface="宋体" panose="02010600030101010101" pitchFamily="2" charset="-122"/>
            </a:endParaRPr>
          </a:p>
        </p:txBody>
      </p:sp>
      <p:sp>
        <p:nvSpPr>
          <p:cNvPr id="3" name="文本框 2"/>
          <p:cNvSpPr txBox="1"/>
          <p:nvPr/>
        </p:nvSpPr>
        <p:spPr>
          <a:xfrm>
            <a:off x="5963285" y="795020"/>
            <a:ext cx="6096000" cy="5077460"/>
          </a:xfrm>
          <a:prstGeom prst="rect">
            <a:avLst/>
          </a:prstGeom>
          <a:noFill/>
        </p:spPr>
        <p:txBody>
          <a:bodyPr wrap="square" rtlCol="0" anchor="t">
            <a:spAutoFit/>
          </a:bodyPr>
          <a:p>
            <a:pPr indent="0"/>
            <a:r>
              <a:rPr lang="zh-CN" altLang="en-US">
                <a:sym typeface="+mn-ea"/>
              </a:rPr>
              <a:t>第3天：北岸探索- 酒店 -&gt; 北岸（租车）  - Pipeline 冲浪点  - Sunset Beach  - 海龟湾（Turtle Bay）- 北岸 -&gt; 多莱种植园（租车）  - 参观菠萝种植园- 多莱种植园 -&gt; 威基基海滩（租车）  - 水上运动项目- 威基基海滩 -&gt; 酒店（步行） 第4天：东海岸和离岛- 酒店 -&gt; 恐龙湾（公共汽车/租车）  - 浮潜- 恐龙湾 -&gt; 波利尼西亚文化中心表演（公共汽车/租车，含自助餐）- 波利尼西亚文化中心 -&gt; 机场（租车）- 檀香山机场 -&gt; 茂宜岛（乘坐飞机）</a:t>
            </a:r>
            <a:endParaRPr lang="zh-CN" altLang="en-US">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990848"/>
            <a:ext cx="12192000" cy="2867152"/>
          </a:xfrm>
          <a:prstGeom prst="rect">
            <a:avLst/>
          </a:prstGeom>
          <a:solidFill>
            <a:srgbClr val="F5E7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203546" y="1387075"/>
            <a:ext cx="5291435" cy="3728118"/>
          </a:xfrm>
          <a:custGeom>
            <a:avLst/>
            <a:gdLst>
              <a:gd name="connsiteX0" fmla="*/ 6846129 w 9529085"/>
              <a:gd name="connsiteY0" fmla="*/ 6614603 h 6713785"/>
              <a:gd name="connsiteX1" fmla="*/ 7712331 w 9529085"/>
              <a:gd name="connsiteY1" fmla="*/ 6686014 h 6713785"/>
              <a:gd name="connsiteX2" fmla="*/ 6843484 w 9529085"/>
              <a:gd name="connsiteY2" fmla="*/ 6686014 h 6713785"/>
              <a:gd name="connsiteX3" fmla="*/ 6846129 w 9529085"/>
              <a:gd name="connsiteY3" fmla="*/ 6614603 h 6713785"/>
              <a:gd name="connsiteX4" fmla="*/ 5095108 w 9529085"/>
              <a:gd name="connsiteY4" fmla="*/ 6597058 h 6713785"/>
              <a:gd name="connsiteX5" fmla="*/ 6612057 w 9529085"/>
              <a:gd name="connsiteY5" fmla="*/ 6622536 h 6713785"/>
              <a:gd name="connsiteX6" fmla="*/ 6609412 w 9529085"/>
              <a:gd name="connsiteY6" fmla="*/ 6713785 h 6713785"/>
              <a:gd name="connsiteX7" fmla="*/ 4588715 w 9529085"/>
              <a:gd name="connsiteY7" fmla="*/ 6622536 h 6713785"/>
              <a:gd name="connsiteX8" fmla="*/ 5095108 w 9529085"/>
              <a:gd name="connsiteY8" fmla="*/ 6597058 h 6713785"/>
              <a:gd name="connsiteX9" fmla="*/ 1613210 w 9529085"/>
              <a:gd name="connsiteY9" fmla="*/ 1051 h 6713785"/>
              <a:gd name="connsiteX10" fmla="*/ 2294270 w 9529085"/>
              <a:gd name="connsiteY10" fmla="*/ 55271 h 6713785"/>
              <a:gd name="connsiteX11" fmla="*/ 3276848 w 9529085"/>
              <a:gd name="connsiteY11" fmla="*/ 46014 h 6713785"/>
              <a:gd name="connsiteX12" fmla="*/ 4328193 w 9529085"/>
              <a:gd name="connsiteY12" fmla="*/ 110814 h 6713785"/>
              <a:gd name="connsiteX13" fmla="*/ 5480043 w 9529085"/>
              <a:gd name="connsiteY13" fmla="*/ 110814 h 6713785"/>
              <a:gd name="connsiteX14" fmla="*/ 6896382 w 9529085"/>
              <a:gd name="connsiteY14" fmla="*/ 301246 h 6713785"/>
              <a:gd name="connsiteX15" fmla="*/ 7849866 w 9529085"/>
              <a:gd name="connsiteY15" fmla="*/ 736331 h 6713785"/>
              <a:gd name="connsiteX16" fmla="*/ 7881604 w 9529085"/>
              <a:gd name="connsiteY16" fmla="*/ 887089 h 6713785"/>
              <a:gd name="connsiteX17" fmla="*/ 7919955 w 9529085"/>
              <a:gd name="connsiteY17" fmla="*/ 1244150 h 6713785"/>
              <a:gd name="connsiteX18" fmla="*/ 7589344 w 9529085"/>
              <a:gd name="connsiteY18" fmla="*/ 1324819 h 6713785"/>
              <a:gd name="connsiteX19" fmla="*/ 7676625 w 9529085"/>
              <a:gd name="connsiteY19" fmla="*/ 1529798 h 6713785"/>
              <a:gd name="connsiteX20" fmla="*/ 8015171 w 9529085"/>
              <a:gd name="connsiteY20" fmla="*/ 1701716 h 6713785"/>
              <a:gd name="connsiteX21" fmla="*/ 7823417 w 9529085"/>
              <a:gd name="connsiteY21" fmla="*/ 1966205 h 6713785"/>
              <a:gd name="connsiteX22" fmla="*/ 7823417 w 9529085"/>
              <a:gd name="connsiteY22" fmla="*/ 2024393 h 6713785"/>
              <a:gd name="connsiteX23" fmla="*/ 7565540 w 9529085"/>
              <a:gd name="connsiteY23" fmla="*/ 2524277 h 6713785"/>
              <a:gd name="connsiteX24" fmla="*/ 7212447 w 9529085"/>
              <a:gd name="connsiteY24" fmla="*/ 2714710 h 6713785"/>
              <a:gd name="connsiteX25" fmla="*/ 7150292 w 9529085"/>
              <a:gd name="connsiteY25" fmla="*/ 2753061 h 6713785"/>
              <a:gd name="connsiteX26" fmla="*/ 7226994 w 9529085"/>
              <a:gd name="connsiteY26" fmla="*/ 2811248 h 6713785"/>
              <a:gd name="connsiteX27" fmla="*/ 6631893 w 9529085"/>
              <a:gd name="connsiteY27" fmla="*/ 3006970 h 6713785"/>
              <a:gd name="connsiteX28" fmla="*/ 8283628 w 9529085"/>
              <a:gd name="connsiteY28" fmla="*/ 3403704 h 6713785"/>
              <a:gd name="connsiteX29" fmla="*/ 8073359 w 9529085"/>
              <a:gd name="connsiteY29" fmla="*/ 3434120 h 6713785"/>
              <a:gd name="connsiteX30" fmla="*/ 8254534 w 9529085"/>
              <a:gd name="connsiteY30" fmla="*/ 3668193 h 6713785"/>
              <a:gd name="connsiteX31" fmla="*/ 8489930 w 9529085"/>
              <a:gd name="connsiteY31" fmla="*/ 3516112 h 6713785"/>
              <a:gd name="connsiteX32" fmla="*/ 8275693 w 9529085"/>
              <a:gd name="connsiteY32" fmla="*/ 3387835 h 6713785"/>
              <a:gd name="connsiteX33" fmla="*/ 8731937 w 9529085"/>
              <a:gd name="connsiteY33" fmla="*/ 3487018 h 6713785"/>
              <a:gd name="connsiteX34" fmla="*/ 8443644 w 9529085"/>
              <a:gd name="connsiteY34" fmla="*/ 3632487 h 6713785"/>
              <a:gd name="connsiteX35" fmla="*/ 8792770 w 9529085"/>
              <a:gd name="connsiteY35" fmla="*/ 3657613 h 6713785"/>
              <a:gd name="connsiteX36" fmla="*/ 8849635 w 9529085"/>
              <a:gd name="connsiteY36" fmla="*/ 3799115 h 6713785"/>
              <a:gd name="connsiteX37" fmla="*/ 8648623 w 9529085"/>
              <a:gd name="connsiteY37" fmla="*/ 3799115 h 6713785"/>
              <a:gd name="connsiteX38" fmla="*/ 8750451 w 9529085"/>
              <a:gd name="connsiteY38" fmla="*/ 4256681 h 6713785"/>
              <a:gd name="connsiteX39" fmla="*/ 8595725 w 9529085"/>
              <a:gd name="connsiteY39" fmla="*/ 4333383 h 6713785"/>
              <a:gd name="connsiteX40" fmla="*/ 8985847 w 9529085"/>
              <a:gd name="connsiteY40" fmla="*/ 4716892 h 6713785"/>
              <a:gd name="connsiteX41" fmla="*/ 9316458 w 9529085"/>
              <a:gd name="connsiteY41" fmla="*/ 4909969 h 6713785"/>
              <a:gd name="connsiteX42" fmla="*/ 9462423 w 9529085"/>
              <a:gd name="connsiteY42" fmla="*/ 4971298 h 6713785"/>
              <a:gd name="connsiteX43" fmla="*/ 9529085 w 9529085"/>
              <a:gd name="connsiteY43" fmla="*/ 4984423 h 6713785"/>
              <a:gd name="connsiteX44" fmla="*/ 9529085 w 9529085"/>
              <a:gd name="connsiteY44" fmla="*/ 5471749 h 6713785"/>
              <a:gd name="connsiteX45" fmla="*/ 9504785 w 9529085"/>
              <a:gd name="connsiteY45" fmla="*/ 5468174 h 6713785"/>
              <a:gd name="connsiteX46" fmla="*/ 9295299 w 9529085"/>
              <a:gd name="connsiteY46" fmla="*/ 5472009 h 6713785"/>
              <a:gd name="connsiteX47" fmla="*/ 9337617 w 9529085"/>
              <a:gd name="connsiteY47" fmla="*/ 5708727 h 6713785"/>
              <a:gd name="connsiteX48" fmla="*/ 9520861 w 9529085"/>
              <a:gd name="connsiteY48" fmla="*/ 5743506 h 6713785"/>
              <a:gd name="connsiteX49" fmla="*/ 9529085 w 9529085"/>
              <a:gd name="connsiteY49" fmla="*/ 5747483 h 6713785"/>
              <a:gd name="connsiteX50" fmla="*/ 9529085 w 9529085"/>
              <a:gd name="connsiteY50" fmla="*/ 5851884 h 6713785"/>
              <a:gd name="connsiteX51" fmla="*/ 9256948 w 9529085"/>
              <a:gd name="connsiteY51" fmla="*/ 5946767 h 6713785"/>
              <a:gd name="connsiteX52" fmla="*/ 9420931 w 9529085"/>
              <a:gd name="connsiteY52" fmla="*/ 6024792 h 6713785"/>
              <a:gd name="connsiteX53" fmla="*/ 9110157 w 9529085"/>
              <a:gd name="connsiteY53" fmla="*/ 6139845 h 6713785"/>
              <a:gd name="connsiteX54" fmla="*/ 9249013 w 9529085"/>
              <a:gd name="connsiteY54" fmla="*/ 6338212 h 6713785"/>
              <a:gd name="connsiteX55" fmla="*/ 8337848 w 9529085"/>
              <a:gd name="connsiteY55" fmla="*/ 6447974 h 6713785"/>
              <a:gd name="connsiteX56" fmla="*/ 7787711 w 9529085"/>
              <a:gd name="connsiteY56" fmla="*/ 6532611 h 6713785"/>
              <a:gd name="connsiteX57" fmla="*/ 7306340 w 9529085"/>
              <a:gd name="connsiteY57" fmla="*/ 6499550 h 6713785"/>
              <a:gd name="connsiteX58" fmla="*/ 6691403 w 9529085"/>
              <a:gd name="connsiteY58" fmla="*/ 6479713 h 6713785"/>
              <a:gd name="connsiteX59" fmla="*/ 4940485 w 9529085"/>
              <a:gd name="connsiteY59" fmla="*/ 6409623 h 6713785"/>
              <a:gd name="connsiteX60" fmla="*/ 3406447 w 9529085"/>
              <a:gd name="connsiteY60" fmla="*/ 6367305 h 6713785"/>
              <a:gd name="connsiteX61" fmla="*/ 2594466 w 9529085"/>
              <a:gd name="connsiteY61" fmla="*/ 6346147 h 6713785"/>
              <a:gd name="connsiteX62" fmla="*/ 2388164 w 9529085"/>
              <a:gd name="connsiteY62" fmla="*/ 6400367 h 6713785"/>
              <a:gd name="connsiteX63" fmla="*/ 3049387 w 9529085"/>
              <a:gd name="connsiteY63" fmla="*/ 6446652 h 6713785"/>
              <a:gd name="connsiteX64" fmla="*/ 3368097 w 9529085"/>
              <a:gd name="connsiteY64" fmla="*/ 6512774 h 6713785"/>
              <a:gd name="connsiteX65" fmla="*/ 3464635 w 9529085"/>
              <a:gd name="connsiteY65" fmla="*/ 6441363 h 6713785"/>
              <a:gd name="connsiteX66" fmla="*/ 4447212 w 9529085"/>
              <a:gd name="connsiteY66" fmla="*/ 6597410 h 6713785"/>
              <a:gd name="connsiteX67" fmla="*/ 4029320 w 9529085"/>
              <a:gd name="connsiteY67" fmla="*/ 6585508 h 6713785"/>
              <a:gd name="connsiteX68" fmla="*/ 2117063 w 9529085"/>
              <a:gd name="connsiteY68" fmla="*/ 6475745 h 6713785"/>
              <a:gd name="connsiteX69" fmla="*/ 854127 w 9529085"/>
              <a:gd name="connsiteY69" fmla="*/ 6426815 h 6713785"/>
              <a:gd name="connsiteX70" fmla="*/ 733785 w 9529085"/>
              <a:gd name="connsiteY70" fmla="*/ 6192743 h 6713785"/>
              <a:gd name="connsiteX71" fmla="*/ 523517 w 9529085"/>
              <a:gd name="connsiteY71" fmla="*/ 6127943 h 6713785"/>
              <a:gd name="connsiteX72" fmla="*/ 187615 w 9529085"/>
              <a:gd name="connsiteY72" fmla="*/ 6068432 h 6713785"/>
              <a:gd name="connsiteX73" fmla="*/ 110912 w 9529085"/>
              <a:gd name="connsiteY73" fmla="*/ 5989085 h 6713785"/>
              <a:gd name="connsiteX74" fmla="*/ 225965 w 9529085"/>
              <a:gd name="connsiteY74" fmla="*/ 5909738 h 6713785"/>
              <a:gd name="connsiteX75" fmla="*/ 9507 w 9529085"/>
              <a:gd name="connsiteY75" fmla="*/ 5714978 h 6713785"/>
              <a:gd name="connsiteX76" fmla="*/ 0 w 9529085"/>
              <a:gd name="connsiteY76" fmla="*/ 5716409 h 6713785"/>
              <a:gd name="connsiteX77" fmla="*/ 0 w 9529085"/>
              <a:gd name="connsiteY77" fmla="*/ 5639590 h 6713785"/>
              <a:gd name="connsiteX78" fmla="*/ 11377 w 9529085"/>
              <a:gd name="connsiteY78" fmla="*/ 5618160 h 6713785"/>
              <a:gd name="connsiteX79" fmla="*/ 310602 w 9529085"/>
              <a:gd name="connsiteY79" fmla="*/ 5494490 h 6713785"/>
              <a:gd name="connsiteX80" fmla="*/ 5613 w 9529085"/>
              <a:gd name="connsiteY80" fmla="*/ 5203264 h 6713785"/>
              <a:gd name="connsiteX81" fmla="*/ 0 w 9529085"/>
              <a:gd name="connsiteY81" fmla="*/ 5199983 h 6713785"/>
              <a:gd name="connsiteX82" fmla="*/ 0 w 9529085"/>
              <a:gd name="connsiteY82" fmla="*/ 3986443 h 6713785"/>
              <a:gd name="connsiteX83" fmla="*/ 22439 w 9529085"/>
              <a:gd name="connsiteY83" fmla="*/ 3975874 h 6713785"/>
              <a:gd name="connsiteX84" fmla="*/ 569801 w 9529085"/>
              <a:gd name="connsiteY84" fmla="*/ 3870527 h 6713785"/>
              <a:gd name="connsiteX85" fmla="*/ 2408001 w 9529085"/>
              <a:gd name="connsiteY85" fmla="*/ 3770021 h 6713785"/>
              <a:gd name="connsiteX86" fmla="*/ 145296 w 9529085"/>
              <a:gd name="connsiteY86" fmla="*/ 3145827 h 6713785"/>
              <a:gd name="connsiteX87" fmla="*/ 199517 w 9529085"/>
              <a:gd name="connsiteY87" fmla="*/ 3036064 h 6713785"/>
              <a:gd name="connsiteX88" fmla="*/ 34211 w 9529085"/>
              <a:gd name="connsiteY88" fmla="*/ 2897207 h 6713785"/>
              <a:gd name="connsiteX89" fmla="*/ 0 w 9529085"/>
              <a:gd name="connsiteY89" fmla="*/ 2869671 h 6713785"/>
              <a:gd name="connsiteX90" fmla="*/ 0 w 9529085"/>
              <a:gd name="connsiteY90" fmla="*/ 1973587 h 6713785"/>
              <a:gd name="connsiteX91" fmla="*/ 38839 w 9529085"/>
              <a:gd name="connsiteY91" fmla="*/ 1950501 h 6713785"/>
              <a:gd name="connsiteX92" fmla="*/ 181003 w 9529085"/>
              <a:gd name="connsiteY92" fmla="*/ 1788997 h 6713785"/>
              <a:gd name="connsiteX93" fmla="*/ 37062 w 9529085"/>
              <a:gd name="connsiteY93" fmla="*/ 1661237 h 6713785"/>
              <a:gd name="connsiteX94" fmla="*/ 0 w 9529085"/>
              <a:gd name="connsiteY94" fmla="*/ 1638726 h 6713785"/>
              <a:gd name="connsiteX95" fmla="*/ 0 w 9529085"/>
              <a:gd name="connsiteY95" fmla="*/ 659094 h 6713785"/>
              <a:gd name="connsiteX96" fmla="*/ 44541 w 9529085"/>
              <a:gd name="connsiteY96" fmla="*/ 627962 h 6713785"/>
              <a:gd name="connsiteX97" fmla="*/ 110912 w 9529085"/>
              <a:gd name="connsiteY97" fmla="*/ 582927 h 6713785"/>
              <a:gd name="connsiteX98" fmla="*/ 167777 w 9529085"/>
              <a:gd name="connsiteY98" fmla="*/ 401752 h 6713785"/>
              <a:gd name="connsiteX99" fmla="*/ 261671 w 9529085"/>
              <a:gd name="connsiteY99" fmla="*/ 293312 h 6713785"/>
              <a:gd name="connsiteX100" fmla="*/ 404495 w 9529085"/>
              <a:gd name="connsiteY100" fmla="*/ 293312 h 6713785"/>
              <a:gd name="connsiteX101" fmla="*/ 536740 w 9529085"/>
              <a:gd name="connsiteY101" fmla="*/ 293312 h 6713785"/>
              <a:gd name="connsiteX102" fmla="*/ 555254 w 9529085"/>
              <a:gd name="connsiteY102" fmla="*/ 81720 h 6713785"/>
              <a:gd name="connsiteX103" fmla="*/ 1613210 w 9529085"/>
              <a:gd name="connsiteY103" fmla="*/ 1051 h 6713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9529085" h="6713785">
                <a:moveTo>
                  <a:pt x="6846129" y="6614603"/>
                </a:moveTo>
                <a:cubicBezTo>
                  <a:pt x="7126487" y="6703206"/>
                  <a:pt x="7426683" y="6557737"/>
                  <a:pt x="7712331" y="6686014"/>
                </a:cubicBezTo>
                <a:lnTo>
                  <a:pt x="6843484" y="6686014"/>
                </a:lnTo>
                <a:cubicBezTo>
                  <a:pt x="6843484" y="6662210"/>
                  <a:pt x="6844807" y="6638406"/>
                  <a:pt x="6846129" y="6614603"/>
                </a:cubicBezTo>
                <a:close/>
                <a:moveTo>
                  <a:pt x="5095108" y="6597058"/>
                </a:moveTo>
                <a:cubicBezTo>
                  <a:pt x="5601129" y="6594764"/>
                  <a:pt x="6106222" y="6647333"/>
                  <a:pt x="6612057" y="6622536"/>
                </a:cubicBezTo>
                <a:cubicBezTo>
                  <a:pt x="6610735" y="6651630"/>
                  <a:pt x="6610735" y="6682047"/>
                  <a:pt x="6609412" y="6713785"/>
                </a:cubicBezTo>
                <a:lnTo>
                  <a:pt x="4588715" y="6622536"/>
                </a:lnTo>
                <a:cubicBezTo>
                  <a:pt x="4757657" y="6604683"/>
                  <a:pt x="4926434" y="6597823"/>
                  <a:pt x="5095108" y="6597058"/>
                </a:cubicBezTo>
                <a:close/>
                <a:moveTo>
                  <a:pt x="1613210" y="1051"/>
                </a:moveTo>
                <a:cubicBezTo>
                  <a:pt x="1841475" y="-3789"/>
                  <a:pt x="2069647" y="14376"/>
                  <a:pt x="2294270" y="55271"/>
                </a:cubicBezTo>
                <a:cubicBezTo>
                  <a:pt x="2630172" y="112137"/>
                  <a:pt x="2955493" y="-16141"/>
                  <a:pt x="3276848" y="46014"/>
                </a:cubicBezTo>
                <a:cubicBezTo>
                  <a:pt x="3624651" y="112137"/>
                  <a:pt x="3977744" y="77753"/>
                  <a:pt x="4328193" y="110814"/>
                </a:cubicBezTo>
                <a:cubicBezTo>
                  <a:pt x="4709057" y="145198"/>
                  <a:pt x="5096533" y="110814"/>
                  <a:pt x="5480043" y="110814"/>
                </a:cubicBezTo>
                <a:cubicBezTo>
                  <a:pt x="5959594" y="92364"/>
                  <a:pt x="6438734" y="156787"/>
                  <a:pt x="6896382" y="301246"/>
                </a:cubicBezTo>
                <a:cubicBezTo>
                  <a:pt x="7230961" y="422911"/>
                  <a:pt x="7516609" y="626568"/>
                  <a:pt x="7849866" y="736331"/>
                </a:cubicBezTo>
                <a:cubicBezTo>
                  <a:pt x="7942437" y="766747"/>
                  <a:pt x="7941114" y="822290"/>
                  <a:pt x="7881604" y="887089"/>
                </a:cubicBezTo>
                <a:cubicBezTo>
                  <a:pt x="7799247" y="997880"/>
                  <a:pt x="7815948" y="1153376"/>
                  <a:pt x="7919955" y="1244150"/>
                </a:cubicBezTo>
                <a:cubicBezTo>
                  <a:pt x="7831351" y="1359202"/>
                  <a:pt x="7689850" y="1267954"/>
                  <a:pt x="7589344" y="1324819"/>
                </a:cubicBezTo>
                <a:cubicBezTo>
                  <a:pt x="7576119" y="1414745"/>
                  <a:pt x="7787711" y="1398876"/>
                  <a:pt x="7676625" y="1529798"/>
                </a:cubicBezTo>
                <a:cubicBezTo>
                  <a:pt x="7765229" y="1618402"/>
                  <a:pt x="7941114" y="1529798"/>
                  <a:pt x="8015171" y="1701716"/>
                </a:cubicBezTo>
                <a:cubicBezTo>
                  <a:pt x="7800935" y="1693782"/>
                  <a:pt x="7730846" y="1778418"/>
                  <a:pt x="7823417" y="1966205"/>
                </a:cubicBezTo>
                <a:cubicBezTo>
                  <a:pt x="7831351" y="1980752"/>
                  <a:pt x="7823417" y="2019103"/>
                  <a:pt x="7823417" y="2024393"/>
                </a:cubicBezTo>
                <a:cubicBezTo>
                  <a:pt x="7630340" y="2136801"/>
                  <a:pt x="7639597" y="2352359"/>
                  <a:pt x="7565540" y="2524277"/>
                </a:cubicBezTo>
                <a:cubicBezTo>
                  <a:pt x="7491483" y="2696195"/>
                  <a:pt x="7335434" y="2656522"/>
                  <a:pt x="7212447" y="2714710"/>
                </a:cubicBezTo>
                <a:cubicBezTo>
                  <a:pt x="7190632" y="2725625"/>
                  <a:pt x="7169832" y="2738459"/>
                  <a:pt x="7150292" y="2753061"/>
                </a:cubicBezTo>
                <a:cubicBezTo>
                  <a:pt x="7150292" y="2815216"/>
                  <a:pt x="7201867" y="2791411"/>
                  <a:pt x="7226994" y="2811248"/>
                </a:cubicBezTo>
                <a:cubicBezTo>
                  <a:pt x="7066978" y="2928946"/>
                  <a:pt x="6856709" y="2889272"/>
                  <a:pt x="6631893" y="3006970"/>
                </a:cubicBezTo>
                <a:cubicBezTo>
                  <a:pt x="7226994" y="3090284"/>
                  <a:pt x="7789033" y="3116733"/>
                  <a:pt x="8283628" y="3403704"/>
                </a:cubicBezTo>
                <a:cubicBezTo>
                  <a:pt x="8212270" y="3385719"/>
                  <a:pt x="8136696" y="3396651"/>
                  <a:pt x="8073359" y="3434120"/>
                </a:cubicBezTo>
                <a:cubicBezTo>
                  <a:pt x="8151175" y="3496951"/>
                  <a:pt x="8213219" y="3577110"/>
                  <a:pt x="8254534" y="3668193"/>
                </a:cubicBezTo>
                <a:cubicBezTo>
                  <a:pt x="8292885" y="3513467"/>
                  <a:pt x="8398681" y="3535948"/>
                  <a:pt x="8489930" y="3516112"/>
                </a:cubicBezTo>
                <a:cubicBezTo>
                  <a:pt x="8430419" y="3423541"/>
                  <a:pt x="8316689" y="3472471"/>
                  <a:pt x="8275693" y="3387835"/>
                </a:cubicBezTo>
                <a:cubicBezTo>
                  <a:pt x="8434387" y="3387835"/>
                  <a:pt x="8599692" y="3356096"/>
                  <a:pt x="8731937" y="3487018"/>
                </a:cubicBezTo>
                <a:cubicBezTo>
                  <a:pt x="8651268" y="3555785"/>
                  <a:pt x="8599692" y="3653646"/>
                  <a:pt x="8443644" y="3632487"/>
                </a:cubicBezTo>
                <a:cubicBezTo>
                  <a:pt x="8593080" y="3747540"/>
                  <a:pt x="8593080" y="3747540"/>
                  <a:pt x="8792770" y="3657613"/>
                </a:cubicBezTo>
                <a:cubicBezTo>
                  <a:pt x="8853602" y="3688030"/>
                  <a:pt x="8819219" y="3754152"/>
                  <a:pt x="8849635" y="3799115"/>
                </a:cubicBezTo>
                <a:lnTo>
                  <a:pt x="8648623" y="3799115"/>
                </a:lnTo>
                <a:cubicBezTo>
                  <a:pt x="8825831" y="3931360"/>
                  <a:pt x="8594403" y="4117825"/>
                  <a:pt x="8750451" y="4256681"/>
                </a:cubicBezTo>
                <a:lnTo>
                  <a:pt x="8595725" y="4333383"/>
                </a:lnTo>
                <a:cubicBezTo>
                  <a:pt x="8618110" y="4537683"/>
                  <a:pt x="8781195" y="4698003"/>
                  <a:pt x="8985847" y="4716892"/>
                </a:cubicBezTo>
                <a:cubicBezTo>
                  <a:pt x="9118091" y="4740696"/>
                  <a:pt x="9243724" y="4752598"/>
                  <a:pt x="9316458" y="4909969"/>
                </a:cubicBezTo>
                <a:cubicBezTo>
                  <a:pt x="9340262" y="4960884"/>
                  <a:pt x="9398781" y="4964521"/>
                  <a:pt x="9462423" y="4971298"/>
                </a:cubicBezTo>
                <a:lnTo>
                  <a:pt x="9529085" y="4984423"/>
                </a:lnTo>
                <a:lnTo>
                  <a:pt x="9529085" y="5471749"/>
                </a:lnTo>
                <a:lnTo>
                  <a:pt x="9504785" y="5468174"/>
                </a:lnTo>
                <a:cubicBezTo>
                  <a:pt x="9434053" y="5451759"/>
                  <a:pt x="9363901" y="5413326"/>
                  <a:pt x="9295299" y="5472009"/>
                </a:cubicBezTo>
                <a:cubicBezTo>
                  <a:pt x="9252981" y="5556645"/>
                  <a:pt x="9377291" y="5618800"/>
                  <a:pt x="9337617" y="5708727"/>
                </a:cubicBezTo>
                <a:cubicBezTo>
                  <a:pt x="9392995" y="5736829"/>
                  <a:pt x="9463869" y="5724638"/>
                  <a:pt x="9520861" y="5743506"/>
                </a:cubicBezTo>
                <a:lnTo>
                  <a:pt x="9529085" y="5747483"/>
                </a:lnTo>
                <a:lnTo>
                  <a:pt x="9529085" y="5851884"/>
                </a:lnTo>
                <a:lnTo>
                  <a:pt x="9256948" y="5946767"/>
                </a:lnTo>
                <a:cubicBezTo>
                  <a:pt x="9284719" y="6020824"/>
                  <a:pt x="9378613" y="5946767"/>
                  <a:pt x="9420931" y="6024792"/>
                </a:cubicBezTo>
                <a:cubicBezTo>
                  <a:pt x="9339897" y="6107902"/>
                  <a:pt x="9225775" y="6150152"/>
                  <a:pt x="9110157" y="6139845"/>
                </a:cubicBezTo>
                <a:cubicBezTo>
                  <a:pt x="9100899" y="6249607"/>
                  <a:pt x="9226532" y="6235061"/>
                  <a:pt x="9249013" y="6338212"/>
                </a:cubicBezTo>
                <a:cubicBezTo>
                  <a:pt x="8939561" y="6338212"/>
                  <a:pt x="8669782" y="6516741"/>
                  <a:pt x="8337848" y="6447974"/>
                </a:cubicBezTo>
                <a:cubicBezTo>
                  <a:pt x="8150130" y="6418024"/>
                  <a:pt x="7957746" y="6447622"/>
                  <a:pt x="7787711" y="6532611"/>
                </a:cubicBezTo>
                <a:cubicBezTo>
                  <a:pt x="7640919" y="6601379"/>
                  <a:pt x="7459744" y="6541868"/>
                  <a:pt x="7306340" y="6499550"/>
                </a:cubicBezTo>
                <a:cubicBezTo>
                  <a:pt x="7100039" y="6444007"/>
                  <a:pt x="6892415" y="6485002"/>
                  <a:pt x="6691403" y="6479713"/>
                </a:cubicBezTo>
                <a:cubicBezTo>
                  <a:pt x="6106882" y="6466489"/>
                  <a:pt x="5523683" y="6412269"/>
                  <a:pt x="4940485" y="6409623"/>
                </a:cubicBezTo>
                <a:cubicBezTo>
                  <a:pt x="4428698" y="6409623"/>
                  <a:pt x="3920879" y="6336888"/>
                  <a:pt x="3406447" y="6367305"/>
                </a:cubicBezTo>
                <a:cubicBezTo>
                  <a:pt x="3141958" y="6383175"/>
                  <a:pt x="2865567" y="6351436"/>
                  <a:pt x="2594466" y="6346147"/>
                </a:cubicBezTo>
                <a:cubicBezTo>
                  <a:pt x="2527021" y="6346147"/>
                  <a:pt x="2445029" y="6313084"/>
                  <a:pt x="2388164" y="6400367"/>
                </a:cubicBezTo>
                <a:cubicBezTo>
                  <a:pt x="2602294" y="6465277"/>
                  <a:pt x="2828301" y="6481098"/>
                  <a:pt x="3049387" y="6446652"/>
                </a:cubicBezTo>
                <a:cubicBezTo>
                  <a:pt x="3171052" y="6436072"/>
                  <a:pt x="3249076" y="6535255"/>
                  <a:pt x="3368097" y="6512774"/>
                </a:cubicBezTo>
                <a:cubicBezTo>
                  <a:pt x="3424961" y="6502194"/>
                  <a:pt x="3403802" y="6404334"/>
                  <a:pt x="3464635" y="6441363"/>
                </a:cubicBezTo>
                <a:cubicBezTo>
                  <a:pt x="3771443" y="6631795"/>
                  <a:pt x="4125858" y="6499550"/>
                  <a:pt x="4447212" y="6597410"/>
                </a:cubicBezTo>
                <a:cubicBezTo>
                  <a:pt x="4305710" y="6643697"/>
                  <a:pt x="4169499" y="6584186"/>
                  <a:pt x="4029320" y="6585508"/>
                </a:cubicBezTo>
                <a:cubicBezTo>
                  <a:pt x="3390578" y="6593443"/>
                  <a:pt x="2754481" y="6520709"/>
                  <a:pt x="2117063" y="6475745"/>
                </a:cubicBezTo>
                <a:cubicBezTo>
                  <a:pt x="1697847" y="6445330"/>
                  <a:pt x="1273342" y="6487648"/>
                  <a:pt x="854127" y="6426815"/>
                </a:cubicBezTo>
                <a:cubicBezTo>
                  <a:pt x="676920" y="6400367"/>
                  <a:pt x="645180" y="6348790"/>
                  <a:pt x="733785" y="6192743"/>
                </a:cubicBezTo>
                <a:cubicBezTo>
                  <a:pt x="685266" y="6127684"/>
                  <a:pt x="600239" y="6101482"/>
                  <a:pt x="523517" y="6127943"/>
                </a:cubicBezTo>
                <a:cubicBezTo>
                  <a:pt x="408036" y="6148803"/>
                  <a:pt x="288901" y="6127697"/>
                  <a:pt x="187615" y="6068432"/>
                </a:cubicBezTo>
                <a:cubicBezTo>
                  <a:pt x="150586" y="6049918"/>
                  <a:pt x="110912" y="6041983"/>
                  <a:pt x="110912" y="5989085"/>
                </a:cubicBezTo>
                <a:cubicBezTo>
                  <a:pt x="110912" y="5911061"/>
                  <a:pt x="190260" y="5956024"/>
                  <a:pt x="225965" y="5909738"/>
                </a:cubicBezTo>
                <a:cubicBezTo>
                  <a:pt x="149594" y="5850725"/>
                  <a:pt x="140048" y="5713749"/>
                  <a:pt x="9507" y="5714978"/>
                </a:cubicBezTo>
                <a:lnTo>
                  <a:pt x="0" y="5716409"/>
                </a:lnTo>
                <a:lnTo>
                  <a:pt x="0" y="5639590"/>
                </a:lnTo>
                <a:lnTo>
                  <a:pt x="11377" y="5618160"/>
                </a:lnTo>
                <a:cubicBezTo>
                  <a:pt x="67602" y="5504409"/>
                  <a:pt x="113227" y="5392332"/>
                  <a:pt x="310602" y="5494490"/>
                </a:cubicBezTo>
                <a:cubicBezTo>
                  <a:pt x="174720" y="5426054"/>
                  <a:pt x="114714" y="5283974"/>
                  <a:pt x="5613" y="5203264"/>
                </a:cubicBezTo>
                <a:lnTo>
                  <a:pt x="0" y="5199983"/>
                </a:lnTo>
                <a:lnTo>
                  <a:pt x="0" y="3986443"/>
                </a:lnTo>
                <a:lnTo>
                  <a:pt x="22439" y="3975874"/>
                </a:lnTo>
                <a:cubicBezTo>
                  <a:pt x="196167" y="3906974"/>
                  <a:pt x="381805" y="3871036"/>
                  <a:pt x="569801" y="3870527"/>
                </a:cubicBezTo>
                <a:cubicBezTo>
                  <a:pt x="1166224" y="3852013"/>
                  <a:pt x="1760002" y="3729025"/>
                  <a:pt x="2408001" y="3770021"/>
                </a:cubicBezTo>
                <a:cubicBezTo>
                  <a:pt x="1614533" y="3571654"/>
                  <a:pt x="900412" y="3260880"/>
                  <a:pt x="145296" y="3145827"/>
                </a:cubicBezTo>
                <a:cubicBezTo>
                  <a:pt x="108268" y="3073092"/>
                  <a:pt x="184970" y="3079705"/>
                  <a:pt x="199517" y="3036064"/>
                </a:cubicBezTo>
                <a:cubicBezTo>
                  <a:pt x="147807" y="2985884"/>
                  <a:pt x="92563" y="2939479"/>
                  <a:pt x="34211" y="2897207"/>
                </a:cubicBezTo>
                <a:lnTo>
                  <a:pt x="0" y="2869671"/>
                </a:lnTo>
                <a:lnTo>
                  <a:pt x="0" y="1973587"/>
                </a:lnTo>
                <a:lnTo>
                  <a:pt x="38839" y="1950501"/>
                </a:lnTo>
                <a:cubicBezTo>
                  <a:pt x="98350" y="1911324"/>
                  <a:pt x="151248" y="1863716"/>
                  <a:pt x="181003" y="1788997"/>
                </a:cubicBezTo>
                <a:cubicBezTo>
                  <a:pt x="154223" y="1723537"/>
                  <a:pt x="93225" y="1692294"/>
                  <a:pt x="37062" y="1661237"/>
                </a:cubicBezTo>
                <a:lnTo>
                  <a:pt x="0" y="1638726"/>
                </a:lnTo>
                <a:lnTo>
                  <a:pt x="0" y="659094"/>
                </a:lnTo>
                <a:lnTo>
                  <a:pt x="44541" y="627962"/>
                </a:lnTo>
                <a:cubicBezTo>
                  <a:pt x="65247" y="613757"/>
                  <a:pt x="87356" y="598797"/>
                  <a:pt x="110912" y="582927"/>
                </a:cubicBezTo>
                <a:cubicBezTo>
                  <a:pt x="163076" y="538459"/>
                  <a:pt x="185175" y="468052"/>
                  <a:pt x="167777" y="401752"/>
                </a:cubicBezTo>
                <a:cubicBezTo>
                  <a:pt x="143973" y="321083"/>
                  <a:pt x="194227" y="298601"/>
                  <a:pt x="261671" y="293312"/>
                </a:cubicBezTo>
                <a:lnTo>
                  <a:pt x="404495" y="293312"/>
                </a:lnTo>
                <a:lnTo>
                  <a:pt x="536740" y="293312"/>
                </a:lnTo>
                <a:cubicBezTo>
                  <a:pt x="569801" y="209997"/>
                  <a:pt x="520871" y="131973"/>
                  <a:pt x="555254" y="81720"/>
                </a:cubicBezTo>
                <a:cubicBezTo>
                  <a:pt x="904529" y="21172"/>
                  <a:pt x="1258793" y="-5841"/>
                  <a:pt x="1613210" y="1051"/>
                </a:cubicBezTo>
                <a:close/>
              </a:path>
            </a:pathLst>
          </a:custGeom>
        </p:spPr>
      </p:pic>
      <p:pic>
        <p:nvPicPr>
          <p:cNvPr id="13" name="图形 1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9788329" y="6253513"/>
            <a:ext cx="3403169" cy="917022"/>
          </a:xfrm>
          <a:prstGeom prst="rect">
            <a:avLst/>
          </a:prstGeom>
        </p:spPr>
      </p:pic>
      <p:pic>
        <p:nvPicPr>
          <p:cNvPr id="30" name="图形 29"/>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902306" y="554927"/>
            <a:ext cx="3403169" cy="917022"/>
          </a:xfrm>
          <a:prstGeom prst="rect">
            <a:avLst/>
          </a:prstGeom>
        </p:spPr>
      </p:pic>
      <p:sp>
        <p:nvSpPr>
          <p:cNvPr id="40" name="文本框 39"/>
          <p:cNvSpPr txBox="1"/>
          <p:nvPr/>
        </p:nvSpPr>
        <p:spPr>
          <a:xfrm>
            <a:off x="5393915" y="830301"/>
            <a:ext cx="6096000" cy="829945"/>
          </a:xfrm>
          <a:prstGeom prst="rect">
            <a:avLst/>
          </a:prstGeom>
          <a:noFill/>
        </p:spPr>
        <p:txBody>
          <a:bodyPr wrap="square">
            <a:spAutoFit/>
          </a:bodyPr>
          <a:lstStyle/>
          <a:p>
            <a:pPr algn="ctr"/>
            <a:r>
              <a:rPr lang="zh-CN" altLang="en-US" sz="4800" b="1" dirty="0">
                <a:solidFill>
                  <a:srgbClr val="211F1D"/>
                </a:solidFill>
                <a:latin typeface="华文隶书" panose="02010800040101010101" charset="-122"/>
                <a:ea typeface="华文隶书" panose="02010800040101010101" charset="-122"/>
                <a:sym typeface="阿里巴巴普惠体 B" panose="00020600040101010101" pitchFamily="18" charset="-122"/>
              </a:rPr>
              <a:t>目录</a:t>
            </a:r>
            <a:endParaRPr lang="zh-CN" altLang="en-US" sz="4800" b="1" dirty="0">
              <a:solidFill>
                <a:srgbClr val="211F1D"/>
              </a:solidFill>
              <a:latin typeface="华文隶书" panose="02010800040101010101" charset="-122"/>
              <a:ea typeface="华文隶书" panose="02010800040101010101" charset="-122"/>
              <a:sym typeface="阿里巴巴普惠体 B" panose="00020600040101010101" pitchFamily="18" charset="-122"/>
            </a:endParaRPr>
          </a:p>
        </p:txBody>
      </p:sp>
      <p:pic>
        <p:nvPicPr>
          <p:cNvPr id="15" name="图片 14"/>
          <p:cNvPicPr>
            <a:picLocks noChangeAspect="1"/>
          </p:cNvPicPr>
          <p:nvPr/>
        </p:nvPicPr>
        <p:blipFill rotWithShape="1">
          <a:blip r:embed="rId6" cstate="print">
            <a:extLst>
              <a:ext uri="{28A0092B-C50C-407E-A947-70E740481C1C}">
                <a14:useLocalDpi xmlns:a14="http://schemas.microsoft.com/office/drawing/2010/main" val="0"/>
              </a:ext>
            </a:extLst>
          </a:blip>
          <a:srcRect/>
          <a:stretch>
            <a:fillRect/>
          </a:stretch>
        </p:blipFill>
        <p:spPr>
          <a:xfrm>
            <a:off x="825183" y="5348095"/>
            <a:ext cx="2288548" cy="1612413"/>
          </a:xfrm>
          <a:prstGeom prst="rect">
            <a:avLst/>
          </a:prstGeom>
        </p:spPr>
      </p:pic>
      <p:pic>
        <p:nvPicPr>
          <p:cNvPr id="16" name="图片 15"/>
          <p:cNvPicPr>
            <a:picLocks noChangeAspect="1"/>
          </p:cNvPicPr>
          <p:nvPr/>
        </p:nvPicPr>
        <p:blipFill rotWithShape="1">
          <a:blip r:embed="rId7" cstate="print">
            <a:extLst>
              <a:ext uri="{28A0092B-C50C-407E-A947-70E740481C1C}">
                <a14:useLocalDpi xmlns:a14="http://schemas.microsoft.com/office/drawing/2010/main" val="0"/>
              </a:ext>
            </a:extLst>
          </a:blip>
          <a:srcRect/>
          <a:stretch>
            <a:fillRect/>
          </a:stretch>
        </p:blipFill>
        <p:spPr>
          <a:xfrm>
            <a:off x="3289618" y="5348095"/>
            <a:ext cx="2288548" cy="1612413"/>
          </a:xfrm>
          <a:prstGeom prst="rect">
            <a:avLst/>
          </a:prstGeom>
        </p:spPr>
      </p:pic>
      <p:sp>
        <p:nvSpPr>
          <p:cNvPr id="3" name="Text 0"/>
          <p:cNvSpPr/>
          <p:nvPr/>
        </p:nvSpPr>
        <p:spPr>
          <a:xfrm>
            <a:off x="6779895" y="1475740"/>
            <a:ext cx="3689350" cy="3790950"/>
          </a:xfrm>
          <a:prstGeom prst="rect">
            <a:avLst/>
          </a:prstGeom>
          <a:noFill/>
        </p:spPr>
        <p:txBody>
          <a:bodyPr wrap="square" rtlCol="0" anchor="t"/>
          <a:p>
            <a:pPr marL="342900" indent="-342900" algn="l">
              <a:lnSpc>
                <a:spcPct val="150000"/>
              </a:lnSpc>
              <a:buSzPct val="100000"/>
              <a:buChar char="•"/>
            </a:pPr>
            <a:r>
              <a:rPr lang="zh-CN" altLang="en-US" sz="2800" dirty="0">
                <a:latin typeface="华文楷体" panose="02010600040101010101" charset="-122"/>
                <a:ea typeface="华文楷体" panose="02010600040101010101" charset="-122"/>
              </a:rPr>
              <a:t>项目概况</a:t>
            </a:r>
            <a:endParaRPr lang="en-US" sz="2800" dirty="0">
              <a:latin typeface="华文楷体" panose="02010600040101010101" charset="-122"/>
              <a:ea typeface="华文楷体" panose="02010600040101010101" charset="-122"/>
            </a:endParaRPr>
          </a:p>
          <a:p>
            <a:pPr marL="342900" indent="-342900" algn="l">
              <a:lnSpc>
                <a:spcPct val="150000"/>
              </a:lnSpc>
              <a:buSzPct val="100000"/>
              <a:buChar char="•"/>
            </a:pPr>
            <a:r>
              <a:rPr lang="zh-CN" altLang="en-US" sz="2800" dirty="0">
                <a:latin typeface="华文楷体" panose="02010600040101010101" charset="-122"/>
                <a:ea typeface="华文楷体" panose="02010600040101010101" charset="-122"/>
              </a:rPr>
              <a:t>可行性分析</a:t>
            </a:r>
            <a:endParaRPr lang="en-US" sz="2800" dirty="0">
              <a:latin typeface="华文楷体" panose="02010600040101010101" charset="-122"/>
              <a:ea typeface="华文楷体" panose="02010600040101010101" charset="-122"/>
            </a:endParaRPr>
          </a:p>
          <a:p>
            <a:pPr marL="342900" indent="-342900" algn="l">
              <a:lnSpc>
                <a:spcPct val="150000"/>
              </a:lnSpc>
              <a:buSzPct val="100000"/>
              <a:buChar char="•"/>
            </a:pPr>
            <a:r>
              <a:rPr lang="zh-CN" altLang="en-US" sz="2800" dirty="0">
                <a:latin typeface="华文楷体" panose="02010600040101010101" charset="-122"/>
                <a:ea typeface="华文楷体" panose="02010600040101010101" charset="-122"/>
              </a:rPr>
              <a:t>需求分析</a:t>
            </a:r>
            <a:endParaRPr lang="zh-CN" altLang="en-US" sz="2800" dirty="0">
              <a:latin typeface="华文楷体" panose="02010600040101010101" charset="-122"/>
              <a:ea typeface="华文楷体" panose="02010600040101010101" charset="-122"/>
            </a:endParaRPr>
          </a:p>
          <a:p>
            <a:pPr marL="342900" indent="-342900" algn="l">
              <a:lnSpc>
                <a:spcPct val="150000"/>
              </a:lnSpc>
              <a:buSzPct val="100000"/>
              <a:buChar char="•"/>
            </a:pPr>
            <a:r>
              <a:rPr lang="zh-CN" altLang="en-US" sz="2800" dirty="0">
                <a:latin typeface="华文楷体" panose="02010600040101010101" charset="-122"/>
                <a:ea typeface="华文楷体" panose="02010600040101010101" charset="-122"/>
              </a:rPr>
              <a:t>项目逻辑设计</a:t>
            </a:r>
            <a:endParaRPr lang="zh-CN" altLang="en-US" sz="2800" dirty="0">
              <a:latin typeface="华文楷体" panose="02010600040101010101" charset="-122"/>
              <a:ea typeface="华文楷体" panose="02010600040101010101" charset="-122"/>
            </a:endParaRPr>
          </a:p>
          <a:p>
            <a:pPr marL="342900" indent="-342900" algn="l">
              <a:lnSpc>
                <a:spcPct val="150000"/>
              </a:lnSpc>
              <a:buSzPct val="100000"/>
              <a:buChar char="•"/>
            </a:pPr>
            <a:r>
              <a:rPr lang="zh-CN" altLang="en-US" sz="2800" dirty="0">
                <a:latin typeface="华文楷体" panose="02010600040101010101" charset="-122"/>
                <a:ea typeface="华文楷体" panose="02010600040101010101" charset="-122"/>
              </a:rPr>
              <a:t>项目物理设计</a:t>
            </a:r>
            <a:endParaRPr lang="zh-CN" altLang="en-US" sz="2800" dirty="0">
              <a:latin typeface="华文楷体" panose="02010600040101010101" charset="-122"/>
              <a:ea typeface="华文楷体" panose="02010600040101010101" charset="-122"/>
            </a:endParaRPr>
          </a:p>
          <a:p>
            <a:pPr marL="342900" indent="-342900" algn="l">
              <a:lnSpc>
                <a:spcPct val="150000"/>
              </a:lnSpc>
              <a:buSzPct val="100000"/>
              <a:buChar char="•"/>
            </a:pPr>
            <a:r>
              <a:rPr lang="zh-CN" altLang="en-US" sz="2800" dirty="0">
                <a:latin typeface="华文楷体" panose="02010600040101010101" charset="-122"/>
                <a:ea typeface="华文楷体" panose="02010600040101010101" charset="-122"/>
              </a:rPr>
              <a:t>项目安全设计</a:t>
            </a:r>
            <a:endParaRPr lang="zh-CN" altLang="en-US" sz="2800" dirty="0">
              <a:latin typeface="华文楷体" panose="02010600040101010101" charset="-122"/>
              <a:ea typeface="华文楷体" panose="02010600040101010101" charset="-122"/>
            </a:endParaRPr>
          </a:p>
          <a:p>
            <a:pPr marL="342900" indent="-342900" algn="l">
              <a:lnSpc>
                <a:spcPct val="150000"/>
              </a:lnSpc>
              <a:buSzPct val="100000"/>
              <a:buChar char="•"/>
            </a:pPr>
            <a:r>
              <a:rPr lang="zh-CN" altLang="en-US" sz="2800" dirty="0">
                <a:latin typeface="华文楷体" panose="02010600040101010101" charset="-122"/>
                <a:ea typeface="华文楷体" panose="02010600040101010101" charset="-122"/>
              </a:rPr>
              <a:t>项目的测试与验收</a:t>
            </a:r>
            <a:endParaRPr lang="zh-CN" altLang="en-US" sz="2800" dirty="0">
              <a:latin typeface="华文楷体" panose="02010600040101010101" charset="-122"/>
              <a:ea typeface="华文楷体" panose="02010600040101010101" charset="-122"/>
            </a:endParaRPr>
          </a:p>
          <a:p>
            <a:pPr marL="342900" indent="-342900" algn="l">
              <a:lnSpc>
                <a:spcPct val="150000"/>
              </a:lnSpc>
              <a:buSzPct val="100000"/>
              <a:buChar char="•"/>
            </a:pPr>
            <a:r>
              <a:rPr lang="zh-CN" altLang="en-US" sz="2800" dirty="0">
                <a:latin typeface="华文楷体" panose="02010600040101010101" charset="-122"/>
                <a:ea typeface="华文楷体" panose="02010600040101010101" charset="-122"/>
              </a:rPr>
              <a:t>项目的总结与展望</a:t>
            </a:r>
            <a:endParaRPr lang="zh-CN" altLang="en-US" sz="2800" dirty="0">
              <a:latin typeface="华文楷体" panose="02010600040101010101" charset="-122"/>
              <a:ea typeface="华文楷体" panose="02010600040101010101"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10696328" y="4763638"/>
            <a:ext cx="1206335" cy="2096587"/>
          </a:xfrm>
          <a:custGeom>
            <a:avLst/>
            <a:gdLst>
              <a:gd name="connsiteX0" fmla="*/ 0 w 1206335"/>
              <a:gd name="connsiteY0" fmla="*/ 0 h 2096587"/>
              <a:gd name="connsiteX1" fmla="*/ 1206335 w 1206335"/>
              <a:gd name="connsiteY1" fmla="*/ 0 h 2096587"/>
              <a:gd name="connsiteX2" fmla="*/ 1206335 w 1206335"/>
              <a:gd name="connsiteY2" fmla="*/ 2096587 h 2096587"/>
              <a:gd name="connsiteX3" fmla="*/ 0 w 1206335"/>
              <a:gd name="connsiteY3" fmla="*/ 2096587 h 2096587"/>
            </a:gdLst>
            <a:ahLst/>
            <a:cxnLst>
              <a:cxn ang="0">
                <a:pos x="connsiteX0" y="connsiteY0"/>
              </a:cxn>
              <a:cxn ang="0">
                <a:pos x="connsiteX1" y="connsiteY1"/>
              </a:cxn>
              <a:cxn ang="0">
                <a:pos x="connsiteX2" y="connsiteY2"/>
              </a:cxn>
              <a:cxn ang="0">
                <a:pos x="connsiteX3" y="connsiteY3"/>
              </a:cxn>
            </a:cxnLst>
            <a:rect l="l" t="t" r="r" b="b"/>
            <a:pathLst>
              <a:path w="1206335" h="2096587">
                <a:moveTo>
                  <a:pt x="0" y="0"/>
                </a:moveTo>
                <a:lnTo>
                  <a:pt x="1206335" y="0"/>
                </a:lnTo>
                <a:lnTo>
                  <a:pt x="1206335" y="2096587"/>
                </a:lnTo>
                <a:lnTo>
                  <a:pt x="0" y="2096587"/>
                </a:lnTo>
                <a:close/>
              </a:path>
            </a:pathLst>
          </a:custGeom>
        </p:spPr>
      </p:pic>
      <p:pic>
        <p:nvPicPr>
          <p:cNvPr id="22" name="图片 21"/>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10696327" y="2226"/>
            <a:ext cx="1229491" cy="2084187"/>
          </a:xfrm>
          <a:custGeom>
            <a:avLst/>
            <a:gdLst>
              <a:gd name="connsiteX0" fmla="*/ 0 w 1229491"/>
              <a:gd name="connsiteY0" fmla="*/ 0 h 2084187"/>
              <a:gd name="connsiteX1" fmla="*/ 1229491 w 1229491"/>
              <a:gd name="connsiteY1" fmla="*/ 0 h 2084187"/>
              <a:gd name="connsiteX2" fmla="*/ 1229491 w 1229491"/>
              <a:gd name="connsiteY2" fmla="*/ 2084187 h 2084187"/>
              <a:gd name="connsiteX3" fmla="*/ 0 w 1229491"/>
              <a:gd name="connsiteY3" fmla="*/ 2084187 h 2084187"/>
            </a:gdLst>
            <a:ahLst/>
            <a:cxnLst>
              <a:cxn ang="0">
                <a:pos x="connsiteX0" y="connsiteY0"/>
              </a:cxn>
              <a:cxn ang="0">
                <a:pos x="connsiteX1" y="connsiteY1"/>
              </a:cxn>
              <a:cxn ang="0">
                <a:pos x="connsiteX2" y="connsiteY2"/>
              </a:cxn>
              <a:cxn ang="0">
                <a:pos x="connsiteX3" y="connsiteY3"/>
              </a:cxn>
            </a:cxnLst>
            <a:rect l="l" t="t" r="r" b="b"/>
            <a:pathLst>
              <a:path w="1229491" h="2084187">
                <a:moveTo>
                  <a:pt x="0" y="0"/>
                </a:moveTo>
                <a:lnTo>
                  <a:pt x="1229491" y="0"/>
                </a:lnTo>
                <a:lnTo>
                  <a:pt x="1229491" y="2084187"/>
                </a:lnTo>
                <a:lnTo>
                  <a:pt x="0" y="2084187"/>
                </a:lnTo>
                <a:close/>
              </a:path>
            </a:pathLst>
          </a:custGeom>
        </p:spPr>
      </p:pic>
      <p:pic>
        <p:nvPicPr>
          <p:cNvPr id="24" name="图片 23"/>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a:xfrm>
            <a:off x="10696327" y="2376732"/>
            <a:ext cx="1206337" cy="2096587"/>
          </a:xfrm>
          <a:custGeom>
            <a:avLst/>
            <a:gdLst>
              <a:gd name="connsiteX0" fmla="*/ 0 w 1206337"/>
              <a:gd name="connsiteY0" fmla="*/ 0 h 2096587"/>
              <a:gd name="connsiteX1" fmla="*/ 1206337 w 1206337"/>
              <a:gd name="connsiteY1" fmla="*/ 0 h 2096587"/>
              <a:gd name="connsiteX2" fmla="*/ 1206337 w 1206337"/>
              <a:gd name="connsiteY2" fmla="*/ 2096587 h 2096587"/>
              <a:gd name="connsiteX3" fmla="*/ 0 w 1206337"/>
              <a:gd name="connsiteY3" fmla="*/ 2096587 h 2096587"/>
            </a:gdLst>
            <a:ahLst/>
            <a:cxnLst>
              <a:cxn ang="0">
                <a:pos x="connsiteX0" y="connsiteY0"/>
              </a:cxn>
              <a:cxn ang="0">
                <a:pos x="connsiteX1" y="connsiteY1"/>
              </a:cxn>
              <a:cxn ang="0">
                <a:pos x="connsiteX2" y="connsiteY2"/>
              </a:cxn>
              <a:cxn ang="0">
                <a:pos x="connsiteX3" y="connsiteY3"/>
              </a:cxn>
            </a:cxnLst>
            <a:rect l="l" t="t" r="r" b="b"/>
            <a:pathLst>
              <a:path w="1206337" h="2096587">
                <a:moveTo>
                  <a:pt x="0" y="0"/>
                </a:moveTo>
                <a:lnTo>
                  <a:pt x="1206337" y="0"/>
                </a:lnTo>
                <a:lnTo>
                  <a:pt x="1206337" y="2096587"/>
                </a:lnTo>
                <a:lnTo>
                  <a:pt x="0" y="2096587"/>
                </a:lnTo>
                <a:close/>
              </a:path>
            </a:pathLst>
          </a:custGeom>
        </p:spPr>
      </p:pic>
      <p:sp>
        <p:nvSpPr>
          <p:cNvPr id="2" name="矩形 1"/>
          <p:cNvSpPr/>
          <p:nvPr/>
        </p:nvSpPr>
        <p:spPr>
          <a:xfrm>
            <a:off x="0" y="0"/>
            <a:ext cx="4370267" cy="6858000"/>
          </a:xfrm>
          <a:prstGeom prst="rect">
            <a:avLst/>
          </a:prstGeom>
          <a:solidFill>
            <a:srgbClr val="F5E7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形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682674" y="5872241"/>
            <a:ext cx="3403169" cy="917022"/>
          </a:xfrm>
          <a:prstGeom prst="rect">
            <a:avLst/>
          </a:prstGeom>
        </p:spPr>
      </p:pic>
      <p:sp>
        <p:nvSpPr>
          <p:cNvPr id="33" name="文本框 32"/>
          <p:cNvSpPr txBox="1"/>
          <p:nvPr/>
        </p:nvSpPr>
        <p:spPr>
          <a:xfrm>
            <a:off x="5563357" y="2647161"/>
            <a:ext cx="4231865" cy="1938020"/>
          </a:xfrm>
          <a:prstGeom prst="rect">
            <a:avLst/>
          </a:prstGeom>
          <a:noFill/>
        </p:spPr>
        <p:txBody>
          <a:bodyPr wrap="square">
            <a:spAutoFit/>
          </a:bodyPr>
          <a:lstStyle/>
          <a:p>
            <a:pPr algn="r"/>
            <a:r>
              <a:rPr lang="en-US" altLang="zh-CN" sz="6000" b="0" i="0" dirty="0">
                <a:solidFill>
                  <a:srgbClr val="A98678"/>
                </a:solidFill>
                <a:effectLst/>
                <a:latin typeface="汉仪颜楷繁" panose="02010600000101010101" pitchFamily="2" charset="-122"/>
                <a:ea typeface="汉仪颜楷繁" panose="02010600000101010101" pitchFamily="2" charset="-122"/>
              </a:rPr>
              <a:t>05</a:t>
            </a:r>
            <a:endParaRPr lang="en-US" altLang="zh-CN" sz="6000" b="0" i="0" dirty="0">
              <a:solidFill>
                <a:srgbClr val="A98678"/>
              </a:solidFill>
              <a:effectLst/>
              <a:latin typeface="汉仪颜楷繁" panose="02010600000101010101" pitchFamily="2" charset="-122"/>
              <a:ea typeface="汉仪颜楷繁" panose="02010600000101010101" pitchFamily="2" charset="-122"/>
            </a:endParaRPr>
          </a:p>
          <a:p>
            <a:pPr algn="r"/>
            <a:r>
              <a:rPr lang="zh-CN" altLang="en-US" sz="6000" b="1" dirty="0">
                <a:solidFill>
                  <a:srgbClr val="A98678"/>
                </a:solidFill>
                <a:latin typeface="华文楷体" panose="02010600040101010101" charset="-122"/>
                <a:ea typeface="华文楷体" panose="02010600040101010101" charset="-122"/>
                <a:sym typeface="阿里巴巴普惠体 Heavy" panose="00020600040101010101" pitchFamily="18" charset="-122"/>
              </a:rPr>
              <a:t>物理设计</a:t>
            </a:r>
            <a:endParaRPr lang="zh-CN" altLang="en-US" sz="6000" b="1" dirty="0">
              <a:solidFill>
                <a:srgbClr val="A98678"/>
              </a:solidFill>
              <a:latin typeface="华文楷体" panose="02010600040101010101" charset="-122"/>
              <a:ea typeface="华文楷体" panose="02010600040101010101" charset="-122"/>
              <a:sym typeface="阿里巴巴普惠体 Heavy" panose="00020600040101010101" pitchFamily="18" charset="-122"/>
            </a:endParaRPr>
          </a:p>
        </p:txBody>
      </p:sp>
      <p:pic>
        <p:nvPicPr>
          <p:cNvPr id="16" name="图片 15"/>
          <p:cNvPicPr>
            <a:picLocks noChangeAspect="1"/>
          </p:cNvPicPr>
          <p:nvPr/>
        </p:nvPicPr>
        <p:blipFill rotWithShape="1">
          <a:blip r:embed="rId5" cstate="print">
            <a:extLst>
              <a:ext uri="{28A0092B-C50C-407E-A947-70E740481C1C}">
                <a14:useLocalDpi xmlns:a14="http://schemas.microsoft.com/office/drawing/2010/main" val="0"/>
              </a:ext>
            </a:extLst>
          </a:blip>
          <a:srcRect/>
          <a:stretch>
            <a:fillRect/>
          </a:stretch>
        </p:blipFill>
        <p:spPr>
          <a:xfrm>
            <a:off x="357998" y="1705076"/>
            <a:ext cx="5774911" cy="4068755"/>
          </a:xfrm>
          <a:prstGeom prst="rect">
            <a:avLst/>
          </a:prstGeom>
        </p:spPr>
      </p:pic>
      <p:pic>
        <p:nvPicPr>
          <p:cNvPr id="30" name="图形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3749378" y="1397137"/>
            <a:ext cx="3403169" cy="91702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flipV="1">
            <a:off x="0" y="3990307"/>
            <a:ext cx="12192000" cy="2321497"/>
          </a:xfrm>
          <a:prstGeom prst="rect">
            <a:avLst/>
          </a:prstGeom>
          <a:solidFill>
            <a:srgbClr val="F5E7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形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0800000">
            <a:off x="-1826935" y="5969140"/>
            <a:ext cx="3403169" cy="917022"/>
          </a:xfrm>
          <a:prstGeom prst="rect">
            <a:avLst/>
          </a:prstGeom>
        </p:spPr>
      </p:pic>
      <p:pic>
        <p:nvPicPr>
          <p:cNvPr id="30" name="图形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10070094" y="-76282"/>
            <a:ext cx="3403169" cy="917022"/>
          </a:xfrm>
          <a:prstGeom prst="rect">
            <a:avLst/>
          </a:prstGeom>
        </p:spPr>
      </p:pic>
      <p:sp>
        <p:nvSpPr>
          <p:cNvPr id="34" name="文本框 33"/>
          <p:cNvSpPr txBox="1"/>
          <p:nvPr>
            <p:custDataLst>
              <p:tags r:id="rId3"/>
            </p:custDataLst>
          </p:nvPr>
        </p:nvSpPr>
        <p:spPr>
          <a:xfrm>
            <a:off x="1501140" y="3809365"/>
            <a:ext cx="9189720" cy="2306955"/>
          </a:xfrm>
          <a:prstGeom prst="rect">
            <a:avLst/>
          </a:prstGeom>
          <a:noFill/>
        </p:spPr>
        <p:txBody>
          <a:bodyPr wrap="square">
            <a:spAutoFit/>
          </a:bodyPr>
          <a:lstStyle/>
          <a:p>
            <a:pPr algn="ctr">
              <a:lnSpc>
                <a:spcPct val="150000"/>
              </a:lnSpc>
              <a:defRPr/>
            </a:pPr>
            <a:r>
              <a:rPr lang="zh-CN" altLang="en-US" sz="2400" dirty="0">
                <a:solidFill>
                  <a:srgbClr val="000000"/>
                </a:solidFill>
                <a:effectLst/>
                <a:latin typeface="-webkit-standard"/>
                <a:sym typeface="+mn-ea"/>
              </a:rPr>
              <a:t>物理设计是网络设计过程中的一个重要部分，它是</a:t>
            </a:r>
            <a:r>
              <a:rPr lang="zh-CN" altLang="en-US" sz="2400" b="1" dirty="0">
                <a:solidFill>
                  <a:schemeClr val="accent2"/>
                </a:solidFill>
                <a:effectLst/>
                <a:latin typeface="-webkit-standard"/>
                <a:sym typeface="+mn-ea"/>
              </a:rPr>
              <a:t>对逻辑网络设计的物理实现</a:t>
            </a:r>
            <a:r>
              <a:rPr lang="zh-CN" altLang="en-US" sz="2400" dirty="0">
                <a:solidFill>
                  <a:srgbClr val="000000"/>
                </a:solidFill>
                <a:effectLst/>
                <a:latin typeface="-webkit-standard"/>
                <a:sym typeface="+mn-ea"/>
              </a:rPr>
              <a:t>，通过对设备的具体物理分布、运行环境等的确定，确保网络的物理连接符合逻辑连接的要求。</a:t>
            </a:r>
            <a:endParaRPr lang="zh-CN" altLang="en-US" sz="2400" dirty="0">
              <a:solidFill>
                <a:srgbClr val="000000"/>
              </a:solidFill>
              <a:effectLst/>
              <a:latin typeface="-webkit-standard"/>
              <a:sym typeface="+mn-ea"/>
            </a:endParaRPr>
          </a:p>
          <a:p>
            <a:pPr algn="ctr">
              <a:lnSpc>
                <a:spcPct val="150000"/>
              </a:lnSpc>
              <a:defRPr/>
            </a:pPr>
            <a:r>
              <a:rPr lang="zh-CN" altLang="en-US" sz="2400" dirty="0">
                <a:solidFill>
                  <a:srgbClr val="000000"/>
                </a:solidFill>
                <a:effectLst/>
                <a:latin typeface="-webkit-standard"/>
                <a:sym typeface="+mn-ea"/>
              </a:rPr>
              <a:t>相同点：都对节点间的联系作出了规划和提出指标要求</a:t>
            </a:r>
            <a:endParaRPr lang="zh-CN" altLang="en-US" sz="2400" dirty="0">
              <a:solidFill>
                <a:srgbClr val="302E2B"/>
              </a:solidFill>
              <a:latin typeface="汉仪君黑-65W" panose="00020600040101010101" pitchFamily="18" charset="-122"/>
              <a:ea typeface="汉仪君黑-65W" panose="00020600040101010101" pitchFamily="18" charset="-122"/>
              <a:cs typeface="OPPOSans R" panose="00020600040101010101" pitchFamily="18" charset="-122"/>
              <a:sym typeface="+mn-ea"/>
            </a:endParaRPr>
          </a:p>
        </p:txBody>
      </p:sp>
      <p:cxnSp>
        <p:nvCxnSpPr>
          <p:cNvPr id="7" name="直接连接符 6"/>
          <p:cNvCxnSpPr/>
          <p:nvPr>
            <p:custDataLst>
              <p:tags r:id="rId4"/>
            </p:custDataLst>
          </p:nvPr>
        </p:nvCxnSpPr>
        <p:spPr>
          <a:xfrm>
            <a:off x="6186805" y="2394525"/>
            <a:ext cx="0" cy="2304475"/>
          </a:xfrm>
          <a:prstGeom prst="line">
            <a:avLst/>
          </a:prstGeom>
          <a:ln>
            <a:solidFill>
              <a:srgbClr val="F5E7CC"/>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574290" y="567055"/>
            <a:ext cx="6883400" cy="645160"/>
          </a:xfrm>
          <a:prstGeom prst="rect">
            <a:avLst/>
          </a:prstGeom>
          <a:noFill/>
        </p:spPr>
        <p:txBody>
          <a:bodyPr wrap="square" rtlCol="0">
            <a:spAutoFit/>
          </a:bodyPr>
          <a:p>
            <a:pPr algn="ctr"/>
            <a:r>
              <a:rPr lang="zh-CN" altLang="en-US" sz="3600">
                <a:ln w="22225">
                  <a:solidFill>
                    <a:schemeClr val="accent2"/>
                  </a:solidFill>
                  <a:prstDash val="solid"/>
                </a:ln>
                <a:solidFill>
                  <a:schemeClr val="accent2">
                    <a:lumMod val="40000"/>
                    <a:lumOff val="60000"/>
                  </a:schemeClr>
                </a:solidFill>
                <a:effectLst/>
              </a:rPr>
              <a:t>与网络工程物理设计进行对比</a:t>
            </a:r>
            <a:endParaRPr lang="zh-CN" altLang="en-US" sz="3600">
              <a:ln w="22225">
                <a:solidFill>
                  <a:schemeClr val="accent2"/>
                </a:solidFill>
                <a:prstDash val="solid"/>
              </a:ln>
              <a:solidFill>
                <a:schemeClr val="accent2">
                  <a:lumMod val="40000"/>
                  <a:lumOff val="60000"/>
                </a:schemeClr>
              </a:solidFill>
              <a:effectLst/>
            </a:endParaRPr>
          </a:p>
        </p:txBody>
      </p:sp>
      <p:sp>
        <p:nvSpPr>
          <p:cNvPr id="4" name="矩形 3"/>
          <p:cNvSpPr/>
          <p:nvPr/>
        </p:nvSpPr>
        <p:spPr>
          <a:xfrm>
            <a:off x="1717252" y="1984163"/>
            <a:ext cx="2093807" cy="1098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t>旅行计划</a:t>
            </a:r>
            <a:endParaRPr lang="zh-CN" altLang="en-US" sz="2400"/>
          </a:p>
        </p:txBody>
      </p:sp>
      <p:sp>
        <p:nvSpPr>
          <p:cNvPr id="6" name="矩形 5"/>
          <p:cNvSpPr/>
          <p:nvPr>
            <p:custDataLst>
              <p:tags r:id="rId5"/>
            </p:custDataLst>
          </p:nvPr>
        </p:nvSpPr>
        <p:spPr>
          <a:xfrm>
            <a:off x="8126518" y="1984163"/>
            <a:ext cx="2093807" cy="1098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t>网络工程</a:t>
            </a:r>
            <a:endParaRPr lang="zh-CN" altLang="en-US" sz="2400"/>
          </a:p>
        </p:txBody>
      </p:sp>
      <p:sp>
        <p:nvSpPr>
          <p:cNvPr id="10" name="左右箭头 9"/>
          <p:cNvSpPr/>
          <p:nvPr/>
        </p:nvSpPr>
        <p:spPr>
          <a:xfrm>
            <a:off x="5155565" y="2080260"/>
            <a:ext cx="1703070" cy="67056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8126730" y="3145155"/>
            <a:ext cx="6096000" cy="420370"/>
          </a:xfrm>
          <a:prstGeom prst="rect">
            <a:avLst/>
          </a:prstGeom>
          <a:noFill/>
        </p:spPr>
        <p:txBody>
          <a:bodyPr wrap="square" rtlCol="0" anchor="t">
            <a:spAutoFit/>
          </a:bodyPr>
          <a:p>
            <a:r>
              <a:rPr lang="zh-CN" altLang="en-US" sz="2135" dirty="0">
                <a:solidFill>
                  <a:srgbClr val="000000"/>
                </a:solidFill>
                <a:effectLst/>
                <a:latin typeface="-webkit-standard"/>
                <a:sym typeface="+mn-ea"/>
              </a:rPr>
              <a:t>可靠性和可复用性</a:t>
            </a:r>
            <a:endParaRPr lang="zh-CN" altLang="en-US" sz="2135" dirty="0">
              <a:solidFill>
                <a:srgbClr val="000000"/>
              </a:solidFill>
              <a:effectLst/>
              <a:latin typeface="-webkit-standard"/>
              <a:sym typeface="+mn-ea"/>
            </a:endParaRPr>
          </a:p>
        </p:txBody>
      </p:sp>
      <p:sp>
        <p:nvSpPr>
          <p:cNvPr id="8" name="文本框 7"/>
          <p:cNvSpPr txBox="1"/>
          <p:nvPr/>
        </p:nvSpPr>
        <p:spPr>
          <a:xfrm>
            <a:off x="1717040" y="3145155"/>
            <a:ext cx="6096000" cy="420370"/>
          </a:xfrm>
          <a:prstGeom prst="rect">
            <a:avLst/>
          </a:prstGeom>
          <a:noFill/>
        </p:spPr>
        <p:txBody>
          <a:bodyPr wrap="square" rtlCol="0" anchor="t">
            <a:spAutoFit/>
          </a:bodyPr>
          <a:p>
            <a:r>
              <a:rPr lang="zh-CN" altLang="en-US" sz="2135" dirty="0">
                <a:solidFill>
                  <a:srgbClr val="000000"/>
                </a:solidFill>
                <a:effectLst/>
                <a:latin typeface="-webkit-standard"/>
                <a:sym typeface="+mn-ea"/>
              </a:rPr>
              <a:t>合理性和舒适性</a:t>
            </a:r>
            <a:endParaRPr lang="zh-CN" altLang="en-US" sz="2135" dirty="0">
              <a:solidFill>
                <a:srgbClr val="000000"/>
              </a:solidFill>
              <a:effectLst/>
              <a:latin typeface="-webkit-standard"/>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121" y="-68580"/>
            <a:ext cx="4000044" cy="6858000"/>
          </a:xfrm>
          <a:prstGeom prst="rect">
            <a:avLst/>
          </a:prstGeom>
          <a:solidFill>
            <a:srgbClr val="F5E7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形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0800000">
            <a:off x="-1682674" y="5872241"/>
            <a:ext cx="3403169" cy="917022"/>
          </a:xfrm>
          <a:prstGeom prst="rect">
            <a:avLst/>
          </a:prstGeom>
        </p:spPr>
      </p:pic>
      <p:pic>
        <p:nvPicPr>
          <p:cNvPr id="30" name="图形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9680170" y="-326193"/>
            <a:ext cx="3403169" cy="917022"/>
          </a:xfrm>
          <a:prstGeom prst="rect">
            <a:avLst/>
          </a:prstGeom>
        </p:spPr>
      </p:pic>
      <p:sp>
        <p:nvSpPr>
          <p:cNvPr id="3" name="文本框 2"/>
          <p:cNvSpPr txBox="1"/>
          <p:nvPr/>
        </p:nvSpPr>
        <p:spPr>
          <a:xfrm>
            <a:off x="2379980" y="643255"/>
            <a:ext cx="7503795" cy="1568450"/>
          </a:xfrm>
          <a:prstGeom prst="rect">
            <a:avLst/>
          </a:prstGeom>
          <a:noFill/>
          <a:ln w="9525">
            <a:noFill/>
          </a:ln>
        </p:spPr>
        <p:txBody>
          <a:bodyPr wrap="square">
            <a:spAutoFit/>
          </a:bodyPr>
          <a:p>
            <a:pPr indent="304800"/>
            <a:r>
              <a:rPr lang="zh-CN" sz="2400" b="1">
                <a:solidFill>
                  <a:schemeClr val="accent2"/>
                </a:solidFill>
                <a:effectLst>
                  <a:outerShdw blurRad="38100" dist="19050" dir="2700000" algn="tl" rotWithShape="0">
                    <a:schemeClr val="dk1">
                      <a:alpha val="40000"/>
                    </a:schemeClr>
                  </a:outerShdw>
                </a:effectLst>
                <a:latin typeface="+mn-ea"/>
                <a:cs typeface="+mn-ea"/>
              </a:rPr>
              <a:t>机票</a:t>
            </a:r>
            <a:r>
              <a:rPr lang="zh-CN" sz="2400" b="0">
                <a:solidFill>
                  <a:schemeClr val="tx1"/>
                </a:solidFill>
                <a:effectLst>
                  <a:outerShdw blurRad="38100" dist="19050" dir="2700000" algn="tl" rotWithShape="0">
                    <a:schemeClr val="dk1">
                      <a:alpha val="40000"/>
                    </a:schemeClr>
                  </a:outerShdw>
                </a:effectLst>
                <a:latin typeface="+mn-ea"/>
                <a:cs typeface="+mn-ea"/>
              </a:rPr>
              <a:t>费用12580元人民币；</a:t>
            </a:r>
            <a:r>
              <a:rPr lang="zh-CN" sz="2400" b="1">
                <a:solidFill>
                  <a:schemeClr val="accent2"/>
                </a:solidFill>
                <a:effectLst>
                  <a:outerShdw blurRad="38100" dist="19050" dir="2700000" algn="tl" rotWithShape="0">
                    <a:schemeClr val="dk1">
                      <a:alpha val="40000"/>
                    </a:schemeClr>
                  </a:outerShdw>
                </a:effectLst>
                <a:latin typeface="+mn-ea"/>
                <a:cs typeface="+mn-ea"/>
              </a:rPr>
              <a:t>酒店</a:t>
            </a:r>
            <a:r>
              <a:rPr lang="zh-CN" sz="2400" b="0">
                <a:solidFill>
                  <a:schemeClr val="tx1"/>
                </a:solidFill>
                <a:effectLst>
                  <a:outerShdw blurRad="38100" dist="19050" dir="2700000" algn="tl" rotWithShape="0">
                    <a:schemeClr val="dk1">
                      <a:alpha val="40000"/>
                    </a:schemeClr>
                  </a:outerShdw>
                </a:effectLst>
                <a:latin typeface="+mn-ea"/>
                <a:cs typeface="+mn-ea"/>
              </a:rPr>
              <a:t>费用20930元人民币；</a:t>
            </a:r>
            <a:r>
              <a:rPr lang="zh-CN" sz="2400" b="1">
                <a:solidFill>
                  <a:schemeClr val="accent2"/>
                </a:solidFill>
                <a:effectLst>
                  <a:outerShdw blurRad="38100" dist="19050" dir="2700000" algn="tl" rotWithShape="0">
                    <a:schemeClr val="dk1">
                      <a:alpha val="40000"/>
                    </a:schemeClr>
                  </a:outerShdw>
                </a:effectLst>
                <a:latin typeface="+mn-ea"/>
                <a:cs typeface="+mn-ea"/>
              </a:rPr>
              <a:t>门票和活动</a:t>
            </a:r>
            <a:r>
              <a:rPr lang="zh-CN" sz="2400" b="0">
                <a:solidFill>
                  <a:schemeClr val="tx1"/>
                </a:solidFill>
                <a:effectLst>
                  <a:outerShdw blurRad="38100" dist="19050" dir="2700000" algn="tl" rotWithShape="0">
                    <a:schemeClr val="dk1">
                      <a:alpha val="40000"/>
                    </a:schemeClr>
                  </a:outerShdw>
                </a:effectLst>
                <a:latin typeface="+mn-ea"/>
                <a:cs typeface="+mn-ea"/>
              </a:rPr>
              <a:t>费用4517元人民币；</a:t>
            </a:r>
            <a:r>
              <a:rPr lang="zh-CN" sz="2400" b="0">
                <a:solidFill>
                  <a:schemeClr val="accent2"/>
                </a:solidFill>
                <a:effectLst>
                  <a:outerShdw blurRad="38100" dist="19050" dir="2700000" algn="tl" rotWithShape="0">
                    <a:schemeClr val="dk1">
                      <a:alpha val="40000"/>
                    </a:schemeClr>
                  </a:outerShdw>
                </a:effectLst>
                <a:latin typeface="+mn-ea"/>
                <a:cs typeface="+mn-ea"/>
              </a:rPr>
              <a:t>餐饮</a:t>
            </a:r>
            <a:r>
              <a:rPr lang="zh-CN" sz="2400" b="0">
                <a:solidFill>
                  <a:schemeClr val="tx1"/>
                </a:solidFill>
                <a:effectLst>
                  <a:outerShdw blurRad="38100" dist="19050" dir="2700000" algn="tl" rotWithShape="0">
                    <a:schemeClr val="dk1">
                      <a:alpha val="40000"/>
                    </a:schemeClr>
                  </a:outerShdw>
                </a:effectLst>
                <a:latin typeface="+mn-ea"/>
                <a:cs typeface="+mn-ea"/>
              </a:rPr>
              <a:t>费用8122元人民币；</a:t>
            </a:r>
            <a:r>
              <a:rPr lang="zh-CN" sz="2400" b="1">
                <a:solidFill>
                  <a:schemeClr val="accent2"/>
                </a:solidFill>
                <a:effectLst>
                  <a:outerShdw blurRad="38100" dist="19050" dir="2700000" algn="tl" rotWithShape="0">
                    <a:schemeClr val="dk1">
                      <a:alpha val="40000"/>
                    </a:schemeClr>
                  </a:outerShdw>
                </a:effectLst>
                <a:latin typeface="+mn-ea"/>
                <a:cs typeface="+mn-ea"/>
              </a:rPr>
              <a:t>交通</a:t>
            </a:r>
            <a:r>
              <a:rPr lang="zh-CN" sz="2400" b="0">
                <a:solidFill>
                  <a:schemeClr val="tx1"/>
                </a:solidFill>
                <a:effectLst>
                  <a:outerShdw blurRad="38100" dist="19050" dir="2700000" algn="tl" rotWithShape="0">
                    <a:schemeClr val="dk1">
                      <a:alpha val="40000"/>
                    </a:schemeClr>
                  </a:outerShdw>
                </a:effectLst>
                <a:latin typeface="+mn-ea"/>
                <a:cs typeface="+mn-ea"/>
              </a:rPr>
              <a:t>费用6440元人民币。整体消费与预算上限差距较大，有充足的缓冲空间，保证计划的可执行性。</a:t>
            </a:r>
            <a:endParaRPr lang="zh-CN" altLang="en-US" sz="2400" b="0">
              <a:solidFill>
                <a:schemeClr val="tx1"/>
              </a:solidFill>
              <a:effectLst>
                <a:outerShdw blurRad="38100" dist="19050" dir="2700000" algn="tl" rotWithShape="0">
                  <a:schemeClr val="dk1">
                    <a:alpha val="40000"/>
                  </a:schemeClr>
                </a:outerShdw>
              </a:effectLst>
              <a:latin typeface="+mn-ea"/>
              <a:cs typeface="+mn-ea"/>
            </a:endParaRPr>
          </a:p>
        </p:txBody>
      </p:sp>
      <p:sp>
        <p:nvSpPr>
          <p:cNvPr id="5" name="文本框 4"/>
          <p:cNvSpPr txBox="1"/>
          <p:nvPr/>
        </p:nvSpPr>
        <p:spPr>
          <a:xfrm>
            <a:off x="3263265" y="4721860"/>
            <a:ext cx="5080000" cy="1322070"/>
          </a:xfrm>
          <a:prstGeom prst="rect">
            <a:avLst/>
          </a:prstGeom>
          <a:noFill/>
          <a:ln w="9525">
            <a:noFill/>
          </a:ln>
        </p:spPr>
        <p:txBody>
          <a:bodyPr>
            <a:spAutoFit/>
          </a:bodyPr>
          <a:p>
            <a:pPr indent="304800"/>
            <a:r>
              <a:rPr lang="zh-CN" altLang="en-US" sz="2000" b="0"/>
              <a:t>整个详细路线中我们遵循短程徒步、公交或出租车，长途飞机的方式来进行移动，把更多的时间花在对内容的体验上，追求更有乐趣的旅途。</a:t>
            </a:r>
            <a:endParaRPr lang="zh-CN" altLang="en-US" b="0">
              <a:ea typeface="宋体" panose="02010600030101010101" pitchFamily="2" charset="-122"/>
            </a:endParaRPr>
          </a:p>
        </p:txBody>
      </p:sp>
      <p:grpSp>
        <p:nvGrpSpPr>
          <p:cNvPr id="32" name="组合 31"/>
          <p:cNvGrpSpPr/>
          <p:nvPr/>
        </p:nvGrpSpPr>
        <p:grpSpPr>
          <a:xfrm>
            <a:off x="1010285" y="2466340"/>
            <a:ext cx="10581640" cy="1654810"/>
            <a:chOff x="1591" y="3884"/>
            <a:chExt cx="16664" cy="2606"/>
          </a:xfrm>
          <a:solidFill>
            <a:schemeClr val="accent2">
              <a:lumMod val="60000"/>
              <a:lumOff val="40000"/>
            </a:schemeClr>
          </a:solidFill>
        </p:grpSpPr>
        <p:grpSp>
          <p:nvGrpSpPr>
            <p:cNvPr id="20" name="组合 19"/>
            <p:cNvGrpSpPr/>
            <p:nvPr/>
          </p:nvGrpSpPr>
          <p:grpSpPr>
            <a:xfrm>
              <a:off x="1591" y="3884"/>
              <a:ext cx="9752" cy="2606"/>
              <a:chOff x="2575" y="5229"/>
              <a:chExt cx="9229" cy="2370"/>
            </a:xfrm>
            <a:grpFill/>
          </p:grpSpPr>
          <p:sp>
            <p:nvSpPr>
              <p:cNvPr id="6" name="圆角矩形 5"/>
              <p:cNvSpPr/>
              <p:nvPr/>
            </p:nvSpPr>
            <p:spPr>
              <a:xfrm>
                <a:off x="2598" y="5229"/>
                <a:ext cx="2018" cy="1115"/>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檀香山</a:t>
                </a:r>
                <a:endParaRPr lang="zh-CN" altLang="en-US"/>
              </a:p>
            </p:txBody>
          </p:sp>
          <p:sp>
            <p:nvSpPr>
              <p:cNvPr id="7" name="圆角矩形 6"/>
              <p:cNvSpPr/>
              <p:nvPr>
                <p:custDataLst>
                  <p:tags r:id="rId3"/>
                </p:custDataLst>
              </p:nvPr>
            </p:nvSpPr>
            <p:spPr>
              <a:xfrm>
                <a:off x="9786" y="5229"/>
                <a:ext cx="2018" cy="1115"/>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毛伊岛</a:t>
                </a:r>
                <a:endParaRPr lang="zh-CN" altLang="en-US"/>
              </a:p>
            </p:txBody>
          </p:sp>
          <p:sp>
            <p:nvSpPr>
              <p:cNvPr id="8" name="圆角矩形 7"/>
              <p:cNvSpPr/>
              <p:nvPr>
                <p:custDataLst>
                  <p:tags r:id="rId4"/>
                </p:custDataLst>
              </p:nvPr>
            </p:nvSpPr>
            <p:spPr>
              <a:xfrm>
                <a:off x="6192" y="5229"/>
                <a:ext cx="2018" cy="1115"/>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欧胡岛</a:t>
                </a:r>
                <a:endParaRPr lang="zh-CN" altLang="en-US"/>
              </a:p>
            </p:txBody>
          </p:sp>
          <p:sp>
            <p:nvSpPr>
              <p:cNvPr id="9" name="右箭头 8"/>
              <p:cNvSpPr/>
              <p:nvPr/>
            </p:nvSpPr>
            <p:spPr>
              <a:xfrm>
                <a:off x="4987" y="5586"/>
                <a:ext cx="835" cy="40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右箭头 9"/>
              <p:cNvSpPr/>
              <p:nvPr>
                <p:custDataLst>
                  <p:tags r:id="rId5"/>
                </p:custDataLst>
              </p:nvPr>
            </p:nvSpPr>
            <p:spPr>
              <a:xfrm>
                <a:off x="8581" y="5586"/>
                <a:ext cx="835" cy="40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下弧形箭头 10"/>
              <p:cNvSpPr/>
              <p:nvPr/>
            </p:nvSpPr>
            <p:spPr>
              <a:xfrm>
                <a:off x="2962" y="6587"/>
                <a:ext cx="1237" cy="417"/>
              </a:xfrm>
              <a:prstGeom prst="curvedUp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2" name="文本框 11"/>
              <p:cNvSpPr txBox="1"/>
              <p:nvPr/>
            </p:nvSpPr>
            <p:spPr>
              <a:xfrm>
                <a:off x="6119" y="7204"/>
                <a:ext cx="2041" cy="395"/>
              </a:xfrm>
              <a:prstGeom prst="rect">
                <a:avLst/>
              </a:prstGeom>
              <a:grpFill/>
            </p:spPr>
            <p:txBody>
              <a:bodyPr wrap="square" rtlCol="0">
                <a:spAutoFit/>
              </a:bodyPr>
              <a:p>
                <a:r>
                  <a:rPr lang="zh-CN" altLang="en-US" sz="1200"/>
                  <a:t>公交车、出租车</a:t>
                </a:r>
                <a:endParaRPr lang="zh-CN" altLang="en-US" sz="1200"/>
              </a:p>
            </p:txBody>
          </p:sp>
          <p:sp>
            <p:nvSpPr>
              <p:cNvPr id="14" name="下弧形箭头 13"/>
              <p:cNvSpPr/>
              <p:nvPr>
                <p:custDataLst>
                  <p:tags r:id="rId6"/>
                </p:custDataLst>
              </p:nvPr>
            </p:nvSpPr>
            <p:spPr>
              <a:xfrm>
                <a:off x="6583" y="6638"/>
                <a:ext cx="1237" cy="417"/>
              </a:xfrm>
              <a:prstGeom prst="curvedUp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5" name="文本框 14"/>
              <p:cNvSpPr txBox="1"/>
              <p:nvPr>
                <p:custDataLst>
                  <p:tags r:id="rId7"/>
                </p:custDataLst>
              </p:nvPr>
            </p:nvSpPr>
            <p:spPr>
              <a:xfrm>
                <a:off x="2575" y="7204"/>
                <a:ext cx="2041" cy="395"/>
              </a:xfrm>
              <a:prstGeom prst="rect">
                <a:avLst/>
              </a:prstGeom>
              <a:grpFill/>
            </p:spPr>
            <p:txBody>
              <a:bodyPr wrap="square" rtlCol="0">
                <a:spAutoFit/>
              </a:bodyPr>
              <a:p>
                <a:r>
                  <a:rPr lang="zh-CN" altLang="en-US" sz="1200"/>
                  <a:t>公交车、出租车</a:t>
                </a:r>
                <a:endParaRPr lang="zh-CN" altLang="en-US" sz="1200"/>
              </a:p>
            </p:txBody>
          </p:sp>
          <p:sp>
            <p:nvSpPr>
              <p:cNvPr id="16" name="下弧形箭头 15"/>
              <p:cNvSpPr/>
              <p:nvPr>
                <p:custDataLst>
                  <p:tags r:id="rId8"/>
                </p:custDataLst>
              </p:nvPr>
            </p:nvSpPr>
            <p:spPr>
              <a:xfrm>
                <a:off x="10144" y="6638"/>
                <a:ext cx="1237" cy="417"/>
              </a:xfrm>
              <a:prstGeom prst="curvedUp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17" name="文本框 16"/>
              <p:cNvSpPr txBox="1"/>
              <p:nvPr>
                <p:custDataLst>
                  <p:tags r:id="rId9"/>
                </p:custDataLst>
              </p:nvPr>
            </p:nvSpPr>
            <p:spPr>
              <a:xfrm>
                <a:off x="9663" y="7204"/>
                <a:ext cx="2041" cy="395"/>
              </a:xfrm>
              <a:prstGeom prst="rect">
                <a:avLst/>
              </a:prstGeom>
              <a:grpFill/>
            </p:spPr>
            <p:txBody>
              <a:bodyPr wrap="square" rtlCol="0">
                <a:spAutoFit/>
              </a:bodyPr>
              <a:p>
                <a:r>
                  <a:rPr lang="zh-CN" altLang="en-US" sz="1200"/>
                  <a:t>公交车、出租车</a:t>
                </a:r>
                <a:endParaRPr lang="zh-CN" altLang="en-US" sz="1200"/>
              </a:p>
            </p:txBody>
          </p:sp>
          <p:sp>
            <p:nvSpPr>
              <p:cNvPr id="18" name="文本框 17"/>
              <p:cNvSpPr txBox="1"/>
              <p:nvPr/>
            </p:nvSpPr>
            <p:spPr>
              <a:xfrm>
                <a:off x="4993" y="6298"/>
                <a:ext cx="822" cy="565"/>
              </a:xfrm>
              <a:prstGeom prst="rect">
                <a:avLst/>
              </a:prstGeom>
              <a:grpFill/>
            </p:spPr>
            <p:txBody>
              <a:bodyPr wrap="square" rtlCol="0">
                <a:noAutofit/>
              </a:bodyPr>
              <a:p>
                <a:r>
                  <a:rPr lang="zh-CN" altLang="en-US" sz="1200"/>
                  <a:t>飞机</a:t>
                </a:r>
                <a:endParaRPr lang="zh-CN" altLang="en-US" sz="1200"/>
              </a:p>
            </p:txBody>
          </p:sp>
          <p:sp>
            <p:nvSpPr>
              <p:cNvPr id="19" name="文本框 18"/>
              <p:cNvSpPr txBox="1"/>
              <p:nvPr>
                <p:custDataLst>
                  <p:tags r:id="rId10"/>
                </p:custDataLst>
              </p:nvPr>
            </p:nvSpPr>
            <p:spPr>
              <a:xfrm>
                <a:off x="8571" y="6344"/>
                <a:ext cx="822" cy="565"/>
              </a:xfrm>
              <a:prstGeom prst="rect">
                <a:avLst/>
              </a:prstGeom>
              <a:grpFill/>
            </p:spPr>
            <p:txBody>
              <a:bodyPr wrap="square" rtlCol="0">
                <a:noAutofit/>
              </a:bodyPr>
              <a:p>
                <a:r>
                  <a:rPr lang="zh-CN" altLang="en-US" sz="1200"/>
                  <a:t>飞机</a:t>
                </a:r>
                <a:endParaRPr lang="zh-CN" altLang="en-US" sz="1200"/>
              </a:p>
            </p:txBody>
          </p:sp>
        </p:grpSp>
        <p:sp>
          <p:nvSpPr>
            <p:cNvPr id="21" name="圆角矩形 20"/>
            <p:cNvSpPr/>
            <p:nvPr>
              <p:custDataLst>
                <p:tags r:id="rId11"/>
              </p:custDataLst>
            </p:nvPr>
          </p:nvSpPr>
          <p:spPr>
            <a:xfrm>
              <a:off x="12781" y="3945"/>
              <a:ext cx="2018" cy="1115"/>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夏威夷岛</a:t>
              </a:r>
              <a:endParaRPr lang="zh-CN" altLang="en-US"/>
            </a:p>
          </p:txBody>
        </p:sp>
        <p:sp>
          <p:nvSpPr>
            <p:cNvPr id="22" name="右箭头 21"/>
            <p:cNvSpPr/>
            <p:nvPr>
              <p:custDataLst>
                <p:tags r:id="rId12"/>
              </p:custDataLst>
            </p:nvPr>
          </p:nvSpPr>
          <p:spPr>
            <a:xfrm>
              <a:off x="11576" y="4302"/>
              <a:ext cx="835" cy="40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下弧形箭头 22"/>
            <p:cNvSpPr/>
            <p:nvPr>
              <p:custDataLst>
                <p:tags r:id="rId13"/>
              </p:custDataLst>
            </p:nvPr>
          </p:nvSpPr>
          <p:spPr>
            <a:xfrm>
              <a:off x="13139" y="5354"/>
              <a:ext cx="1237" cy="417"/>
            </a:xfrm>
            <a:prstGeom prst="curvedUp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
          <p:nvSpPr>
            <p:cNvPr id="24" name="文本框 23"/>
            <p:cNvSpPr txBox="1"/>
            <p:nvPr>
              <p:custDataLst>
                <p:tags r:id="rId14"/>
              </p:custDataLst>
            </p:nvPr>
          </p:nvSpPr>
          <p:spPr>
            <a:xfrm>
              <a:off x="12658" y="5920"/>
              <a:ext cx="2041" cy="434"/>
            </a:xfrm>
            <a:prstGeom prst="rect">
              <a:avLst/>
            </a:prstGeom>
            <a:grpFill/>
          </p:spPr>
          <p:txBody>
            <a:bodyPr wrap="square" rtlCol="0">
              <a:spAutoFit/>
            </a:bodyPr>
            <a:p>
              <a:r>
                <a:rPr lang="zh-CN" altLang="en-US" sz="1200"/>
                <a:t>公交车、出租车</a:t>
              </a:r>
              <a:endParaRPr lang="zh-CN" altLang="en-US" sz="1200"/>
            </a:p>
          </p:txBody>
        </p:sp>
        <p:sp>
          <p:nvSpPr>
            <p:cNvPr id="25" name="文本框 24"/>
            <p:cNvSpPr txBox="1"/>
            <p:nvPr>
              <p:custDataLst>
                <p:tags r:id="rId15"/>
              </p:custDataLst>
            </p:nvPr>
          </p:nvSpPr>
          <p:spPr>
            <a:xfrm>
              <a:off x="11566" y="5060"/>
              <a:ext cx="822" cy="565"/>
            </a:xfrm>
            <a:prstGeom prst="rect">
              <a:avLst/>
            </a:prstGeom>
            <a:grpFill/>
          </p:spPr>
          <p:txBody>
            <a:bodyPr wrap="square" rtlCol="0">
              <a:noAutofit/>
            </a:bodyPr>
            <a:p>
              <a:r>
                <a:rPr lang="zh-CN" altLang="en-US" sz="1200"/>
                <a:t>飞机</a:t>
              </a:r>
              <a:endParaRPr lang="zh-CN" altLang="en-US" sz="1200"/>
            </a:p>
          </p:txBody>
        </p:sp>
        <p:sp>
          <p:nvSpPr>
            <p:cNvPr id="26" name="圆角矩形 25"/>
            <p:cNvSpPr/>
            <p:nvPr>
              <p:custDataLst>
                <p:tags r:id="rId16"/>
              </p:custDataLst>
            </p:nvPr>
          </p:nvSpPr>
          <p:spPr>
            <a:xfrm>
              <a:off x="16237" y="3995"/>
              <a:ext cx="2018" cy="1115"/>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可爱岛</a:t>
              </a:r>
              <a:endParaRPr lang="zh-CN" altLang="en-US"/>
            </a:p>
          </p:txBody>
        </p:sp>
        <p:sp>
          <p:nvSpPr>
            <p:cNvPr id="27" name="右箭头 26"/>
            <p:cNvSpPr/>
            <p:nvPr>
              <p:custDataLst>
                <p:tags r:id="rId17"/>
              </p:custDataLst>
            </p:nvPr>
          </p:nvSpPr>
          <p:spPr>
            <a:xfrm>
              <a:off x="15032" y="4352"/>
              <a:ext cx="835" cy="40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下弧形箭头 27"/>
            <p:cNvSpPr/>
            <p:nvPr>
              <p:custDataLst>
                <p:tags r:id="rId18"/>
              </p:custDataLst>
            </p:nvPr>
          </p:nvSpPr>
          <p:spPr>
            <a:xfrm>
              <a:off x="16595" y="5404"/>
              <a:ext cx="1237" cy="417"/>
            </a:xfrm>
            <a:prstGeom prst="curvedUp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文本框 28"/>
            <p:cNvSpPr txBox="1"/>
            <p:nvPr>
              <p:custDataLst>
                <p:tags r:id="rId19"/>
              </p:custDataLst>
            </p:nvPr>
          </p:nvSpPr>
          <p:spPr>
            <a:xfrm>
              <a:off x="16114" y="5970"/>
              <a:ext cx="2041" cy="434"/>
            </a:xfrm>
            <a:prstGeom prst="rect">
              <a:avLst/>
            </a:prstGeom>
            <a:grpFill/>
          </p:spPr>
          <p:txBody>
            <a:bodyPr wrap="square" rtlCol="0">
              <a:spAutoFit/>
            </a:bodyPr>
            <a:lstStyle/>
            <a:p>
              <a:r>
                <a:rPr lang="zh-CN" altLang="en-US" sz="1200"/>
                <a:t>公交车、出租车</a:t>
              </a:r>
              <a:endParaRPr lang="zh-CN" altLang="en-US" sz="1200"/>
            </a:p>
          </p:txBody>
        </p:sp>
        <p:sp>
          <p:nvSpPr>
            <p:cNvPr id="31" name="文本框 30"/>
            <p:cNvSpPr txBox="1"/>
            <p:nvPr>
              <p:custDataLst>
                <p:tags r:id="rId20"/>
              </p:custDataLst>
            </p:nvPr>
          </p:nvSpPr>
          <p:spPr>
            <a:xfrm>
              <a:off x="15022" y="5110"/>
              <a:ext cx="822" cy="565"/>
            </a:xfrm>
            <a:prstGeom prst="rect">
              <a:avLst/>
            </a:prstGeom>
            <a:grpFill/>
          </p:spPr>
          <p:txBody>
            <a:bodyPr wrap="square" rtlCol="0">
              <a:noAutofit/>
            </a:bodyPr>
            <a:lstStyle/>
            <a:p>
              <a:r>
                <a:rPr lang="zh-CN" altLang="en-US" sz="1200"/>
                <a:t>飞机</a:t>
              </a:r>
              <a:endParaRPr lang="zh-CN" altLang="en-US" sz="1200"/>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10696328" y="4763638"/>
            <a:ext cx="1206335" cy="2096587"/>
          </a:xfrm>
          <a:custGeom>
            <a:avLst/>
            <a:gdLst>
              <a:gd name="connsiteX0" fmla="*/ 0 w 1206335"/>
              <a:gd name="connsiteY0" fmla="*/ 0 h 2096587"/>
              <a:gd name="connsiteX1" fmla="*/ 1206335 w 1206335"/>
              <a:gd name="connsiteY1" fmla="*/ 0 h 2096587"/>
              <a:gd name="connsiteX2" fmla="*/ 1206335 w 1206335"/>
              <a:gd name="connsiteY2" fmla="*/ 2096587 h 2096587"/>
              <a:gd name="connsiteX3" fmla="*/ 0 w 1206335"/>
              <a:gd name="connsiteY3" fmla="*/ 2096587 h 2096587"/>
            </a:gdLst>
            <a:ahLst/>
            <a:cxnLst>
              <a:cxn ang="0">
                <a:pos x="connsiteX0" y="connsiteY0"/>
              </a:cxn>
              <a:cxn ang="0">
                <a:pos x="connsiteX1" y="connsiteY1"/>
              </a:cxn>
              <a:cxn ang="0">
                <a:pos x="connsiteX2" y="connsiteY2"/>
              </a:cxn>
              <a:cxn ang="0">
                <a:pos x="connsiteX3" y="connsiteY3"/>
              </a:cxn>
            </a:cxnLst>
            <a:rect l="l" t="t" r="r" b="b"/>
            <a:pathLst>
              <a:path w="1206335" h="2096587">
                <a:moveTo>
                  <a:pt x="0" y="0"/>
                </a:moveTo>
                <a:lnTo>
                  <a:pt x="1206335" y="0"/>
                </a:lnTo>
                <a:lnTo>
                  <a:pt x="1206335" y="2096587"/>
                </a:lnTo>
                <a:lnTo>
                  <a:pt x="0" y="2096587"/>
                </a:lnTo>
                <a:close/>
              </a:path>
            </a:pathLst>
          </a:custGeom>
        </p:spPr>
      </p:pic>
      <p:pic>
        <p:nvPicPr>
          <p:cNvPr id="22" name="图片 21"/>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10696327" y="2226"/>
            <a:ext cx="1229491" cy="2084187"/>
          </a:xfrm>
          <a:custGeom>
            <a:avLst/>
            <a:gdLst>
              <a:gd name="connsiteX0" fmla="*/ 0 w 1229491"/>
              <a:gd name="connsiteY0" fmla="*/ 0 h 2084187"/>
              <a:gd name="connsiteX1" fmla="*/ 1229491 w 1229491"/>
              <a:gd name="connsiteY1" fmla="*/ 0 h 2084187"/>
              <a:gd name="connsiteX2" fmla="*/ 1229491 w 1229491"/>
              <a:gd name="connsiteY2" fmla="*/ 2084187 h 2084187"/>
              <a:gd name="connsiteX3" fmla="*/ 0 w 1229491"/>
              <a:gd name="connsiteY3" fmla="*/ 2084187 h 2084187"/>
            </a:gdLst>
            <a:ahLst/>
            <a:cxnLst>
              <a:cxn ang="0">
                <a:pos x="connsiteX0" y="connsiteY0"/>
              </a:cxn>
              <a:cxn ang="0">
                <a:pos x="connsiteX1" y="connsiteY1"/>
              </a:cxn>
              <a:cxn ang="0">
                <a:pos x="connsiteX2" y="connsiteY2"/>
              </a:cxn>
              <a:cxn ang="0">
                <a:pos x="connsiteX3" y="connsiteY3"/>
              </a:cxn>
            </a:cxnLst>
            <a:rect l="l" t="t" r="r" b="b"/>
            <a:pathLst>
              <a:path w="1229491" h="2084187">
                <a:moveTo>
                  <a:pt x="0" y="0"/>
                </a:moveTo>
                <a:lnTo>
                  <a:pt x="1229491" y="0"/>
                </a:lnTo>
                <a:lnTo>
                  <a:pt x="1229491" y="2084187"/>
                </a:lnTo>
                <a:lnTo>
                  <a:pt x="0" y="2084187"/>
                </a:lnTo>
                <a:close/>
              </a:path>
            </a:pathLst>
          </a:custGeom>
        </p:spPr>
      </p:pic>
      <p:pic>
        <p:nvPicPr>
          <p:cNvPr id="24" name="图片 23"/>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a:xfrm>
            <a:off x="10696327" y="2376732"/>
            <a:ext cx="1206337" cy="2096587"/>
          </a:xfrm>
          <a:custGeom>
            <a:avLst/>
            <a:gdLst>
              <a:gd name="connsiteX0" fmla="*/ 0 w 1206337"/>
              <a:gd name="connsiteY0" fmla="*/ 0 h 2096587"/>
              <a:gd name="connsiteX1" fmla="*/ 1206337 w 1206337"/>
              <a:gd name="connsiteY1" fmla="*/ 0 h 2096587"/>
              <a:gd name="connsiteX2" fmla="*/ 1206337 w 1206337"/>
              <a:gd name="connsiteY2" fmla="*/ 2096587 h 2096587"/>
              <a:gd name="connsiteX3" fmla="*/ 0 w 1206337"/>
              <a:gd name="connsiteY3" fmla="*/ 2096587 h 2096587"/>
            </a:gdLst>
            <a:ahLst/>
            <a:cxnLst>
              <a:cxn ang="0">
                <a:pos x="connsiteX0" y="connsiteY0"/>
              </a:cxn>
              <a:cxn ang="0">
                <a:pos x="connsiteX1" y="connsiteY1"/>
              </a:cxn>
              <a:cxn ang="0">
                <a:pos x="connsiteX2" y="connsiteY2"/>
              </a:cxn>
              <a:cxn ang="0">
                <a:pos x="connsiteX3" y="connsiteY3"/>
              </a:cxn>
            </a:cxnLst>
            <a:rect l="l" t="t" r="r" b="b"/>
            <a:pathLst>
              <a:path w="1206337" h="2096587">
                <a:moveTo>
                  <a:pt x="0" y="0"/>
                </a:moveTo>
                <a:lnTo>
                  <a:pt x="1206337" y="0"/>
                </a:lnTo>
                <a:lnTo>
                  <a:pt x="1206337" y="2096587"/>
                </a:lnTo>
                <a:lnTo>
                  <a:pt x="0" y="2096587"/>
                </a:lnTo>
                <a:close/>
              </a:path>
            </a:pathLst>
          </a:custGeom>
        </p:spPr>
      </p:pic>
      <p:sp>
        <p:nvSpPr>
          <p:cNvPr id="2" name="矩形 1"/>
          <p:cNvSpPr/>
          <p:nvPr/>
        </p:nvSpPr>
        <p:spPr>
          <a:xfrm>
            <a:off x="0" y="0"/>
            <a:ext cx="4370267" cy="6858000"/>
          </a:xfrm>
          <a:prstGeom prst="rect">
            <a:avLst/>
          </a:prstGeom>
          <a:solidFill>
            <a:srgbClr val="F5E7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形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682674" y="5872241"/>
            <a:ext cx="3403169" cy="917022"/>
          </a:xfrm>
          <a:prstGeom prst="rect">
            <a:avLst/>
          </a:prstGeom>
        </p:spPr>
      </p:pic>
      <p:sp>
        <p:nvSpPr>
          <p:cNvPr id="33" name="文本框 32"/>
          <p:cNvSpPr txBox="1"/>
          <p:nvPr/>
        </p:nvSpPr>
        <p:spPr>
          <a:xfrm>
            <a:off x="5563357" y="2647161"/>
            <a:ext cx="4231865" cy="1938020"/>
          </a:xfrm>
          <a:prstGeom prst="rect">
            <a:avLst/>
          </a:prstGeom>
          <a:noFill/>
        </p:spPr>
        <p:txBody>
          <a:bodyPr wrap="square">
            <a:spAutoFit/>
          </a:bodyPr>
          <a:lstStyle/>
          <a:p>
            <a:pPr algn="r"/>
            <a:r>
              <a:rPr lang="en-US" altLang="zh-CN" sz="6000" b="0" i="0" dirty="0">
                <a:solidFill>
                  <a:srgbClr val="A98678"/>
                </a:solidFill>
                <a:effectLst/>
                <a:latin typeface="汉仪颜楷繁" panose="02010600000101010101" pitchFamily="2" charset="-122"/>
                <a:ea typeface="汉仪颜楷繁" panose="02010600000101010101" pitchFamily="2" charset="-122"/>
              </a:rPr>
              <a:t>06</a:t>
            </a:r>
            <a:endParaRPr lang="en-US" altLang="zh-CN" sz="6000" b="0" i="0" dirty="0">
              <a:solidFill>
                <a:srgbClr val="A98678"/>
              </a:solidFill>
              <a:effectLst/>
              <a:latin typeface="汉仪颜楷繁" panose="02010600000101010101" pitchFamily="2" charset="-122"/>
              <a:ea typeface="汉仪颜楷繁" panose="02010600000101010101" pitchFamily="2" charset="-122"/>
            </a:endParaRPr>
          </a:p>
          <a:p>
            <a:pPr algn="r"/>
            <a:r>
              <a:rPr lang="zh-CN" altLang="en-US" sz="6000" b="1" dirty="0">
                <a:solidFill>
                  <a:srgbClr val="A98678"/>
                </a:solidFill>
                <a:latin typeface="华文楷体" panose="02010600040101010101" charset="-122"/>
                <a:ea typeface="华文楷体" panose="02010600040101010101" charset="-122"/>
                <a:sym typeface="阿里巴巴普惠体 Heavy" panose="00020600040101010101" pitchFamily="18" charset="-122"/>
              </a:rPr>
              <a:t>安全设计</a:t>
            </a:r>
            <a:endParaRPr lang="zh-CN" altLang="en-US" sz="6000" b="1" dirty="0">
              <a:solidFill>
                <a:srgbClr val="A98678"/>
              </a:solidFill>
              <a:latin typeface="华文楷体" panose="02010600040101010101" charset="-122"/>
              <a:ea typeface="华文楷体" panose="02010600040101010101" charset="-122"/>
              <a:sym typeface="阿里巴巴普惠体 Heavy" panose="00020600040101010101" pitchFamily="18" charset="-122"/>
            </a:endParaRPr>
          </a:p>
        </p:txBody>
      </p:sp>
      <p:pic>
        <p:nvPicPr>
          <p:cNvPr id="16" name="图片 15"/>
          <p:cNvPicPr>
            <a:picLocks noChangeAspect="1"/>
          </p:cNvPicPr>
          <p:nvPr/>
        </p:nvPicPr>
        <p:blipFill rotWithShape="1">
          <a:blip r:embed="rId5" cstate="print">
            <a:extLst>
              <a:ext uri="{28A0092B-C50C-407E-A947-70E740481C1C}">
                <a14:useLocalDpi xmlns:a14="http://schemas.microsoft.com/office/drawing/2010/main" val="0"/>
              </a:ext>
            </a:extLst>
          </a:blip>
          <a:srcRect/>
          <a:stretch>
            <a:fillRect/>
          </a:stretch>
        </p:blipFill>
        <p:spPr>
          <a:xfrm>
            <a:off x="357998" y="1705076"/>
            <a:ext cx="5774911" cy="4068755"/>
          </a:xfrm>
          <a:prstGeom prst="rect">
            <a:avLst/>
          </a:prstGeom>
        </p:spPr>
      </p:pic>
      <p:pic>
        <p:nvPicPr>
          <p:cNvPr id="30" name="图形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3749378" y="1397137"/>
            <a:ext cx="3403169" cy="91702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flipV="1">
            <a:off x="0" y="3990307"/>
            <a:ext cx="12192000" cy="2321497"/>
          </a:xfrm>
          <a:prstGeom prst="rect">
            <a:avLst/>
          </a:prstGeom>
          <a:solidFill>
            <a:srgbClr val="F5E7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形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0800000">
            <a:off x="-1826935" y="5969140"/>
            <a:ext cx="3403169" cy="917022"/>
          </a:xfrm>
          <a:prstGeom prst="rect">
            <a:avLst/>
          </a:prstGeom>
        </p:spPr>
      </p:pic>
      <p:pic>
        <p:nvPicPr>
          <p:cNvPr id="30" name="图形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10070094" y="-76282"/>
            <a:ext cx="3403169" cy="917022"/>
          </a:xfrm>
          <a:prstGeom prst="rect">
            <a:avLst/>
          </a:prstGeom>
        </p:spPr>
      </p:pic>
      <p:sp>
        <p:nvSpPr>
          <p:cNvPr id="34" name="文本框 33"/>
          <p:cNvSpPr txBox="1"/>
          <p:nvPr>
            <p:custDataLst>
              <p:tags r:id="rId3"/>
            </p:custDataLst>
          </p:nvPr>
        </p:nvSpPr>
        <p:spPr>
          <a:xfrm>
            <a:off x="1501140" y="3698240"/>
            <a:ext cx="9189720" cy="3046095"/>
          </a:xfrm>
          <a:prstGeom prst="rect">
            <a:avLst/>
          </a:prstGeom>
          <a:noFill/>
        </p:spPr>
        <p:txBody>
          <a:bodyPr wrap="square">
            <a:spAutoFit/>
          </a:bodyPr>
          <a:lstStyle/>
          <a:p>
            <a:pPr algn="ctr">
              <a:lnSpc>
                <a:spcPct val="150000"/>
              </a:lnSpc>
              <a:defRPr/>
            </a:pPr>
            <a:r>
              <a:rPr lang="zh-CN" altLang="en-US" sz="2400" dirty="0">
                <a:solidFill>
                  <a:srgbClr val="000000"/>
                </a:solidFill>
                <a:effectLst/>
                <a:latin typeface="-webkit-standard"/>
                <a:sym typeface="+mn-ea"/>
              </a:rPr>
              <a:t>网络工程中的安全设计是指在网络规划和设计中，为了保证网络的安全性，采取的一系列措施。这些措施包括</a:t>
            </a:r>
            <a:r>
              <a:rPr lang="zh-CN" altLang="en-US" sz="2400" b="1" dirty="0">
                <a:solidFill>
                  <a:schemeClr val="accent2"/>
                </a:solidFill>
                <a:effectLst/>
                <a:latin typeface="-webkit-standard"/>
                <a:sym typeface="+mn-ea"/>
              </a:rPr>
              <a:t>物理安全、访问控制、安全审计、恶意代码防范、网络设备防护</a:t>
            </a:r>
            <a:r>
              <a:rPr lang="zh-CN" altLang="en-US" sz="2400" dirty="0">
                <a:solidFill>
                  <a:srgbClr val="000000"/>
                </a:solidFill>
                <a:effectLst/>
                <a:latin typeface="-webkit-standard"/>
                <a:sym typeface="+mn-ea"/>
              </a:rPr>
              <a:t>等。</a:t>
            </a:r>
            <a:endParaRPr lang="zh-CN" altLang="en-US" sz="2400" dirty="0">
              <a:solidFill>
                <a:srgbClr val="000000"/>
              </a:solidFill>
              <a:effectLst/>
              <a:latin typeface="-webkit-standard"/>
              <a:sym typeface="+mn-ea"/>
            </a:endParaRPr>
          </a:p>
          <a:p>
            <a:pPr algn="ctr">
              <a:lnSpc>
                <a:spcPct val="150000"/>
              </a:lnSpc>
              <a:defRPr/>
            </a:pPr>
            <a:endParaRPr lang="zh-CN" altLang="en-US" sz="2400" dirty="0"/>
          </a:p>
          <a:p>
            <a:pPr indent="0" algn="ctr">
              <a:buFont typeface="Wingdings" panose="05000000000000000000" pitchFamily="2" charset="2"/>
              <a:buNone/>
            </a:pPr>
            <a:r>
              <a:rPr lang="zh-CN" altLang="en-US" sz="2400" dirty="0">
                <a:solidFill>
                  <a:srgbClr val="000000"/>
                </a:solidFill>
                <a:effectLst/>
                <a:latin typeface="-webkit-standard"/>
                <a:sym typeface="+mn-ea"/>
              </a:rPr>
              <a:t>相同点：</a:t>
            </a:r>
            <a:r>
              <a:rPr lang="zh-CN" altLang="en-US" sz="2400" dirty="0">
                <a:solidFill>
                  <a:srgbClr val="000000"/>
                </a:solidFill>
                <a:effectLst/>
                <a:latin typeface="-webkit-standard"/>
                <a:sym typeface="+mn-ea"/>
              </a:rPr>
              <a:t>都</a:t>
            </a:r>
            <a:r>
              <a:rPr lang="zh-CN" altLang="en-US" sz="2400" dirty="0">
                <a:solidFill>
                  <a:srgbClr val="000000"/>
                </a:solidFill>
                <a:latin typeface="-webkit-standard"/>
                <a:sym typeface="+mn-ea"/>
              </a:rPr>
              <a:t>需要</a:t>
            </a:r>
            <a:r>
              <a:rPr lang="zh-CN" altLang="en-US" sz="2400" dirty="0">
                <a:solidFill>
                  <a:srgbClr val="000000"/>
                </a:solidFill>
                <a:effectLst/>
                <a:latin typeface="-webkit-standard"/>
                <a:sym typeface="+mn-ea"/>
              </a:rPr>
              <a:t>对过程中的各种风险进行了评估与预防</a:t>
            </a:r>
            <a:r>
              <a:rPr lang="zh-CN" altLang="en-US" sz="2400" dirty="0">
                <a:solidFill>
                  <a:srgbClr val="000000"/>
                </a:solidFill>
                <a:latin typeface="-webkit-standard"/>
                <a:sym typeface="+mn-ea"/>
              </a:rPr>
              <a:t>，并给出相应的解决方案。</a:t>
            </a:r>
            <a:endParaRPr lang="zh-CN" altLang="en-US" sz="2400" dirty="0">
              <a:solidFill>
                <a:srgbClr val="302E2B"/>
              </a:solidFill>
              <a:latin typeface="汉仪君黑-65W" panose="00020600040101010101" pitchFamily="18" charset="-122"/>
              <a:ea typeface="汉仪君黑-65W" panose="00020600040101010101" pitchFamily="18" charset="-122"/>
              <a:cs typeface="OPPOSans R" panose="00020600040101010101" pitchFamily="18" charset="-122"/>
              <a:sym typeface="+mn-ea"/>
            </a:endParaRPr>
          </a:p>
        </p:txBody>
      </p:sp>
      <p:cxnSp>
        <p:nvCxnSpPr>
          <p:cNvPr id="7" name="直接连接符 6"/>
          <p:cNvCxnSpPr/>
          <p:nvPr>
            <p:custDataLst>
              <p:tags r:id="rId4"/>
            </p:custDataLst>
          </p:nvPr>
        </p:nvCxnSpPr>
        <p:spPr>
          <a:xfrm>
            <a:off x="6186805" y="2394525"/>
            <a:ext cx="0" cy="2304475"/>
          </a:xfrm>
          <a:prstGeom prst="line">
            <a:avLst/>
          </a:prstGeom>
          <a:ln>
            <a:solidFill>
              <a:srgbClr val="F5E7CC"/>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574290" y="567055"/>
            <a:ext cx="6883400" cy="645160"/>
          </a:xfrm>
          <a:prstGeom prst="rect">
            <a:avLst/>
          </a:prstGeom>
          <a:noFill/>
        </p:spPr>
        <p:txBody>
          <a:bodyPr wrap="square" rtlCol="0">
            <a:spAutoFit/>
          </a:bodyPr>
          <a:p>
            <a:pPr algn="ctr"/>
            <a:r>
              <a:rPr lang="zh-CN" altLang="en-US" sz="3600">
                <a:ln w="22225">
                  <a:solidFill>
                    <a:schemeClr val="accent2"/>
                  </a:solidFill>
                  <a:prstDash val="solid"/>
                </a:ln>
                <a:solidFill>
                  <a:schemeClr val="accent2">
                    <a:lumMod val="40000"/>
                    <a:lumOff val="60000"/>
                  </a:schemeClr>
                </a:solidFill>
                <a:effectLst/>
              </a:rPr>
              <a:t>与网络工程安全设计进行对比</a:t>
            </a:r>
            <a:endParaRPr lang="zh-CN" altLang="en-US" sz="3600">
              <a:ln w="22225">
                <a:solidFill>
                  <a:schemeClr val="accent2"/>
                </a:solidFill>
                <a:prstDash val="solid"/>
              </a:ln>
              <a:solidFill>
                <a:schemeClr val="accent2">
                  <a:lumMod val="40000"/>
                  <a:lumOff val="60000"/>
                </a:schemeClr>
              </a:solidFill>
              <a:effectLst/>
            </a:endParaRPr>
          </a:p>
        </p:txBody>
      </p:sp>
      <p:sp>
        <p:nvSpPr>
          <p:cNvPr id="4" name="矩形 3"/>
          <p:cNvSpPr/>
          <p:nvPr>
            <p:custDataLst>
              <p:tags r:id="rId5"/>
            </p:custDataLst>
          </p:nvPr>
        </p:nvSpPr>
        <p:spPr>
          <a:xfrm>
            <a:off x="1717252" y="1984163"/>
            <a:ext cx="2093807" cy="1098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t>旅行计划</a:t>
            </a:r>
            <a:endParaRPr lang="zh-CN" altLang="en-US" sz="2400"/>
          </a:p>
        </p:txBody>
      </p:sp>
      <p:sp>
        <p:nvSpPr>
          <p:cNvPr id="6" name="矩形 5"/>
          <p:cNvSpPr/>
          <p:nvPr>
            <p:custDataLst>
              <p:tags r:id="rId6"/>
            </p:custDataLst>
          </p:nvPr>
        </p:nvSpPr>
        <p:spPr>
          <a:xfrm>
            <a:off x="8126518" y="1984163"/>
            <a:ext cx="2093807" cy="1098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t>网络工程</a:t>
            </a:r>
            <a:endParaRPr lang="zh-CN" altLang="en-US" sz="2400"/>
          </a:p>
        </p:txBody>
      </p:sp>
      <p:sp>
        <p:nvSpPr>
          <p:cNvPr id="10" name="左右箭头 9"/>
          <p:cNvSpPr/>
          <p:nvPr>
            <p:custDataLst>
              <p:tags r:id="rId7"/>
            </p:custDataLst>
          </p:nvPr>
        </p:nvSpPr>
        <p:spPr>
          <a:xfrm>
            <a:off x="5155565" y="2080260"/>
            <a:ext cx="1703070" cy="67056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custDataLst>
              <p:tags r:id="rId8"/>
            </p:custDataLst>
          </p:nvPr>
        </p:nvSpPr>
        <p:spPr>
          <a:xfrm>
            <a:off x="7626985" y="3145155"/>
            <a:ext cx="6096000" cy="420370"/>
          </a:xfrm>
          <a:prstGeom prst="rect">
            <a:avLst/>
          </a:prstGeom>
          <a:noFill/>
        </p:spPr>
        <p:txBody>
          <a:bodyPr wrap="square" rtlCol="0" anchor="t">
            <a:spAutoFit/>
          </a:bodyPr>
          <a:p>
            <a:r>
              <a:rPr lang="zh-CN" altLang="en-US" sz="2135" dirty="0">
                <a:solidFill>
                  <a:srgbClr val="000000"/>
                </a:solidFill>
                <a:effectLst/>
                <a:latin typeface="-webkit-standard"/>
                <a:sym typeface="+mn-ea"/>
              </a:rPr>
              <a:t>信息完整性和不可篡改性</a:t>
            </a:r>
            <a:endParaRPr lang="zh-CN" altLang="en-US" sz="2135" dirty="0">
              <a:solidFill>
                <a:srgbClr val="000000"/>
              </a:solidFill>
              <a:effectLst/>
              <a:latin typeface="-webkit-standard"/>
              <a:sym typeface="+mn-ea"/>
            </a:endParaRPr>
          </a:p>
        </p:txBody>
      </p:sp>
      <p:sp>
        <p:nvSpPr>
          <p:cNvPr id="8" name="文本框 7"/>
          <p:cNvSpPr txBox="1"/>
          <p:nvPr>
            <p:custDataLst>
              <p:tags r:id="rId9"/>
            </p:custDataLst>
          </p:nvPr>
        </p:nvSpPr>
        <p:spPr>
          <a:xfrm>
            <a:off x="1717040" y="3145155"/>
            <a:ext cx="6096000" cy="420370"/>
          </a:xfrm>
          <a:prstGeom prst="rect">
            <a:avLst/>
          </a:prstGeom>
          <a:noFill/>
        </p:spPr>
        <p:txBody>
          <a:bodyPr wrap="square" rtlCol="0" anchor="t">
            <a:spAutoFit/>
          </a:bodyPr>
          <a:p>
            <a:r>
              <a:rPr lang="zh-CN" altLang="en-US" sz="2135" dirty="0">
                <a:solidFill>
                  <a:srgbClr val="000000"/>
                </a:solidFill>
                <a:effectLst/>
                <a:latin typeface="-webkit-standard"/>
                <a:sym typeface="+mn-ea"/>
              </a:rPr>
              <a:t>人身与财产安全</a:t>
            </a:r>
            <a:endParaRPr lang="zh-CN" altLang="en-US" sz="2135" dirty="0">
              <a:solidFill>
                <a:srgbClr val="000000"/>
              </a:solidFill>
              <a:effectLst/>
              <a:latin typeface="-webkit-standard"/>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121" y="-68580"/>
            <a:ext cx="4000044" cy="6858000"/>
          </a:xfrm>
          <a:prstGeom prst="rect">
            <a:avLst/>
          </a:prstGeom>
          <a:solidFill>
            <a:srgbClr val="F5E7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形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0800000">
            <a:off x="-1682674" y="5872241"/>
            <a:ext cx="3403169" cy="917022"/>
          </a:xfrm>
          <a:prstGeom prst="rect">
            <a:avLst/>
          </a:prstGeom>
        </p:spPr>
      </p:pic>
      <p:pic>
        <p:nvPicPr>
          <p:cNvPr id="30" name="图形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9680170" y="-326193"/>
            <a:ext cx="3403169" cy="917022"/>
          </a:xfrm>
          <a:prstGeom prst="rect">
            <a:avLst/>
          </a:prstGeom>
        </p:spPr>
      </p:pic>
      <p:sp>
        <p:nvSpPr>
          <p:cNvPr id="4" name="文本框 3"/>
          <p:cNvSpPr txBox="1"/>
          <p:nvPr/>
        </p:nvSpPr>
        <p:spPr>
          <a:xfrm>
            <a:off x="6472555" y="1160780"/>
            <a:ext cx="5417820" cy="4677410"/>
          </a:xfrm>
          <a:prstGeom prst="rect">
            <a:avLst/>
          </a:prstGeom>
          <a:noFill/>
        </p:spPr>
        <p:txBody>
          <a:bodyPr wrap="square" rtlCol="0">
            <a:spAutoFit/>
          </a:bodyPr>
          <a:p>
            <a:pPr indent="0" algn="ctr">
              <a:buFont typeface="+mj-lt"/>
              <a:buNone/>
            </a:pPr>
            <a:r>
              <a:rPr lang="zh-CN" altLang="en-US" sz="2800" b="1" i="0" u="none" strike="noStrike"/>
              <a:t>财产安全</a:t>
            </a:r>
            <a:endParaRPr lang="zh-CN" altLang="en-US" sz="2800" b="1" i="0" u="none" strike="noStrike"/>
          </a:p>
          <a:p>
            <a:pPr marL="342900" indent="-342900">
              <a:buFont typeface="+mj-lt"/>
              <a:buAutoNum type="arabicPeriod"/>
            </a:pPr>
            <a:r>
              <a:rPr lang="zh-CN" altLang="en-US" b="0" i="0" u="none" strike="noStrike"/>
              <a:t>在选择酒店的时候以安全性为主，选择</a:t>
            </a:r>
            <a:r>
              <a:rPr lang="zh-CN" altLang="en-US" b="1" i="0" u="none" strike="noStrike">
                <a:solidFill>
                  <a:schemeClr val="accent2"/>
                </a:solidFill>
              </a:rPr>
              <a:t>安全性较高的酒店</a:t>
            </a:r>
            <a:r>
              <a:rPr lang="zh-CN" altLang="en-US" b="0" i="0" u="none" strike="noStrike"/>
              <a:t>，保证自身以及财产安全。</a:t>
            </a:r>
            <a:endParaRPr lang="zh-CN" altLang="en-US" b="0" i="0" u="none" strike="noStrike"/>
          </a:p>
          <a:p>
            <a:pPr marL="342900" indent="-342900">
              <a:buFont typeface="+mj-lt"/>
              <a:buAutoNum type="arabicPeriod"/>
            </a:pPr>
            <a:endParaRPr lang="zh-CN" altLang="en-US" b="0" i="0" u="none" strike="noStrike"/>
          </a:p>
          <a:p>
            <a:pPr marL="342900" indent="-342900">
              <a:buFont typeface="+mj-lt"/>
              <a:buAutoNum type="arabicPeriod"/>
            </a:pPr>
            <a:r>
              <a:rPr lang="zh-CN" altLang="en-US" b="0" i="0" u="none" strike="noStrike"/>
              <a:t>随身财物需要保管好，行李箱最好选择密码箱或者钥匙箱，并且在移动时需要将一些贵重财物（手提电脑、相机等大型器械）放入箱内锁存并时刻注意箱子不要离身，在一些公共场合不方便携带箱子的话需要寻找附近的寄存箱进行</a:t>
            </a:r>
            <a:r>
              <a:rPr lang="zh-CN" altLang="en-US" b="1" i="0" u="none" strike="noStrike">
                <a:solidFill>
                  <a:schemeClr val="accent2"/>
                </a:solidFill>
              </a:rPr>
              <a:t>行李寄存</a:t>
            </a:r>
            <a:r>
              <a:rPr lang="zh-CN" altLang="en-US" i="0" u="none" strike="noStrike"/>
              <a:t>。</a:t>
            </a:r>
            <a:endParaRPr lang="zh-CN" altLang="en-US" b="1" i="0" u="none" strike="noStrike">
              <a:solidFill>
                <a:schemeClr val="accent2"/>
              </a:solidFill>
            </a:endParaRPr>
          </a:p>
          <a:p>
            <a:pPr marL="342900" indent="-342900">
              <a:buFont typeface="+mj-lt"/>
              <a:buAutoNum type="arabicPeriod"/>
            </a:pPr>
            <a:endParaRPr lang="zh-CN" altLang="en-US" b="0" i="0" u="none" strike="noStrike"/>
          </a:p>
          <a:p>
            <a:pPr marL="342900" indent="-342900">
              <a:buFont typeface="+mj-lt"/>
              <a:buAutoNum type="arabicPeriod"/>
            </a:pPr>
            <a:r>
              <a:rPr lang="zh-CN" altLang="en-US" b="0" i="0" u="none" strike="noStrike"/>
              <a:t>如若出现</a:t>
            </a:r>
            <a:r>
              <a:rPr lang="zh-CN" altLang="en-US" b="1" i="0" u="none" strike="noStrike">
                <a:solidFill>
                  <a:schemeClr val="accent2"/>
                </a:solidFill>
              </a:rPr>
              <a:t>意外情况</a:t>
            </a:r>
            <a:r>
              <a:rPr lang="zh-CN" altLang="en-US" b="0" i="0" u="none" strike="noStrike"/>
              <a:t>，比如天气异变或者事故发生等情况，应当立即从旅游计划中抽身，优先解决眼前事态，根据其严重程度再来判断是否应当按原计划进行。</a:t>
            </a:r>
            <a:endParaRPr lang="zh-CN" altLang="en-US" b="0" i="0" u="none" strike="noStrike"/>
          </a:p>
          <a:p>
            <a:pPr algn="l"/>
            <a:endParaRPr lang="zh-CN" altLang="en-US"/>
          </a:p>
        </p:txBody>
      </p:sp>
      <p:sp>
        <p:nvSpPr>
          <p:cNvPr id="5" name="文本框 4"/>
          <p:cNvSpPr txBox="1"/>
          <p:nvPr/>
        </p:nvSpPr>
        <p:spPr>
          <a:xfrm>
            <a:off x="74295" y="1160780"/>
            <a:ext cx="5347335" cy="4399915"/>
          </a:xfrm>
          <a:prstGeom prst="rect">
            <a:avLst/>
          </a:prstGeom>
          <a:noFill/>
        </p:spPr>
        <p:txBody>
          <a:bodyPr wrap="square">
            <a:spAutoFit/>
          </a:bodyPr>
          <a:p>
            <a:pPr indent="0" algn="ctr">
              <a:buFont typeface="+mj-lt"/>
              <a:buNone/>
            </a:pPr>
            <a:r>
              <a:rPr lang="zh-CN" altLang="en-US" sz="2800" b="1" i="0" u="none" strike="noStrike"/>
              <a:t>人身安全</a:t>
            </a:r>
            <a:endParaRPr lang="zh-CN" altLang="en-US" sz="2800" b="1" i="0" u="none" strike="noStrike"/>
          </a:p>
          <a:p>
            <a:pPr marL="342900" indent="-342900" algn="l">
              <a:buFont typeface="+mj-lt"/>
              <a:buAutoNum type="arabicPeriod"/>
            </a:pPr>
            <a:r>
              <a:rPr lang="zh-CN" altLang="en-US" b="0" i="0" u="none" strike="noStrike"/>
              <a:t>首先我们需要确保身上备有一定的</a:t>
            </a:r>
            <a:r>
              <a:rPr lang="zh-CN" altLang="en-US" b="1" i="0" u="none" strike="noStrike">
                <a:solidFill>
                  <a:schemeClr val="accent2"/>
                </a:solidFill>
              </a:rPr>
              <a:t>应急药物</a:t>
            </a:r>
            <a:r>
              <a:rPr lang="zh-CN" altLang="en-US" b="0" i="0" u="none" strike="noStrike"/>
              <a:t>，主要预防旅行途中出现身体不适危及生命健康或者影响旅行进度，比如晕车药、救心丸或者一些对应病症的特效药等等。</a:t>
            </a:r>
            <a:endParaRPr lang="zh-CN" altLang="en-US" b="0" i="0" u="none" strike="noStrike"/>
          </a:p>
          <a:p>
            <a:pPr marL="342900" indent="-342900" algn="l">
              <a:buFont typeface="+mj-lt"/>
              <a:buAutoNum type="arabicPeriod"/>
            </a:pPr>
            <a:endParaRPr lang="zh-CN" altLang="en-US" b="0" i="0" u="none" strike="noStrike"/>
          </a:p>
          <a:p>
            <a:pPr marL="342900" indent="-342900" algn="l">
              <a:buFont typeface="+mj-lt"/>
              <a:buAutoNum type="arabicPeriod"/>
            </a:pPr>
            <a:r>
              <a:rPr lang="zh-CN" altLang="en-US" b="0" i="0" u="none" strike="noStrike"/>
              <a:t>夏威夷天气炎热，在太阳下进行活动的话需要备好防晒霜、遮阳伞等</a:t>
            </a:r>
            <a:r>
              <a:rPr lang="zh-CN" altLang="en-US" b="1" i="0" u="none" strike="noStrike">
                <a:solidFill>
                  <a:schemeClr val="accent2"/>
                </a:solidFill>
              </a:rPr>
              <a:t>防晒用品</a:t>
            </a:r>
            <a:r>
              <a:rPr lang="zh-CN" altLang="en-US" b="0" i="0" u="none" strike="noStrike"/>
              <a:t>，防止中暑对身体造成影响。</a:t>
            </a:r>
            <a:endParaRPr lang="zh-CN" altLang="en-US" b="0" i="0" u="none" strike="noStrike"/>
          </a:p>
          <a:p>
            <a:pPr marL="342900" indent="-342900" algn="l">
              <a:buFont typeface="+mj-lt"/>
              <a:buAutoNum type="arabicPeriod"/>
            </a:pPr>
            <a:endParaRPr lang="zh-CN" altLang="en-US" b="0" i="0" u="none" strike="noStrike"/>
          </a:p>
          <a:p>
            <a:pPr marL="342900" indent="-342900" algn="l">
              <a:buFont typeface="+mj-lt"/>
              <a:buAutoNum type="arabicPeriod"/>
            </a:pPr>
            <a:r>
              <a:rPr lang="zh-CN" altLang="en-US" b="0" i="0" u="none" strike="noStrike"/>
              <a:t>在当地出行时乘坐交通工具要留意其</a:t>
            </a:r>
            <a:r>
              <a:rPr lang="zh-CN" altLang="en-US" b="1" i="0" u="none" strike="noStrike">
                <a:solidFill>
                  <a:schemeClr val="accent2"/>
                </a:solidFill>
              </a:rPr>
              <a:t>紧急逃生措施</a:t>
            </a:r>
            <a:r>
              <a:rPr lang="zh-CN" altLang="en-US" b="0" i="0" u="none" strike="noStrike"/>
              <a:t>，在路线规划上需要注意沿路的治安情况，尽量结伴出行，出行前应当规划好出行路线，不盲目出行。</a:t>
            </a:r>
            <a:endParaRPr lang="zh-CN" altLang="en-US" b="0" i="0" u="none" strike="noStrike" dirty="0">
              <a:solidFill>
                <a:srgbClr val="000000"/>
              </a:solidFill>
              <a:effectLst/>
              <a:latin typeface="-webkit-standard"/>
            </a:endParaRPr>
          </a:p>
          <a:p>
            <a:pPr marL="342900" indent="-342900" algn="l">
              <a:buFont typeface="+mj-lt"/>
              <a:buAutoNum type="arabicPeriod"/>
            </a:pPr>
            <a:endParaRPr lang="zh-CN" altLang="en-US" b="0" i="0" u="none" strike="noStrike" dirty="0">
              <a:solidFill>
                <a:srgbClr val="000000"/>
              </a:solidFill>
              <a:effectLst/>
              <a:latin typeface="-webkit-standar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10696328" y="4763638"/>
            <a:ext cx="1206335" cy="2096587"/>
          </a:xfrm>
          <a:custGeom>
            <a:avLst/>
            <a:gdLst>
              <a:gd name="connsiteX0" fmla="*/ 0 w 1206335"/>
              <a:gd name="connsiteY0" fmla="*/ 0 h 2096587"/>
              <a:gd name="connsiteX1" fmla="*/ 1206335 w 1206335"/>
              <a:gd name="connsiteY1" fmla="*/ 0 h 2096587"/>
              <a:gd name="connsiteX2" fmla="*/ 1206335 w 1206335"/>
              <a:gd name="connsiteY2" fmla="*/ 2096587 h 2096587"/>
              <a:gd name="connsiteX3" fmla="*/ 0 w 1206335"/>
              <a:gd name="connsiteY3" fmla="*/ 2096587 h 2096587"/>
            </a:gdLst>
            <a:ahLst/>
            <a:cxnLst>
              <a:cxn ang="0">
                <a:pos x="connsiteX0" y="connsiteY0"/>
              </a:cxn>
              <a:cxn ang="0">
                <a:pos x="connsiteX1" y="connsiteY1"/>
              </a:cxn>
              <a:cxn ang="0">
                <a:pos x="connsiteX2" y="connsiteY2"/>
              </a:cxn>
              <a:cxn ang="0">
                <a:pos x="connsiteX3" y="connsiteY3"/>
              </a:cxn>
            </a:cxnLst>
            <a:rect l="l" t="t" r="r" b="b"/>
            <a:pathLst>
              <a:path w="1206335" h="2096587">
                <a:moveTo>
                  <a:pt x="0" y="0"/>
                </a:moveTo>
                <a:lnTo>
                  <a:pt x="1206335" y="0"/>
                </a:lnTo>
                <a:lnTo>
                  <a:pt x="1206335" y="2096587"/>
                </a:lnTo>
                <a:lnTo>
                  <a:pt x="0" y="2096587"/>
                </a:lnTo>
                <a:close/>
              </a:path>
            </a:pathLst>
          </a:custGeom>
        </p:spPr>
      </p:pic>
      <p:pic>
        <p:nvPicPr>
          <p:cNvPr id="22" name="图片 21"/>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10696327" y="2226"/>
            <a:ext cx="1229491" cy="2084187"/>
          </a:xfrm>
          <a:custGeom>
            <a:avLst/>
            <a:gdLst>
              <a:gd name="connsiteX0" fmla="*/ 0 w 1229491"/>
              <a:gd name="connsiteY0" fmla="*/ 0 h 2084187"/>
              <a:gd name="connsiteX1" fmla="*/ 1229491 w 1229491"/>
              <a:gd name="connsiteY1" fmla="*/ 0 h 2084187"/>
              <a:gd name="connsiteX2" fmla="*/ 1229491 w 1229491"/>
              <a:gd name="connsiteY2" fmla="*/ 2084187 h 2084187"/>
              <a:gd name="connsiteX3" fmla="*/ 0 w 1229491"/>
              <a:gd name="connsiteY3" fmla="*/ 2084187 h 2084187"/>
            </a:gdLst>
            <a:ahLst/>
            <a:cxnLst>
              <a:cxn ang="0">
                <a:pos x="connsiteX0" y="connsiteY0"/>
              </a:cxn>
              <a:cxn ang="0">
                <a:pos x="connsiteX1" y="connsiteY1"/>
              </a:cxn>
              <a:cxn ang="0">
                <a:pos x="connsiteX2" y="connsiteY2"/>
              </a:cxn>
              <a:cxn ang="0">
                <a:pos x="connsiteX3" y="connsiteY3"/>
              </a:cxn>
            </a:cxnLst>
            <a:rect l="l" t="t" r="r" b="b"/>
            <a:pathLst>
              <a:path w="1229491" h="2084187">
                <a:moveTo>
                  <a:pt x="0" y="0"/>
                </a:moveTo>
                <a:lnTo>
                  <a:pt x="1229491" y="0"/>
                </a:lnTo>
                <a:lnTo>
                  <a:pt x="1229491" y="2084187"/>
                </a:lnTo>
                <a:lnTo>
                  <a:pt x="0" y="2084187"/>
                </a:lnTo>
                <a:close/>
              </a:path>
            </a:pathLst>
          </a:custGeom>
        </p:spPr>
      </p:pic>
      <p:pic>
        <p:nvPicPr>
          <p:cNvPr id="24" name="图片 23"/>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a:xfrm>
            <a:off x="10696327" y="2376732"/>
            <a:ext cx="1206337" cy="2096587"/>
          </a:xfrm>
          <a:custGeom>
            <a:avLst/>
            <a:gdLst>
              <a:gd name="connsiteX0" fmla="*/ 0 w 1206337"/>
              <a:gd name="connsiteY0" fmla="*/ 0 h 2096587"/>
              <a:gd name="connsiteX1" fmla="*/ 1206337 w 1206337"/>
              <a:gd name="connsiteY1" fmla="*/ 0 h 2096587"/>
              <a:gd name="connsiteX2" fmla="*/ 1206337 w 1206337"/>
              <a:gd name="connsiteY2" fmla="*/ 2096587 h 2096587"/>
              <a:gd name="connsiteX3" fmla="*/ 0 w 1206337"/>
              <a:gd name="connsiteY3" fmla="*/ 2096587 h 2096587"/>
            </a:gdLst>
            <a:ahLst/>
            <a:cxnLst>
              <a:cxn ang="0">
                <a:pos x="connsiteX0" y="connsiteY0"/>
              </a:cxn>
              <a:cxn ang="0">
                <a:pos x="connsiteX1" y="connsiteY1"/>
              </a:cxn>
              <a:cxn ang="0">
                <a:pos x="connsiteX2" y="connsiteY2"/>
              </a:cxn>
              <a:cxn ang="0">
                <a:pos x="connsiteX3" y="connsiteY3"/>
              </a:cxn>
            </a:cxnLst>
            <a:rect l="l" t="t" r="r" b="b"/>
            <a:pathLst>
              <a:path w="1206337" h="2096587">
                <a:moveTo>
                  <a:pt x="0" y="0"/>
                </a:moveTo>
                <a:lnTo>
                  <a:pt x="1206337" y="0"/>
                </a:lnTo>
                <a:lnTo>
                  <a:pt x="1206337" y="2096587"/>
                </a:lnTo>
                <a:lnTo>
                  <a:pt x="0" y="2096587"/>
                </a:lnTo>
                <a:close/>
              </a:path>
            </a:pathLst>
          </a:custGeom>
        </p:spPr>
      </p:pic>
      <p:sp>
        <p:nvSpPr>
          <p:cNvPr id="2" name="矩形 1"/>
          <p:cNvSpPr/>
          <p:nvPr/>
        </p:nvSpPr>
        <p:spPr>
          <a:xfrm>
            <a:off x="0" y="0"/>
            <a:ext cx="4370267" cy="6858000"/>
          </a:xfrm>
          <a:prstGeom prst="rect">
            <a:avLst/>
          </a:prstGeom>
          <a:solidFill>
            <a:srgbClr val="F5E7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形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682674" y="5872241"/>
            <a:ext cx="3403169" cy="917022"/>
          </a:xfrm>
          <a:prstGeom prst="rect">
            <a:avLst/>
          </a:prstGeom>
        </p:spPr>
      </p:pic>
      <p:sp>
        <p:nvSpPr>
          <p:cNvPr id="33" name="文本框 32"/>
          <p:cNvSpPr txBox="1"/>
          <p:nvPr/>
        </p:nvSpPr>
        <p:spPr>
          <a:xfrm>
            <a:off x="6007857" y="2647161"/>
            <a:ext cx="4231865" cy="1938020"/>
          </a:xfrm>
          <a:prstGeom prst="rect">
            <a:avLst/>
          </a:prstGeom>
          <a:noFill/>
        </p:spPr>
        <p:txBody>
          <a:bodyPr wrap="square">
            <a:spAutoFit/>
          </a:bodyPr>
          <a:lstStyle/>
          <a:p>
            <a:pPr algn="r"/>
            <a:r>
              <a:rPr lang="en-US" altLang="zh-CN" sz="6000" b="0" i="0" dirty="0">
                <a:solidFill>
                  <a:srgbClr val="A98678"/>
                </a:solidFill>
                <a:effectLst/>
                <a:latin typeface="汉仪颜楷繁" panose="02010600000101010101" pitchFamily="2" charset="-122"/>
                <a:ea typeface="汉仪颜楷繁" panose="02010600000101010101" pitchFamily="2" charset="-122"/>
              </a:rPr>
              <a:t>07</a:t>
            </a:r>
            <a:endParaRPr lang="en-US" altLang="zh-CN" sz="6000" b="0" i="0" dirty="0">
              <a:solidFill>
                <a:srgbClr val="A98678"/>
              </a:solidFill>
              <a:effectLst/>
              <a:latin typeface="汉仪颜楷繁" panose="02010600000101010101" pitchFamily="2" charset="-122"/>
              <a:ea typeface="汉仪颜楷繁" panose="02010600000101010101" pitchFamily="2" charset="-122"/>
            </a:endParaRPr>
          </a:p>
          <a:p>
            <a:pPr algn="r"/>
            <a:r>
              <a:rPr lang="zh-CN" altLang="en-US" sz="6000" b="1" dirty="0">
                <a:solidFill>
                  <a:srgbClr val="A98678"/>
                </a:solidFill>
                <a:latin typeface="华文楷体" panose="02010600040101010101" charset="-122"/>
                <a:ea typeface="华文楷体" panose="02010600040101010101" charset="-122"/>
                <a:sym typeface="阿里巴巴普惠体 Heavy" panose="00020600040101010101" pitchFamily="18" charset="-122"/>
              </a:rPr>
              <a:t>测试与验收</a:t>
            </a:r>
            <a:endParaRPr lang="zh-CN" altLang="en-US" sz="6000" b="1" dirty="0">
              <a:solidFill>
                <a:srgbClr val="A98678"/>
              </a:solidFill>
              <a:latin typeface="华文楷体" panose="02010600040101010101" charset="-122"/>
              <a:ea typeface="华文楷体" panose="02010600040101010101" charset="-122"/>
              <a:sym typeface="阿里巴巴普惠体 Heavy" panose="00020600040101010101" pitchFamily="18" charset="-122"/>
            </a:endParaRPr>
          </a:p>
        </p:txBody>
      </p:sp>
      <p:pic>
        <p:nvPicPr>
          <p:cNvPr id="16" name="图片 15"/>
          <p:cNvPicPr>
            <a:picLocks noChangeAspect="1"/>
          </p:cNvPicPr>
          <p:nvPr/>
        </p:nvPicPr>
        <p:blipFill rotWithShape="1">
          <a:blip r:embed="rId5" cstate="print">
            <a:extLst>
              <a:ext uri="{28A0092B-C50C-407E-A947-70E740481C1C}">
                <a14:useLocalDpi xmlns:a14="http://schemas.microsoft.com/office/drawing/2010/main" val="0"/>
              </a:ext>
            </a:extLst>
          </a:blip>
          <a:srcRect/>
          <a:stretch>
            <a:fillRect/>
          </a:stretch>
        </p:blipFill>
        <p:spPr>
          <a:xfrm>
            <a:off x="357998" y="1705076"/>
            <a:ext cx="5774911" cy="4068755"/>
          </a:xfrm>
          <a:prstGeom prst="rect">
            <a:avLst/>
          </a:prstGeom>
        </p:spPr>
      </p:pic>
      <p:pic>
        <p:nvPicPr>
          <p:cNvPr id="30" name="图形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3749378" y="1397137"/>
            <a:ext cx="3403169" cy="91702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539751" y="1054100"/>
            <a:ext cx="11329671" cy="2857"/>
          </a:xfrm>
          <a:prstGeom prst="rect">
            <a:avLst/>
          </a:prstGeom>
          <a:solidFill>
            <a:srgbClr val="383838"/>
          </a:solidFill>
        </p:spPr>
      </p:sp>
      <p:sp>
        <p:nvSpPr>
          <p:cNvPr id="3" name="Text 1"/>
          <p:cNvSpPr/>
          <p:nvPr/>
        </p:nvSpPr>
        <p:spPr>
          <a:xfrm>
            <a:off x="539751" y="317500"/>
            <a:ext cx="11329671" cy="736600"/>
          </a:xfrm>
          <a:prstGeom prst="rect">
            <a:avLst/>
          </a:prstGeom>
          <a:noFill/>
        </p:spPr>
        <p:txBody>
          <a:bodyPr wrap="square" rtlCol="0" anchor="ctr"/>
          <a:lstStyle/>
          <a:p>
            <a:pPr marL="0" indent="0">
              <a:buNone/>
            </a:pPr>
            <a:r>
              <a:rPr lang="zh-CN" altLang="en-US" sz="3600" b="1">
                <a:solidFill>
                  <a:schemeClr val="accent1"/>
                </a:solidFill>
                <a:effectLst>
                  <a:outerShdw blurRad="38100" dist="25400" dir="5400000" algn="ctr" rotWithShape="0">
                    <a:srgbClr val="6E747A">
                      <a:alpha val="43000"/>
                    </a:srgbClr>
                  </a:outerShdw>
                </a:effectLst>
                <a:sym typeface="+mn-ea"/>
              </a:rPr>
              <a:t>与网络工程项目测试验收进行对比</a:t>
            </a:r>
            <a:endParaRPr lang="zh-CN" altLang="en-US" sz="3600" b="1">
              <a:solidFill>
                <a:schemeClr val="accent1"/>
              </a:solidFill>
              <a:effectLst>
                <a:outerShdw blurRad="38100" dist="25400" dir="5400000" algn="ctr" rotWithShape="0">
                  <a:srgbClr val="6E747A">
                    <a:alpha val="43000"/>
                  </a:srgbClr>
                </a:outerShdw>
              </a:effectLst>
              <a:sym typeface="+mn-ea"/>
            </a:endParaRPr>
          </a:p>
        </p:txBody>
      </p:sp>
      <p:sp>
        <p:nvSpPr>
          <p:cNvPr id="7" name="矩形 6"/>
          <p:cNvSpPr/>
          <p:nvPr/>
        </p:nvSpPr>
        <p:spPr>
          <a:xfrm>
            <a:off x="500380" y="1182793"/>
            <a:ext cx="5208693" cy="161713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t>测试内容：</a:t>
            </a:r>
            <a:endParaRPr lang="zh-CN" altLang="en-US" sz="2400" b="1"/>
          </a:p>
          <a:p>
            <a:pPr indent="457200" algn="l"/>
            <a:r>
              <a:rPr lang="zh-CN" altLang="zh-CN" sz="2400" dirty="0">
                <a:effectLst/>
                <a:ea typeface="等线" panose="02010600030101010101" charset="-122"/>
                <a:cs typeface="Times New Roman" panose="02020603050405020304" charset="0"/>
                <a:sym typeface="+mn-ea"/>
              </a:rPr>
              <a:t>网络设备，网络系统，应用服务系统，保证网络性能的稳定和安全</a:t>
            </a:r>
            <a:endParaRPr lang="zh-CN" altLang="en-US" sz="2400" dirty="0"/>
          </a:p>
          <a:p>
            <a:pPr algn="ctr"/>
            <a:endParaRPr lang="zh-CN" altLang="en-US" sz="2400"/>
          </a:p>
        </p:txBody>
      </p:sp>
      <p:sp>
        <p:nvSpPr>
          <p:cNvPr id="8" name="矩形 7"/>
          <p:cNvSpPr/>
          <p:nvPr>
            <p:custDataLst>
              <p:tags r:id="rId1"/>
            </p:custDataLst>
          </p:nvPr>
        </p:nvSpPr>
        <p:spPr>
          <a:xfrm>
            <a:off x="519007" y="3047153"/>
            <a:ext cx="5190067" cy="1617133"/>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a:p>
            <a:pPr algn="ctr"/>
            <a:r>
              <a:rPr lang="zh-CN" altLang="en-US" sz="2400" b="1"/>
              <a:t>测试方案</a:t>
            </a:r>
            <a:r>
              <a:rPr lang="zh-CN" altLang="en-US" sz="2400"/>
              <a:t>：</a:t>
            </a:r>
            <a:endParaRPr lang="zh-CN" altLang="en-US" sz="2400"/>
          </a:p>
          <a:p>
            <a:pPr algn="ctr"/>
            <a:r>
              <a:rPr lang="zh-CN" altLang="zh-CN" sz="2400">
                <a:effectLst/>
                <a:ea typeface="等线" panose="02010600030101010101" charset="-122"/>
                <a:cs typeface="Times New Roman" panose="02020603050405020304" charset="0"/>
                <a:sym typeface="+mn-ea"/>
              </a:rPr>
              <a:t>专用的网络测试工具</a:t>
            </a:r>
            <a:endParaRPr lang="en-US" altLang="zh-CN" sz="2400">
              <a:effectLst/>
              <a:ea typeface="等线" panose="02010600030101010101" charset="-122"/>
              <a:cs typeface="Times New Roman" panose="02020603050405020304" charset="0"/>
            </a:endParaRPr>
          </a:p>
          <a:p>
            <a:pPr algn="ctr"/>
            <a:r>
              <a:rPr lang="zh-CN" altLang="zh-CN" sz="2400">
                <a:effectLst/>
                <a:ea typeface="等线" panose="02010600030101010101" charset="-122"/>
                <a:cs typeface="Times New Roman" panose="02020603050405020304" charset="0"/>
                <a:sym typeface="+mn-ea"/>
              </a:rPr>
              <a:t>参考相关的规范和标准</a:t>
            </a:r>
            <a:endParaRPr lang="en-US" altLang="zh-CN" sz="2400">
              <a:effectLst/>
              <a:ea typeface="等线" panose="02010600030101010101" charset="-122"/>
              <a:cs typeface="Times New Roman" panose="02020603050405020304" charset="0"/>
            </a:endParaRPr>
          </a:p>
          <a:p>
            <a:pPr algn="ctr"/>
            <a:r>
              <a:rPr lang="zh-CN" altLang="zh-CN" sz="2400">
                <a:effectLst/>
                <a:ea typeface="等线" panose="02010600030101010101" charset="-122"/>
                <a:cs typeface="Times New Roman" panose="02020603050405020304" charset="0"/>
                <a:sym typeface="+mn-ea"/>
              </a:rPr>
              <a:t>设计测试用例</a:t>
            </a:r>
            <a:endParaRPr lang="zh-CN" altLang="en-US" sz="2400" dirty="0"/>
          </a:p>
          <a:p>
            <a:pPr algn="ctr"/>
            <a:endParaRPr lang="zh-CN" altLang="en-US" sz="2400"/>
          </a:p>
        </p:txBody>
      </p:sp>
      <p:sp>
        <p:nvSpPr>
          <p:cNvPr id="9" name="矩形 8"/>
          <p:cNvSpPr/>
          <p:nvPr>
            <p:custDataLst>
              <p:tags r:id="rId2"/>
            </p:custDataLst>
          </p:nvPr>
        </p:nvSpPr>
        <p:spPr>
          <a:xfrm>
            <a:off x="548640" y="4880187"/>
            <a:ext cx="5160433" cy="161713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ea typeface="等线" panose="02010600030101010101" charset="-122"/>
                <a:cs typeface="Times New Roman" panose="02020603050405020304" charset="0"/>
                <a:sym typeface="+mn-ea"/>
              </a:rPr>
              <a:t>评价指标：</a:t>
            </a:r>
            <a:endParaRPr lang="en-US" altLang="zh-CN" sz="2400" b="1" dirty="0">
              <a:ea typeface="等线" panose="02010600030101010101" charset="-122"/>
              <a:cs typeface="Times New Roman" panose="02020603050405020304" charset="0"/>
            </a:endParaRPr>
          </a:p>
          <a:p>
            <a:pPr algn="ctr"/>
            <a:r>
              <a:rPr lang="zh-CN" altLang="en-US" sz="2400" dirty="0">
                <a:ea typeface="等线" panose="02010600030101010101" charset="-122"/>
                <a:cs typeface="Times New Roman" panose="02020603050405020304" charset="0"/>
                <a:sym typeface="+mn-ea"/>
              </a:rPr>
              <a:t>带宽、时延、抖动、丢包</a:t>
            </a:r>
            <a:endParaRPr lang="zh-CN" altLang="en-US" sz="2400"/>
          </a:p>
        </p:txBody>
      </p:sp>
      <p:sp>
        <p:nvSpPr>
          <p:cNvPr id="10" name="椭圆 9"/>
          <p:cNvSpPr/>
          <p:nvPr/>
        </p:nvSpPr>
        <p:spPr>
          <a:xfrm>
            <a:off x="6951133" y="962237"/>
            <a:ext cx="3912447" cy="1963420"/>
          </a:xfrm>
          <a:prstGeom prst="ellipse">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dirty="0">
                <a:effectLst/>
                <a:ea typeface="等线" panose="02010600030101010101" charset="-122"/>
                <a:cs typeface="Times New Roman" panose="02020603050405020304" charset="0"/>
                <a:sym typeface="+mn-ea"/>
              </a:rPr>
              <a:t>行程安排，景点选择，交通方式，住宿餐饮，预算控制</a:t>
            </a:r>
            <a:endParaRPr lang="zh-CN" altLang="en-US" sz="2400"/>
          </a:p>
        </p:txBody>
      </p:sp>
      <p:sp>
        <p:nvSpPr>
          <p:cNvPr id="11" name="椭圆 10"/>
          <p:cNvSpPr/>
          <p:nvPr>
            <p:custDataLst>
              <p:tags r:id="rId3"/>
            </p:custDataLst>
          </p:nvPr>
        </p:nvSpPr>
        <p:spPr>
          <a:xfrm>
            <a:off x="6951345" y="2950845"/>
            <a:ext cx="3966633" cy="1871980"/>
          </a:xfrm>
          <a:prstGeom prst="ellipse">
            <a:avLst/>
          </a:prstGeom>
          <a:solidFill>
            <a:schemeClr val="accent2">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dirty="0">
                <a:effectLst/>
                <a:ea typeface="等线" panose="02010600030101010101" charset="-122"/>
                <a:cs typeface="Times New Roman" panose="02020603050405020304" charset="0"/>
                <a:sym typeface="+mn-ea"/>
              </a:rPr>
              <a:t>模拟或实际体验</a:t>
            </a:r>
            <a:endParaRPr lang="en-US" altLang="zh-CN" sz="2400" dirty="0">
              <a:ea typeface="等线" panose="02010600030101010101" charset="-122"/>
              <a:cs typeface="Times New Roman" panose="02020603050405020304" charset="0"/>
            </a:endParaRPr>
          </a:p>
          <a:p>
            <a:pPr algn="ctr"/>
            <a:r>
              <a:rPr lang="zh-CN" altLang="zh-CN" sz="2400" dirty="0">
                <a:effectLst/>
                <a:ea typeface="等线" panose="02010600030101010101" charset="-122"/>
                <a:cs typeface="Times New Roman" panose="02020603050405020304" charset="0"/>
                <a:sym typeface="+mn-ea"/>
              </a:rPr>
              <a:t>参考旅行者的评价</a:t>
            </a:r>
            <a:endParaRPr lang="zh-CN" altLang="en-US" sz="2400"/>
          </a:p>
        </p:txBody>
      </p:sp>
      <p:sp>
        <p:nvSpPr>
          <p:cNvPr id="12" name="椭圆 11"/>
          <p:cNvSpPr/>
          <p:nvPr>
            <p:custDataLst>
              <p:tags r:id="rId4"/>
            </p:custDataLst>
          </p:nvPr>
        </p:nvSpPr>
        <p:spPr>
          <a:xfrm>
            <a:off x="7034953" y="4880187"/>
            <a:ext cx="3979333" cy="1912620"/>
          </a:xfrm>
          <a:prstGeom prst="ellipse">
            <a:avLst/>
          </a:prstGeom>
          <a:solidFill>
            <a:schemeClr val="accent2">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400" dirty="0">
                <a:effectLst/>
                <a:ea typeface="等线" panose="02010600030101010101" charset="-122"/>
                <a:cs typeface="Times New Roman" panose="02020603050405020304" charset="0"/>
                <a:sym typeface="+mn-ea"/>
              </a:rPr>
              <a:t>根据自己的喜好和需求</a:t>
            </a:r>
            <a:r>
              <a:rPr lang="zh-CN" altLang="en-US" sz="2400" dirty="0">
                <a:ea typeface="等线" panose="02010600030101010101" charset="-122"/>
                <a:cs typeface="Times New Roman" panose="02020603050405020304" charset="0"/>
                <a:sym typeface="+mn-ea"/>
              </a:rPr>
              <a:t>评价</a:t>
            </a:r>
            <a:endParaRPr lang="en-US" altLang="zh-CN" sz="2400" dirty="0">
              <a:ea typeface="等线" panose="02010600030101010101" charset="-122"/>
              <a:cs typeface="Times New Roman" panose="02020603050405020304" charset="0"/>
            </a:endParaRPr>
          </a:p>
          <a:p>
            <a:pPr algn="ctr"/>
            <a:r>
              <a:rPr lang="zh-CN" altLang="en-US" sz="2400" dirty="0">
                <a:sym typeface="+mn-ea"/>
              </a:rPr>
              <a:t>自由度、舒适度、刺激度</a:t>
            </a:r>
            <a:endParaRPr lang="zh-CN" altLang="en-US"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121" y="-68580"/>
            <a:ext cx="4000044" cy="6858000"/>
          </a:xfrm>
          <a:prstGeom prst="rect">
            <a:avLst/>
          </a:prstGeom>
          <a:solidFill>
            <a:srgbClr val="F5E7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形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0800000">
            <a:off x="-1682674" y="5872241"/>
            <a:ext cx="3403169" cy="917022"/>
          </a:xfrm>
          <a:prstGeom prst="rect">
            <a:avLst/>
          </a:prstGeom>
        </p:spPr>
      </p:pic>
      <p:pic>
        <p:nvPicPr>
          <p:cNvPr id="30" name="图形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9680170" y="-326193"/>
            <a:ext cx="3403169" cy="917022"/>
          </a:xfrm>
          <a:prstGeom prst="rect">
            <a:avLst/>
          </a:prstGeom>
        </p:spPr>
      </p:pic>
      <p:graphicFrame>
        <p:nvGraphicFramePr>
          <p:cNvPr id="3" name="表格 2"/>
          <p:cNvGraphicFramePr/>
          <p:nvPr>
            <p:custDataLst>
              <p:tags r:id="rId3"/>
            </p:custDataLst>
          </p:nvPr>
        </p:nvGraphicFramePr>
        <p:xfrm>
          <a:off x="1719580" y="1407160"/>
          <a:ext cx="9001760" cy="4446270"/>
        </p:xfrm>
        <a:graphic>
          <a:graphicData uri="http://schemas.openxmlformats.org/drawingml/2006/table">
            <a:tbl>
              <a:tblPr/>
              <a:tblGrid>
                <a:gridCol w="853440"/>
                <a:gridCol w="2889885"/>
                <a:gridCol w="1937385"/>
                <a:gridCol w="3321050"/>
              </a:tblGrid>
              <a:tr h="537845">
                <a:tc>
                  <a:txBody>
                    <a:bodyPr/>
                    <a:p>
                      <a:pPr indent="0">
                        <a:buNone/>
                      </a:pPr>
                      <a:r>
                        <a:rPr lang="en-US" sz="2000" b="1">
                          <a:latin typeface="+mj-ea"/>
                          <a:ea typeface="+mj-ea"/>
                          <a:cs typeface="微软雅黑" panose="020B0503020204020204" charset="-122"/>
                        </a:rPr>
                        <a:t>时间</a:t>
                      </a:r>
                      <a:endParaRPr lang="en-US" altLang="en-US" sz="2000" b="1">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EDEDED"/>
                    </a:solidFill>
                  </a:tcPr>
                </a:tc>
                <a:tc>
                  <a:txBody>
                    <a:bodyPr/>
                    <a:p>
                      <a:pPr indent="0">
                        <a:buNone/>
                      </a:pPr>
                      <a:r>
                        <a:rPr lang="en-US" sz="2000" b="1">
                          <a:latin typeface="+mj-ea"/>
                          <a:ea typeface="+mj-ea"/>
                          <a:cs typeface="微软雅黑" panose="020B0503020204020204" charset="-122"/>
                        </a:rPr>
                        <a:t>活动</a:t>
                      </a:r>
                      <a:endParaRPr lang="en-US" altLang="en-US" sz="2000" b="1">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EDEDED"/>
                    </a:solidFill>
                  </a:tcPr>
                </a:tc>
                <a:tc>
                  <a:txBody>
                    <a:bodyPr/>
                    <a:p>
                      <a:pPr indent="0">
                        <a:buNone/>
                      </a:pPr>
                      <a:r>
                        <a:rPr lang="en-US" sz="2000" b="1">
                          <a:latin typeface="+mj-ea"/>
                          <a:ea typeface="+mj-ea"/>
                          <a:cs typeface="微软雅黑" panose="020B0503020204020204" charset="-122"/>
                        </a:rPr>
                        <a:t>时长</a:t>
                      </a:r>
                      <a:endParaRPr lang="en-US" altLang="en-US" sz="2000" b="1">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EDEDED"/>
                    </a:solidFill>
                  </a:tcPr>
                </a:tc>
                <a:tc>
                  <a:txBody>
                    <a:bodyPr/>
                    <a:p>
                      <a:pPr indent="0">
                        <a:buNone/>
                      </a:pPr>
                      <a:r>
                        <a:rPr lang="en-US" sz="2000" b="1">
                          <a:latin typeface="+mj-ea"/>
                          <a:ea typeface="+mj-ea"/>
                          <a:cs typeface="微软雅黑" panose="020B0503020204020204" charset="-122"/>
                        </a:rPr>
                        <a:t>备注</a:t>
                      </a:r>
                      <a:endParaRPr lang="en-US" altLang="en-US" sz="2000" b="1">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EDEDED"/>
                    </a:solidFill>
                  </a:tcPr>
                </a:tc>
              </a:tr>
              <a:tr h="537845">
                <a:tc>
                  <a:txBody>
                    <a:bodyPr/>
                    <a:p>
                      <a:pPr indent="0">
                        <a:buNone/>
                      </a:pPr>
                      <a:r>
                        <a:rPr lang="en-US" sz="2000" b="0">
                          <a:latin typeface="+mj-ea"/>
                          <a:ea typeface="+mj-ea"/>
                          <a:cs typeface="微软雅黑" panose="020B0503020204020204" charset="-122"/>
                        </a:rPr>
                        <a:t>08:00</a:t>
                      </a:r>
                      <a:endParaRPr lang="en-US" altLang="en-US" sz="2000" b="0">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j-ea"/>
                          <a:ea typeface="+mj-ea"/>
                          <a:cs typeface="微软雅黑" panose="020B0503020204020204" charset="-122"/>
                        </a:rPr>
                        <a:t>从成都双流国际机场出发</a:t>
                      </a:r>
                      <a:endParaRPr lang="en-US" altLang="en-US" sz="2000" b="0">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j-ea"/>
                          <a:ea typeface="+mj-ea"/>
                          <a:cs typeface="Times New Roman" panose="02020603050405020304" charset="0"/>
                        </a:rPr>
                        <a:t> </a:t>
                      </a:r>
                      <a:endParaRPr lang="en-US" altLang="en-US" sz="2000" b="0">
                        <a:latin typeface="+mj-ea"/>
                        <a:ea typeface="+mj-ea"/>
                        <a:cs typeface="Times New Roman" panose="02020603050405020304" charset="0"/>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j-ea"/>
                          <a:ea typeface="+mj-ea"/>
                          <a:cs typeface="Times New Roman" panose="02020603050405020304" charset="0"/>
                        </a:rPr>
                        <a:t> </a:t>
                      </a:r>
                      <a:endParaRPr lang="en-US" altLang="en-US" sz="2000" b="0">
                        <a:latin typeface="+mj-ea"/>
                        <a:ea typeface="+mj-ea"/>
                        <a:cs typeface="Times New Roman" panose="02020603050405020304" charset="0"/>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r>
              <a:tr h="537845">
                <a:tc>
                  <a:txBody>
                    <a:bodyPr/>
                    <a:p>
                      <a:pPr indent="0">
                        <a:buNone/>
                      </a:pPr>
                      <a:r>
                        <a:rPr lang="en-US" sz="2000" b="0">
                          <a:latin typeface="+mj-ea"/>
                          <a:ea typeface="+mj-ea"/>
                          <a:cs typeface="微软雅黑" panose="020B0503020204020204" charset="-122"/>
                        </a:rPr>
                        <a:t>10:00</a:t>
                      </a:r>
                      <a:endParaRPr lang="en-US" altLang="en-US" sz="2000" b="0">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mj-ea"/>
                          <a:ea typeface="+mj-ea"/>
                          <a:cs typeface="微软雅黑" panose="020B0503020204020204" charset="-122"/>
                        </a:rPr>
                        <a:t>到达马尼拉转机</a:t>
                      </a:r>
                      <a:endParaRPr lang="en-US" altLang="en-US" sz="2000" b="0">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mj-ea"/>
                          <a:ea typeface="+mj-ea"/>
                          <a:cs typeface="+mj-ea"/>
                        </a:rPr>
                        <a:t>2小时	</a:t>
                      </a:r>
                      <a:endParaRPr lang="en-US" altLang="en-US" sz="2000" b="0">
                        <a:latin typeface="+mj-ea"/>
                        <a:ea typeface="+mj-ea"/>
                        <a:cs typeface="+mj-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mj-ea"/>
                          <a:ea typeface="+mj-ea"/>
                          <a:cs typeface="Times New Roman" panose="02020603050405020304" charset="0"/>
                        </a:rPr>
                        <a:t> </a:t>
                      </a:r>
                      <a:endParaRPr lang="en-US" altLang="en-US" sz="2000" b="0">
                        <a:latin typeface="+mj-ea"/>
                        <a:ea typeface="+mj-ea"/>
                        <a:cs typeface="Times New Roman" panose="02020603050405020304" charset="0"/>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r>
              <a:tr h="537845">
                <a:tc>
                  <a:txBody>
                    <a:bodyPr/>
                    <a:p>
                      <a:pPr indent="0">
                        <a:buNone/>
                      </a:pPr>
                      <a:r>
                        <a:rPr lang="en-US" sz="2000" b="0">
                          <a:latin typeface="+mj-ea"/>
                          <a:ea typeface="+mj-ea"/>
                          <a:cs typeface="微软雅黑" panose="020B0503020204020204" charset="-122"/>
                        </a:rPr>
                        <a:t>12:00</a:t>
                      </a:r>
                      <a:endParaRPr lang="en-US" altLang="en-US" sz="2000" b="0">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j-ea"/>
                          <a:ea typeface="+mj-ea"/>
                          <a:cs typeface="微软雅黑" panose="020B0503020204020204" charset="-122"/>
                        </a:rPr>
                        <a:t>从马尼拉出发</a:t>
                      </a:r>
                      <a:endParaRPr lang="en-US" altLang="en-US" sz="2000" b="0">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j-ea"/>
                          <a:ea typeface="+mj-ea"/>
                          <a:cs typeface="Times New Roman" panose="02020603050405020304" charset="0"/>
                        </a:rPr>
                        <a:t> </a:t>
                      </a:r>
                      <a:endParaRPr lang="en-US" altLang="en-US" sz="2000" b="0">
                        <a:latin typeface="+mj-ea"/>
                        <a:ea typeface="+mj-ea"/>
                        <a:cs typeface="Times New Roman" panose="02020603050405020304" charset="0"/>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j-ea"/>
                          <a:ea typeface="+mj-ea"/>
                          <a:cs typeface="Times New Roman" panose="02020603050405020304" charset="0"/>
                        </a:rPr>
                        <a:t> </a:t>
                      </a:r>
                      <a:endParaRPr lang="en-US" altLang="en-US" sz="2000" b="0">
                        <a:latin typeface="+mj-ea"/>
                        <a:ea typeface="+mj-ea"/>
                        <a:cs typeface="Times New Roman" panose="02020603050405020304" charset="0"/>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r>
              <a:tr h="537845">
                <a:tc>
                  <a:txBody>
                    <a:bodyPr/>
                    <a:p>
                      <a:pPr indent="0">
                        <a:buNone/>
                      </a:pPr>
                      <a:r>
                        <a:rPr lang="en-US" sz="2000" b="0">
                          <a:latin typeface="+mj-ea"/>
                          <a:ea typeface="+mj-ea"/>
                          <a:cs typeface="微软雅黑" panose="020B0503020204020204" charset="-122"/>
                        </a:rPr>
                        <a:t>18:00</a:t>
                      </a:r>
                      <a:endParaRPr lang="en-US" altLang="en-US" sz="2000" b="0">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mj-ea"/>
                          <a:ea typeface="+mj-ea"/>
                          <a:cs typeface="微软雅黑" panose="020B0503020204020204" charset="-122"/>
                        </a:rPr>
                        <a:t>到达檀香山（夏威夷时间）</a:t>
                      </a:r>
                      <a:endParaRPr lang="en-US" altLang="en-US" sz="2000" b="0">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mj-ea"/>
                          <a:ea typeface="+mj-ea"/>
                          <a:cs typeface="+mj-ea"/>
                        </a:rPr>
                        <a:t>10小时（含时差）</a:t>
                      </a:r>
                      <a:endParaRPr lang="en-US" altLang="en-US" sz="2000" b="0">
                        <a:latin typeface="+mj-ea"/>
                        <a:ea typeface="+mj-ea"/>
                        <a:cs typeface="+mj-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mj-ea"/>
                          <a:ea typeface="+mj-ea"/>
                          <a:cs typeface="Times New Roman" panose="02020603050405020304" charset="0"/>
                        </a:rPr>
                        <a:t> </a:t>
                      </a:r>
                      <a:endParaRPr lang="en-US" altLang="en-US" sz="2000" b="0">
                        <a:latin typeface="+mj-ea"/>
                        <a:ea typeface="+mj-ea"/>
                        <a:cs typeface="Times New Roman" panose="02020603050405020304" charset="0"/>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r>
              <a:tr h="537845">
                <a:tc>
                  <a:txBody>
                    <a:bodyPr/>
                    <a:p>
                      <a:pPr indent="0">
                        <a:buNone/>
                      </a:pPr>
                      <a:r>
                        <a:rPr lang="en-US" sz="2000" b="0">
                          <a:latin typeface="+mj-ea"/>
                          <a:ea typeface="+mj-ea"/>
                          <a:cs typeface="微软雅黑" panose="020B0503020204020204" charset="-122"/>
                        </a:rPr>
                        <a:t>19:00</a:t>
                      </a:r>
                      <a:endParaRPr lang="en-US" altLang="en-US" sz="2000" b="0">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j-ea"/>
                          <a:ea typeface="+mj-ea"/>
                          <a:cs typeface="微软雅黑" panose="020B0503020204020204" charset="-122"/>
                        </a:rPr>
                        <a:t>入住酒店</a:t>
                      </a:r>
                      <a:endParaRPr lang="en-US" altLang="en-US" sz="2000" b="0">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j-ea"/>
                          <a:ea typeface="+mj-ea"/>
                          <a:cs typeface="+mj-ea"/>
                        </a:rPr>
                        <a:t>1小时</a:t>
                      </a:r>
                      <a:endParaRPr lang="en-US" altLang="en-US" sz="2000" b="0">
                        <a:latin typeface="+mj-ea"/>
                        <a:ea typeface="+mj-ea"/>
                        <a:cs typeface="+mj-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j-ea"/>
                          <a:ea typeface="+mj-ea"/>
                          <a:cs typeface="+mj-ea"/>
                        </a:rPr>
                        <a:t>酒店位置：Waikiki Beach Marriott Resort &amp; Spa</a:t>
                      </a:r>
                      <a:endParaRPr lang="en-US" altLang="en-US" sz="2000" b="0">
                        <a:latin typeface="+mj-ea"/>
                        <a:ea typeface="+mj-ea"/>
                        <a:cs typeface="+mj-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r>
              <a:tr h="537845">
                <a:tc>
                  <a:txBody>
                    <a:bodyPr/>
                    <a:p>
                      <a:pPr indent="0">
                        <a:buNone/>
                      </a:pPr>
                      <a:r>
                        <a:rPr lang="en-US" sz="2000" b="0">
                          <a:latin typeface="+mj-ea"/>
                          <a:ea typeface="+mj-ea"/>
                          <a:cs typeface="微软雅黑" panose="020B0503020204020204" charset="-122"/>
                        </a:rPr>
                        <a:t>20:00</a:t>
                      </a:r>
                      <a:endParaRPr lang="en-US" altLang="en-US" sz="2000" b="0">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mj-ea"/>
                          <a:ea typeface="+mj-ea"/>
                          <a:cs typeface="微软雅黑" panose="020B0503020204020204" charset="-122"/>
                        </a:rPr>
                        <a:t>去海滩散步，欣赏日落和星空</a:t>
                      </a:r>
                      <a:endParaRPr lang="en-US" altLang="en-US" sz="2000" b="0">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mj-ea"/>
                          <a:ea typeface="+mj-ea"/>
                          <a:cs typeface="+mj-ea"/>
                        </a:rPr>
                        <a:t>2小时</a:t>
                      </a:r>
                      <a:endParaRPr lang="en-US" altLang="en-US" sz="2000" b="0">
                        <a:latin typeface="+mj-ea"/>
                        <a:ea typeface="+mj-ea"/>
                        <a:cs typeface="+mj-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mj-ea"/>
                          <a:ea typeface="+mj-ea"/>
                          <a:cs typeface="+mj-ea"/>
                        </a:rPr>
                        <a:t>海滩位置：Waikiki Beach</a:t>
                      </a:r>
                      <a:endParaRPr lang="en-US" altLang="en-US" sz="2000" b="0">
                        <a:latin typeface="+mj-ea"/>
                        <a:ea typeface="+mj-ea"/>
                        <a:cs typeface="+mj-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r>
              <a:tr h="537845">
                <a:tc>
                  <a:txBody>
                    <a:bodyPr/>
                    <a:p>
                      <a:pPr indent="0">
                        <a:buNone/>
                      </a:pPr>
                      <a:r>
                        <a:rPr lang="en-US" sz="2000" b="0">
                          <a:latin typeface="+mj-ea"/>
                          <a:ea typeface="+mj-ea"/>
                          <a:cs typeface="微软雅黑" panose="020B0503020204020204" charset="-122"/>
                        </a:rPr>
                        <a:t>22:00</a:t>
                      </a:r>
                      <a:endParaRPr lang="en-US" altLang="en-US" sz="2000" b="0">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j-ea"/>
                          <a:ea typeface="+mj-ea"/>
                          <a:cs typeface="微软雅黑" panose="020B0503020204020204" charset="-122"/>
                        </a:rPr>
                        <a:t>回酒店休息</a:t>
                      </a:r>
                      <a:endParaRPr lang="en-US" altLang="en-US" sz="2000" b="0">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j-ea"/>
                          <a:ea typeface="+mj-ea"/>
                          <a:cs typeface="Times New Roman" panose="02020603050405020304" charset="0"/>
                        </a:rPr>
                        <a:t> </a:t>
                      </a:r>
                      <a:endParaRPr lang="en-US" altLang="en-US" sz="2000" b="0">
                        <a:latin typeface="+mj-ea"/>
                        <a:ea typeface="+mj-ea"/>
                        <a:cs typeface="Times New Roman" panose="02020603050405020304" charset="0"/>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j-ea"/>
                          <a:ea typeface="+mj-ea"/>
                          <a:cs typeface="微软雅黑" panose="020B0503020204020204" charset="-122"/>
                        </a:rPr>
                        <a:t>旅程劳累注意休息</a:t>
                      </a:r>
                      <a:endParaRPr lang="en-US" altLang="en-US" sz="2000" b="0">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121" y="-68580"/>
            <a:ext cx="4000044" cy="6858000"/>
          </a:xfrm>
          <a:prstGeom prst="rect">
            <a:avLst/>
          </a:prstGeom>
          <a:solidFill>
            <a:srgbClr val="F5E7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形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0800000">
            <a:off x="-1682674" y="5872241"/>
            <a:ext cx="3403169" cy="917022"/>
          </a:xfrm>
          <a:prstGeom prst="rect">
            <a:avLst/>
          </a:prstGeom>
        </p:spPr>
      </p:pic>
      <p:pic>
        <p:nvPicPr>
          <p:cNvPr id="30" name="图形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9680170" y="-326193"/>
            <a:ext cx="3403169" cy="917022"/>
          </a:xfrm>
          <a:prstGeom prst="rect">
            <a:avLst/>
          </a:prstGeom>
        </p:spPr>
      </p:pic>
      <p:graphicFrame>
        <p:nvGraphicFramePr>
          <p:cNvPr id="3" name="表格 2"/>
          <p:cNvGraphicFramePr/>
          <p:nvPr>
            <p:custDataLst>
              <p:tags r:id="rId3"/>
            </p:custDataLst>
          </p:nvPr>
        </p:nvGraphicFramePr>
        <p:xfrm>
          <a:off x="1535430" y="767715"/>
          <a:ext cx="8664575" cy="4875530"/>
        </p:xfrm>
        <a:graphic>
          <a:graphicData uri="http://schemas.openxmlformats.org/drawingml/2006/table">
            <a:tbl>
              <a:tblPr/>
              <a:tblGrid>
                <a:gridCol w="1366520"/>
                <a:gridCol w="2586355"/>
                <a:gridCol w="1367790"/>
                <a:gridCol w="3343910"/>
              </a:tblGrid>
              <a:tr h="509905">
                <a:tc>
                  <a:txBody>
                    <a:bodyPr/>
                    <a:p>
                      <a:pPr indent="0">
                        <a:buNone/>
                      </a:pPr>
                      <a:r>
                        <a:rPr lang="en-US" sz="2000" b="1">
                          <a:latin typeface="+mj-ea"/>
                          <a:ea typeface="+mj-ea"/>
                          <a:cs typeface="微软雅黑" panose="020B0503020204020204" charset="-122"/>
                        </a:rPr>
                        <a:t>时间</a:t>
                      </a:r>
                      <a:endParaRPr lang="en-US" altLang="en-US" sz="2000" b="1">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EDEDED"/>
                    </a:solidFill>
                  </a:tcPr>
                </a:tc>
                <a:tc>
                  <a:txBody>
                    <a:bodyPr/>
                    <a:p>
                      <a:pPr indent="0">
                        <a:buNone/>
                      </a:pPr>
                      <a:r>
                        <a:rPr lang="en-US" sz="2000" b="1">
                          <a:latin typeface="+mj-ea"/>
                          <a:ea typeface="+mj-ea"/>
                          <a:cs typeface="微软雅黑" panose="020B0503020204020204" charset="-122"/>
                        </a:rPr>
                        <a:t>活动</a:t>
                      </a:r>
                      <a:endParaRPr lang="en-US" altLang="en-US" sz="2000" b="1">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EDEDED"/>
                    </a:solidFill>
                  </a:tcPr>
                </a:tc>
                <a:tc>
                  <a:txBody>
                    <a:bodyPr/>
                    <a:p>
                      <a:pPr indent="0">
                        <a:buNone/>
                      </a:pPr>
                      <a:r>
                        <a:rPr lang="en-US" sz="2000" b="1">
                          <a:latin typeface="+mj-ea"/>
                          <a:ea typeface="+mj-ea"/>
                          <a:cs typeface="微软雅黑" panose="020B0503020204020204" charset="-122"/>
                        </a:rPr>
                        <a:t>时长</a:t>
                      </a:r>
                      <a:endParaRPr lang="en-US" altLang="en-US" sz="2000" b="1">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EDEDED"/>
                    </a:solidFill>
                  </a:tcPr>
                </a:tc>
                <a:tc>
                  <a:txBody>
                    <a:bodyPr/>
                    <a:p>
                      <a:pPr indent="0">
                        <a:buNone/>
                      </a:pPr>
                      <a:r>
                        <a:rPr lang="en-US" sz="2000" b="1">
                          <a:latin typeface="+mj-ea"/>
                          <a:ea typeface="+mj-ea"/>
                          <a:cs typeface="微软雅黑" panose="020B0503020204020204" charset="-122"/>
                        </a:rPr>
                        <a:t>备注</a:t>
                      </a:r>
                      <a:endParaRPr lang="en-US" altLang="en-US" sz="2000" b="1">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EDEDED"/>
                    </a:solidFill>
                  </a:tcPr>
                </a:tc>
              </a:tr>
              <a:tr h="509270">
                <a:tc>
                  <a:txBody>
                    <a:bodyPr/>
                    <a:p>
                      <a:pPr indent="0">
                        <a:buNone/>
                      </a:pPr>
                      <a:r>
                        <a:rPr lang="en-US" sz="2000" b="0">
                          <a:latin typeface="+mj-ea"/>
                          <a:ea typeface="+mj-ea"/>
                          <a:cs typeface="+mn-lt"/>
                        </a:rPr>
                        <a:t>08:00</a:t>
                      </a:r>
                      <a:endParaRPr lang="en-US" altLang="en-US" sz="2000" b="0">
                        <a:latin typeface="+mj-ea"/>
                        <a:ea typeface="+mj-ea"/>
                        <a:cs typeface="+mn-lt"/>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j-ea"/>
                          <a:ea typeface="+mj-ea"/>
                          <a:cs typeface="微软雅黑" panose="020B0503020204020204" charset="-122"/>
                        </a:rPr>
                        <a:t>早餐</a:t>
                      </a:r>
                      <a:endParaRPr lang="en-US" altLang="en-US" sz="2000" b="0">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j-ea"/>
                          <a:ea typeface="+mj-ea"/>
                          <a:cs typeface="+mj-ea"/>
                        </a:rPr>
                        <a:t>1小时</a:t>
                      </a:r>
                      <a:endParaRPr lang="en-US" altLang="en-US" sz="2000" b="0">
                        <a:latin typeface="+mj-ea"/>
                        <a:ea typeface="+mj-ea"/>
                        <a:cs typeface="+mj-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j-ea"/>
                          <a:ea typeface="+mj-ea"/>
                          <a:cs typeface="+mn-lt"/>
                        </a:rPr>
                        <a:t> </a:t>
                      </a:r>
                      <a:endParaRPr lang="en-US" altLang="en-US" sz="2000" b="0">
                        <a:latin typeface="+mj-ea"/>
                        <a:ea typeface="+mj-ea"/>
                        <a:cs typeface="+mn-lt"/>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r>
              <a:tr h="509905">
                <a:tc>
                  <a:txBody>
                    <a:bodyPr/>
                    <a:p>
                      <a:pPr indent="0">
                        <a:buNone/>
                      </a:pPr>
                      <a:r>
                        <a:rPr lang="en-US" sz="2000" b="0">
                          <a:latin typeface="+mj-ea"/>
                          <a:ea typeface="+mj-ea"/>
                          <a:cs typeface="+mn-lt"/>
                        </a:rPr>
                        <a:t>09:00</a:t>
                      </a:r>
                      <a:endParaRPr lang="en-US" altLang="en-US" sz="2000" b="0">
                        <a:latin typeface="+mj-ea"/>
                        <a:ea typeface="+mj-ea"/>
                        <a:cs typeface="+mn-lt"/>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mj-ea"/>
                          <a:ea typeface="+mj-ea"/>
                          <a:cs typeface="微软雅黑" panose="020B0503020204020204" charset="-122"/>
                        </a:rPr>
                        <a:t>前往珍珠港</a:t>
                      </a:r>
                      <a:endParaRPr lang="en-US" altLang="en-US" sz="2000" b="0">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mj-ea"/>
                          <a:ea typeface="+mj-ea"/>
                          <a:cs typeface="+mj-ea"/>
                        </a:rPr>
                        <a:t>1小时</a:t>
                      </a:r>
                      <a:endParaRPr lang="en-US" altLang="en-US" sz="2000" b="0">
                        <a:latin typeface="+mj-ea"/>
                        <a:ea typeface="+mj-ea"/>
                        <a:cs typeface="+mj-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mj-ea"/>
                          <a:ea typeface="+mj-ea"/>
                          <a:cs typeface="微软雅黑" panose="020B0503020204020204" charset="-122"/>
                        </a:rPr>
                        <a:t>交通方式：公交车</a:t>
                      </a:r>
                      <a:endParaRPr lang="en-US" altLang="en-US" sz="2000" b="0">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r>
              <a:tr h="663575">
                <a:tc>
                  <a:txBody>
                    <a:bodyPr/>
                    <a:p>
                      <a:pPr indent="0">
                        <a:buNone/>
                      </a:pPr>
                      <a:r>
                        <a:rPr lang="en-US" sz="2000" b="0">
                          <a:latin typeface="+mj-ea"/>
                          <a:ea typeface="+mj-ea"/>
                          <a:cs typeface="+mn-lt"/>
                        </a:rPr>
                        <a:t>10:30</a:t>
                      </a:r>
                      <a:endParaRPr lang="en-US" altLang="en-US" sz="2000" b="0">
                        <a:latin typeface="+mj-ea"/>
                        <a:ea typeface="+mj-ea"/>
                        <a:cs typeface="+mn-lt"/>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j-ea"/>
                          <a:ea typeface="+mj-ea"/>
                          <a:cs typeface="微软雅黑" panose="020B0503020204020204" charset="-122"/>
                        </a:rPr>
                        <a:t>参观珍珠港的军事遗址和纪念馆</a:t>
                      </a:r>
                      <a:endParaRPr lang="en-US" altLang="en-US" sz="2000" b="0">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j-ea"/>
                          <a:ea typeface="+mj-ea"/>
                          <a:cs typeface="+mj-ea"/>
                        </a:rPr>
                        <a:t>3小时</a:t>
                      </a:r>
                      <a:endParaRPr lang="en-US" altLang="en-US" sz="2000" b="0">
                        <a:latin typeface="+mj-ea"/>
                        <a:ea typeface="+mj-ea"/>
                        <a:cs typeface="+mj-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j-ea"/>
                          <a:ea typeface="+mj-ea"/>
                          <a:cs typeface="+mj-ea"/>
                        </a:rPr>
                        <a:t>门票价格：20美元</a:t>
                      </a:r>
                      <a:endParaRPr lang="en-US" altLang="en-US" sz="2000" b="0">
                        <a:latin typeface="+mj-ea"/>
                        <a:ea typeface="+mj-ea"/>
                        <a:cs typeface="+mj-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r>
              <a:tr h="662940">
                <a:tc>
                  <a:txBody>
                    <a:bodyPr/>
                    <a:p>
                      <a:pPr indent="0">
                        <a:buNone/>
                      </a:pPr>
                      <a:r>
                        <a:rPr lang="en-US" sz="2000" b="0">
                          <a:latin typeface="+mj-ea"/>
                          <a:ea typeface="+mj-ea"/>
                          <a:cs typeface="+mn-lt"/>
                        </a:rPr>
                        <a:t>13:00</a:t>
                      </a:r>
                      <a:endParaRPr lang="en-US" altLang="en-US" sz="2000" b="0">
                        <a:latin typeface="+mj-ea"/>
                        <a:ea typeface="+mj-ea"/>
                        <a:cs typeface="+mn-lt"/>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mj-ea"/>
                          <a:ea typeface="+mj-ea"/>
                          <a:cs typeface="微软雅黑" panose="020B0503020204020204" charset="-122"/>
                        </a:rPr>
                        <a:t>午餐</a:t>
                      </a:r>
                      <a:endParaRPr lang="en-US" altLang="en-US" sz="2000" b="0">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mj-ea"/>
                          <a:ea typeface="+mj-ea"/>
                          <a:cs typeface="+mj-ea"/>
                        </a:rPr>
                        <a:t>1小时</a:t>
                      </a:r>
                      <a:endParaRPr lang="en-US" altLang="en-US" sz="2000" b="0">
                        <a:latin typeface="+mj-ea"/>
                        <a:ea typeface="+mj-ea"/>
                        <a:cs typeface="+mj-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mj-ea"/>
                          <a:ea typeface="+mj-ea"/>
                          <a:cs typeface="+mj-ea"/>
                        </a:rPr>
                        <a:t>餐馆位置：Aloha Poke Shop</a:t>
                      </a:r>
                      <a:endParaRPr lang="en-US" altLang="en-US" sz="2000" b="0">
                        <a:latin typeface="+mj-ea"/>
                        <a:ea typeface="+mj-ea"/>
                        <a:cs typeface="+mj-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r>
              <a:tr h="509905">
                <a:tc>
                  <a:txBody>
                    <a:bodyPr/>
                    <a:p>
                      <a:pPr indent="0">
                        <a:buNone/>
                      </a:pPr>
                      <a:r>
                        <a:rPr lang="en-US" sz="2000" b="0">
                          <a:latin typeface="+mj-ea"/>
                          <a:ea typeface="+mj-ea"/>
                          <a:cs typeface="+mn-lt"/>
                        </a:rPr>
                        <a:t>14:00</a:t>
                      </a:r>
                      <a:endParaRPr lang="en-US" altLang="en-US" sz="2000" b="0">
                        <a:latin typeface="+mj-ea"/>
                        <a:ea typeface="+mj-ea"/>
                        <a:cs typeface="+mn-lt"/>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j-ea"/>
                          <a:ea typeface="+mj-ea"/>
                          <a:cs typeface="微软雅黑" panose="020B0503020204020204" charset="-122"/>
                        </a:rPr>
                        <a:t>前往钻石头山</a:t>
                      </a:r>
                      <a:endParaRPr lang="en-US" altLang="en-US" sz="2000" b="0">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j-ea"/>
                          <a:ea typeface="+mj-ea"/>
                          <a:cs typeface="+mj-ea"/>
                        </a:rPr>
                        <a:t>1小时</a:t>
                      </a:r>
                      <a:endParaRPr lang="en-US" altLang="en-US" sz="2000" b="0">
                        <a:latin typeface="+mj-ea"/>
                        <a:ea typeface="+mj-ea"/>
                        <a:cs typeface="+mj-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j-ea"/>
                          <a:ea typeface="+mj-ea"/>
                          <a:cs typeface="微软雅黑" panose="020B0503020204020204" charset="-122"/>
                        </a:rPr>
                        <a:t>交通方式：公交车或出租车</a:t>
                      </a:r>
                      <a:endParaRPr lang="en-US" altLang="en-US" sz="2000" b="0">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r>
              <a:tr h="509270">
                <a:tc>
                  <a:txBody>
                    <a:bodyPr/>
                    <a:p>
                      <a:pPr indent="0">
                        <a:buNone/>
                      </a:pPr>
                      <a:r>
                        <a:rPr lang="en-US" sz="2000" b="0">
                          <a:latin typeface="+mj-ea"/>
                          <a:ea typeface="+mj-ea"/>
                          <a:cs typeface="+mn-lt"/>
                        </a:rPr>
                        <a:t>16:00</a:t>
                      </a:r>
                      <a:endParaRPr lang="en-US" altLang="en-US" sz="2000" b="0">
                        <a:latin typeface="+mj-ea"/>
                        <a:ea typeface="+mj-ea"/>
                        <a:cs typeface="+mn-lt"/>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mj-ea"/>
                          <a:ea typeface="+mj-ea"/>
                          <a:cs typeface="微软雅黑" panose="020B0503020204020204" charset="-122"/>
                        </a:rPr>
                        <a:t>徒步钻石头山</a:t>
                      </a:r>
                      <a:endParaRPr lang="en-US" altLang="en-US" sz="2000" b="0">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mj-ea"/>
                          <a:ea typeface="+mj-ea"/>
                          <a:cs typeface="+mj-ea"/>
                        </a:rPr>
                        <a:t>2小时</a:t>
                      </a:r>
                      <a:endParaRPr lang="en-US" altLang="en-US" sz="2000" b="0">
                        <a:latin typeface="+mj-ea"/>
                        <a:ea typeface="+mj-ea"/>
                        <a:cs typeface="+mj-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mj-ea"/>
                          <a:ea typeface="+mj-ea"/>
                          <a:cs typeface="+mj-ea"/>
                        </a:rPr>
                        <a:t>门票价格：5美元</a:t>
                      </a:r>
                      <a:endParaRPr lang="en-US" altLang="en-US" sz="2000" b="0">
                        <a:latin typeface="+mj-ea"/>
                        <a:ea typeface="+mj-ea"/>
                        <a:cs typeface="+mj-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r>
              <a:tr h="490855">
                <a:tc>
                  <a:txBody>
                    <a:bodyPr/>
                    <a:p>
                      <a:pPr indent="0">
                        <a:buNone/>
                      </a:pPr>
                      <a:r>
                        <a:rPr lang="en-US" sz="2000" b="0">
                          <a:latin typeface="+mj-ea"/>
                          <a:ea typeface="+mj-ea"/>
                          <a:cs typeface="+mn-lt"/>
                        </a:rPr>
                        <a:t>17:00</a:t>
                      </a:r>
                      <a:endParaRPr lang="en-US" altLang="en-US" sz="2000" b="0">
                        <a:latin typeface="+mj-ea"/>
                        <a:ea typeface="+mj-ea"/>
                        <a:cs typeface="+mn-lt"/>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j-ea"/>
                          <a:ea typeface="+mj-ea"/>
                          <a:cs typeface="微软雅黑" panose="020B0503020204020204" charset="-122"/>
                        </a:rPr>
                        <a:t>返回酒店休息</a:t>
                      </a:r>
                      <a:endParaRPr lang="en-US" altLang="en-US" sz="2000" b="0">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j-ea"/>
                          <a:ea typeface="+mj-ea"/>
                          <a:cs typeface="+mj-ea"/>
                        </a:rPr>
                        <a:t>1小时</a:t>
                      </a:r>
                      <a:endParaRPr lang="en-US" altLang="en-US" sz="2000" b="0">
                        <a:latin typeface="+mj-ea"/>
                        <a:ea typeface="+mj-ea"/>
                        <a:cs typeface="+mj-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j-ea"/>
                          <a:ea typeface="+mj-ea"/>
                          <a:cs typeface="微软雅黑" panose="020B0503020204020204" charset="-122"/>
                        </a:rPr>
                        <a:t>交通方式：公交车</a:t>
                      </a:r>
                      <a:endParaRPr lang="en-US" altLang="en-US" sz="2000" b="0">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r>
              <a:tr h="509905">
                <a:tc>
                  <a:txBody>
                    <a:bodyPr/>
                    <a:p>
                      <a:pPr indent="0">
                        <a:buNone/>
                      </a:pPr>
                      <a:r>
                        <a:rPr lang="en-US" sz="2000" b="0">
                          <a:latin typeface="+mj-ea"/>
                          <a:ea typeface="+mj-ea"/>
                          <a:cs typeface="+mn-lt"/>
                        </a:rPr>
                        <a:t>18:00</a:t>
                      </a:r>
                      <a:endParaRPr lang="en-US" altLang="en-US" sz="2000" b="0">
                        <a:latin typeface="+mj-ea"/>
                        <a:ea typeface="+mj-ea"/>
                        <a:cs typeface="+mn-lt"/>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mj-ea"/>
                          <a:ea typeface="+mj-ea"/>
                          <a:cs typeface="微软雅黑" panose="020B0503020204020204" charset="-122"/>
                        </a:rPr>
                        <a:t>威基基海滩自由活动</a:t>
                      </a:r>
                      <a:endParaRPr lang="en-US" altLang="en-US" sz="2000" b="0">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mj-ea"/>
                          <a:ea typeface="+mj-ea"/>
                          <a:cs typeface="+mj-ea"/>
                        </a:rPr>
                        <a:t>3小时</a:t>
                      </a:r>
                      <a:endParaRPr lang="en-US" altLang="en-US" sz="2000" b="0">
                        <a:latin typeface="+mj-ea"/>
                        <a:ea typeface="+mj-ea"/>
                        <a:cs typeface="+mj-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endParaRPr lang="en-US" altLang="en-US" sz="2000" b="0">
                        <a:latin typeface="+mj-ea"/>
                        <a:ea typeface="+mj-ea"/>
                        <a:cs typeface="+mn-lt"/>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10696328" y="4763638"/>
            <a:ext cx="1206335" cy="2096587"/>
          </a:xfrm>
          <a:custGeom>
            <a:avLst/>
            <a:gdLst>
              <a:gd name="connsiteX0" fmla="*/ 0 w 1206335"/>
              <a:gd name="connsiteY0" fmla="*/ 0 h 2096587"/>
              <a:gd name="connsiteX1" fmla="*/ 1206335 w 1206335"/>
              <a:gd name="connsiteY1" fmla="*/ 0 h 2096587"/>
              <a:gd name="connsiteX2" fmla="*/ 1206335 w 1206335"/>
              <a:gd name="connsiteY2" fmla="*/ 2096587 h 2096587"/>
              <a:gd name="connsiteX3" fmla="*/ 0 w 1206335"/>
              <a:gd name="connsiteY3" fmla="*/ 2096587 h 2096587"/>
            </a:gdLst>
            <a:ahLst/>
            <a:cxnLst>
              <a:cxn ang="0">
                <a:pos x="connsiteX0" y="connsiteY0"/>
              </a:cxn>
              <a:cxn ang="0">
                <a:pos x="connsiteX1" y="connsiteY1"/>
              </a:cxn>
              <a:cxn ang="0">
                <a:pos x="connsiteX2" y="connsiteY2"/>
              </a:cxn>
              <a:cxn ang="0">
                <a:pos x="connsiteX3" y="connsiteY3"/>
              </a:cxn>
            </a:cxnLst>
            <a:rect l="l" t="t" r="r" b="b"/>
            <a:pathLst>
              <a:path w="1206335" h="2096587">
                <a:moveTo>
                  <a:pt x="0" y="0"/>
                </a:moveTo>
                <a:lnTo>
                  <a:pt x="1206335" y="0"/>
                </a:lnTo>
                <a:lnTo>
                  <a:pt x="1206335" y="2096587"/>
                </a:lnTo>
                <a:lnTo>
                  <a:pt x="0" y="2096587"/>
                </a:lnTo>
                <a:close/>
              </a:path>
            </a:pathLst>
          </a:custGeom>
        </p:spPr>
      </p:pic>
      <p:pic>
        <p:nvPicPr>
          <p:cNvPr id="22" name="图片 21"/>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10696327" y="2226"/>
            <a:ext cx="1229491" cy="2084187"/>
          </a:xfrm>
          <a:custGeom>
            <a:avLst/>
            <a:gdLst>
              <a:gd name="connsiteX0" fmla="*/ 0 w 1229491"/>
              <a:gd name="connsiteY0" fmla="*/ 0 h 2084187"/>
              <a:gd name="connsiteX1" fmla="*/ 1229491 w 1229491"/>
              <a:gd name="connsiteY1" fmla="*/ 0 h 2084187"/>
              <a:gd name="connsiteX2" fmla="*/ 1229491 w 1229491"/>
              <a:gd name="connsiteY2" fmla="*/ 2084187 h 2084187"/>
              <a:gd name="connsiteX3" fmla="*/ 0 w 1229491"/>
              <a:gd name="connsiteY3" fmla="*/ 2084187 h 2084187"/>
            </a:gdLst>
            <a:ahLst/>
            <a:cxnLst>
              <a:cxn ang="0">
                <a:pos x="connsiteX0" y="connsiteY0"/>
              </a:cxn>
              <a:cxn ang="0">
                <a:pos x="connsiteX1" y="connsiteY1"/>
              </a:cxn>
              <a:cxn ang="0">
                <a:pos x="connsiteX2" y="connsiteY2"/>
              </a:cxn>
              <a:cxn ang="0">
                <a:pos x="connsiteX3" y="connsiteY3"/>
              </a:cxn>
            </a:cxnLst>
            <a:rect l="l" t="t" r="r" b="b"/>
            <a:pathLst>
              <a:path w="1229491" h="2084187">
                <a:moveTo>
                  <a:pt x="0" y="0"/>
                </a:moveTo>
                <a:lnTo>
                  <a:pt x="1229491" y="0"/>
                </a:lnTo>
                <a:lnTo>
                  <a:pt x="1229491" y="2084187"/>
                </a:lnTo>
                <a:lnTo>
                  <a:pt x="0" y="2084187"/>
                </a:lnTo>
                <a:close/>
              </a:path>
            </a:pathLst>
          </a:custGeom>
        </p:spPr>
      </p:pic>
      <p:pic>
        <p:nvPicPr>
          <p:cNvPr id="24" name="图片 23"/>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a:xfrm>
            <a:off x="10696327" y="2376732"/>
            <a:ext cx="1206337" cy="2096587"/>
          </a:xfrm>
          <a:custGeom>
            <a:avLst/>
            <a:gdLst>
              <a:gd name="connsiteX0" fmla="*/ 0 w 1206337"/>
              <a:gd name="connsiteY0" fmla="*/ 0 h 2096587"/>
              <a:gd name="connsiteX1" fmla="*/ 1206337 w 1206337"/>
              <a:gd name="connsiteY1" fmla="*/ 0 h 2096587"/>
              <a:gd name="connsiteX2" fmla="*/ 1206337 w 1206337"/>
              <a:gd name="connsiteY2" fmla="*/ 2096587 h 2096587"/>
              <a:gd name="connsiteX3" fmla="*/ 0 w 1206337"/>
              <a:gd name="connsiteY3" fmla="*/ 2096587 h 2096587"/>
            </a:gdLst>
            <a:ahLst/>
            <a:cxnLst>
              <a:cxn ang="0">
                <a:pos x="connsiteX0" y="connsiteY0"/>
              </a:cxn>
              <a:cxn ang="0">
                <a:pos x="connsiteX1" y="connsiteY1"/>
              </a:cxn>
              <a:cxn ang="0">
                <a:pos x="connsiteX2" y="connsiteY2"/>
              </a:cxn>
              <a:cxn ang="0">
                <a:pos x="connsiteX3" y="connsiteY3"/>
              </a:cxn>
            </a:cxnLst>
            <a:rect l="l" t="t" r="r" b="b"/>
            <a:pathLst>
              <a:path w="1206337" h="2096587">
                <a:moveTo>
                  <a:pt x="0" y="0"/>
                </a:moveTo>
                <a:lnTo>
                  <a:pt x="1206337" y="0"/>
                </a:lnTo>
                <a:lnTo>
                  <a:pt x="1206337" y="2096587"/>
                </a:lnTo>
                <a:lnTo>
                  <a:pt x="0" y="2096587"/>
                </a:lnTo>
                <a:close/>
              </a:path>
            </a:pathLst>
          </a:custGeom>
        </p:spPr>
      </p:pic>
      <p:sp>
        <p:nvSpPr>
          <p:cNvPr id="2" name="矩形 1"/>
          <p:cNvSpPr/>
          <p:nvPr/>
        </p:nvSpPr>
        <p:spPr>
          <a:xfrm>
            <a:off x="0" y="0"/>
            <a:ext cx="4370267" cy="6858000"/>
          </a:xfrm>
          <a:prstGeom prst="rect">
            <a:avLst/>
          </a:prstGeom>
          <a:solidFill>
            <a:srgbClr val="F5E7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形 12"/>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1682674" y="5872241"/>
            <a:ext cx="3403169" cy="917022"/>
          </a:xfrm>
          <a:prstGeom prst="rect">
            <a:avLst/>
          </a:prstGeom>
        </p:spPr>
      </p:pic>
      <p:sp>
        <p:nvSpPr>
          <p:cNvPr id="33" name="文本框 32"/>
          <p:cNvSpPr txBox="1"/>
          <p:nvPr/>
        </p:nvSpPr>
        <p:spPr>
          <a:xfrm>
            <a:off x="5563357" y="2647161"/>
            <a:ext cx="4231865" cy="1938020"/>
          </a:xfrm>
          <a:prstGeom prst="rect">
            <a:avLst/>
          </a:prstGeom>
          <a:noFill/>
        </p:spPr>
        <p:txBody>
          <a:bodyPr wrap="square">
            <a:spAutoFit/>
          </a:bodyPr>
          <a:lstStyle/>
          <a:p>
            <a:pPr algn="r"/>
            <a:r>
              <a:rPr lang="en-US" altLang="zh-CN" sz="6000" b="0" i="0" dirty="0">
                <a:solidFill>
                  <a:srgbClr val="A98678"/>
                </a:solidFill>
                <a:effectLst/>
                <a:latin typeface="汉仪颜楷繁" panose="02010600000101010101" pitchFamily="2" charset="-122"/>
                <a:ea typeface="汉仪颜楷繁" panose="02010600000101010101" pitchFamily="2" charset="-122"/>
              </a:rPr>
              <a:t>01</a:t>
            </a:r>
            <a:endParaRPr lang="en-US" altLang="zh-CN" sz="6000" b="0" i="0" dirty="0">
              <a:solidFill>
                <a:srgbClr val="A98678"/>
              </a:solidFill>
              <a:effectLst/>
              <a:latin typeface="汉仪颜楷繁" panose="02010600000101010101" pitchFamily="2" charset="-122"/>
              <a:ea typeface="汉仪颜楷繁" panose="02010600000101010101" pitchFamily="2" charset="-122"/>
            </a:endParaRPr>
          </a:p>
          <a:p>
            <a:pPr algn="r"/>
            <a:r>
              <a:rPr lang="zh-CN" altLang="en-US" sz="6000" b="1" dirty="0">
                <a:solidFill>
                  <a:srgbClr val="A98678"/>
                </a:solidFill>
                <a:latin typeface="华文楷体" panose="02010600040101010101" charset="-122"/>
                <a:ea typeface="华文楷体" panose="02010600040101010101" charset="-122"/>
                <a:sym typeface="阿里巴巴普惠体 Heavy" panose="00020600040101010101" pitchFamily="18" charset="-122"/>
              </a:rPr>
              <a:t>项目概况</a:t>
            </a:r>
            <a:endParaRPr lang="zh-CN" altLang="en-US" sz="6000" b="1" dirty="0">
              <a:solidFill>
                <a:srgbClr val="A98678"/>
              </a:solidFill>
              <a:latin typeface="华文楷体" panose="02010600040101010101" charset="-122"/>
              <a:ea typeface="华文楷体" panose="02010600040101010101" charset="-122"/>
              <a:sym typeface="阿里巴巴普惠体 Heavy" panose="00020600040101010101" pitchFamily="18" charset="-122"/>
            </a:endParaRPr>
          </a:p>
        </p:txBody>
      </p:sp>
      <p:pic>
        <p:nvPicPr>
          <p:cNvPr id="16" name="图片 15"/>
          <p:cNvPicPr>
            <a:picLocks noChangeAspect="1"/>
          </p:cNvPicPr>
          <p:nvPr/>
        </p:nvPicPr>
        <p:blipFill rotWithShape="1">
          <a:blip r:embed="rId6" cstate="print">
            <a:extLst>
              <a:ext uri="{28A0092B-C50C-407E-A947-70E740481C1C}">
                <a14:useLocalDpi xmlns:a14="http://schemas.microsoft.com/office/drawing/2010/main" val="0"/>
              </a:ext>
            </a:extLst>
          </a:blip>
          <a:srcRect/>
          <a:stretch>
            <a:fillRect/>
          </a:stretch>
        </p:blipFill>
        <p:spPr>
          <a:xfrm>
            <a:off x="357998" y="1705076"/>
            <a:ext cx="5774911" cy="4068755"/>
          </a:xfrm>
          <a:prstGeom prst="rect">
            <a:avLst/>
          </a:prstGeom>
        </p:spPr>
      </p:pic>
      <p:pic>
        <p:nvPicPr>
          <p:cNvPr id="30" name="图形 29"/>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0800000">
            <a:off x="3749378" y="1397137"/>
            <a:ext cx="3403169" cy="917022"/>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121" y="-68580"/>
            <a:ext cx="4000044" cy="6858000"/>
          </a:xfrm>
          <a:prstGeom prst="rect">
            <a:avLst/>
          </a:prstGeom>
          <a:solidFill>
            <a:srgbClr val="F5E7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形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0800000">
            <a:off x="-1682674" y="5872241"/>
            <a:ext cx="3403169" cy="917022"/>
          </a:xfrm>
          <a:prstGeom prst="rect">
            <a:avLst/>
          </a:prstGeom>
        </p:spPr>
      </p:pic>
      <p:pic>
        <p:nvPicPr>
          <p:cNvPr id="30" name="图形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9680170" y="-326193"/>
            <a:ext cx="3403169" cy="917022"/>
          </a:xfrm>
          <a:prstGeom prst="rect">
            <a:avLst/>
          </a:prstGeom>
        </p:spPr>
      </p:pic>
      <p:graphicFrame>
        <p:nvGraphicFramePr>
          <p:cNvPr id="3" name="表格 2"/>
          <p:cNvGraphicFramePr/>
          <p:nvPr>
            <p:custDataLst>
              <p:tags r:id="rId3"/>
            </p:custDataLst>
          </p:nvPr>
        </p:nvGraphicFramePr>
        <p:xfrm>
          <a:off x="959485" y="403860"/>
          <a:ext cx="10385425" cy="6238240"/>
        </p:xfrm>
        <a:graphic>
          <a:graphicData uri="http://schemas.openxmlformats.org/drawingml/2006/table">
            <a:tbl>
              <a:tblPr/>
              <a:tblGrid>
                <a:gridCol w="2086610"/>
                <a:gridCol w="3069590"/>
                <a:gridCol w="2128520"/>
                <a:gridCol w="3100705"/>
              </a:tblGrid>
              <a:tr h="314325">
                <a:tc>
                  <a:txBody>
                    <a:bodyPr/>
                    <a:p>
                      <a:pPr indent="0">
                        <a:buNone/>
                      </a:pPr>
                      <a:endParaRPr lang="en-US" altLang="en-US" sz="2000" b="1">
                        <a:latin typeface="+mj-ea"/>
                        <a:ea typeface="+mj-ea"/>
                        <a:cs typeface="+mj-lt"/>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EDEDED"/>
                    </a:solidFill>
                  </a:tcPr>
                </a:tc>
                <a:tc>
                  <a:txBody>
                    <a:bodyPr/>
                    <a:p>
                      <a:pPr indent="0">
                        <a:buNone/>
                      </a:pPr>
                      <a:r>
                        <a:rPr lang="en-US" sz="2000" b="1">
                          <a:latin typeface="+mj-ea"/>
                          <a:ea typeface="+mj-ea"/>
                          <a:cs typeface="微软雅黑" panose="020B0503020204020204" charset="-122"/>
                        </a:rPr>
                        <a:t>活动</a:t>
                      </a:r>
                      <a:endParaRPr lang="en-US" altLang="en-US" sz="2000" b="1">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EDEDED"/>
                    </a:solidFill>
                  </a:tcPr>
                </a:tc>
                <a:tc>
                  <a:txBody>
                    <a:bodyPr/>
                    <a:p>
                      <a:pPr indent="0">
                        <a:buNone/>
                      </a:pPr>
                      <a:r>
                        <a:rPr lang="en-US" sz="2000" b="1">
                          <a:latin typeface="+mj-ea"/>
                          <a:ea typeface="+mj-ea"/>
                          <a:cs typeface="微软雅黑" panose="020B0503020204020204" charset="-122"/>
                        </a:rPr>
                        <a:t>时长</a:t>
                      </a:r>
                      <a:endParaRPr lang="en-US" altLang="en-US" sz="2000" b="1">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EDEDED"/>
                    </a:solidFill>
                  </a:tcPr>
                </a:tc>
                <a:tc>
                  <a:txBody>
                    <a:bodyPr/>
                    <a:p>
                      <a:pPr indent="0">
                        <a:buNone/>
                      </a:pPr>
                      <a:r>
                        <a:rPr lang="en-US" sz="2000" b="1">
                          <a:latin typeface="+mj-ea"/>
                          <a:ea typeface="+mj-ea"/>
                          <a:cs typeface="微软雅黑" panose="020B0503020204020204" charset="-122"/>
                        </a:rPr>
                        <a:t>备注</a:t>
                      </a:r>
                      <a:endParaRPr lang="en-US" altLang="en-US" sz="2000" b="1">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EDEDED"/>
                    </a:solidFill>
                  </a:tcPr>
                </a:tc>
              </a:tr>
              <a:tr h="314325">
                <a:tc>
                  <a:txBody>
                    <a:bodyPr/>
                    <a:p>
                      <a:pPr indent="0">
                        <a:buNone/>
                      </a:pPr>
                      <a:r>
                        <a:rPr lang="en-US" sz="2000" b="0">
                          <a:latin typeface="+mj-ea"/>
                          <a:ea typeface="+mj-ea"/>
                          <a:cs typeface="+mj-lt"/>
                        </a:rPr>
                        <a:t>07:30</a:t>
                      </a:r>
                      <a:endParaRPr lang="en-US" altLang="en-US" sz="2000" b="0">
                        <a:latin typeface="+mj-ea"/>
                        <a:ea typeface="+mj-ea"/>
                        <a:cs typeface="+mj-lt"/>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j-ea"/>
                          <a:ea typeface="+mj-ea"/>
                          <a:cs typeface="微软雅黑" panose="020B0503020204020204" charset="-122"/>
                        </a:rPr>
                        <a:t>早餐</a:t>
                      </a:r>
                      <a:endParaRPr lang="en-US" altLang="en-US" sz="2000" b="0">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j-ea"/>
                          <a:ea typeface="+mj-ea"/>
                          <a:cs typeface="+mj-ea"/>
                        </a:rPr>
                        <a:t>1小时</a:t>
                      </a:r>
                      <a:endParaRPr lang="en-US" altLang="en-US" sz="2000" b="0">
                        <a:latin typeface="+mj-ea"/>
                        <a:ea typeface="+mj-ea"/>
                        <a:cs typeface="+mj-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j-ea"/>
                          <a:ea typeface="+mj-ea"/>
                          <a:cs typeface="+mj-lt"/>
                        </a:rPr>
                        <a:t> </a:t>
                      </a:r>
                      <a:endParaRPr lang="en-US" altLang="en-US" sz="2000" b="0">
                        <a:latin typeface="+mj-ea"/>
                        <a:ea typeface="+mj-ea"/>
                        <a:cs typeface="+mj-lt"/>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r>
              <a:tr h="606425">
                <a:tc>
                  <a:txBody>
                    <a:bodyPr/>
                    <a:p>
                      <a:pPr indent="0">
                        <a:buNone/>
                      </a:pPr>
                      <a:r>
                        <a:rPr lang="en-US" sz="2000" b="0">
                          <a:latin typeface="+mj-ea"/>
                          <a:ea typeface="+mj-ea"/>
                          <a:cs typeface="+mj-lt"/>
                        </a:rPr>
                        <a:t>08:30</a:t>
                      </a:r>
                      <a:endParaRPr lang="en-US" altLang="en-US" sz="2000" b="0">
                        <a:latin typeface="+mj-ea"/>
                        <a:ea typeface="+mj-ea"/>
                        <a:cs typeface="+mj-lt"/>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mj-ea"/>
                          <a:ea typeface="+mj-ea"/>
                          <a:cs typeface="微软雅黑" panose="020B0503020204020204" charset="-122"/>
                        </a:rPr>
                        <a:t>前往北岸</a:t>
                      </a:r>
                      <a:endParaRPr lang="en-US" altLang="en-US" sz="2000" b="0">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mj-ea"/>
                          <a:ea typeface="+mj-ea"/>
                          <a:cs typeface="+mj-ea"/>
                        </a:rPr>
                        <a:t>1小时</a:t>
                      </a:r>
                      <a:endParaRPr lang="en-US" altLang="en-US" sz="2000" b="0">
                        <a:latin typeface="+mj-ea"/>
                        <a:ea typeface="+mj-ea"/>
                        <a:cs typeface="+mj-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mj-ea"/>
                          <a:ea typeface="+mj-ea"/>
                          <a:cs typeface="微软雅黑" panose="020B0503020204020204" charset="-122"/>
                        </a:rPr>
                        <a:t>交通方式：租车</a:t>
                      </a:r>
                      <a:endParaRPr lang="en-US" altLang="en-US" sz="2000" b="0">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r>
              <a:tr h="909955">
                <a:tc>
                  <a:txBody>
                    <a:bodyPr/>
                    <a:p>
                      <a:pPr indent="0">
                        <a:buNone/>
                      </a:pPr>
                      <a:r>
                        <a:rPr lang="en-US" sz="2000" b="0">
                          <a:latin typeface="+mj-ea"/>
                          <a:ea typeface="+mj-ea"/>
                          <a:cs typeface="+mj-lt"/>
                        </a:rPr>
                        <a:t>09:30</a:t>
                      </a:r>
                      <a:endParaRPr lang="en-US" altLang="en-US" sz="2000" b="0">
                        <a:latin typeface="+mj-ea"/>
                        <a:ea typeface="+mj-ea"/>
                        <a:cs typeface="+mj-lt"/>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j-ea"/>
                          <a:ea typeface="+mj-ea"/>
                          <a:cs typeface="微软雅黑" panose="020B0503020204020204" charset="-122"/>
                        </a:rPr>
                        <a:t>探索北岸冲浪点</a:t>
                      </a:r>
                      <a:endParaRPr lang="en-US" altLang="en-US" sz="2000" b="0">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j-ea"/>
                          <a:ea typeface="+mj-ea"/>
                          <a:cs typeface="+mj-ea"/>
                        </a:rPr>
                        <a:t>3小时</a:t>
                      </a:r>
                      <a:endParaRPr lang="en-US" altLang="en-US" sz="2000" b="0">
                        <a:latin typeface="+mj-ea"/>
                        <a:ea typeface="+mj-ea"/>
                        <a:cs typeface="+mj-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j-ea"/>
                          <a:ea typeface="+mj-ea"/>
                          <a:cs typeface="+mj-ea"/>
                        </a:rPr>
                        <a:t>Pipeline 冲浪点、Sunset Beach、Turtle Bay</a:t>
                      </a:r>
                      <a:endParaRPr lang="en-US" altLang="en-US" sz="2000" b="0">
                        <a:latin typeface="+mj-ea"/>
                        <a:ea typeface="+mj-ea"/>
                        <a:cs typeface="+mj-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r>
              <a:tr h="606425">
                <a:tc>
                  <a:txBody>
                    <a:bodyPr/>
                    <a:p>
                      <a:pPr indent="0">
                        <a:buNone/>
                      </a:pPr>
                      <a:r>
                        <a:rPr lang="en-US" sz="2000" b="0">
                          <a:latin typeface="+mj-ea"/>
                          <a:ea typeface="+mj-ea"/>
                          <a:cs typeface="+mj-lt"/>
                        </a:rPr>
                        <a:t>12:30</a:t>
                      </a:r>
                      <a:endParaRPr lang="en-US" altLang="en-US" sz="2000" b="0">
                        <a:latin typeface="+mj-ea"/>
                        <a:ea typeface="+mj-ea"/>
                        <a:cs typeface="+mj-lt"/>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mj-ea"/>
                          <a:ea typeface="+mj-ea"/>
                          <a:cs typeface="微软雅黑" panose="020B0503020204020204" charset="-122"/>
                        </a:rPr>
                        <a:t>午餐</a:t>
                      </a:r>
                      <a:endParaRPr lang="en-US" altLang="en-US" sz="2000" b="0">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mj-ea"/>
                          <a:ea typeface="+mj-ea"/>
                          <a:cs typeface="+mj-ea"/>
                        </a:rPr>
                        <a:t>1小时</a:t>
                      </a:r>
                      <a:endParaRPr lang="en-US" altLang="en-US" sz="2000" b="0">
                        <a:latin typeface="+mj-ea"/>
                        <a:ea typeface="+mj-ea"/>
                        <a:cs typeface="+mj-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mj-ea"/>
                          <a:ea typeface="+mj-ea"/>
                          <a:cs typeface="+mj-ea"/>
                        </a:rPr>
                        <a:t>30美元（约合193元人民币）</a:t>
                      </a:r>
                      <a:endParaRPr lang="en-US" altLang="en-US" sz="2000" b="0">
                        <a:latin typeface="+mj-ea"/>
                        <a:ea typeface="+mj-ea"/>
                        <a:cs typeface="+mj-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r>
              <a:tr h="606425">
                <a:tc>
                  <a:txBody>
                    <a:bodyPr/>
                    <a:p>
                      <a:pPr indent="0">
                        <a:buNone/>
                      </a:pPr>
                      <a:r>
                        <a:rPr lang="en-US" sz="2000" b="0">
                          <a:latin typeface="+mj-ea"/>
                          <a:ea typeface="+mj-ea"/>
                          <a:cs typeface="+mj-lt"/>
                        </a:rPr>
                        <a:t>13:30</a:t>
                      </a:r>
                      <a:endParaRPr lang="en-US" altLang="en-US" sz="2000" b="0">
                        <a:latin typeface="+mj-ea"/>
                        <a:ea typeface="+mj-ea"/>
                        <a:cs typeface="+mj-lt"/>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j-ea"/>
                          <a:ea typeface="+mj-ea"/>
                          <a:cs typeface="微软雅黑" panose="020B0503020204020204" charset="-122"/>
                        </a:rPr>
                        <a:t>参观多莱种植园</a:t>
                      </a:r>
                      <a:endParaRPr lang="en-US" altLang="en-US" sz="2000" b="0">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j-ea"/>
                          <a:ea typeface="+mj-ea"/>
                          <a:cs typeface="+mj-ea"/>
                        </a:rPr>
                        <a:t>1.5小时</a:t>
                      </a:r>
                      <a:endParaRPr lang="en-US" altLang="en-US" sz="2000" b="0">
                        <a:latin typeface="+mj-ea"/>
                        <a:ea typeface="+mj-ea"/>
                        <a:cs typeface="+mj-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j-ea"/>
                          <a:ea typeface="+mj-ea"/>
                          <a:cs typeface="+mj-ea"/>
                        </a:rPr>
                        <a:t>免费，活动费用10-20美元</a:t>
                      </a:r>
                      <a:endParaRPr lang="en-US" altLang="en-US" sz="2000" b="0">
                        <a:latin typeface="+mj-ea"/>
                        <a:ea typeface="+mj-ea"/>
                        <a:cs typeface="+mj-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r>
              <a:tr h="607060">
                <a:tc>
                  <a:txBody>
                    <a:bodyPr/>
                    <a:p>
                      <a:pPr indent="0">
                        <a:buNone/>
                      </a:pPr>
                      <a:r>
                        <a:rPr lang="en-US" sz="2000" b="0">
                          <a:latin typeface="+mj-ea"/>
                          <a:ea typeface="+mj-ea"/>
                          <a:cs typeface="+mj-lt"/>
                        </a:rPr>
                        <a:t>15:00</a:t>
                      </a:r>
                      <a:endParaRPr lang="en-US" altLang="en-US" sz="2000" b="0">
                        <a:latin typeface="+mj-ea"/>
                        <a:ea typeface="+mj-ea"/>
                        <a:cs typeface="+mj-lt"/>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mj-ea"/>
                          <a:ea typeface="+mj-ea"/>
                          <a:cs typeface="微软雅黑" panose="020B0503020204020204" charset="-122"/>
                        </a:rPr>
                        <a:t>返回檀香山食</a:t>
                      </a:r>
                      <a:endParaRPr lang="en-US" altLang="en-US" sz="2000" b="0">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mj-ea"/>
                          <a:ea typeface="+mj-ea"/>
                          <a:cs typeface="+mj-ea"/>
                        </a:rPr>
                        <a:t>1小时</a:t>
                      </a:r>
                      <a:endParaRPr lang="en-US" altLang="en-US" sz="2000" b="0">
                        <a:latin typeface="+mj-ea"/>
                        <a:ea typeface="+mj-ea"/>
                        <a:cs typeface="+mj-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mj-ea"/>
                          <a:ea typeface="+mj-ea"/>
                          <a:cs typeface="微软雅黑" panose="020B0503020204020204" charset="-122"/>
                        </a:rPr>
                        <a:t>交通方式：租车</a:t>
                      </a:r>
                      <a:endParaRPr lang="en-US" altLang="en-US" sz="2000" b="0">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r>
              <a:tr h="453390">
                <a:tc>
                  <a:txBody>
                    <a:bodyPr/>
                    <a:p>
                      <a:pPr indent="0">
                        <a:buNone/>
                      </a:pPr>
                      <a:r>
                        <a:rPr lang="en-US" sz="2000" b="0">
                          <a:latin typeface="+mj-ea"/>
                          <a:ea typeface="+mj-ea"/>
                          <a:cs typeface="+mj-lt"/>
                        </a:rPr>
                        <a:t>16:00</a:t>
                      </a:r>
                      <a:endParaRPr lang="en-US" altLang="en-US" sz="2000" b="0">
                        <a:latin typeface="+mj-ea"/>
                        <a:ea typeface="+mj-ea"/>
                        <a:cs typeface="+mj-lt"/>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j-ea"/>
                          <a:ea typeface="+mj-ea"/>
                          <a:cs typeface="微软雅黑" panose="020B0503020204020204" charset="-122"/>
                        </a:rPr>
                        <a:t>下午自由活动</a:t>
                      </a:r>
                      <a:endParaRPr lang="en-US" altLang="en-US" sz="2000" b="0">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j-ea"/>
                          <a:ea typeface="+mj-ea"/>
                          <a:cs typeface="+mj-ea"/>
                        </a:rPr>
                        <a:t>2小时</a:t>
                      </a:r>
                      <a:endParaRPr lang="en-US" altLang="en-US" sz="2000" b="0">
                        <a:latin typeface="+mj-ea"/>
                        <a:ea typeface="+mj-ea"/>
                        <a:cs typeface="+mj-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j-ea"/>
                          <a:ea typeface="+mj-ea"/>
                          <a:cs typeface="+mj-lt"/>
                        </a:rPr>
                        <a:t> </a:t>
                      </a:r>
                      <a:endParaRPr lang="en-US" altLang="en-US" sz="2000" b="0">
                        <a:latin typeface="+mj-ea"/>
                        <a:ea typeface="+mj-ea"/>
                        <a:cs typeface="+mj-lt"/>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r>
              <a:tr h="607060">
                <a:tc>
                  <a:txBody>
                    <a:bodyPr/>
                    <a:p>
                      <a:pPr indent="0">
                        <a:buNone/>
                      </a:pPr>
                      <a:r>
                        <a:rPr lang="en-US" sz="2000" b="0">
                          <a:latin typeface="+mj-ea"/>
                          <a:ea typeface="+mj-ea"/>
                          <a:cs typeface="+mj-lt"/>
                        </a:rPr>
                        <a:t>18:00</a:t>
                      </a:r>
                      <a:endParaRPr lang="en-US" altLang="en-US" sz="2000" b="0">
                        <a:latin typeface="+mj-ea"/>
                        <a:ea typeface="+mj-ea"/>
                        <a:cs typeface="+mj-lt"/>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mj-ea"/>
                          <a:ea typeface="+mj-ea"/>
                          <a:cs typeface="微软雅黑" panose="020B0503020204020204" charset="-122"/>
                        </a:rPr>
                        <a:t>晚餐</a:t>
                      </a:r>
                      <a:endParaRPr lang="en-US" altLang="en-US" sz="2000" b="0">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mj-ea"/>
                          <a:ea typeface="+mj-ea"/>
                          <a:cs typeface="+mj-ea"/>
                        </a:rPr>
                        <a:t>2小时</a:t>
                      </a:r>
                      <a:endParaRPr lang="en-US" altLang="en-US" sz="2000" b="0">
                        <a:latin typeface="+mj-ea"/>
                        <a:ea typeface="+mj-ea"/>
                        <a:cs typeface="+mj-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mj-ea"/>
                          <a:ea typeface="+mj-ea"/>
                          <a:cs typeface="+mj-ea"/>
                        </a:rPr>
                        <a:t>50美元（约合322元人民币）</a:t>
                      </a:r>
                      <a:endParaRPr lang="en-US" altLang="en-US" sz="2000" b="0">
                        <a:latin typeface="+mj-ea"/>
                        <a:ea typeface="+mj-ea"/>
                        <a:cs typeface="+mj-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r>
              <a:tr h="606425">
                <a:tc>
                  <a:txBody>
                    <a:bodyPr/>
                    <a:p>
                      <a:pPr indent="0">
                        <a:buNone/>
                      </a:pPr>
                      <a:r>
                        <a:rPr lang="en-US" sz="2000" b="0">
                          <a:latin typeface="+mj-ea"/>
                          <a:ea typeface="+mj-ea"/>
                          <a:cs typeface="+mj-lt"/>
                        </a:rPr>
                        <a:t>20:00</a:t>
                      </a:r>
                      <a:endParaRPr lang="en-US" altLang="en-US" sz="2000" b="0">
                        <a:latin typeface="+mj-ea"/>
                        <a:ea typeface="+mj-ea"/>
                        <a:cs typeface="+mj-lt"/>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j-ea"/>
                          <a:ea typeface="+mj-ea"/>
                          <a:cs typeface="微软雅黑" panose="020B0503020204020204" charset="-122"/>
                        </a:rPr>
                        <a:t>体验夜生活</a:t>
                      </a:r>
                      <a:endParaRPr lang="en-US" altLang="en-US" sz="2000" b="0">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j-ea"/>
                          <a:ea typeface="+mj-ea"/>
                          <a:cs typeface="+mj-ea"/>
                        </a:rPr>
                        <a:t>2小时</a:t>
                      </a:r>
                      <a:endParaRPr lang="en-US" altLang="en-US" sz="2000" b="0">
                        <a:latin typeface="+mj-ea"/>
                        <a:ea typeface="+mj-ea"/>
                        <a:cs typeface="+mj-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j-ea"/>
                          <a:ea typeface="+mj-ea"/>
                          <a:cs typeface="+mj-ea"/>
                        </a:rPr>
                        <a:t>预算约合300美元</a:t>
                      </a:r>
                      <a:endParaRPr lang="en-US" altLang="en-US" sz="2000" b="0">
                        <a:latin typeface="+mj-ea"/>
                        <a:ea typeface="+mj-ea"/>
                        <a:cs typeface="+mj-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r>
              <a:tr h="606425">
                <a:tc>
                  <a:txBody>
                    <a:bodyPr/>
                    <a:p>
                      <a:pPr indent="0">
                        <a:buNone/>
                      </a:pPr>
                      <a:r>
                        <a:rPr lang="en-US" sz="2000" b="0">
                          <a:latin typeface="+mj-ea"/>
                          <a:ea typeface="+mj-ea"/>
                          <a:cs typeface="+mj-lt"/>
                        </a:rPr>
                        <a:t>22:00</a:t>
                      </a:r>
                      <a:endParaRPr lang="en-US" altLang="en-US" sz="2000" b="0">
                        <a:latin typeface="+mj-ea"/>
                        <a:ea typeface="+mj-ea"/>
                        <a:cs typeface="+mj-lt"/>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mj-ea"/>
                          <a:ea typeface="+mj-ea"/>
                          <a:cs typeface="微软雅黑" panose="020B0503020204020204" charset="-122"/>
                        </a:rPr>
                        <a:t>回酒店休息</a:t>
                      </a:r>
                      <a:endParaRPr lang="en-US" altLang="en-US" sz="2000" b="0">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mj-ea"/>
                          <a:ea typeface="+mj-ea"/>
                          <a:cs typeface="+mj-ea"/>
                        </a:rPr>
                        <a:t>30分钟</a:t>
                      </a:r>
                      <a:endParaRPr lang="en-US" altLang="en-US" sz="2000" b="0">
                        <a:latin typeface="+mj-ea"/>
                        <a:ea typeface="+mj-ea"/>
                        <a:cs typeface="+mj-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mj-ea"/>
                          <a:ea typeface="+mj-ea"/>
                          <a:cs typeface="微软雅黑" panose="020B0503020204020204" charset="-122"/>
                        </a:rPr>
                        <a:t>交通方式：公交车</a:t>
                      </a:r>
                      <a:endParaRPr lang="en-US" altLang="en-US" sz="2000" b="0">
                        <a:latin typeface="+mj-ea"/>
                        <a:ea typeface="+mj-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121" y="-68580"/>
            <a:ext cx="4000044" cy="6858000"/>
          </a:xfrm>
          <a:prstGeom prst="rect">
            <a:avLst/>
          </a:prstGeom>
          <a:solidFill>
            <a:srgbClr val="F5E7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形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0800000">
            <a:off x="-1682674" y="5872241"/>
            <a:ext cx="3403169" cy="917022"/>
          </a:xfrm>
          <a:prstGeom prst="rect">
            <a:avLst/>
          </a:prstGeom>
        </p:spPr>
      </p:pic>
      <p:pic>
        <p:nvPicPr>
          <p:cNvPr id="30" name="图形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9680170" y="-326193"/>
            <a:ext cx="3403169" cy="917022"/>
          </a:xfrm>
          <a:prstGeom prst="rect">
            <a:avLst/>
          </a:prstGeom>
        </p:spPr>
      </p:pic>
      <p:graphicFrame>
        <p:nvGraphicFramePr>
          <p:cNvPr id="3" name="表格 2"/>
          <p:cNvGraphicFramePr/>
          <p:nvPr>
            <p:custDataLst>
              <p:tags r:id="rId3"/>
            </p:custDataLst>
          </p:nvPr>
        </p:nvGraphicFramePr>
        <p:xfrm>
          <a:off x="1624330" y="698500"/>
          <a:ext cx="8707120" cy="4800600"/>
        </p:xfrm>
        <a:graphic>
          <a:graphicData uri="http://schemas.openxmlformats.org/drawingml/2006/table">
            <a:tbl>
              <a:tblPr/>
              <a:tblGrid>
                <a:gridCol w="1466215"/>
                <a:gridCol w="2820035"/>
                <a:gridCol w="1123315"/>
                <a:gridCol w="3297555"/>
              </a:tblGrid>
              <a:tr h="480060">
                <a:tc>
                  <a:txBody>
                    <a:bodyPr/>
                    <a:p>
                      <a:pPr indent="0">
                        <a:buNone/>
                      </a:pPr>
                      <a:r>
                        <a:rPr lang="en-US" sz="2000" b="1">
                          <a:latin typeface="+mn-ea"/>
                          <a:cs typeface="微软雅黑" panose="020B0503020204020204" charset="-122"/>
                        </a:rPr>
                        <a:t>时间</a:t>
                      </a:r>
                      <a:endParaRPr lang="en-US" altLang="en-US" sz="2000" b="1">
                        <a:latin typeface="+mn-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EDEDED"/>
                    </a:solidFill>
                  </a:tcPr>
                </a:tc>
                <a:tc>
                  <a:txBody>
                    <a:bodyPr/>
                    <a:p>
                      <a:pPr indent="0">
                        <a:buNone/>
                      </a:pPr>
                      <a:r>
                        <a:rPr lang="en-US" sz="2000" b="1">
                          <a:latin typeface="+mn-ea"/>
                          <a:cs typeface="微软雅黑" panose="020B0503020204020204" charset="-122"/>
                        </a:rPr>
                        <a:t>活动</a:t>
                      </a:r>
                      <a:endParaRPr lang="en-US" altLang="en-US" sz="2000" b="1">
                        <a:latin typeface="+mn-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EDEDED"/>
                    </a:solidFill>
                  </a:tcPr>
                </a:tc>
                <a:tc>
                  <a:txBody>
                    <a:bodyPr/>
                    <a:p>
                      <a:pPr indent="0">
                        <a:buNone/>
                      </a:pPr>
                      <a:r>
                        <a:rPr lang="en-US" sz="2000" b="1">
                          <a:latin typeface="+mn-ea"/>
                          <a:cs typeface="微软雅黑" panose="020B0503020204020204" charset="-122"/>
                        </a:rPr>
                        <a:t>时长</a:t>
                      </a:r>
                      <a:endParaRPr lang="en-US" altLang="en-US" sz="2000" b="1">
                        <a:latin typeface="+mn-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EDEDED"/>
                    </a:solidFill>
                  </a:tcPr>
                </a:tc>
                <a:tc>
                  <a:txBody>
                    <a:bodyPr/>
                    <a:p>
                      <a:pPr indent="0">
                        <a:buNone/>
                      </a:pPr>
                      <a:r>
                        <a:rPr lang="en-US" sz="2000" b="1">
                          <a:latin typeface="+mn-ea"/>
                          <a:cs typeface="微软雅黑" panose="020B0503020204020204" charset="-122"/>
                        </a:rPr>
                        <a:t>备注</a:t>
                      </a:r>
                      <a:endParaRPr lang="en-US" altLang="en-US" sz="2000" b="1">
                        <a:latin typeface="+mn-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EDEDED"/>
                    </a:solidFill>
                  </a:tcPr>
                </a:tc>
              </a:tr>
              <a:tr h="480060">
                <a:tc>
                  <a:txBody>
                    <a:bodyPr/>
                    <a:p>
                      <a:pPr indent="0">
                        <a:buNone/>
                      </a:pPr>
                      <a:r>
                        <a:rPr lang="en-US" sz="2000" b="0">
                          <a:latin typeface="+mn-ea"/>
                          <a:cs typeface="微软雅黑" panose="020B0503020204020204" charset="-122"/>
                        </a:rPr>
                        <a:t>08:00</a:t>
                      </a:r>
                      <a:endParaRPr lang="en-US" altLang="en-US" sz="2000" b="0">
                        <a:latin typeface="+mn-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n-ea"/>
                          <a:cs typeface="微软雅黑" panose="020B0503020204020204" charset="-122"/>
                        </a:rPr>
                        <a:t>早餐</a:t>
                      </a:r>
                      <a:endParaRPr lang="en-US" altLang="en-US" sz="2000" b="0">
                        <a:latin typeface="+mn-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n-ea"/>
                          <a:cs typeface="+mn-ea"/>
                        </a:rPr>
                        <a:t>1小时</a:t>
                      </a:r>
                      <a:endParaRPr lang="en-US" altLang="en-US" sz="2000" b="0">
                        <a:latin typeface="+mn-ea"/>
                        <a:cs typeface="+mn-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n-ea"/>
                          <a:cs typeface="Times New Roman" panose="02020603050405020304" charset="0"/>
                        </a:rPr>
                        <a:t> </a:t>
                      </a:r>
                      <a:endParaRPr lang="en-US" altLang="en-US" sz="2000" b="0">
                        <a:latin typeface="+mn-ea"/>
                        <a:cs typeface="Times New Roman" panose="02020603050405020304" charset="0"/>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r>
              <a:tr h="480060">
                <a:tc>
                  <a:txBody>
                    <a:bodyPr/>
                    <a:p>
                      <a:pPr indent="0">
                        <a:buNone/>
                      </a:pPr>
                      <a:r>
                        <a:rPr lang="en-US" sz="2000" b="0">
                          <a:latin typeface="+mn-ea"/>
                          <a:cs typeface="微软雅黑" panose="020B0503020204020204" charset="-122"/>
                        </a:rPr>
                        <a:t>09:00</a:t>
                      </a:r>
                      <a:endParaRPr lang="en-US" altLang="en-US" sz="2000" b="0">
                        <a:latin typeface="+mn-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mn-ea"/>
                          <a:cs typeface="微软雅黑" panose="020B0503020204020204" charset="-122"/>
                        </a:rPr>
                        <a:t>前往恐龙湾</a:t>
                      </a:r>
                      <a:endParaRPr lang="en-US" altLang="en-US" sz="2000" b="0">
                        <a:latin typeface="+mn-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mn-ea"/>
                          <a:cs typeface="+mn-ea"/>
                        </a:rPr>
                        <a:t>30分钟</a:t>
                      </a:r>
                      <a:endParaRPr lang="en-US" altLang="en-US" sz="2000" b="0">
                        <a:latin typeface="+mn-ea"/>
                        <a:cs typeface="+mn-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mn-ea"/>
                          <a:cs typeface="微软雅黑" panose="020B0503020204020204" charset="-122"/>
                        </a:rPr>
                        <a:t>交通方式：公共汽车</a:t>
                      </a:r>
                      <a:endParaRPr lang="en-US" altLang="en-US" sz="2000" b="0">
                        <a:latin typeface="+mn-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r>
              <a:tr h="480060">
                <a:tc>
                  <a:txBody>
                    <a:bodyPr/>
                    <a:p>
                      <a:pPr indent="0">
                        <a:buNone/>
                      </a:pPr>
                      <a:r>
                        <a:rPr lang="en-US" sz="2000" b="0">
                          <a:latin typeface="+mn-ea"/>
                          <a:cs typeface="微软雅黑" panose="020B0503020204020204" charset="-122"/>
                        </a:rPr>
                        <a:t>09:30</a:t>
                      </a:r>
                      <a:endParaRPr lang="en-US" altLang="en-US" sz="2000" b="0">
                        <a:latin typeface="+mn-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n-ea"/>
                          <a:cs typeface="微软雅黑" panose="020B0503020204020204" charset="-122"/>
                        </a:rPr>
                        <a:t>浮潜活动</a:t>
                      </a:r>
                      <a:endParaRPr lang="en-US" altLang="en-US" sz="2000" b="0">
                        <a:latin typeface="+mn-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n-ea"/>
                          <a:cs typeface="+mn-ea"/>
                        </a:rPr>
                        <a:t> 2小时</a:t>
                      </a:r>
                      <a:endParaRPr lang="en-US" altLang="en-US" sz="2000" b="0">
                        <a:latin typeface="+mn-ea"/>
                        <a:cs typeface="+mn-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n-ea"/>
                          <a:cs typeface="+mn-ea"/>
                        </a:rPr>
                        <a:t> 门票：7.50美元，浮潜装备租赁：20美元</a:t>
                      </a:r>
                      <a:endParaRPr lang="en-US" altLang="en-US" sz="2000" b="0">
                        <a:latin typeface="+mn-ea"/>
                        <a:cs typeface="+mn-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r>
              <a:tr h="480060">
                <a:tc>
                  <a:txBody>
                    <a:bodyPr/>
                    <a:p>
                      <a:pPr indent="0">
                        <a:buNone/>
                      </a:pPr>
                      <a:r>
                        <a:rPr lang="en-US" sz="2000" b="0">
                          <a:latin typeface="+mn-ea"/>
                          <a:cs typeface="微软雅黑" panose="020B0503020204020204" charset="-122"/>
                        </a:rPr>
                        <a:t>11:30</a:t>
                      </a:r>
                      <a:endParaRPr lang="en-US" altLang="en-US" sz="2000" b="0">
                        <a:latin typeface="+mn-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1F1F1"/>
                    </a:solidFill>
                  </a:tcPr>
                </a:tc>
                <a:tc>
                  <a:txBody>
                    <a:bodyPr/>
                    <a:p>
                      <a:pPr indent="0">
                        <a:buNone/>
                      </a:pPr>
                      <a:r>
                        <a:rPr lang="en-US" sz="2000" b="0">
                          <a:latin typeface="+mn-ea"/>
                          <a:cs typeface="微软雅黑" panose="020B0503020204020204" charset="-122"/>
                        </a:rPr>
                        <a:t>前往波利尼西亚文化中心</a:t>
                      </a:r>
                      <a:endParaRPr lang="en-US" altLang="en-US" sz="2000" b="0">
                        <a:latin typeface="+mn-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1F1F1"/>
                    </a:solidFill>
                  </a:tcPr>
                </a:tc>
                <a:tc>
                  <a:txBody>
                    <a:bodyPr/>
                    <a:p>
                      <a:pPr indent="0">
                        <a:buNone/>
                      </a:pPr>
                      <a:r>
                        <a:rPr lang="en-US" sz="2000" b="0">
                          <a:latin typeface="+mn-ea"/>
                          <a:cs typeface="+mn-ea"/>
                        </a:rPr>
                        <a:t>1小时</a:t>
                      </a:r>
                      <a:endParaRPr lang="en-US" altLang="en-US" sz="2000" b="0">
                        <a:latin typeface="+mn-ea"/>
                        <a:cs typeface="+mn-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1F1F1"/>
                    </a:solidFill>
                  </a:tcPr>
                </a:tc>
                <a:tc>
                  <a:txBody>
                    <a:bodyPr/>
                    <a:p>
                      <a:pPr indent="0">
                        <a:buNone/>
                      </a:pPr>
                      <a:r>
                        <a:rPr lang="en-US" sz="2000" b="0">
                          <a:latin typeface="+mn-ea"/>
                          <a:cs typeface="+mn-ea"/>
                        </a:rPr>
                        <a:t> 公共汽车/租车</a:t>
                      </a:r>
                      <a:endParaRPr lang="en-US" altLang="en-US" sz="2000" b="0">
                        <a:latin typeface="+mn-ea"/>
                        <a:cs typeface="+mn-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1F1F1"/>
                    </a:solidFill>
                  </a:tcPr>
                </a:tc>
              </a:tr>
              <a:tr h="480060">
                <a:tc>
                  <a:txBody>
                    <a:bodyPr/>
                    <a:p>
                      <a:pPr indent="0">
                        <a:buNone/>
                      </a:pPr>
                      <a:r>
                        <a:rPr lang="en-US" sz="2000" b="0">
                          <a:latin typeface="+mn-ea"/>
                          <a:cs typeface="微软雅黑" panose="020B0503020204020204" charset="-122"/>
                        </a:rPr>
                        <a:t>12:30</a:t>
                      </a:r>
                      <a:endParaRPr lang="en-US" altLang="en-US" sz="2000" b="0">
                        <a:latin typeface="+mn-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n-ea"/>
                          <a:cs typeface="微软雅黑" panose="020B0503020204020204" charset="-122"/>
                        </a:rPr>
                        <a:t>参观波利尼西亚文化中心</a:t>
                      </a:r>
                      <a:endParaRPr lang="en-US" altLang="en-US" sz="2000" b="0">
                        <a:latin typeface="+mn-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n-ea"/>
                          <a:cs typeface="+mn-ea"/>
                        </a:rPr>
                        <a:t>4小时</a:t>
                      </a:r>
                      <a:endParaRPr lang="en-US" altLang="en-US" sz="2000" b="0">
                        <a:latin typeface="+mn-ea"/>
                        <a:cs typeface="+mn-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n-ea"/>
                          <a:cs typeface="微软雅黑" panose="020B0503020204020204" charset="-122"/>
                        </a:rPr>
                        <a:t>午饭自行携带或就地购买</a:t>
                      </a:r>
                      <a:endParaRPr lang="en-US" altLang="en-US" sz="2000" b="0">
                        <a:latin typeface="+mn-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r>
              <a:tr h="480060">
                <a:tc>
                  <a:txBody>
                    <a:bodyPr/>
                    <a:p>
                      <a:pPr indent="0">
                        <a:buNone/>
                      </a:pPr>
                      <a:r>
                        <a:rPr lang="en-US" sz="2000" b="0">
                          <a:latin typeface="+mn-ea"/>
                          <a:cs typeface="微软雅黑" panose="020B0503020204020204" charset="-122"/>
                        </a:rPr>
                        <a:t>16:30</a:t>
                      </a:r>
                      <a:endParaRPr lang="en-US" altLang="en-US" sz="2000" b="0">
                        <a:latin typeface="+mn-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1F1F1"/>
                    </a:solidFill>
                  </a:tcPr>
                </a:tc>
                <a:tc>
                  <a:txBody>
                    <a:bodyPr/>
                    <a:p>
                      <a:pPr indent="0">
                        <a:buNone/>
                      </a:pPr>
                      <a:r>
                        <a:rPr lang="en-US" sz="2000" b="0">
                          <a:latin typeface="+mn-ea"/>
                          <a:cs typeface="微软雅黑" panose="020B0503020204020204" charset="-122"/>
                        </a:rPr>
                        <a:t>返回檀香山机场</a:t>
                      </a:r>
                      <a:endParaRPr lang="en-US" altLang="en-US" sz="2000" b="0">
                        <a:latin typeface="+mn-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1F1F1"/>
                    </a:solidFill>
                  </a:tcPr>
                </a:tc>
                <a:tc>
                  <a:txBody>
                    <a:bodyPr/>
                    <a:p>
                      <a:pPr indent="0">
                        <a:buNone/>
                      </a:pPr>
                      <a:r>
                        <a:rPr lang="en-US" sz="2000" b="0">
                          <a:latin typeface="+mn-ea"/>
                          <a:cs typeface="+mn-ea"/>
                        </a:rPr>
                        <a:t>1小时</a:t>
                      </a:r>
                      <a:endParaRPr lang="en-US" altLang="en-US" sz="2000" b="0">
                        <a:latin typeface="+mn-ea"/>
                        <a:cs typeface="+mn-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1F1F1"/>
                    </a:solidFill>
                  </a:tcPr>
                </a:tc>
                <a:tc>
                  <a:txBody>
                    <a:bodyPr/>
                    <a:p>
                      <a:pPr indent="0">
                        <a:buNone/>
                      </a:pPr>
                      <a:r>
                        <a:rPr lang="en-US" sz="2000" b="0">
                          <a:latin typeface="+mn-ea"/>
                          <a:cs typeface="+mn-ea"/>
                        </a:rPr>
                        <a:t>公共汽车/租车</a:t>
                      </a:r>
                      <a:endParaRPr lang="en-US" altLang="en-US" sz="2000" b="0">
                        <a:latin typeface="+mn-ea"/>
                        <a:cs typeface="+mn-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1F1F1"/>
                    </a:solidFill>
                  </a:tcPr>
                </a:tc>
              </a:tr>
              <a:tr h="480060">
                <a:tc>
                  <a:txBody>
                    <a:bodyPr/>
                    <a:p>
                      <a:pPr indent="0">
                        <a:buNone/>
                      </a:pPr>
                      <a:r>
                        <a:rPr lang="en-US" sz="2000" b="0">
                          <a:latin typeface="+mn-ea"/>
                          <a:cs typeface="微软雅黑" panose="020B0503020204020204" charset="-122"/>
                        </a:rPr>
                        <a:t>17:30</a:t>
                      </a:r>
                      <a:endParaRPr lang="en-US" altLang="en-US" sz="2000" b="0">
                        <a:latin typeface="+mn-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n-ea"/>
                          <a:cs typeface="+mn-ea"/>
                        </a:rPr>
                        <a:t>飞往茂宜岛	</a:t>
                      </a:r>
                      <a:endParaRPr lang="en-US" altLang="en-US" sz="2000" b="0">
                        <a:latin typeface="+mn-ea"/>
                        <a:cs typeface="+mn-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n-ea"/>
                          <a:cs typeface="+mn-ea"/>
                        </a:rPr>
                        <a:t>1小时</a:t>
                      </a:r>
                      <a:endParaRPr lang="en-US" altLang="en-US" sz="2000" b="0">
                        <a:latin typeface="+mn-ea"/>
                        <a:cs typeface="+mn-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n-ea"/>
                          <a:cs typeface="+mn-ea"/>
                        </a:rPr>
                        <a:t>机票：约100美元</a:t>
                      </a:r>
                      <a:endParaRPr lang="en-US" altLang="en-US" sz="2000" b="0">
                        <a:latin typeface="+mn-ea"/>
                        <a:cs typeface="+mn-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r>
              <a:tr h="480060">
                <a:tc>
                  <a:txBody>
                    <a:bodyPr/>
                    <a:p>
                      <a:pPr indent="0">
                        <a:buNone/>
                      </a:pPr>
                      <a:r>
                        <a:rPr lang="en-US" sz="2000" b="0">
                          <a:latin typeface="+mn-ea"/>
                          <a:cs typeface="微软雅黑" panose="020B0503020204020204" charset="-122"/>
                        </a:rPr>
                        <a:t>18:30</a:t>
                      </a:r>
                      <a:endParaRPr lang="en-US" altLang="en-US" sz="2000" b="0">
                        <a:latin typeface="+mn-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1F1F1"/>
                    </a:solidFill>
                  </a:tcPr>
                </a:tc>
                <a:tc>
                  <a:txBody>
                    <a:bodyPr/>
                    <a:p>
                      <a:pPr indent="0">
                        <a:buNone/>
                      </a:pPr>
                      <a:r>
                        <a:rPr lang="en-US" sz="2000" b="0">
                          <a:latin typeface="+mn-ea"/>
                          <a:cs typeface="微软雅黑" panose="020B0503020204020204" charset="-122"/>
                        </a:rPr>
                        <a:t>到达茂宜岛，前往酒店</a:t>
                      </a:r>
                      <a:endParaRPr lang="en-US" altLang="en-US" sz="2000" b="0">
                        <a:latin typeface="+mn-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1F1F1"/>
                    </a:solidFill>
                  </a:tcPr>
                </a:tc>
                <a:tc>
                  <a:txBody>
                    <a:bodyPr/>
                    <a:p>
                      <a:pPr indent="0">
                        <a:buNone/>
                      </a:pPr>
                      <a:r>
                        <a:rPr lang="en-US" sz="2000" b="0">
                          <a:latin typeface="+mn-ea"/>
                          <a:cs typeface="+mn-ea"/>
                        </a:rPr>
                        <a:t>30分钟</a:t>
                      </a:r>
                      <a:endParaRPr lang="en-US" altLang="en-US" sz="2000" b="0">
                        <a:latin typeface="+mn-ea"/>
                        <a:cs typeface="+mn-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1F1F1"/>
                    </a:solidFill>
                  </a:tcPr>
                </a:tc>
                <a:tc>
                  <a:txBody>
                    <a:bodyPr/>
                    <a:p>
                      <a:pPr indent="0">
                        <a:buNone/>
                      </a:pPr>
                      <a:r>
                        <a:rPr lang="en-US" sz="2000" b="0">
                          <a:latin typeface="+mn-ea"/>
                          <a:cs typeface="+mn-ea"/>
                        </a:rPr>
                        <a:t>出租车/租车</a:t>
                      </a:r>
                      <a:endParaRPr lang="en-US" altLang="en-US" sz="2000" b="0">
                        <a:latin typeface="+mn-ea"/>
                        <a:cs typeface="+mn-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1F1F1"/>
                    </a:solidFill>
                  </a:tcPr>
                </a:tc>
              </a:tr>
              <a:tr h="480060">
                <a:tc>
                  <a:txBody>
                    <a:bodyPr/>
                    <a:p>
                      <a:pPr indent="0">
                        <a:buNone/>
                      </a:pPr>
                      <a:r>
                        <a:rPr lang="en-US" sz="2000" b="0">
                          <a:latin typeface="+mn-ea"/>
                          <a:cs typeface="微软雅黑" panose="020B0503020204020204" charset="-122"/>
                        </a:rPr>
                        <a:t>19:00</a:t>
                      </a:r>
                      <a:endParaRPr lang="en-US" altLang="en-US" sz="2000" b="0">
                        <a:latin typeface="+mn-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n-ea"/>
                          <a:cs typeface="微软雅黑" panose="020B0503020204020204" charset="-122"/>
                        </a:rPr>
                        <a:t>入住酒店</a:t>
                      </a:r>
                      <a:endParaRPr lang="en-US" altLang="en-US" sz="2000" b="0">
                        <a:latin typeface="+mn-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mn-ea"/>
                          <a:cs typeface="+mn-ea"/>
                        </a:rPr>
                        <a:t>1小时</a:t>
                      </a:r>
                      <a:endParaRPr lang="en-US" altLang="en-US" sz="2000" b="0">
                        <a:latin typeface="+mn-ea"/>
                        <a:cs typeface="+mn-ea"/>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endParaRPr lang="en-US" altLang="en-US" sz="2000" b="0">
                        <a:latin typeface="+mn-ea"/>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121" y="-68580"/>
            <a:ext cx="4000044" cy="6858000"/>
          </a:xfrm>
          <a:prstGeom prst="rect">
            <a:avLst/>
          </a:prstGeom>
          <a:solidFill>
            <a:srgbClr val="F5E7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形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0800000">
            <a:off x="-1682674" y="5872241"/>
            <a:ext cx="3403169" cy="917022"/>
          </a:xfrm>
          <a:prstGeom prst="rect">
            <a:avLst/>
          </a:prstGeom>
        </p:spPr>
      </p:pic>
      <p:pic>
        <p:nvPicPr>
          <p:cNvPr id="30" name="图形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9680170" y="-326193"/>
            <a:ext cx="3403169" cy="917022"/>
          </a:xfrm>
          <a:prstGeom prst="rect">
            <a:avLst/>
          </a:prstGeom>
        </p:spPr>
      </p:pic>
      <p:graphicFrame>
        <p:nvGraphicFramePr>
          <p:cNvPr id="4" name="表格 3"/>
          <p:cNvGraphicFramePr/>
          <p:nvPr>
            <p:custDataLst>
              <p:tags r:id="rId3"/>
            </p:custDataLst>
          </p:nvPr>
        </p:nvGraphicFramePr>
        <p:xfrm>
          <a:off x="309880" y="158115"/>
          <a:ext cx="11766550" cy="6241415"/>
        </p:xfrm>
        <a:graphic>
          <a:graphicData uri="http://schemas.openxmlformats.org/drawingml/2006/table">
            <a:tbl>
              <a:tblPr/>
              <a:tblGrid>
                <a:gridCol w="1574165"/>
                <a:gridCol w="2844800"/>
                <a:gridCol w="2058035"/>
                <a:gridCol w="1264920"/>
                <a:gridCol w="1581150"/>
                <a:gridCol w="2443480"/>
              </a:tblGrid>
              <a:tr h="307975">
                <a:tc>
                  <a:txBody>
                    <a:bodyPr/>
                    <a:p>
                      <a:pPr indent="0">
                        <a:buNone/>
                      </a:pPr>
                      <a:r>
                        <a:rPr lang="en-US" sz="2000" b="1">
                          <a:latin typeface="微软雅黑" panose="020B0503020204020204" charset="-122"/>
                          <a:ea typeface="微软雅黑" panose="020B0503020204020204" charset="-122"/>
                          <a:cs typeface="微软雅黑" panose="020B0503020204020204" charset="-122"/>
                        </a:rPr>
                        <a:t>第几天</a:t>
                      </a:r>
                      <a:endParaRPr lang="en-US" altLang="en-US" sz="2000" b="1">
                        <a:latin typeface="微软雅黑" panose="020B0503020204020204" charset="-122"/>
                        <a:ea typeface="微软雅黑" panose="020B0503020204020204" charset="-122"/>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EDEDED"/>
                    </a:solidFill>
                  </a:tcPr>
                </a:tc>
                <a:tc>
                  <a:txBody>
                    <a:bodyPr/>
                    <a:p>
                      <a:pPr indent="0">
                        <a:buNone/>
                      </a:pPr>
                      <a:r>
                        <a:rPr lang="en-US" sz="2000" b="1">
                          <a:latin typeface="微软雅黑" panose="020B0503020204020204" charset="-122"/>
                          <a:ea typeface="微软雅黑" panose="020B0503020204020204" charset="-122"/>
                          <a:cs typeface="微软雅黑" panose="020B0503020204020204" charset="-122"/>
                        </a:rPr>
                        <a:t>途经点</a:t>
                      </a:r>
                      <a:endParaRPr lang="en-US" altLang="en-US" sz="2000" b="1">
                        <a:latin typeface="微软雅黑" panose="020B0503020204020204" charset="-122"/>
                        <a:ea typeface="微软雅黑" panose="020B0503020204020204" charset="-122"/>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EDEDED"/>
                    </a:solidFill>
                  </a:tcPr>
                </a:tc>
                <a:tc>
                  <a:txBody>
                    <a:bodyPr/>
                    <a:p>
                      <a:pPr indent="0">
                        <a:buNone/>
                      </a:pPr>
                      <a:r>
                        <a:rPr lang="en-US" sz="2000" b="1">
                          <a:latin typeface="微软雅黑" panose="020B0503020204020204" charset="-122"/>
                          <a:ea typeface="微软雅黑" panose="020B0503020204020204" charset="-122"/>
                          <a:cs typeface="微软雅黑" panose="020B0503020204020204" charset="-122"/>
                        </a:rPr>
                        <a:t>交通</a:t>
                      </a:r>
                      <a:endParaRPr lang="en-US" altLang="en-US" sz="2000" b="1">
                        <a:latin typeface="微软雅黑" panose="020B0503020204020204" charset="-122"/>
                        <a:ea typeface="微软雅黑" panose="020B0503020204020204" charset="-122"/>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EDEDED"/>
                    </a:solidFill>
                  </a:tcPr>
                </a:tc>
                <a:tc>
                  <a:txBody>
                    <a:bodyPr/>
                    <a:p>
                      <a:pPr indent="0">
                        <a:buNone/>
                      </a:pPr>
                      <a:r>
                        <a:rPr lang="en-US" sz="2000" b="1">
                          <a:latin typeface="微软雅黑" panose="020B0503020204020204" charset="-122"/>
                          <a:ea typeface="微软雅黑" panose="020B0503020204020204" charset="-122"/>
                          <a:cs typeface="微软雅黑" panose="020B0503020204020204" charset="-122"/>
                        </a:rPr>
                        <a:t>住宿</a:t>
                      </a:r>
                      <a:endParaRPr lang="en-US" altLang="en-US" sz="2000" b="1">
                        <a:latin typeface="微软雅黑" panose="020B0503020204020204" charset="-122"/>
                        <a:ea typeface="微软雅黑" panose="020B0503020204020204" charset="-122"/>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EDEDED"/>
                    </a:solidFill>
                  </a:tcPr>
                </a:tc>
                <a:tc>
                  <a:txBody>
                    <a:bodyPr/>
                    <a:p>
                      <a:pPr indent="0">
                        <a:buNone/>
                      </a:pPr>
                      <a:r>
                        <a:rPr lang="en-US" sz="2000" b="1">
                          <a:latin typeface="微软雅黑" panose="020B0503020204020204" charset="-122"/>
                          <a:ea typeface="微软雅黑" panose="020B0503020204020204" charset="-122"/>
                          <a:cs typeface="微软雅黑" panose="020B0503020204020204" charset="-122"/>
                        </a:rPr>
                        <a:t>餐饮</a:t>
                      </a:r>
                      <a:endParaRPr lang="en-US" altLang="en-US" sz="2000" b="1">
                        <a:latin typeface="微软雅黑" panose="020B0503020204020204" charset="-122"/>
                        <a:ea typeface="微软雅黑" panose="020B0503020204020204" charset="-122"/>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EDEDED"/>
                    </a:solidFill>
                  </a:tcPr>
                </a:tc>
                <a:tc>
                  <a:txBody>
                    <a:bodyPr/>
                    <a:p>
                      <a:pPr indent="0">
                        <a:buNone/>
                      </a:pPr>
                      <a:r>
                        <a:rPr lang="en-US" sz="2000" b="1">
                          <a:latin typeface="微软雅黑" panose="020B0503020204020204" charset="-122"/>
                          <a:ea typeface="微软雅黑" panose="020B0503020204020204" charset="-122"/>
                          <a:cs typeface="微软雅黑" panose="020B0503020204020204" charset="-122"/>
                        </a:rPr>
                        <a:t>景点&amp;娱乐</a:t>
                      </a:r>
                      <a:endParaRPr lang="en-US" altLang="en-US" sz="2000" b="1">
                        <a:latin typeface="微软雅黑" panose="020B0503020204020204" charset="-122"/>
                        <a:ea typeface="微软雅黑" panose="020B0503020204020204" charset="-122"/>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EDEDED"/>
                    </a:solidFill>
                  </a:tcPr>
                </a:tc>
              </a:tr>
              <a:tr h="1543050">
                <a:tc>
                  <a:txBody>
                    <a:bodyPr/>
                    <a:p>
                      <a:pPr indent="0">
                        <a:buNone/>
                      </a:pPr>
                      <a:r>
                        <a:rPr lang="en-US" sz="2000" b="0">
                          <a:latin typeface="微软雅黑" panose="020B0503020204020204" charset="-122"/>
                          <a:ea typeface="微软雅黑" panose="020B0503020204020204" charset="-122"/>
                          <a:cs typeface="微软雅黑" panose="020B0503020204020204" charset="-122"/>
                        </a:rPr>
                        <a:t>1</a:t>
                      </a:r>
                      <a:endParaRPr lang="en-US" altLang="en-US" sz="2000" b="0">
                        <a:latin typeface="微软雅黑" panose="020B0503020204020204" charset="-122"/>
                        <a:ea typeface="微软雅黑" panose="020B0503020204020204" charset="-122"/>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微软雅黑" panose="020B0503020204020204" charset="-122"/>
                          <a:ea typeface="微软雅黑" panose="020B0503020204020204" charset="-122"/>
                          <a:cs typeface="微软雅黑" panose="020B0503020204020204" charset="-122"/>
                        </a:rPr>
                        <a:t>成都-檀香山</a:t>
                      </a:r>
                      <a:endParaRPr lang="en-US" altLang="en-US" sz="2000" b="0">
                        <a:latin typeface="微软雅黑" panose="020B0503020204020204" charset="-122"/>
                        <a:ea typeface="微软雅黑" panose="020B0503020204020204" charset="-122"/>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微软雅黑" panose="020B0503020204020204" charset="-122"/>
                          <a:ea typeface="微软雅黑" panose="020B0503020204020204" charset="-122"/>
                          <a:cs typeface="微软雅黑" panose="020B0503020204020204" charset="-122"/>
                        </a:rPr>
                        <a:t>710美元（5000人民币）（机票）+9美元（60元）（公交车或出租车）</a:t>
                      </a:r>
                      <a:endParaRPr lang="en-US" altLang="en-US" sz="2000" b="0">
                        <a:latin typeface="微软雅黑" panose="020B0503020204020204" charset="-122"/>
                        <a:ea typeface="微软雅黑" panose="020B0503020204020204" charset="-122"/>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微软雅黑" panose="020B0503020204020204" charset="-122"/>
                          <a:ea typeface="微软雅黑" panose="020B0503020204020204" charset="-122"/>
                          <a:cs typeface="微软雅黑" panose="020B0503020204020204" charset="-122"/>
                        </a:rPr>
                        <a:t>250美元（约1610元）</a:t>
                      </a:r>
                      <a:endParaRPr lang="en-US" altLang="en-US" sz="2000" b="0">
                        <a:latin typeface="微软雅黑" panose="020B0503020204020204" charset="-122"/>
                        <a:ea typeface="微软雅黑" panose="020B0503020204020204" charset="-122"/>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微软雅黑" panose="020B0503020204020204" charset="-122"/>
                          <a:ea typeface="微软雅黑" panose="020B0503020204020204" charset="-122"/>
                          <a:cs typeface="微软雅黑" panose="020B0503020204020204" charset="-122"/>
                        </a:rPr>
                        <a:t>机票包含餐食+225元（晚餐）</a:t>
                      </a:r>
                      <a:endParaRPr lang="en-US" altLang="en-US" sz="2000" b="0">
                        <a:latin typeface="微软雅黑" panose="020B0503020204020204" charset="-122"/>
                        <a:ea typeface="微软雅黑" panose="020B0503020204020204" charset="-122"/>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微软雅黑" panose="020B0503020204020204" charset="-122"/>
                          <a:ea typeface="微软雅黑" panose="020B0503020204020204" charset="-122"/>
                          <a:cs typeface="微软雅黑" panose="020B0503020204020204" charset="-122"/>
                        </a:rPr>
                        <a:t>无</a:t>
                      </a:r>
                      <a:endParaRPr lang="en-US" altLang="en-US" sz="2000" b="0">
                        <a:latin typeface="微软雅黑" panose="020B0503020204020204" charset="-122"/>
                        <a:ea typeface="微软雅黑" panose="020B0503020204020204" charset="-122"/>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r>
              <a:tr h="1115695">
                <a:tc>
                  <a:txBody>
                    <a:bodyPr/>
                    <a:p>
                      <a:pPr indent="0">
                        <a:buNone/>
                      </a:pPr>
                      <a:r>
                        <a:rPr lang="en-US" sz="2000" b="0">
                          <a:latin typeface="微软雅黑" panose="020B0503020204020204" charset="-122"/>
                          <a:ea typeface="微软雅黑" panose="020B0503020204020204" charset="-122"/>
                          <a:cs typeface="微软雅黑" panose="020B0503020204020204" charset="-122"/>
                        </a:rPr>
                        <a:t>2</a:t>
                      </a:r>
                      <a:endParaRPr lang="en-US" altLang="en-US" sz="2000" b="0">
                        <a:latin typeface="微软雅黑" panose="020B0503020204020204" charset="-122"/>
                        <a:ea typeface="微软雅黑" panose="020B0503020204020204" charset="-122"/>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微软雅黑" panose="020B0503020204020204" charset="-122"/>
                          <a:ea typeface="微软雅黑" panose="020B0503020204020204" charset="-122"/>
                          <a:cs typeface="微软雅黑" panose="020B0503020204020204" charset="-122"/>
                        </a:rPr>
                        <a:t>檀香山（珍珠港-钻石头火山口-阿拉莫阿纳购物中心）</a:t>
                      </a:r>
                      <a:endParaRPr lang="en-US" altLang="en-US" sz="2000" b="0">
                        <a:latin typeface="微软雅黑" panose="020B0503020204020204" charset="-122"/>
                        <a:ea typeface="微软雅黑" panose="020B0503020204020204" charset="-122"/>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微软雅黑" panose="020B0503020204020204" charset="-122"/>
                          <a:ea typeface="微软雅黑" panose="020B0503020204020204" charset="-122"/>
                          <a:cs typeface="微软雅黑" panose="020B0503020204020204" charset="-122"/>
                        </a:rPr>
                        <a:t>240元（公交车或出租车）</a:t>
                      </a:r>
                      <a:endParaRPr lang="en-US" altLang="en-US" sz="2000" b="0">
                        <a:latin typeface="微软雅黑" panose="020B0503020204020204" charset="-122"/>
                        <a:ea typeface="微软雅黑" panose="020B0503020204020204" charset="-122"/>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微软雅黑" panose="020B0503020204020204" charset="-122"/>
                          <a:ea typeface="微软雅黑" panose="020B0503020204020204" charset="-122"/>
                          <a:cs typeface="微软雅黑" panose="020B0503020204020204" charset="-122"/>
                        </a:rPr>
                        <a:t>250美元（约1610元）</a:t>
                      </a:r>
                      <a:endParaRPr lang="en-US" altLang="en-US" sz="2000" b="0">
                        <a:latin typeface="微软雅黑" panose="020B0503020204020204" charset="-122"/>
                        <a:ea typeface="微软雅黑" panose="020B0503020204020204" charset="-122"/>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微软雅黑" panose="020B0503020204020204" charset="-122"/>
                          <a:ea typeface="微软雅黑" panose="020B0503020204020204" charset="-122"/>
                          <a:cs typeface="微软雅黑" panose="020B0503020204020204" charset="-122"/>
                        </a:rPr>
                        <a:t>72美元（225元）（午餐+晚餐）</a:t>
                      </a:r>
                      <a:endParaRPr lang="en-US" altLang="en-US" sz="2000" b="0">
                        <a:latin typeface="微软雅黑" panose="020B0503020204020204" charset="-122"/>
                        <a:ea typeface="微软雅黑" panose="020B0503020204020204" charset="-122"/>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微软雅黑" panose="020B0503020204020204" charset="-122"/>
                          <a:ea typeface="微软雅黑" panose="020B0503020204020204" charset="-122"/>
                          <a:cs typeface="微软雅黑" panose="020B0503020204020204" charset="-122"/>
                        </a:rPr>
                        <a:t>19美元（192元）（珍珠港和钻石头火山口门票）</a:t>
                      </a:r>
                      <a:endParaRPr lang="en-US" altLang="en-US" sz="2000" b="0">
                        <a:latin typeface="微软雅黑" panose="020B0503020204020204" charset="-122"/>
                        <a:ea typeface="微软雅黑" panose="020B0503020204020204" charset="-122"/>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r>
              <a:tr h="1115060">
                <a:tc>
                  <a:txBody>
                    <a:bodyPr/>
                    <a:p>
                      <a:pPr indent="0">
                        <a:buNone/>
                      </a:pPr>
                      <a:r>
                        <a:rPr lang="en-US" sz="2000" b="0">
                          <a:latin typeface="微软雅黑" panose="020B0503020204020204" charset="-122"/>
                          <a:ea typeface="微软雅黑" panose="020B0503020204020204" charset="-122"/>
                          <a:cs typeface="微软雅黑" panose="020B0503020204020204" charset="-122"/>
                        </a:rPr>
                        <a:t>3</a:t>
                      </a:r>
                      <a:endParaRPr lang="en-US" altLang="en-US" sz="2000" b="0">
                        <a:latin typeface="微软雅黑" panose="020B0503020204020204" charset="-122"/>
                        <a:ea typeface="微软雅黑" panose="020B0503020204020204" charset="-122"/>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微软雅黑" panose="020B0503020204020204" charset="-122"/>
                          <a:ea typeface="微软雅黑" panose="020B0503020204020204" charset="-122"/>
                          <a:cs typeface="微软雅黑" panose="020B0503020204020204" charset="-122"/>
                        </a:rPr>
                        <a:t>北岸（Pipeline 冲浪点 - Sunset Beach - 海龟湾） - 多莱种植园</a:t>
                      </a:r>
                      <a:endParaRPr lang="en-US" altLang="en-US" sz="2000" b="0">
                        <a:latin typeface="微软雅黑" panose="020B0503020204020204" charset="-122"/>
                        <a:ea typeface="微软雅黑" panose="020B0503020204020204" charset="-122"/>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微软雅黑" panose="020B0503020204020204" charset="-122"/>
                          <a:ea typeface="微软雅黑" panose="020B0503020204020204" charset="-122"/>
                          <a:cs typeface="微软雅黑" panose="020B0503020204020204" charset="-122"/>
                        </a:rPr>
                        <a:t>240元（公交车或出租车）</a:t>
                      </a:r>
                      <a:endParaRPr lang="en-US" altLang="en-US" sz="2000" b="0">
                        <a:latin typeface="微软雅黑" panose="020B0503020204020204" charset="-122"/>
                        <a:ea typeface="微软雅黑" panose="020B0503020204020204" charset="-122"/>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微软雅黑" panose="020B0503020204020204" charset="-122"/>
                          <a:ea typeface="微软雅黑" panose="020B0503020204020204" charset="-122"/>
                          <a:cs typeface="微软雅黑" panose="020B0503020204020204" charset="-122"/>
                        </a:rPr>
                        <a:t>250美元（约1610元）</a:t>
                      </a:r>
                      <a:endParaRPr lang="en-US" altLang="en-US" sz="2000" b="0">
                        <a:latin typeface="微软雅黑" panose="020B0503020204020204" charset="-122"/>
                        <a:ea typeface="微软雅黑" panose="020B0503020204020204" charset="-122"/>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微软雅黑" panose="020B0503020204020204" charset="-122"/>
                          <a:ea typeface="微软雅黑" panose="020B0503020204020204" charset="-122"/>
                          <a:cs typeface="微软雅黑" panose="020B0503020204020204" charset="-122"/>
                        </a:rPr>
                        <a:t>29美元（193元）（午餐+晚餐）</a:t>
                      </a:r>
                      <a:endParaRPr lang="en-US" altLang="en-US" sz="2000" b="0">
                        <a:latin typeface="微软雅黑" panose="020B0503020204020204" charset="-122"/>
                        <a:ea typeface="微软雅黑" panose="020B0503020204020204" charset="-122"/>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c>
                  <a:txBody>
                    <a:bodyPr/>
                    <a:p>
                      <a:pPr indent="0">
                        <a:buNone/>
                      </a:pPr>
                      <a:r>
                        <a:rPr lang="en-US" sz="2000" b="0">
                          <a:latin typeface="微软雅黑" panose="020B0503020204020204" charset="-122"/>
                          <a:ea typeface="微软雅黑" panose="020B0503020204020204" charset="-122"/>
                          <a:cs typeface="微软雅黑" panose="020B0503020204020204" charset="-122"/>
                        </a:rPr>
                        <a:t>多莱种植园活动费用：8-18美元（64-129元）</a:t>
                      </a:r>
                      <a:endParaRPr lang="en-US" altLang="en-US" sz="2000" b="0">
                        <a:latin typeface="微软雅黑" panose="020B0503020204020204" charset="-122"/>
                        <a:ea typeface="微软雅黑" panose="020B0503020204020204" charset="-122"/>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noFill/>
                  </a:tcPr>
                </a:tc>
              </a:tr>
              <a:tr h="2159635">
                <a:tc>
                  <a:txBody>
                    <a:bodyPr/>
                    <a:p>
                      <a:pPr indent="0">
                        <a:buNone/>
                      </a:pPr>
                      <a:r>
                        <a:rPr lang="en-US" sz="2000" b="0">
                          <a:latin typeface="微软雅黑" panose="020B0503020204020204" charset="-122"/>
                          <a:ea typeface="微软雅黑" panose="020B0503020204020204" charset="-122"/>
                          <a:cs typeface="微软雅黑" panose="020B0503020204020204" charset="-122"/>
                        </a:rPr>
                        <a:t>4</a:t>
                      </a:r>
                      <a:endParaRPr lang="en-US" altLang="en-US" sz="2000" b="0">
                        <a:latin typeface="微软雅黑" panose="020B0503020204020204" charset="-122"/>
                        <a:ea typeface="微软雅黑" panose="020B0503020204020204" charset="-122"/>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微软雅黑" panose="020B0503020204020204" charset="-122"/>
                          <a:ea typeface="微软雅黑" panose="020B0503020204020204" charset="-122"/>
                          <a:cs typeface="微软雅黑" panose="020B0503020204020204" charset="-122"/>
                        </a:rPr>
                        <a:t>恐龙湾 - 波利尼西亚文化中心 - 檀香山机场 - 茂宜岛</a:t>
                      </a:r>
                      <a:endParaRPr lang="en-US" altLang="en-US" sz="2000" b="0">
                        <a:latin typeface="微软雅黑" panose="020B0503020204020204" charset="-122"/>
                        <a:ea typeface="微软雅黑" panose="020B0503020204020204" charset="-122"/>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微软雅黑" panose="020B0503020204020204" charset="-122"/>
                          <a:ea typeface="微软雅黑" panose="020B0503020204020204" charset="-122"/>
                          <a:cs typeface="微软雅黑" panose="020B0503020204020204" charset="-122"/>
                        </a:rPr>
                        <a:t>193元（约30美元）+637元（约99美元）（ 机 票）</a:t>
                      </a:r>
                      <a:endParaRPr lang="en-US" altLang="en-US" sz="2000" b="0">
                        <a:latin typeface="微软雅黑" panose="020B0503020204020204" charset="-122"/>
                        <a:ea typeface="微软雅黑" panose="020B0503020204020204" charset="-122"/>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微软雅黑" panose="020B0503020204020204" charset="-122"/>
                          <a:ea typeface="微软雅黑" panose="020B0503020204020204" charset="-122"/>
                          <a:cs typeface="微软雅黑" panose="020B0503020204020204" charset="-122"/>
                        </a:rPr>
                        <a:t>250美元（约1610元）</a:t>
                      </a:r>
                      <a:endParaRPr lang="en-US" altLang="en-US" sz="2000" b="0">
                        <a:latin typeface="微软雅黑" panose="020B0503020204020204" charset="-122"/>
                        <a:ea typeface="微软雅黑" panose="020B0503020204020204" charset="-122"/>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微软雅黑" panose="020B0503020204020204" charset="-122"/>
                          <a:ea typeface="微软雅黑" panose="020B0503020204020204" charset="-122"/>
                          <a:cs typeface="微软雅黑" panose="020B0503020204020204" charset="-122"/>
                        </a:rPr>
                        <a:t>129元（午餐）（约20美元） + 322元（晚餐）（约50美元）</a:t>
                      </a:r>
                      <a:endParaRPr lang="en-US" altLang="en-US" sz="2000" b="0">
                        <a:latin typeface="微软雅黑" panose="020B0503020204020204" charset="-122"/>
                        <a:ea typeface="微软雅黑" panose="020B0503020204020204" charset="-122"/>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c>
                  <a:txBody>
                    <a:bodyPr/>
                    <a:p>
                      <a:pPr indent="0">
                        <a:buNone/>
                      </a:pPr>
                      <a:r>
                        <a:rPr lang="en-US" sz="2000" b="0">
                          <a:latin typeface="微软雅黑" panose="020B0503020204020204" charset="-122"/>
                          <a:ea typeface="微软雅黑" panose="020B0503020204020204" charset="-122"/>
                          <a:cs typeface="微软雅黑" panose="020B0503020204020204" charset="-122"/>
                        </a:rPr>
                        <a:t>48元（约7.5美元）（恐龙湾门票） + 129元（约20美元）（浮潜装备租赁） + 637元（约99美元）（波利尼西亚文化中心）</a:t>
                      </a:r>
                      <a:endParaRPr lang="en-US" altLang="en-US" sz="2000" b="0">
                        <a:latin typeface="微软雅黑" panose="020B0503020204020204" charset="-122"/>
                        <a:ea typeface="微软雅黑" panose="020B0503020204020204" charset="-122"/>
                        <a:cs typeface="微软雅黑" panose="020B0503020204020204" charset="-122"/>
                      </a:endParaRPr>
                    </a:p>
                  </a:txBody>
                  <a:tcPr marL="0" marR="0" marT="0" marB="0" vert="horz" anchor="t" anchorCtr="0">
                    <a:lnL w="12700" cap="flat" cmpd="sng">
                      <a:solidFill>
                        <a:srgbClr val="DDDDDD"/>
                      </a:solidFill>
                      <a:prstDash val="solid"/>
                      <a:headEnd type="none" w="med" len="med"/>
                      <a:tailEnd type="none" w="med" len="med"/>
                    </a:lnL>
                    <a:lnR w="12700" cap="flat" cmpd="sng">
                      <a:solidFill>
                        <a:srgbClr val="DDDDDD"/>
                      </a:solidFill>
                      <a:prstDash val="solid"/>
                      <a:headEnd type="none" w="med" len="med"/>
                      <a:tailEnd type="none" w="med" len="med"/>
                    </a:lnR>
                    <a:lnT w="12700" cap="flat" cmpd="sng">
                      <a:solidFill>
                        <a:srgbClr val="DDDDDD"/>
                      </a:solidFill>
                      <a:prstDash val="solid"/>
                      <a:headEnd type="none" w="med" len="med"/>
                      <a:tailEnd type="none" w="med" len="med"/>
                    </a:lnT>
                    <a:lnB w="12700" cap="flat" cmpd="sng">
                      <a:solidFill>
                        <a:srgbClr val="DDDDDD"/>
                      </a:solidFill>
                      <a:prstDash val="solid"/>
                      <a:headEnd type="none" w="med" len="med"/>
                      <a:tailEnd type="none" w="med" len="med"/>
                    </a:lnB>
                    <a:lnTlToBr>
                      <a:noFill/>
                    </a:lnTlToBr>
                    <a:lnBlToTr>
                      <a:noFill/>
                    </a:lnBlToTr>
                    <a:solidFill>
                      <a:srgbClr val="F8F8F8"/>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121" y="-68580"/>
            <a:ext cx="4000044" cy="6858000"/>
          </a:xfrm>
          <a:prstGeom prst="rect">
            <a:avLst/>
          </a:prstGeom>
          <a:solidFill>
            <a:srgbClr val="F5E7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形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0800000">
            <a:off x="-1682674" y="5872241"/>
            <a:ext cx="3403169" cy="917022"/>
          </a:xfrm>
          <a:prstGeom prst="rect">
            <a:avLst/>
          </a:prstGeom>
        </p:spPr>
      </p:pic>
      <p:pic>
        <p:nvPicPr>
          <p:cNvPr id="30" name="图形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9680170" y="-326193"/>
            <a:ext cx="3403169" cy="917022"/>
          </a:xfrm>
          <a:prstGeom prst="rect">
            <a:avLst/>
          </a:prstGeom>
        </p:spPr>
      </p:pic>
      <p:sp>
        <p:nvSpPr>
          <p:cNvPr id="100" name="文本框 99"/>
          <p:cNvSpPr txBox="1"/>
          <p:nvPr/>
        </p:nvSpPr>
        <p:spPr>
          <a:xfrm>
            <a:off x="765810" y="590550"/>
            <a:ext cx="5080000" cy="4399915"/>
          </a:xfrm>
          <a:prstGeom prst="rect">
            <a:avLst/>
          </a:prstGeom>
          <a:noFill/>
          <a:ln w="9525">
            <a:noFill/>
          </a:ln>
        </p:spPr>
        <p:txBody>
          <a:bodyPr>
            <a:spAutoFit/>
          </a:bodyPr>
          <a:p>
            <a:pPr indent="457200"/>
            <a:r>
              <a:rPr lang="zh-CN" altLang="en-US" sz="2000" b="0" dirty="0">
                <a:solidFill>
                  <a:srgbClr val="000000"/>
                </a:solidFill>
                <a:effectLst/>
                <a:latin typeface="-webkit-standard"/>
              </a:rPr>
              <a:t>针对我们提出的测试方案，整体来说，这个夏威夷14日旅游计划比较成功，符合面向群体的需求和目的，能够使得旅游客户充分地享受这次旅行。但是也有不足之处，比如：</a:t>
            </a:r>
            <a:endParaRPr lang="zh-CN" altLang="en-US" sz="2000" b="0" dirty="0">
              <a:solidFill>
                <a:srgbClr val="000000"/>
              </a:solidFill>
              <a:effectLst/>
              <a:latin typeface="-webkit-standard"/>
            </a:endParaRPr>
          </a:p>
          <a:p>
            <a:pPr indent="457200"/>
            <a:r>
              <a:rPr lang="zh-CN" altLang="en-US" sz="2000" b="0" dirty="0">
                <a:solidFill>
                  <a:srgbClr val="000000"/>
                </a:solidFill>
                <a:effectLst/>
                <a:latin typeface="-webkit-standard"/>
              </a:rPr>
              <a:t>行程安排可能</a:t>
            </a:r>
            <a:r>
              <a:rPr lang="zh-CN" altLang="en-US" sz="2000" b="1" dirty="0">
                <a:solidFill>
                  <a:schemeClr val="accent2"/>
                </a:solidFill>
                <a:effectLst/>
                <a:latin typeface="-webkit-standard"/>
              </a:rPr>
              <a:t>过于紧凑</a:t>
            </a:r>
            <a:r>
              <a:rPr lang="zh-CN" altLang="en-US" sz="2000" b="0" dirty="0">
                <a:solidFill>
                  <a:srgbClr val="000000"/>
                </a:solidFill>
                <a:effectLst/>
                <a:latin typeface="-webkit-standard"/>
              </a:rPr>
              <a:t>，导致在最后几天在夏威夷岛的时间不够多，无法充分地参观、休息；</a:t>
            </a:r>
            <a:endParaRPr lang="zh-CN" altLang="en-US" sz="2000" b="0" dirty="0">
              <a:solidFill>
                <a:srgbClr val="000000"/>
              </a:solidFill>
              <a:effectLst/>
              <a:latin typeface="-webkit-standard"/>
            </a:endParaRPr>
          </a:p>
          <a:p>
            <a:pPr indent="457200"/>
            <a:r>
              <a:rPr lang="zh-CN" altLang="en-US" sz="2000" b="0" dirty="0">
                <a:solidFill>
                  <a:srgbClr val="000000"/>
                </a:solidFill>
                <a:effectLst/>
                <a:latin typeface="-webkit-standard"/>
              </a:rPr>
              <a:t>很多时候选择使用公交大巴车进行交通，交通方式可能</a:t>
            </a:r>
            <a:r>
              <a:rPr lang="zh-CN" altLang="en-US" sz="2000" b="1" dirty="0">
                <a:solidFill>
                  <a:schemeClr val="accent2"/>
                </a:solidFill>
                <a:effectLst/>
                <a:latin typeface="-webkit-standard"/>
              </a:rPr>
              <a:t>不够便利、舒适</a:t>
            </a:r>
            <a:r>
              <a:rPr lang="zh-CN" altLang="en-US" sz="2000" b="0" dirty="0">
                <a:solidFill>
                  <a:srgbClr val="000000"/>
                </a:solidFill>
                <a:effectLst/>
                <a:latin typeface="-webkit-standard"/>
              </a:rPr>
              <a:t>，影响旅行体验；</a:t>
            </a:r>
            <a:endParaRPr lang="zh-CN" altLang="en-US" sz="2000" b="0" dirty="0">
              <a:solidFill>
                <a:srgbClr val="000000"/>
              </a:solidFill>
              <a:effectLst/>
              <a:latin typeface="-webkit-standard"/>
            </a:endParaRPr>
          </a:p>
          <a:p>
            <a:pPr indent="457200"/>
            <a:r>
              <a:rPr lang="zh-CN" altLang="en-US" sz="2000" b="0" dirty="0">
                <a:solidFill>
                  <a:srgbClr val="000000"/>
                </a:solidFill>
                <a:effectLst/>
                <a:latin typeface="-webkit-standard"/>
              </a:rPr>
              <a:t>有一些实际具体的当地信息提供可能</a:t>
            </a:r>
            <a:r>
              <a:rPr lang="zh-CN" altLang="en-US" sz="2000" b="1" dirty="0">
                <a:solidFill>
                  <a:schemeClr val="accent2"/>
                </a:solidFill>
                <a:effectLst/>
                <a:latin typeface="-webkit-standard"/>
              </a:rPr>
              <a:t>不够充分准确</a:t>
            </a:r>
            <a:r>
              <a:rPr lang="zh-CN" altLang="en-US" sz="2000" b="0" dirty="0">
                <a:solidFill>
                  <a:srgbClr val="000000"/>
                </a:solidFill>
                <a:effectLst/>
                <a:latin typeface="-webkit-standard"/>
              </a:rPr>
              <a:t>，导致在旅行中遇到一些意外或困难，影响你的旅行安全。</a:t>
            </a:r>
            <a:endParaRPr lang="zh-CN" altLang="en-US" sz="2000" b="0" dirty="0">
              <a:solidFill>
                <a:srgbClr val="000000"/>
              </a:solidFill>
              <a:effectLst/>
              <a:latin typeface="-webkit-standard"/>
            </a:endParaRPr>
          </a:p>
        </p:txBody>
      </p:sp>
      <p:sp>
        <p:nvSpPr>
          <p:cNvPr id="3" name="文本框 2"/>
          <p:cNvSpPr txBox="1"/>
          <p:nvPr/>
        </p:nvSpPr>
        <p:spPr>
          <a:xfrm>
            <a:off x="6485255" y="487998"/>
            <a:ext cx="5080000" cy="5323205"/>
          </a:xfrm>
          <a:prstGeom prst="rect">
            <a:avLst/>
          </a:prstGeom>
          <a:noFill/>
          <a:ln w="9525">
            <a:noFill/>
          </a:ln>
        </p:spPr>
        <p:txBody>
          <a:bodyPr>
            <a:spAutoFit/>
          </a:bodyPr>
          <a:p>
            <a:pPr indent="304800"/>
            <a:r>
              <a:rPr lang="zh-CN" altLang="en-US" sz="2000" b="0" dirty="0">
                <a:solidFill>
                  <a:srgbClr val="000000"/>
                </a:solidFill>
                <a:effectLst/>
                <a:latin typeface="-webkit-standard"/>
              </a:rPr>
              <a:t>我们针对上述总结可能存在的问题和不足，提出了以下一些优化的方案：</a:t>
            </a:r>
            <a:endParaRPr lang="zh-CN" altLang="en-US" sz="2000" b="0" dirty="0">
              <a:solidFill>
                <a:srgbClr val="000000"/>
              </a:solidFill>
              <a:effectLst/>
              <a:latin typeface="-webkit-standard"/>
            </a:endParaRPr>
          </a:p>
          <a:p>
            <a:pPr indent="304800"/>
            <a:endParaRPr lang="zh-CN" altLang="en-US" sz="2000" b="0" dirty="0">
              <a:solidFill>
                <a:srgbClr val="000000"/>
              </a:solidFill>
              <a:effectLst/>
              <a:latin typeface="-webkit-standard"/>
            </a:endParaRPr>
          </a:p>
          <a:p>
            <a:pPr indent="304800"/>
            <a:r>
              <a:rPr lang="zh-CN" altLang="en-US" sz="2000" b="1" dirty="0">
                <a:solidFill>
                  <a:schemeClr val="accent2"/>
                </a:solidFill>
                <a:effectLst/>
                <a:latin typeface="-webkit-standard"/>
              </a:rPr>
              <a:t>行程安排</a:t>
            </a:r>
            <a:r>
              <a:rPr lang="zh-CN" altLang="en-US" sz="2000" b="0" dirty="0">
                <a:solidFill>
                  <a:srgbClr val="000000"/>
                </a:solidFill>
                <a:effectLst/>
                <a:latin typeface="-webkit-standard"/>
              </a:rPr>
              <a:t>：对旅游计划中的某些地点或活动进行增加或减少，以达到一个合理的时间分配和平衡。也可以根据面向群体的喜好，推荐一些可选的地点，这样可以有更多的选择和自由度。</a:t>
            </a:r>
            <a:endParaRPr lang="zh-CN" altLang="en-US" sz="2000" b="0" dirty="0">
              <a:solidFill>
                <a:srgbClr val="000000"/>
              </a:solidFill>
              <a:effectLst/>
              <a:latin typeface="-webkit-standard"/>
            </a:endParaRPr>
          </a:p>
          <a:p>
            <a:pPr indent="304800"/>
            <a:endParaRPr lang="zh-CN" altLang="en-US" sz="2000" b="0" dirty="0">
              <a:solidFill>
                <a:srgbClr val="000000"/>
              </a:solidFill>
              <a:effectLst/>
              <a:latin typeface="-webkit-standard"/>
            </a:endParaRPr>
          </a:p>
          <a:p>
            <a:pPr indent="304800"/>
            <a:r>
              <a:rPr lang="zh-CN" altLang="en-US" sz="2000" b="1" dirty="0">
                <a:solidFill>
                  <a:schemeClr val="accent2"/>
                </a:solidFill>
                <a:effectLst/>
                <a:latin typeface="-webkit-standard"/>
              </a:rPr>
              <a:t>交通方式</a:t>
            </a:r>
            <a:r>
              <a:rPr lang="zh-CN" altLang="en-US" sz="2000" b="0" dirty="0">
                <a:solidFill>
                  <a:srgbClr val="000000"/>
                </a:solidFill>
                <a:effectLst/>
                <a:latin typeface="-webkit-standard"/>
              </a:rPr>
              <a:t>：可以提供一些不同的交通选择，例如公共交通、出租车、租车、自行车等，让群体根据自己的情况选择最适合你的交通方式。</a:t>
            </a:r>
            <a:endParaRPr lang="zh-CN" altLang="en-US" sz="2000" b="0" dirty="0">
              <a:solidFill>
                <a:srgbClr val="000000"/>
              </a:solidFill>
              <a:effectLst/>
              <a:latin typeface="-webkit-standard"/>
            </a:endParaRPr>
          </a:p>
          <a:p>
            <a:pPr indent="304800"/>
            <a:endParaRPr lang="zh-CN" altLang="en-US" sz="2000" b="0" dirty="0">
              <a:solidFill>
                <a:srgbClr val="000000"/>
              </a:solidFill>
              <a:effectLst/>
              <a:latin typeface="-webkit-standard"/>
            </a:endParaRPr>
          </a:p>
          <a:p>
            <a:pPr indent="304800"/>
            <a:r>
              <a:rPr lang="zh-CN" altLang="en-US" sz="2000" b="1" dirty="0">
                <a:solidFill>
                  <a:schemeClr val="accent2"/>
                </a:solidFill>
                <a:effectLst/>
                <a:latin typeface="-webkit-standard"/>
              </a:rPr>
              <a:t>信息提供</a:t>
            </a:r>
            <a:r>
              <a:rPr lang="zh-CN" altLang="en-US" sz="2000" b="0" dirty="0">
                <a:solidFill>
                  <a:srgbClr val="000000"/>
                </a:solidFill>
                <a:effectLst/>
                <a:latin typeface="-webkit-standard"/>
              </a:rPr>
              <a:t>：可以根据自己的需求和关注点，询问当地朋友或导游，以获得一些更加实时的准确信息。</a:t>
            </a:r>
            <a:endParaRPr lang="zh-CN" altLang="en-US" sz="2000" b="0" dirty="0">
              <a:solidFill>
                <a:srgbClr val="000000"/>
              </a:solidFill>
              <a:effectLst/>
              <a:latin typeface="-webkit-standar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10696328" y="4763638"/>
            <a:ext cx="1206335" cy="2096587"/>
          </a:xfrm>
          <a:custGeom>
            <a:avLst/>
            <a:gdLst>
              <a:gd name="connsiteX0" fmla="*/ 0 w 1206335"/>
              <a:gd name="connsiteY0" fmla="*/ 0 h 2096587"/>
              <a:gd name="connsiteX1" fmla="*/ 1206335 w 1206335"/>
              <a:gd name="connsiteY1" fmla="*/ 0 h 2096587"/>
              <a:gd name="connsiteX2" fmla="*/ 1206335 w 1206335"/>
              <a:gd name="connsiteY2" fmla="*/ 2096587 h 2096587"/>
              <a:gd name="connsiteX3" fmla="*/ 0 w 1206335"/>
              <a:gd name="connsiteY3" fmla="*/ 2096587 h 2096587"/>
            </a:gdLst>
            <a:ahLst/>
            <a:cxnLst>
              <a:cxn ang="0">
                <a:pos x="connsiteX0" y="connsiteY0"/>
              </a:cxn>
              <a:cxn ang="0">
                <a:pos x="connsiteX1" y="connsiteY1"/>
              </a:cxn>
              <a:cxn ang="0">
                <a:pos x="connsiteX2" y="connsiteY2"/>
              </a:cxn>
              <a:cxn ang="0">
                <a:pos x="connsiteX3" y="connsiteY3"/>
              </a:cxn>
            </a:cxnLst>
            <a:rect l="l" t="t" r="r" b="b"/>
            <a:pathLst>
              <a:path w="1206335" h="2096587">
                <a:moveTo>
                  <a:pt x="0" y="0"/>
                </a:moveTo>
                <a:lnTo>
                  <a:pt x="1206335" y="0"/>
                </a:lnTo>
                <a:lnTo>
                  <a:pt x="1206335" y="2096587"/>
                </a:lnTo>
                <a:lnTo>
                  <a:pt x="0" y="2096587"/>
                </a:lnTo>
                <a:close/>
              </a:path>
            </a:pathLst>
          </a:custGeom>
        </p:spPr>
      </p:pic>
      <p:pic>
        <p:nvPicPr>
          <p:cNvPr id="22" name="图片 21"/>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10696327" y="2226"/>
            <a:ext cx="1229491" cy="2084187"/>
          </a:xfrm>
          <a:custGeom>
            <a:avLst/>
            <a:gdLst>
              <a:gd name="connsiteX0" fmla="*/ 0 w 1229491"/>
              <a:gd name="connsiteY0" fmla="*/ 0 h 2084187"/>
              <a:gd name="connsiteX1" fmla="*/ 1229491 w 1229491"/>
              <a:gd name="connsiteY1" fmla="*/ 0 h 2084187"/>
              <a:gd name="connsiteX2" fmla="*/ 1229491 w 1229491"/>
              <a:gd name="connsiteY2" fmla="*/ 2084187 h 2084187"/>
              <a:gd name="connsiteX3" fmla="*/ 0 w 1229491"/>
              <a:gd name="connsiteY3" fmla="*/ 2084187 h 2084187"/>
            </a:gdLst>
            <a:ahLst/>
            <a:cxnLst>
              <a:cxn ang="0">
                <a:pos x="connsiteX0" y="connsiteY0"/>
              </a:cxn>
              <a:cxn ang="0">
                <a:pos x="connsiteX1" y="connsiteY1"/>
              </a:cxn>
              <a:cxn ang="0">
                <a:pos x="connsiteX2" y="connsiteY2"/>
              </a:cxn>
              <a:cxn ang="0">
                <a:pos x="connsiteX3" y="connsiteY3"/>
              </a:cxn>
            </a:cxnLst>
            <a:rect l="l" t="t" r="r" b="b"/>
            <a:pathLst>
              <a:path w="1229491" h="2084187">
                <a:moveTo>
                  <a:pt x="0" y="0"/>
                </a:moveTo>
                <a:lnTo>
                  <a:pt x="1229491" y="0"/>
                </a:lnTo>
                <a:lnTo>
                  <a:pt x="1229491" y="2084187"/>
                </a:lnTo>
                <a:lnTo>
                  <a:pt x="0" y="2084187"/>
                </a:lnTo>
                <a:close/>
              </a:path>
            </a:pathLst>
          </a:custGeom>
        </p:spPr>
      </p:pic>
      <p:pic>
        <p:nvPicPr>
          <p:cNvPr id="24" name="图片 23"/>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a:xfrm>
            <a:off x="10696327" y="2376732"/>
            <a:ext cx="1206337" cy="2096587"/>
          </a:xfrm>
          <a:custGeom>
            <a:avLst/>
            <a:gdLst>
              <a:gd name="connsiteX0" fmla="*/ 0 w 1206337"/>
              <a:gd name="connsiteY0" fmla="*/ 0 h 2096587"/>
              <a:gd name="connsiteX1" fmla="*/ 1206337 w 1206337"/>
              <a:gd name="connsiteY1" fmla="*/ 0 h 2096587"/>
              <a:gd name="connsiteX2" fmla="*/ 1206337 w 1206337"/>
              <a:gd name="connsiteY2" fmla="*/ 2096587 h 2096587"/>
              <a:gd name="connsiteX3" fmla="*/ 0 w 1206337"/>
              <a:gd name="connsiteY3" fmla="*/ 2096587 h 2096587"/>
            </a:gdLst>
            <a:ahLst/>
            <a:cxnLst>
              <a:cxn ang="0">
                <a:pos x="connsiteX0" y="connsiteY0"/>
              </a:cxn>
              <a:cxn ang="0">
                <a:pos x="connsiteX1" y="connsiteY1"/>
              </a:cxn>
              <a:cxn ang="0">
                <a:pos x="connsiteX2" y="connsiteY2"/>
              </a:cxn>
              <a:cxn ang="0">
                <a:pos x="connsiteX3" y="connsiteY3"/>
              </a:cxn>
            </a:cxnLst>
            <a:rect l="l" t="t" r="r" b="b"/>
            <a:pathLst>
              <a:path w="1206337" h="2096587">
                <a:moveTo>
                  <a:pt x="0" y="0"/>
                </a:moveTo>
                <a:lnTo>
                  <a:pt x="1206337" y="0"/>
                </a:lnTo>
                <a:lnTo>
                  <a:pt x="1206337" y="2096587"/>
                </a:lnTo>
                <a:lnTo>
                  <a:pt x="0" y="2096587"/>
                </a:lnTo>
                <a:close/>
              </a:path>
            </a:pathLst>
          </a:custGeom>
        </p:spPr>
      </p:pic>
      <p:sp>
        <p:nvSpPr>
          <p:cNvPr id="2" name="矩形 1"/>
          <p:cNvSpPr/>
          <p:nvPr/>
        </p:nvSpPr>
        <p:spPr>
          <a:xfrm>
            <a:off x="0" y="0"/>
            <a:ext cx="4370267" cy="6858000"/>
          </a:xfrm>
          <a:prstGeom prst="rect">
            <a:avLst/>
          </a:prstGeom>
          <a:solidFill>
            <a:srgbClr val="F5E7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形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682674" y="5872241"/>
            <a:ext cx="3403169" cy="917022"/>
          </a:xfrm>
          <a:prstGeom prst="rect">
            <a:avLst/>
          </a:prstGeom>
        </p:spPr>
      </p:pic>
      <p:sp>
        <p:nvSpPr>
          <p:cNvPr id="33" name="文本框 32"/>
          <p:cNvSpPr txBox="1"/>
          <p:nvPr/>
        </p:nvSpPr>
        <p:spPr>
          <a:xfrm>
            <a:off x="6132952" y="2647161"/>
            <a:ext cx="4231865" cy="1938020"/>
          </a:xfrm>
          <a:prstGeom prst="rect">
            <a:avLst/>
          </a:prstGeom>
          <a:noFill/>
        </p:spPr>
        <p:txBody>
          <a:bodyPr wrap="square">
            <a:spAutoFit/>
          </a:bodyPr>
          <a:lstStyle/>
          <a:p>
            <a:pPr algn="r"/>
            <a:r>
              <a:rPr lang="en-US" altLang="zh-CN" sz="6000" b="0" i="0" dirty="0">
                <a:solidFill>
                  <a:srgbClr val="A98678"/>
                </a:solidFill>
                <a:effectLst/>
                <a:latin typeface="汉仪颜楷繁" panose="02010600000101010101" pitchFamily="2" charset="-122"/>
                <a:ea typeface="汉仪颜楷繁" panose="02010600000101010101" pitchFamily="2" charset="-122"/>
              </a:rPr>
              <a:t>08</a:t>
            </a:r>
            <a:endParaRPr lang="en-US" altLang="zh-CN" sz="6000" b="0" i="0" dirty="0">
              <a:solidFill>
                <a:srgbClr val="A98678"/>
              </a:solidFill>
              <a:effectLst/>
              <a:latin typeface="汉仪颜楷繁" panose="02010600000101010101" pitchFamily="2" charset="-122"/>
              <a:ea typeface="汉仪颜楷繁" panose="02010600000101010101" pitchFamily="2" charset="-122"/>
            </a:endParaRPr>
          </a:p>
          <a:p>
            <a:pPr algn="r"/>
            <a:r>
              <a:rPr lang="zh-CN" altLang="en-US" sz="6000" b="1" dirty="0">
                <a:solidFill>
                  <a:srgbClr val="A98678"/>
                </a:solidFill>
                <a:latin typeface="华文楷体" panose="02010600040101010101" charset="-122"/>
                <a:ea typeface="华文楷体" panose="02010600040101010101" charset="-122"/>
                <a:sym typeface="阿里巴巴普惠体 Heavy" panose="00020600040101010101" pitchFamily="18" charset="-122"/>
              </a:rPr>
              <a:t>总结与展望</a:t>
            </a:r>
            <a:endParaRPr lang="zh-CN" altLang="en-US" sz="6000" b="1" dirty="0">
              <a:solidFill>
                <a:srgbClr val="A98678"/>
              </a:solidFill>
              <a:latin typeface="华文楷体" panose="02010600040101010101" charset="-122"/>
              <a:ea typeface="华文楷体" panose="02010600040101010101" charset="-122"/>
              <a:sym typeface="阿里巴巴普惠体 Heavy" panose="00020600040101010101" pitchFamily="18" charset="-122"/>
            </a:endParaRPr>
          </a:p>
        </p:txBody>
      </p:sp>
      <p:pic>
        <p:nvPicPr>
          <p:cNvPr id="16" name="图片 15"/>
          <p:cNvPicPr>
            <a:picLocks noChangeAspect="1"/>
          </p:cNvPicPr>
          <p:nvPr/>
        </p:nvPicPr>
        <p:blipFill rotWithShape="1">
          <a:blip r:embed="rId5" cstate="print">
            <a:extLst>
              <a:ext uri="{28A0092B-C50C-407E-A947-70E740481C1C}">
                <a14:useLocalDpi xmlns:a14="http://schemas.microsoft.com/office/drawing/2010/main" val="0"/>
              </a:ext>
            </a:extLst>
          </a:blip>
          <a:srcRect/>
          <a:stretch>
            <a:fillRect/>
          </a:stretch>
        </p:blipFill>
        <p:spPr>
          <a:xfrm>
            <a:off x="357998" y="1705076"/>
            <a:ext cx="5774911" cy="4068755"/>
          </a:xfrm>
          <a:prstGeom prst="rect">
            <a:avLst/>
          </a:prstGeom>
        </p:spPr>
      </p:pic>
      <p:pic>
        <p:nvPicPr>
          <p:cNvPr id="30" name="图形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800000">
            <a:off x="3749378" y="1397137"/>
            <a:ext cx="3403169" cy="917022"/>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flipV="1">
            <a:off x="0" y="704850"/>
            <a:ext cx="5888298" cy="5892704"/>
          </a:xfrm>
          <a:prstGeom prst="rect">
            <a:avLst/>
          </a:prstGeom>
          <a:solidFill>
            <a:srgbClr val="F5E7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形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0800000">
            <a:off x="-1826935" y="5969140"/>
            <a:ext cx="3403169" cy="917022"/>
          </a:xfrm>
          <a:prstGeom prst="rect">
            <a:avLst/>
          </a:prstGeom>
        </p:spPr>
      </p:pic>
      <p:pic>
        <p:nvPicPr>
          <p:cNvPr id="30" name="图形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10070094" y="-76282"/>
            <a:ext cx="3403169" cy="917022"/>
          </a:xfrm>
          <a:prstGeom prst="rect">
            <a:avLst/>
          </a:prstGeom>
        </p:spPr>
      </p:pic>
      <p:sp>
        <p:nvSpPr>
          <p:cNvPr id="37" name="文本框 36"/>
          <p:cNvSpPr txBox="1"/>
          <p:nvPr/>
        </p:nvSpPr>
        <p:spPr>
          <a:xfrm>
            <a:off x="6396468" y="1769643"/>
            <a:ext cx="5179160" cy="2061210"/>
          </a:xfrm>
          <a:prstGeom prst="rect">
            <a:avLst/>
          </a:prstGeom>
          <a:noFill/>
        </p:spPr>
        <p:txBody>
          <a:bodyPr wrap="square">
            <a:spAutoFit/>
          </a:bodyPr>
          <a:lstStyle/>
          <a:p>
            <a:pPr indent="304800"/>
            <a:r>
              <a:rPr lang="zh-CN" altLang="en-US" sz="1600" dirty="0">
                <a:solidFill>
                  <a:srgbClr val="000000"/>
                </a:solidFill>
                <a:effectLst/>
                <a:latin typeface="-webkit-standard"/>
                <a:sym typeface="+mn-ea"/>
              </a:rPr>
              <a:t>网络工程设计与旅游计划方案设计都是一种创造性的设计活动，它们都需要根据设计需求和目标，进行分析和评估，选择合适的设计方案和工具，进行详细的设计实施和测试，以及不断的修改和优化。两者的设计过程、设计原则、设计思维等都有一定的相似性，可以相互借鉴或参考。我们利用这种分层、模块化、开放式的网络工程思想，设计出了一整套夏威夷14日深度沉浸式旅游路线计划。</a:t>
            </a:r>
            <a:endParaRPr lang="zh-CN" altLang="en-US" sz="1600" dirty="0">
              <a:solidFill>
                <a:srgbClr val="000000"/>
              </a:solidFill>
              <a:effectLst/>
              <a:latin typeface="-webkit-standard"/>
              <a:sym typeface="+mn-ea"/>
            </a:endParaRPr>
          </a:p>
        </p:txBody>
      </p:sp>
      <p:sp>
        <p:nvSpPr>
          <p:cNvPr id="38" name="文本框 37"/>
          <p:cNvSpPr txBox="1"/>
          <p:nvPr/>
        </p:nvSpPr>
        <p:spPr>
          <a:xfrm>
            <a:off x="6396468" y="934025"/>
            <a:ext cx="3852942" cy="583565"/>
          </a:xfrm>
          <a:prstGeom prst="rect">
            <a:avLst/>
          </a:prstGeom>
          <a:noFill/>
        </p:spPr>
        <p:txBody>
          <a:bodyPr wrap="square">
            <a:spAutoFit/>
          </a:bodyPr>
          <a:lstStyle/>
          <a:p>
            <a:r>
              <a:rPr lang="zh-CN" altLang="en-US" sz="3200" dirty="0">
                <a:solidFill>
                  <a:srgbClr val="211F1D"/>
                </a:solidFill>
                <a:latin typeface="汉仪程行简" panose="00020600040101010101" pitchFamily="18" charset="-122"/>
                <a:ea typeface="汉仪程行简" panose="00020600040101010101" pitchFamily="18" charset="-122"/>
                <a:sym typeface="阿里巴巴普惠体 B" panose="00020600040101010101" pitchFamily="18" charset="-122"/>
              </a:rPr>
              <a:t>总结与展望</a:t>
            </a:r>
            <a:endParaRPr lang="zh-CN" altLang="en-US" sz="3200" dirty="0">
              <a:solidFill>
                <a:srgbClr val="211F1D"/>
              </a:solidFill>
              <a:latin typeface="汉仪程行简" panose="00020600040101010101" pitchFamily="18" charset="-122"/>
              <a:ea typeface="汉仪程行简" panose="00020600040101010101" pitchFamily="18" charset="-122"/>
              <a:sym typeface="阿里巴巴普惠体 B" panose="00020600040101010101" pitchFamily="18" charset="-122"/>
            </a:endParaRPr>
          </a:p>
        </p:txBody>
      </p:sp>
      <p:cxnSp>
        <p:nvCxnSpPr>
          <p:cNvPr id="7" name="直接连接符 6"/>
          <p:cNvCxnSpPr/>
          <p:nvPr/>
        </p:nvCxnSpPr>
        <p:spPr>
          <a:xfrm>
            <a:off x="6076950" y="4134425"/>
            <a:ext cx="0" cy="2304475"/>
          </a:xfrm>
          <a:prstGeom prst="line">
            <a:avLst/>
          </a:prstGeom>
          <a:ln>
            <a:solidFill>
              <a:srgbClr val="F5E7CC"/>
            </a:solidFill>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6396468" y="3915943"/>
            <a:ext cx="5179160" cy="1322070"/>
          </a:xfrm>
          <a:prstGeom prst="rect">
            <a:avLst/>
          </a:prstGeom>
          <a:noFill/>
        </p:spPr>
        <p:txBody>
          <a:bodyPr wrap="square">
            <a:spAutoFit/>
          </a:bodyPr>
          <a:lstStyle/>
          <a:p>
            <a:pPr indent="304800" algn="l">
              <a:buClrTx/>
              <a:buSzTx/>
              <a:buFontTx/>
            </a:pPr>
            <a:r>
              <a:rPr lang="zh-CN" altLang="en-US" sz="1600" dirty="0">
                <a:solidFill>
                  <a:srgbClr val="000000"/>
                </a:solidFill>
                <a:effectLst/>
                <a:latin typeface="-webkit-standard"/>
                <a:sym typeface="+mn-ea"/>
              </a:rPr>
              <a:t>通过参考网络工程的设计步骤来设计一套旅游计划是一个很有意义和价值的设计实践，它让我们对网络工程有了更深的理解和掌握。希望在以后能够学习更多关于网络工程的知识和技能，将网络工程思想应用到其他领域和问题，拓展自己的视野和思维。</a:t>
            </a:r>
            <a:endParaRPr lang="zh-CN" altLang="en-US" sz="1600" dirty="0">
              <a:solidFill>
                <a:srgbClr val="000000"/>
              </a:solidFill>
              <a:effectLst/>
              <a:latin typeface="-webkit-standard"/>
              <a:sym typeface="阿里巴巴普惠体" panose="00020600040101010101" pitchFamily="18" charset="-122"/>
            </a:endParaRPr>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139" y="934025"/>
            <a:ext cx="5179160" cy="4088083"/>
          </a:xfrm>
          <a:prstGeom prst="rect">
            <a:avLst/>
          </a:prstGeom>
        </p:spPr>
      </p:pic>
      <p:grpSp>
        <p:nvGrpSpPr>
          <p:cNvPr id="5" name="组合 4"/>
          <p:cNvGrpSpPr/>
          <p:nvPr/>
        </p:nvGrpSpPr>
        <p:grpSpPr>
          <a:xfrm>
            <a:off x="756285" y="5289550"/>
            <a:ext cx="11725910" cy="1200150"/>
            <a:chOff x="-722" y="4941"/>
            <a:chExt cx="18466" cy="1890"/>
          </a:xfrm>
        </p:grpSpPr>
        <p:sp>
          <p:nvSpPr>
            <p:cNvPr id="3" name="文本框 2"/>
            <p:cNvSpPr txBox="1"/>
            <p:nvPr/>
          </p:nvSpPr>
          <p:spPr>
            <a:xfrm>
              <a:off x="-722" y="4941"/>
              <a:ext cx="7200" cy="1890"/>
            </a:xfrm>
            <a:prstGeom prst="rect">
              <a:avLst/>
            </a:prstGeom>
            <a:noFill/>
          </p:spPr>
          <p:txBody>
            <a:bodyPr wrap="square">
              <a:spAutoFit/>
            </a:bodyPr>
            <a:p>
              <a:pPr algn="ctr"/>
              <a:r>
                <a:rPr lang="zh-CN" altLang="en-US" dirty="0"/>
                <a:t>网络工程思想</a:t>
              </a:r>
              <a:endParaRPr lang="en-US" altLang="zh-CN" dirty="0"/>
            </a:p>
            <a:p>
              <a:pPr algn="ctr"/>
              <a:endParaRPr lang="en-US" altLang="zh-CN" dirty="0"/>
            </a:p>
            <a:p>
              <a:pPr algn="ctr"/>
              <a:endParaRPr lang="en-US" altLang="zh-CN" dirty="0"/>
            </a:p>
            <a:p>
              <a:pPr algn="ctr"/>
              <a:r>
                <a:rPr lang="zh-CN" altLang="en-US" dirty="0"/>
                <a:t>分层、模块化、开放式</a:t>
              </a:r>
              <a:endParaRPr lang="zh-CN" altLang="en-US" dirty="0"/>
            </a:p>
          </p:txBody>
        </p:sp>
        <p:sp>
          <p:nvSpPr>
            <p:cNvPr id="6" name="文本框 5"/>
            <p:cNvSpPr txBox="1"/>
            <p:nvPr/>
          </p:nvSpPr>
          <p:spPr>
            <a:xfrm>
              <a:off x="10096" y="5299"/>
              <a:ext cx="7648" cy="1018"/>
            </a:xfrm>
            <a:prstGeom prst="rect">
              <a:avLst/>
            </a:prstGeom>
            <a:noFill/>
          </p:spPr>
          <p:txBody>
            <a:bodyPr wrap="square">
              <a:spAutoFit/>
            </a:bodyPr>
            <a:p>
              <a:r>
                <a:rPr lang="zh-CN" altLang="en-US" dirty="0"/>
                <a:t>自然风光、文化历史</a:t>
              </a:r>
              <a:endParaRPr lang="en-US" altLang="zh-CN" dirty="0"/>
            </a:p>
            <a:p>
              <a:r>
                <a:rPr lang="zh-CN" altLang="en-US" dirty="0"/>
                <a:t>海滩冲浪、户外探险 </a:t>
              </a:r>
              <a:endParaRPr lang="zh-CN" altLang="en-US" dirty="0"/>
            </a:p>
          </p:txBody>
        </p:sp>
        <p:grpSp>
          <p:nvGrpSpPr>
            <p:cNvPr id="4" name="组合 3"/>
            <p:cNvGrpSpPr/>
            <p:nvPr/>
          </p:nvGrpSpPr>
          <p:grpSpPr>
            <a:xfrm>
              <a:off x="2768" y="5299"/>
              <a:ext cx="7950" cy="1018"/>
              <a:chOff x="2768" y="5299"/>
              <a:chExt cx="7950" cy="1018"/>
            </a:xfrm>
          </p:grpSpPr>
          <p:sp>
            <p:nvSpPr>
              <p:cNvPr id="8" name="文本框 7"/>
              <p:cNvSpPr txBox="1"/>
              <p:nvPr/>
            </p:nvSpPr>
            <p:spPr>
              <a:xfrm>
                <a:off x="3518" y="5299"/>
                <a:ext cx="7200" cy="1016"/>
              </a:xfrm>
              <a:prstGeom prst="rect">
                <a:avLst/>
              </a:prstGeom>
              <a:noFill/>
            </p:spPr>
            <p:txBody>
              <a:bodyPr wrap="square">
                <a:spAutoFit/>
              </a:bodyPr>
              <a:p>
                <a:pPr algn="ctr"/>
                <a:r>
                  <a:rPr lang="zh-CN" altLang="en-US" dirty="0"/>
                  <a:t>夏威夷十四日深度沉浸式</a:t>
                </a:r>
                <a:endParaRPr lang="en-US" altLang="zh-CN" dirty="0"/>
              </a:p>
              <a:p>
                <a:pPr algn="ctr"/>
                <a:r>
                  <a:rPr lang="zh-CN" altLang="en-US" dirty="0"/>
                  <a:t>旅游路线计划</a:t>
                </a:r>
                <a:endParaRPr lang="zh-CN" altLang="en-US" dirty="0"/>
              </a:p>
            </p:txBody>
          </p:sp>
          <p:cxnSp>
            <p:nvCxnSpPr>
              <p:cNvPr id="19" name="直接箭头连接符 18"/>
              <p:cNvCxnSpPr/>
              <p:nvPr/>
            </p:nvCxnSpPr>
            <p:spPr>
              <a:xfrm>
                <a:off x="2768" y="5520"/>
                <a:ext cx="0" cy="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4336" y="5664"/>
                <a:ext cx="8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a:off x="9104" y="5776"/>
                <a:ext cx="9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5E7CC"/>
        </a:solidFill>
        <a:effectLst/>
      </p:bgPr>
    </p:bg>
    <p:spTree>
      <p:nvGrpSpPr>
        <p:cNvPr id="1" name=""/>
        <p:cNvGrpSpPr/>
        <p:nvPr/>
      </p:nvGrpSpPr>
      <p:grpSpPr>
        <a:xfrm>
          <a:off x="0" y="0"/>
          <a:ext cx="0" cy="0"/>
          <a:chOff x="0" y="0"/>
          <a:chExt cx="0" cy="0"/>
        </a:xfrm>
      </p:grpSpPr>
      <p:pic>
        <p:nvPicPr>
          <p:cNvPr id="25" name="图片 2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2286001" y="72108"/>
            <a:ext cx="9529085" cy="6713785"/>
          </a:xfrm>
          <a:custGeom>
            <a:avLst/>
            <a:gdLst>
              <a:gd name="connsiteX0" fmla="*/ 6846129 w 9529085"/>
              <a:gd name="connsiteY0" fmla="*/ 6614603 h 6713785"/>
              <a:gd name="connsiteX1" fmla="*/ 7712331 w 9529085"/>
              <a:gd name="connsiteY1" fmla="*/ 6686014 h 6713785"/>
              <a:gd name="connsiteX2" fmla="*/ 6843484 w 9529085"/>
              <a:gd name="connsiteY2" fmla="*/ 6686014 h 6713785"/>
              <a:gd name="connsiteX3" fmla="*/ 6846129 w 9529085"/>
              <a:gd name="connsiteY3" fmla="*/ 6614603 h 6713785"/>
              <a:gd name="connsiteX4" fmla="*/ 5095108 w 9529085"/>
              <a:gd name="connsiteY4" fmla="*/ 6597058 h 6713785"/>
              <a:gd name="connsiteX5" fmla="*/ 6612057 w 9529085"/>
              <a:gd name="connsiteY5" fmla="*/ 6622536 h 6713785"/>
              <a:gd name="connsiteX6" fmla="*/ 6609412 w 9529085"/>
              <a:gd name="connsiteY6" fmla="*/ 6713785 h 6713785"/>
              <a:gd name="connsiteX7" fmla="*/ 4588715 w 9529085"/>
              <a:gd name="connsiteY7" fmla="*/ 6622536 h 6713785"/>
              <a:gd name="connsiteX8" fmla="*/ 5095108 w 9529085"/>
              <a:gd name="connsiteY8" fmla="*/ 6597058 h 6713785"/>
              <a:gd name="connsiteX9" fmla="*/ 1613210 w 9529085"/>
              <a:gd name="connsiteY9" fmla="*/ 1051 h 6713785"/>
              <a:gd name="connsiteX10" fmla="*/ 2294270 w 9529085"/>
              <a:gd name="connsiteY10" fmla="*/ 55271 h 6713785"/>
              <a:gd name="connsiteX11" fmla="*/ 3276848 w 9529085"/>
              <a:gd name="connsiteY11" fmla="*/ 46014 h 6713785"/>
              <a:gd name="connsiteX12" fmla="*/ 4328193 w 9529085"/>
              <a:gd name="connsiteY12" fmla="*/ 110814 h 6713785"/>
              <a:gd name="connsiteX13" fmla="*/ 5480043 w 9529085"/>
              <a:gd name="connsiteY13" fmla="*/ 110814 h 6713785"/>
              <a:gd name="connsiteX14" fmla="*/ 6896382 w 9529085"/>
              <a:gd name="connsiteY14" fmla="*/ 301246 h 6713785"/>
              <a:gd name="connsiteX15" fmla="*/ 7849866 w 9529085"/>
              <a:gd name="connsiteY15" fmla="*/ 736331 h 6713785"/>
              <a:gd name="connsiteX16" fmla="*/ 7881604 w 9529085"/>
              <a:gd name="connsiteY16" fmla="*/ 887089 h 6713785"/>
              <a:gd name="connsiteX17" fmla="*/ 7919955 w 9529085"/>
              <a:gd name="connsiteY17" fmla="*/ 1244150 h 6713785"/>
              <a:gd name="connsiteX18" fmla="*/ 7589344 w 9529085"/>
              <a:gd name="connsiteY18" fmla="*/ 1324819 h 6713785"/>
              <a:gd name="connsiteX19" fmla="*/ 7676625 w 9529085"/>
              <a:gd name="connsiteY19" fmla="*/ 1529798 h 6713785"/>
              <a:gd name="connsiteX20" fmla="*/ 8015171 w 9529085"/>
              <a:gd name="connsiteY20" fmla="*/ 1701716 h 6713785"/>
              <a:gd name="connsiteX21" fmla="*/ 7823417 w 9529085"/>
              <a:gd name="connsiteY21" fmla="*/ 1966205 h 6713785"/>
              <a:gd name="connsiteX22" fmla="*/ 7823417 w 9529085"/>
              <a:gd name="connsiteY22" fmla="*/ 2024393 h 6713785"/>
              <a:gd name="connsiteX23" fmla="*/ 7565540 w 9529085"/>
              <a:gd name="connsiteY23" fmla="*/ 2524277 h 6713785"/>
              <a:gd name="connsiteX24" fmla="*/ 7212447 w 9529085"/>
              <a:gd name="connsiteY24" fmla="*/ 2714710 h 6713785"/>
              <a:gd name="connsiteX25" fmla="*/ 7150292 w 9529085"/>
              <a:gd name="connsiteY25" fmla="*/ 2753061 h 6713785"/>
              <a:gd name="connsiteX26" fmla="*/ 7226994 w 9529085"/>
              <a:gd name="connsiteY26" fmla="*/ 2811248 h 6713785"/>
              <a:gd name="connsiteX27" fmla="*/ 6631893 w 9529085"/>
              <a:gd name="connsiteY27" fmla="*/ 3006970 h 6713785"/>
              <a:gd name="connsiteX28" fmla="*/ 8283628 w 9529085"/>
              <a:gd name="connsiteY28" fmla="*/ 3403704 h 6713785"/>
              <a:gd name="connsiteX29" fmla="*/ 8073359 w 9529085"/>
              <a:gd name="connsiteY29" fmla="*/ 3434120 h 6713785"/>
              <a:gd name="connsiteX30" fmla="*/ 8254534 w 9529085"/>
              <a:gd name="connsiteY30" fmla="*/ 3668193 h 6713785"/>
              <a:gd name="connsiteX31" fmla="*/ 8489930 w 9529085"/>
              <a:gd name="connsiteY31" fmla="*/ 3516112 h 6713785"/>
              <a:gd name="connsiteX32" fmla="*/ 8275693 w 9529085"/>
              <a:gd name="connsiteY32" fmla="*/ 3387835 h 6713785"/>
              <a:gd name="connsiteX33" fmla="*/ 8731937 w 9529085"/>
              <a:gd name="connsiteY33" fmla="*/ 3487018 h 6713785"/>
              <a:gd name="connsiteX34" fmla="*/ 8443644 w 9529085"/>
              <a:gd name="connsiteY34" fmla="*/ 3632487 h 6713785"/>
              <a:gd name="connsiteX35" fmla="*/ 8792770 w 9529085"/>
              <a:gd name="connsiteY35" fmla="*/ 3657613 h 6713785"/>
              <a:gd name="connsiteX36" fmla="*/ 8849635 w 9529085"/>
              <a:gd name="connsiteY36" fmla="*/ 3799115 h 6713785"/>
              <a:gd name="connsiteX37" fmla="*/ 8648623 w 9529085"/>
              <a:gd name="connsiteY37" fmla="*/ 3799115 h 6713785"/>
              <a:gd name="connsiteX38" fmla="*/ 8750451 w 9529085"/>
              <a:gd name="connsiteY38" fmla="*/ 4256681 h 6713785"/>
              <a:gd name="connsiteX39" fmla="*/ 8595725 w 9529085"/>
              <a:gd name="connsiteY39" fmla="*/ 4333383 h 6713785"/>
              <a:gd name="connsiteX40" fmla="*/ 8985847 w 9529085"/>
              <a:gd name="connsiteY40" fmla="*/ 4716892 h 6713785"/>
              <a:gd name="connsiteX41" fmla="*/ 9316458 w 9529085"/>
              <a:gd name="connsiteY41" fmla="*/ 4909969 h 6713785"/>
              <a:gd name="connsiteX42" fmla="*/ 9462423 w 9529085"/>
              <a:gd name="connsiteY42" fmla="*/ 4971298 h 6713785"/>
              <a:gd name="connsiteX43" fmla="*/ 9529085 w 9529085"/>
              <a:gd name="connsiteY43" fmla="*/ 4984423 h 6713785"/>
              <a:gd name="connsiteX44" fmla="*/ 9529085 w 9529085"/>
              <a:gd name="connsiteY44" fmla="*/ 5471749 h 6713785"/>
              <a:gd name="connsiteX45" fmla="*/ 9504785 w 9529085"/>
              <a:gd name="connsiteY45" fmla="*/ 5468174 h 6713785"/>
              <a:gd name="connsiteX46" fmla="*/ 9295299 w 9529085"/>
              <a:gd name="connsiteY46" fmla="*/ 5472009 h 6713785"/>
              <a:gd name="connsiteX47" fmla="*/ 9337617 w 9529085"/>
              <a:gd name="connsiteY47" fmla="*/ 5708727 h 6713785"/>
              <a:gd name="connsiteX48" fmla="*/ 9520861 w 9529085"/>
              <a:gd name="connsiteY48" fmla="*/ 5743506 h 6713785"/>
              <a:gd name="connsiteX49" fmla="*/ 9529085 w 9529085"/>
              <a:gd name="connsiteY49" fmla="*/ 5747483 h 6713785"/>
              <a:gd name="connsiteX50" fmla="*/ 9529085 w 9529085"/>
              <a:gd name="connsiteY50" fmla="*/ 5851884 h 6713785"/>
              <a:gd name="connsiteX51" fmla="*/ 9256948 w 9529085"/>
              <a:gd name="connsiteY51" fmla="*/ 5946767 h 6713785"/>
              <a:gd name="connsiteX52" fmla="*/ 9420931 w 9529085"/>
              <a:gd name="connsiteY52" fmla="*/ 6024792 h 6713785"/>
              <a:gd name="connsiteX53" fmla="*/ 9110157 w 9529085"/>
              <a:gd name="connsiteY53" fmla="*/ 6139845 h 6713785"/>
              <a:gd name="connsiteX54" fmla="*/ 9249013 w 9529085"/>
              <a:gd name="connsiteY54" fmla="*/ 6338212 h 6713785"/>
              <a:gd name="connsiteX55" fmla="*/ 8337848 w 9529085"/>
              <a:gd name="connsiteY55" fmla="*/ 6447974 h 6713785"/>
              <a:gd name="connsiteX56" fmla="*/ 7787711 w 9529085"/>
              <a:gd name="connsiteY56" fmla="*/ 6532611 h 6713785"/>
              <a:gd name="connsiteX57" fmla="*/ 7306340 w 9529085"/>
              <a:gd name="connsiteY57" fmla="*/ 6499550 h 6713785"/>
              <a:gd name="connsiteX58" fmla="*/ 6691403 w 9529085"/>
              <a:gd name="connsiteY58" fmla="*/ 6479713 h 6713785"/>
              <a:gd name="connsiteX59" fmla="*/ 4940485 w 9529085"/>
              <a:gd name="connsiteY59" fmla="*/ 6409623 h 6713785"/>
              <a:gd name="connsiteX60" fmla="*/ 3406447 w 9529085"/>
              <a:gd name="connsiteY60" fmla="*/ 6367305 h 6713785"/>
              <a:gd name="connsiteX61" fmla="*/ 2594466 w 9529085"/>
              <a:gd name="connsiteY61" fmla="*/ 6346147 h 6713785"/>
              <a:gd name="connsiteX62" fmla="*/ 2388164 w 9529085"/>
              <a:gd name="connsiteY62" fmla="*/ 6400367 h 6713785"/>
              <a:gd name="connsiteX63" fmla="*/ 3049387 w 9529085"/>
              <a:gd name="connsiteY63" fmla="*/ 6446652 h 6713785"/>
              <a:gd name="connsiteX64" fmla="*/ 3368097 w 9529085"/>
              <a:gd name="connsiteY64" fmla="*/ 6512774 h 6713785"/>
              <a:gd name="connsiteX65" fmla="*/ 3464635 w 9529085"/>
              <a:gd name="connsiteY65" fmla="*/ 6441363 h 6713785"/>
              <a:gd name="connsiteX66" fmla="*/ 4447212 w 9529085"/>
              <a:gd name="connsiteY66" fmla="*/ 6597410 h 6713785"/>
              <a:gd name="connsiteX67" fmla="*/ 4029320 w 9529085"/>
              <a:gd name="connsiteY67" fmla="*/ 6585508 h 6713785"/>
              <a:gd name="connsiteX68" fmla="*/ 2117063 w 9529085"/>
              <a:gd name="connsiteY68" fmla="*/ 6475745 h 6713785"/>
              <a:gd name="connsiteX69" fmla="*/ 854127 w 9529085"/>
              <a:gd name="connsiteY69" fmla="*/ 6426815 h 6713785"/>
              <a:gd name="connsiteX70" fmla="*/ 733785 w 9529085"/>
              <a:gd name="connsiteY70" fmla="*/ 6192743 h 6713785"/>
              <a:gd name="connsiteX71" fmla="*/ 523517 w 9529085"/>
              <a:gd name="connsiteY71" fmla="*/ 6127943 h 6713785"/>
              <a:gd name="connsiteX72" fmla="*/ 187615 w 9529085"/>
              <a:gd name="connsiteY72" fmla="*/ 6068432 h 6713785"/>
              <a:gd name="connsiteX73" fmla="*/ 110912 w 9529085"/>
              <a:gd name="connsiteY73" fmla="*/ 5989085 h 6713785"/>
              <a:gd name="connsiteX74" fmla="*/ 225965 w 9529085"/>
              <a:gd name="connsiteY74" fmla="*/ 5909738 h 6713785"/>
              <a:gd name="connsiteX75" fmla="*/ 9507 w 9529085"/>
              <a:gd name="connsiteY75" fmla="*/ 5714978 h 6713785"/>
              <a:gd name="connsiteX76" fmla="*/ 0 w 9529085"/>
              <a:gd name="connsiteY76" fmla="*/ 5716409 h 6713785"/>
              <a:gd name="connsiteX77" fmla="*/ 0 w 9529085"/>
              <a:gd name="connsiteY77" fmla="*/ 5639590 h 6713785"/>
              <a:gd name="connsiteX78" fmla="*/ 11377 w 9529085"/>
              <a:gd name="connsiteY78" fmla="*/ 5618160 h 6713785"/>
              <a:gd name="connsiteX79" fmla="*/ 310602 w 9529085"/>
              <a:gd name="connsiteY79" fmla="*/ 5494490 h 6713785"/>
              <a:gd name="connsiteX80" fmla="*/ 5613 w 9529085"/>
              <a:gd name="connsiteY80" fmla="*/ 5203264 h 6713785"/>
              <a:gd name="connsiteX81" fmla="*/ 0 w 9529085"/>
              <a:gd name="connsiteY81" fmla="*/ 5199983 h 6713785"/>
              <a:gd name="connsiteX82" fmla="*/ 0 w 9529085"/>
              <a:gd name="connsiteY82" fmla="*/ 3986443 h 6713785"/>
              <a:gd name="connsiteX83" fmla="*/ 22439 w 9529085"/>
              <a:gd name="connsiteY83" fmla="*/ 3975874 h 6713785"/>
              <a:gd name="connsiteX84" fmla="*/ 569801 w 9529085"/>
              <a:gd name="connsiteY84" fmla="*/ 3870527 h 6713785"/>
              <a:gd name="connsiteX85" fmla="*/ 2408001 w 9529085"/>
              <a:gd name="connsiteY85" fmla="*/ 3770021 h 6713785"/>
              <a:gd name="connsiteX86" fmla="*/ 145296 w 9529085"/>
              <a:gd name="connsiteY86" fmla="*/ 3145827 h 6713785"/>
              <a:gd name="connsiteX87" fmla="*/ 199517 w 9529085"/>
              <a:gd name="connsiteY87" fmla="*/ 3036064 h 6713785"/>
              <a:gd name="connsiteX88" fmla="*/ 34211 w 9529085"/>
              <a:gd name="connsiteY88" fmla="*/ 2897207 h 6713785"/>
              <a:gd name="connsiteX89" fmla="*/ 0 w 9529085"/>
              <a:gd name="connsiteY89" fmla="*/ 2869671 h 6713785"/>
              <a:gd name="connsiteX90" fmla="*/ 0 w 9529085"/>
              <a:gd name="connsiteY90" fmla="*/ 1973587 h 6713785"/>
              <a:gd name="connsiteX91" fmla="*/ 38839 w 9529085"/>
              <a:gd name="connsiteY91" fmla="*/ 1950501 h 6713785"/>
              <a:gd name="connsiteX92" fmla="*/ 181003 w 9529085"/>
              <a:gd name="connsiteY92" fmla="*/ 1788997 h 6713785"/>
              <a:gd name="connsiteX93" fmla="*/ 37062 w 9529085"/>
              <a:gd name="connsiteY93" fmla="*/ 1661237 h 6713785"/>
              <a:gd name="connsiteX94" fmla="*/ 0 w 9529085"/>
              <a:gd name="connsiteY94" fmla="*/ 1638726 h 6713785"/>
              <a:gd name="connsiteX95" fmla="*/ 0 w 9529085"/>
              <a:gd name="connsiteY95" fmla="*/ 659094 h 6713785"/>
              <a:gd name="connsiteX96" fmla="*/ 44541 w 9529085"/>
              <a:gd name="connsiteY96" fmla="*/ 627962 h 6713785"/>
              <a:gd name="connsiteX97" fmla="*/ 110912 w 9529085"/>
              <a:gd name="connsiteY97" fmla="*/ 582927 h 6713785"/>
              <a:gd name="connsiteX98" fmla="*/ 167777 w 9529085"/>
              <a:gd name="connsiteY98" fmla="*/ 401752 h 6713785"/>
              <a:gd name="connsiteX99" fmla="*/ 261671 w 9529085"/>
              <a:gd name="connsiteY99" fmla="*/ 293312 h 6713785"/>
              <a:gd name="connsiteX100" fmla="*/ 404495 w 9529085"/>
              <a:gd name="connsiteY100" fmla="*/ 293312 h 6713785"/>
              <a:gd name="connsiteX101" fmla="*/ 536740 w 9529085"/>
              <a:gd name="connsiteY101" fmla="*/ 293312 h 6713785"/>
              <a:gd name="connsiteX102" fmla="*/ 555254 w 9529085"/>
              <a:gd name="connsiteY102" fmla="*/ 81720 h 6713785"/>
              <a:gd name="connsiteX103" fmla="*/ 1613210 w 9529085"/>
              <a:gd name="connsiteY103" fmla="*/ 1051 h 6713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9529085" h="6713785">
                <a:moveTo>
                  <a:pt x="6846129" y="6614603"/>
                </a:moveTo>
                <a:cubicBezTo>
                  <a:pt x="7126487" y="6703206"/>
                  <a:pt x="7426683" y="6557737"/>
                  <a:pt x="7712331" y="6686014"/>
                </a:cubicBezTo>
                <a:lnTo>
                  <a:pt x="6843484" y="6686014"/>
                </a:lnTo>
                <a:cubicBezTo>
                  <a:pt x="6843484" y="6662210"/>
                  <a:pt x="6844807" y="6638406"/>
                  <a:pt x="6846129" y="6614603"/>
                </a:cubicBezTo>
                <a:close/>
                <a:moveTo>
                  <a:pt x="5095108" y="6597058"/>
                </a:moveTo>
                <a:cubicBezTo>
                  <a:pt x="5601129" y="6594764"/>
                  <a:pt x="6106222" y="6647333"/>
                  <a:pt x="6612057" y="6622536"/>
                </a:cubicBezTo>
                <a:cubicBezTo>
                  <a:pt x="6610735" y="6651630"/>
                  <a:pt x="6610735" y="6682047"/>
                  <a:pt x="6609412" y="6713785"/>
                </a:cubicBezTo>
                <a:lnTo>
                  <a:pt x="4588715" y="6622536"/>
                </a:lnTo>
                <a:cubicBezTo>
                  <a:pt x="4757657" y="6604683"/>
                  <a:pt x="4926434" y="6597823"/>
                  <a:pt x="5095108" y="6597058"/>
                </a:cubicBezTo>
                <a:close/>
                <a:moveTo>
                  <a:pt x="1613210" y="1051"/>
                </a:moveTo>
                <a:cubicBezTo>
                  <a:pt x="1841475" y="-3789"/>
                  <a:pt x="2069647" y="14376"/>
                  <a:pt x="2294270" y="55271"/>
                </a:cubicBezTo>
                <a:cubicBezTo>
                  <a:pt x="2630172" y="112137"/>
                  <a:pt x="2955493" y="-16141"/>
                  <a:pt x="3276848" y="46014"/>
                </a:cubicBezTo>
                <a:cubicBezTo>
                  <a:pt x="3624651" y="112137"/>
                  <a:pt x="3977744" y="77753"/>
                  <a:pt x="4328193" y="110814"/>
                </a:cubicBezTo>
                <a:cubicBezTo>
                  <a:pt x="4709057" y="145198"/>
                  <a:pt x="5096533" y="110814"/>
                  <a:pt x="5480043" y="110814"/>
                </a:cubicBezTo>
                <a:cubicBezTo>
                  <a:pt x="5959594" y="92364"/>
                  <a:pt x="6438734" y="156787"/>
                  <a:pt x="6896382" y="301246"/>
                </a:cubicBezTo>
                <a:cubicBezTo>
                  <a:pt x="7230961" y="422911"/>
                  <a:pt x="7516609" y="626568"/>
                  <a:pt x="7849866" y="736331"/>
                </a:cubicBezTo>
                <a:cubicBezTo>
                  <a:pt x="7942437" y="766747"/>
                  <a:pt x="7941114" y="822290"/>
                  <a:pt x="7881604" y="887089"/>
                </a:cubicBezTo>
                <a:cubicBezTo>
                  <a:pt x="7799247" y="997880"/>
                  <a:pt x="7815948" y="1153376"/>
                  <a:pt x="7919955" y="1244150"/>
                </a:cubicBezTo>
                <a:cubicBezTo>
                  <a:pt x="7831351" y="1359202"/>
                  <a:pt x="7689850" y="1267954"/>
                  <a:pt x="7589344" y="1324819"/>
                </a:cubicBezTo>
                <a:cubicBezTo>
                  <a:pt x="7576119" y="1414745"/>
                  <a:pt x="7787711" y="1398876"/>
                  <a:pt x="7676625" y="1529798"/>
                </a:cubicBezTo>
                <a:cubicBezTo>
                  <a:pt x="7765229" y="1618402"/>
                  <a:pt x="7941114" y="1529798"/>
                  <a:pt x="8015171" y="1701716"/>
                </a:cubicBezTo>
                <a:cubicBezTo>
                  <a:pt x="7800935" y="1693782"/>
                  <a:pt x="7730846" y="1778418"/>
                  <a:pt x="7823417" y="1966205"/>
                </a:cubicBezTo>
                <a:cubicBezTo>
                  <a:pt x="7831351" y="1980752"/>
                  <a:pt x="7823417" y="2019103"/>
                  <a:pt x="7823417" y="2024393"/>
                </a:cubicBezTo>
                <a:cubicBezTo>
                  <a:pt x="7630340" y="2136801"/>
                  <a:pt x="7639597" y="2352359"/>
                  <a:pt x="7565540" y="2524277"/>
                </a:cubicBezTo>
                <a:cubicBezTo>
                  <a:pt x="7491483" y="2696195"/>
                  <a:pt x="7335434" y="2656522"/>
                  <a:pt x="7212447" y="2714710"/>
                </a:cubicBezTo>
                <a:cubicBezTo>
                  <a:pt x="7190632" y="2725625"/>
                  <a:pt x="7169832" y="2738459"/>
                  <a:pt x="7150292" y="2753061"/>
                </a:cubicBezTo>
                <a:cubicBezTo>
                  <a:pt x="7150292" y="2815216"/>
                  <a:pt x="7201867" y="2791411"/>
                  <a:pt x="7226994" y="2811248"/>
                </a:cubicBezTo>
                <a:cubicBezTo>
                  <a:pt x="7066978" y="2928946"/>
                  <a:pt x="6856709" y="2889272"/>
                  <a:pt x="6631893" y="3006970"/>
                </a:cubicBezTo>
                <a:cubicBezTo>
                  <a:pt x="7226994" y="3090284"/>
                  <a:pt x="7789033" y="3116733"/>
                  <a:pt x="8283628" y="3403704"/>
                </a:cubicBezTo>
                <a:cubicBezTo>
                  <a:pt x="8212270" y="3385719"/>
                  <a:pt x="8136696" y="3396651"/>
                  <a:pt x="8073359" y="3434120"/>
                </a:cubicBezTo>
                <a:cubicBezTo>
                  <a:pt x="8151175" y="3496951"/>
                  <a:pt x="8213219" y="3577110"/>
                  <a:pt x="8254534" y="3668193"/>
                </a:cubicBezTo>
                <a:cubicBezTo>
                  <a:pt x="8292885" y="3513467"/>
                  <a:pt x="8398681" y="3535948"/>
                  <a:pt x="8489930" y="3516112"/>
                </a:cubicBezTo>
                <a:cubicBezTo>
                  <a:pt x="8430419" y="3423541"/>
                  <a:pt x="8316689" y="3472471"/>
                  <a:pt x="8275693" y="3387835"/>
                </a:cubicBezTo>
                <a:cubicBezTo>
                  <a:pt x="8434387" y="3387835"/>
                  <a:pt x="8599692" y="3356096"/>
                  <a:pt x="8731937" y="3487018"/>
                </a:cubicBezTo>
                <a:cubicBezTo>
                  <a:pt x="8651268" y="3555785"/>
                  <a:pt x="8599692" y="3653646"/>
                  <a:pt x="8443644" y="3632487"/>
                </a:cubicBezTo>
                <a:cubicBezTo>
                  <a:pt x="8593080" y="3747540"/>
                  <a:pt x="8593080" y="3747540"/>
                  <a:pt x="8792770" y="3657613"/>
                </a:cubicBezTo>
                <a:cubicBezTo>
                  <a:pt x="8853602" y="3688030"/>
                  <a:pt x="8819219" y="3754152"/>
                  <a:pt x="8849635" y="3799115"/>
                </a:cubicBezTo>
                <a:lnTo>
                  <a:pt x="8648623" y="3799115"/>
                </a:lnTo>
                <a:cubicBezTo>
                  <a:pt x="8825831" y="3931360"/>
                  <a:pt x="8594403" y="4117825"/>
                  <a:pt x="8750451" y="4256681"/>
                </a:cubicBezTo>
                <a:lnTo>
                  <a:pt x="8595725" y="4333383"/>
                </a:lnTo>
                <a:cubicBezTo>
                  <a:pt x="8618110" y="4537683"/>
                  <a:pt x="8781195" y="4698003"/>
                  <a:pt x="8985847" y="4716892"/>
                </a:cubicBezTo>
                <a:cubicBezTo>
                  <a:pt x="9118091" y="4740696"/>
                  <a:pt x="9243724" y="4752598"/>
                  <a:pt x="9316458" y="4909969"/>
                </a:cubicBezTo>
                <a:cubicBezTo>
                  <a:pt x="9340262" y="4960884"/>
                  <a:pt x="9398781" y="4964521"/>
                  <a:pt x="9462423" y="4971298"/>
                </a:cubicBezTo>
                <a:lnTo>
                  <a:pt x="9529085" y="4984423"/>
                </a:lnTo>
                <a:lnTo>
                  <a:pt x="9529085" y="5471749"/>
                </a:lnTo>
                <a:lnTo>
                  <a:pt x="9504785" y="5468174"/>
                </a:lnTo>
                <a:cubicBezTo>
                  <a:pt x="9434053" y="5451759"/>
                  <a:pt x="9363901" y="5413326"/>
                  <a:pt x="9295299" y="5472009"/>
                </a:cubicBezTo>
                <a:cubicBezTo>
                  <a:pt x="9252981" y="5556645"/>
                  <a:pt x="9377291" y="5618800"/>
                  <a:pt x="9337617" y="5708727"/>
                </a:cubicBezTo>
                <a:cubicBezTo>
                  <a:pt x="9392995" y="5736829"/>
                  <a:pt x="9463869" y="5724638"/>
                  <a:pt x="9520861" y="5743506"/>
                </a:cubicBezTo>
                <a:lnTo>
                  <a:pt x="9529085" y="5747483"/>
                </a:lnTo>
                <a:lnTo>
                  <a:pt x="9529085" y="5851884"/>
                </a:lnTo>
                <a:lnTo>
                  <a:pt x="9256948" y="5946767"/>
                </a:lnTo>
                <a:cubicBezTo>
                  <a:pt x="9284719" y="6020824"/>
                  <a:pt x="9378613" y="5946767"/>
                  <a:pt x="9420931" y="6024792"/>
                </a:cubicBezTo>
                <a:cubicBezTo>
                  <a:pt x="9339897" y="6107902"/>
                  <a:pt x="9225775" y="6150152"/>
                  <a:pt x="9110157" y="6139845"/>
                </a:cubicBezTo>
                <a:cubicBezTo>
                  <a:pt x="9100899" y="6249607"/>
                  <a:pt x="9226532" y="6235061"/>
                  <a:pt x="9249013" y="6338212"/>
                </a:cubicBezTo>
                <a:cubicBezTo>
                  <a:pt x="8939561" y="6338212"/>
                  <a:pt x="8669782" y="6516741"/>
                  <a:pt x="8337848" y="6447974"/>
                </a:cubicBezTo>
                <a:cubicBezTo>
                  <a:pt x="8150130" y="6418024"/>
                  <a:pt x="7957746" y="6447622"/>
                  <a:pt x="7787711" y="6532611"/>
                </a:cubicBezTo>
                <a:cubicBezTo>
                  <a:pt x="7640919" y="6601379"/>
                  <a:pt x="7459744" y="6541868"/>
                  <a:pt x="7306340" y="6499550"/>
                </a:cubicBezTo>
                <a:cubicBezTo>
                  <a:pt x="7100039" y="6444007"/>
                  <a:pt x="6892415" y="6485002"/>
                  <a:pt x="6691403" y="6479713"/>
                </a:cubicBezTo>
                <a:cubicBezTo>
                  <a:pt x="6106882" y="6466489"/>
                  <a:pt x="5523683" y="6412269"/>
                  <a:pt x="4940485" y="6409623"/>
                </a:cubicBezTo>
                <a:cubicBezTo>
                  <a:pt x="4428698" y="6409623"/>
                  <a:pt x="3920879" y="6336888"/>
                  <a:pt x="3406447" y="6367305"/>
                </a:cubicBezTo>
                <a:cubicBezTo>
                  <a:pt x="3141958" y="6383175"/>
                  <a:pt x="2865567" y="6351436"/>
                  <a:pt x="2594466" y="6346147"/>
                </a:cubicBezTo>
                <a:cubicBezTo>
                  <a:pt x="2527021" y="6346147"/>
                  <a:pt x="2445029" y="6313084"/>
                  <a:pt x="2388164" y="6400367"/>
                </a:cubicBezTo>
                <a:cubicBezTo>
                  <a:pt x="2602294" y="6465277"/>
                  <a:pt x="2828301" y="6481098"/>
                  <a:pt x="3049387" y="6446652"/>
                </a:cubicBezTo>
                <a:cubicBezTo>
                  <a:pt x="3171052" y="6436072"/>
                  <a:pt x="3249076" y="6535255"/>
                  <a:pt x="3368097" y="6512774"/>
                </a:cubicBezTo>
                <a:cubicBezTo>
                  <a:pt x="3424961" y="6502194"/>
                  <a:pt x="3403802" y="6404334"/>
                  <a:pt x="3464635" y="6441363"/>
                </a:cubicBezTo>
                <a:cubicBezTo>
                  <a:pt x="3771443" y="6631795"/>
                  <a:pt x="4125858" y="6499550"/>
                  <a:pt x="4447212" y="6597410"/>
                </a:cubicBezTo>
                <a:cubicBezTo>
                  <a:pt x="4305710" y="6643697"/>
                  <a:pt x="4169499" y="6584186"/>
                  <a:pt x="4029320" y="6585508"/>
                </a:cubicBezTo>
                <a:cubicBezTo>
                  <a:pt x="3390578" y="6593443"/>
                  <a:pt x="2754481" y="6520709"/>
                  <a:pt x="2117063" y="6475745"/>
                </a:cubicBezTo>
                <a:cubicBezTo>
                  <a:pt x="1697847" y="6445330"/>
                  <a:pt x="1273342" y="6487648"/>
                  <a:pt x="854127" y="6426815"/>
                </a:cubicBezTo>
                <a:cubicBezTo>
                  <a:pt x="676920" y="6400367"/>
                  <a:pt x="645180" y="6348790"/>
                  <a:pt x="733785" y="6192743"/>
                </a:cubicBezTo>
                <a:cubicBezTo>
                  <a:pt x="685266" y="6127684"/>
                  <a:pt x="600239" y="6101482"/>
                  <a:pt x="523517" y="6127943"/>
                </a:cubicBezTo>
                <a:cubicBezTo>
                  <a:pt x="408036" y="6148803"/>
                  <a:pt x="288901" y="6127697"/>
                  <a:pt x="187615" y="6068432"/>
                </a:cubicBezTo>
                <a:cubicBezTo>
                  <a:pt x="150586" y="6049918"/>
                  <a:pt x="110912" y="6041983"/>
                  <a:pt x="110912" y="5989085"/>
                </a:cubicBezTo>
                <a:cubicBezTo>
                  <a:pt x="110912" y="5911061"/>
                  <a:pt x="190260" y="5956024"/>
                  <a:pt x="225965" y="5909738"/>
                </a:cubicBezTo>
                <a:cubicBezTo>
                  <a:pt x="149594" y="5850725"/>
                  <a:pt x="140048" y="5713749"/>
                  <a:pt x="9507" y="5714978"/>
                </a:cubicBezTo>
                <a:lnTo>
                  <a:pt x="0" y="5716409"/>
                </a:lnTo>
                <a:lnTo>
                  <a:pt x="0" y="5639590"/>
                </a:lnTo>
                <a:lnTo>
                  <a:pt x="11377" y="5618160"/>
                </a:lnTo>
                <a:cubicBezTo>
                  <a:pt x="67602" y="5504409"/>
                  <a:pt x="113227" y="5392332"/>
                  <a:pt x="310602" y="5494490"/>
                </a:cubicBezTo>
                <a:cubicBezTo>
                  <a:pt x="174720" y="5426054"/>
                  <a:pt x="114714" y="5283974"/>
                  <a:pt x="5613" y="5203264"/>
                </a:cubicBezTo>
                <a:lnTo>
                  <a:pt x="0" y="5199983"/>
                </a:lnTo>
                <a:lnTo>
                  <a:pt x="0" y="3986443"/>
                </a:lnTo>
                <a:lnTo>
                  <a:pt x="22439" y="3975874"/>
                </a:lnTo>
                <a:cubicBezTo>
                  <a:pt x="196167" y="3906974"/>
                  <a:pt x="381805" y="3871036"/>
                  <a:pt x="569801" y="3870527"/>
                </a:cubicBezTo>
                <a:cubicBezTo>
                  <a:pt x="1166224" y="3852013"/>
                  <a:pt x="1760002" y="3729025"/>
                  <a:pt x="2408001" y="3770021"/>
                </a:cubicBezTo>
                <a:cubicBezTo>
                  <a:pt x="1614533" y="3571654"/>
                  <a:pt x="900412" y="3260880"/>
                  <a:pt x="145296" y="3145827"/>
                </a:cubicBezTo>
                <a:cubicBezTo>
                  <a:pt x="108268" y="3073092"/>
                  <a:pt x="184970" y="3079705"/>
                  <a:pt x="199517" y="3036064"/>
                </a:cubicBezTo>
                <a:cubicBezTo>
                  <a:pt x="147807" y="2985884"/>
                  <a:pt x="92563" y="2939479"/>
                  <a:pt x="34211" y="2897207"/>
                </a:cubicBezTo>
                <a:lnTo>
                  <a:pt x="0" y="2869671"/>
                </a:lnTo>
                <a:lnTo>
                  <a:pt x="0" y="1973587"/>
                </a:lnTo>
                <a:lnTo>
                  <a:pt x="38839" y="1950501"/>
                </a:lnTo>
                <a:cubicBezTo>
                  <a:pt x="98350" y="1911324"/>
                  <a:pt x="151248" y="1863716"/>
                  <a:pt x="181003" y="1788997"/>
                </a:cubicBezTo>
                <a:cubicBezTo>
                  <a:pt x="154223" y="1723537"/>
                  <a:pt x="93225" y="1692294"/>
                  <a:pt x="37062" y="1661237"/>
                </a:cubicBezTo>
                <a:lnTo>
                  <a:pt x="0" y="1638726"/>
                </a:lnTo>
                <a:lnTo>
                  <a:pt x="0" y="659094"/>
                </a:lnTo>
                <a:lnTo>
                  <a:pt x="44541" y="627962"/>
                </a:lnTo>
                <a:cubicBezTo>
                  <a:pt x="65247" y="613757"/>
                  <a:pt x="87356" y="598797"/>
                  <a:pt x="110912" y="582927"/>
                </a:cubicBezTo>
                <a:cubicBezTo>
                  <a:pt x="163076" y="538459"/>
                  <a:pt x="185175" y="468052"/>
                  <a:pt x="167777" y="401752"/>
                </a:cubicBezTo>
                <a:cubicBezTo>
                  <a:pt x="143973" y="321083"/>
                  <a:pt x="194227" y="298601"/>
                  <a:pt x="261671" y="293312"/>
                </a:cubicBezTo>
                <a:lnTo>
                  <a:pt x="404495" y="293312"/>
                </a:lnTo>
                <a:lnTo>
                  <a:pt x="536740" y="293312"/>
                </a:lnTo>
                <a:cubicBezTo>
                  <a:pt x="569801" y="209997"/>
                  <a:pt x="520871" y="131973"/>
                  <a:pt x="555254" y="81720"/>
                </a:cubicBezTo>
                <a:cubicBezTo>
                  <a:pt x="904529" y="21172"/>
                  <a:pt x="1258793" y="-5841"/>
                  <a:pt x="1613210" y="1051"/>
                </a:cubicBezTo>
                <a:close/>
              </a:path>
            </a:pathLst>
          </a:custGeom>
        </p:spPr>
      </p:pic>
      <p:pic>
        <p:nvPicPr>
          <p:cNvPr id="13" name="图形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10490415" y="5891151"/>
            <a:ext cx="3403169" cy="917022"/>
          </a:xfrm>
          <a:prstGeom prst="rect">
            <a:avLst/>
          </a:prstGeom>
        </p:spPr>
      </p:pic>
      <p:pic>
        <p:nvPicPr>
          <p:cNvPr id="30" name="图形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4596294" y="-489799"/>
            <a:ext cx="3403169" cy="917022"/>
          </a:xfrm>
          <a:prstGeom prst="rect">
            <a:avLst/>
          </a:prstGeom>
        </p:spPr>
      </p:pic>
      <p:sp>
        <p:nvSpPr>
          <p:cNvPr id="33" name="文本框 32"/>
          <p:cNvSpPr txBox="1"/>
          <p:nvPr/>
        </p:nvSpPr>
        <p:spPr>
          <a:xfrm>
            <a:off x="467995" y="2472055"/>
            <a:ext cx="11065510" cy="922020"/>
          </a:xfrm>
          <a:prstGeom prst="rect">
            <a:avLst/>
          </a:prstGeom>
          <a:noFill/>
        </p:spPr>
        <p:txBody>
          <a:bodyPr wrap="square">
            <a:spAutoFit/>
          </a:bodyPr>
          <a:lstStyle/>
          <a:p>
            <a:pPr algn="r"/>
            <a:r>
              <a:rPr lang="en-US" altLang="zh-CN" sz="5400" dirty="0">
                <a:solidFill>
                  <a:srgbClr val="A98678"/>
                </a:solidFill>
                <a:effectLst/>
                <a:latin typeface="华文隶书" panose="02010800040101010101" charset="-122"/>
                <a:ea typeface="华文隶书" panose="02010800040101010101" charset="-122"/>
                <a:sym typeface="+mn-ea"/>
              </a:rPr>
              <a:t>——</a:t>
            </a:r>
            <a:r>
              <a:rPr lang="zh-CN" altLang="en-US" sz="5400" dirty="0">
                <a:solidFill>
                  <a:srgbClr val="A98678"/>
                </a:solidFill>
                <a:effectLst/>
                <a:latin typeface="华文隶书" panose="02010800040101010101" charset="-122"/>
                <a:ea typeface="华文隶书" panose="02010800040101010101" charset="-122"/>
                <a:sym typeface="+mn-ea"/>
              </a:rPr>
              <a:t>沙滩、海洋、夏天的风，和你</a:t>
            </a:r>
            <a:endParaRPr lang="zh-CN" altLang="en-US" sz="5400" dirty="0">
              <a:solidFill>
                <a:srgbClr val="A98678"/>
              </a:solidFill>
              <a:latin typeface="汉仪颜楷繁" panose="02010600000101010101" pitchFamily="2" charset="-122"/>
              <a:ea typeface="汉仪颜楷繁" panose="02010600000101010101" pitchFamily="2" charset="-122"/>
              <a:sym typeface="阿里巴巴普惠体 Heavy" panose="00020600040101010101" pitchFamily="18" charset="-122"/>
            </a:endParaRPr>
          </a:p>
        </p:txBody>
      </p:sp>
      <p:sp>
        <p:nvSpPr>
          <p:cNvPr id="40" name="文本框 39"/>
          <p:cNvSpPr txBox="1"/>
          <p:nvPr/>
        </p:nvSpPr>
        <p:spPr>
          <a:xfrm>
            <a:off x="5437238" y="1249682"/>
            <a:ext cx="6096000" cy="1445260"/>
          </a:xfrm>
          <a:prstGeom prst="rect">
            <a:avLst/>
          </a:prstGeom>
          <a:noFill/>
        </p:spPr>
        <p:txBody>
          <a:bodyPr wrap="square">
            <a:spAutoFit/>
          </a:bodyPr>
          <a:lstStyle/>
          <a:p>
            <a:pPr algn="r"/>
            <a:r>
              <a:rPr lang="en-US" altLang="zh-CN" sz="8800" dirty="0">
                <a:solidFill>
                  <a:srgbClr val="211F1D"/>
                </a:solidFill>
                <a:latin typeface="汉仪程行简" panose="00020600040101010101" pitchFamily="18" charset="-122"/>
                <a:ea typeface="汉仪程行简" panose="00020600040101010101" pitchFamily="18" charset="-122"/>
                <a:sym typeface="阿里巴巴普惠体 B" panose="00020600040101010101" pitchFamily="18" charset="-122"/>
              </a:rPr>
              <a:t>THANKS</a:t>
            </a:r>
            <a:endParaRPr lang="en-US" altLang="zh-CN" sz="8800" dirty="0">
              <a:solidFill>
                <a:srgbClr val="211F1D"/>
              </a:solidFill>
              <a:latin typeface="汉仪程行简" panose="00020600040101010101" pitchFamily="18" charset="-122"/>
              <a:ea typeface="汉仪程行简" panose="00020600040101010101" pitchFamily="18" charset="-122"/>
              <a:sym typeface="阿里巴巴普惠体 B" panose="00020600040101010101" pitchFamily="18" charset="-122"/>
            </a:endParaRPr>
          </a:p>
        </p:txBody>
      </p:sp>
      <p:sp>
        <p:nvSpPr>
          <p:cNvPr id="2" name="文本框 1"/>
          <p:cNvSpPr txBox="1"/>
          <p:nvPr/>
        </p:nvSpPr>
        <p:spPr>
          <a:xfrm>
            <a:off x="6513943" y="3393896"/>
            <a:ext cx="4651630" cy="2168525"/>
          </a:xfrm>
          <a:prstGeom prst="rect">
            <a:avLst/>
          </a:prstGeom>
          <a:noFill/>
        </p:spPr>
        <p:txBody>
          <a:bodyPr wrap="square">
            <a:spAutoFit/>
          </a:bodyPr>
          <a:p>
            <a:pPr marL="0" lvl="0" indent="0" algn="l" rtl="0">
              <a:lnSpc>
                <a:spcPct val="150000"/>
              </a:lnSpc>
              <a:spcBef>
                <a:spcPts val="0"/>
              </a:spcBef>
              <a:spcAft>
                <a:spcPts val="0"/>
              </a:spcAft>
              <a:buNone/>
            </a:pPr>
            <a:r>
              <a:rPr lang="zh-CN" altLang="en-US" b="1" dirty="0">
                <a:solidFill>
                  <a:srgbClr val="302E2B"/>
                </a:solidFill>
                <a:latin typeface="华文仿宋" panose="02010600040101010101" charset="-122"/>
                <a:ea typeface="华文仿宋" panose="02010600040101010101" charset="-122"/>
                <a:cs typeface="华文仿宋" panose="02010600040101010101" charset="-122"/>
                <a:sym typeface="阿里巴巴普惠体" panose="00020600040101010101" pitchFamily="18" charset="-122"/>
              </a:rPr>
              <a:t>网络工程第七组期末汇报</a:t>
            </a:r>
            <a:endParaRPr lang="zh-CN" altLang="en-US" b="1" dirty="0">
              <a:solidFill>
                <a:srgbClr val="302E2B"/>
              </a:solidFill>
              <a:latin typeface="华文仿宋" panose="02010600040101010101" charset="-122"/>
              <a:ea typeface="华文仿宋" panose="02010600040101010101" charset="-122"/>
              <a:cs typeface="华文仿宋" panose="02010600040101010101" charset="-122"/>
              <a:sym typeface="阿里巴巴普惠体" panose="00020600040101010101" pitchFamily="18" charset="-122"/>
            </a:endParaRPr>
          </a:p>
          <a:p>
            <a:pPr marL="0" lvl="0" indent="0" algn="r" rtl="0">
              <a:lnSpc>
                <a:spcPct val="150000"/>
              </a:lnSpc>
              <a:spcBef>
                <a:spcPts val="0"/>
              </a:spcBef>
              <a:spcAft>
                <a:spcPts val="0"/>
              </a:spcAft>
              <a:buNone/>
            </a:pPr>
            <a:r>
              <a:rPr lang="zh-CN" altLang="en-US" b="1" dirty="0">
                <a:solidFill>
                  <a:srgbClr val="302E2B"/>
                </a:solidFill>
                <a:latin typeface="华文仿宋" panose="02010600040101010101" charset="-122"/>
                <a:ea typeface="华文仿宋" panose="02010600040101010101" charset="-122"/>
                <a:cs typeface="华文仿宋" panose="02010600040101010101" charset="-122"/>
                <a:sym typeface="阿里巴巴普惠体" panose="00020600040101010101" pitchFamily="18" charset="-122"/>
              </a:rPr>
              <a:t>小组成员</a:t>
            </a:r>
            <a:endParaRPr lang="zh-CN" altLang="en-US" b="1" dirty="0">
              <a:solidFill>
                <a:srgbClr val="302E2B"/>
              </a:solidFill>
              <a:latin typeface="华文仿宋" panose="02010600040101010101" charset="-122"/>
              <a:ea typeface="华文仿宋" panose="02010600040101010101" charset="-122"/>
              <a:cs typeface="华文仿宋" panose="02010600040101010101" charset="-122"/>
              <a:sym typeface="阿里巴巴普惠体" panose="00020600040101010101" pitchFamily="18" charset="-122"/>
            </a:endParaRPr>
          </a:p>
          <a:p>
            <a:pPr marL="0" lvl="0" indent="0" algn="r" rtl="0">
              <a:lnSpc>
                <a:spcPct val="150000"/>
              </a:lnSpc>
              <a:spcBef>
                <a:spcPts val="0"/>
              </a:spcBef>
              <a:spcAft>
                <a:spcPts val="0"/>
              </a:spcAft>
              <a:buNone/>
            </a:pPr>
            <a:r>
              <a:rPr lang="zh-CN" altLang="en-US" b="1" dirty="0">
                <a:solidFill>
                  <a:srgbClr val="302E2B"/>
                </a:solidFill>
                <a:latin typeface="华文仿宋" panose="02010600040101010101" charset="-122"/>
                <a:ea typeface="华文仿宋" panose="02010600040101010101" charset="-122"/>
                <a:cs typeface="华文仿宋" panose="02010600040101010101" charset="-122"/>
                <a:sym typeface="阿里巴巴普惠体" panose="00020600040101010101" pitchFamily="18" charset="-122"/>
              </a:rPr>
              <a:t>杨一舟</a:t>
            </a:r>
            <a:r>
              <a:rPr lang="en-US" altLang="zh-CN" b="1" dirty="0">
                <a:solidFill>
                  <a:srgbClr val="302E2B"/>
                </a:solidFill>
                <a:latin typeface="华文仿宋" panose="02010600040101010101" charset="-122"/>
                <a:ea typeface="华文仿宋" panose="02010600040101010101" charset="-122"/>
                <a:cs typeface="华文仿宋" panose="02010600040101010101" charset="-122"/>
                <a:sym typeface="阿里巴巴普惠体" panose="00020600040101010101" pitchFamily="18" charset="-122"/>
              </a:rPr>
              <a:t>2022141460176</a:t>
            </a:r>
            <a:endParaRPr lang="en-US" altLang="zh-CN" b="1" dirty="0">
              <a:solidFill>
                <a:srgbClr val="302E2B"/>
              </a:solidFill>
              <a:latin typeface="华文仿宋" panose="02010600040101010101" charset="-122"/>
              <a:ea typeface="华文仿宋" panose="02010600040101010101" charset="-122"/>
              <a:cs typeface="华文仿宋" panose="02010600040101010101" charset="-122"/>
              <a:sym typeface="阿里巴巴普惠体" panose="00020600040101010101" pitchFamily="18" charset="-122"/>
            </a:endParaRPr>
          </a:p>
          <a:p>
            <a:pPr marL="0" lvl="0" indent="0" algn="r" rtl="0">
              <a:lnSpc>
                <a:spcPct val="150000"/>
              </a:lnSpc>
              <a:spcBef>
                <a:spcPts val="0"/>
              </a:spcBef>
              <a:spcAft>
                <a:spcPts val="0"/>
              </a:spcAft>
              <a:buNone/>
            </a:pPr>
            <a:r>
              <a:rPr lang="zh-CN" altLang="en-US" b="1" dirty="0">
                <a:solidFill>
                  <a:srgbClr val="302E2B"/>
                </a:solidFill>
                <a:latin typeface="华文仿宋" panose="02010600040101010101" charset="-122"/>
                <a:ea typeface="华文仿宋" panose="02010600040101010101" charset="-122"/>
                <a:cs typeface="华文仿宋" panose="02010600040101010101" charset="-122"/>
                <a:sym typeface="阿里巴巴普惠体" panose="00020600040101010101" pitchFamily="18" charset="-122"/>
              </a:rPr>
              <a:t>梁上川2022141460059</a:t>
            </a:r>
            <a:endParaRPr lang="zh-CN" altLang="en-US" b="1" dirty="0">
              <a:solidFill>
                <a:srgbClr val="302E2B"/>
              </a:solidFill>
              <a:latin typeface="华文仿宋" panose="02010600040101010101" charset="-122"/>
              <a:ea typeface="华文仿宋" panose="02010600040101010101" charset="-122"/>
              <a:cs typeface="华文仿宋" panose="02010600040101010101" charset="-122"/>
              <a:sym typeface="阿里巴巴普惠体" panose="00020600040101010101" pitchFamily="18" charset="-122"/>
            </a:endParaRPr>
          </a:p>
          <a:p>
            <a:pPr marL="0" lvl="0" indent="0" algn="r" rtl="0">
              <a:lnSpc>
                <a:spcPct val="150000"/>
              </a:lnSpc>
              <a:spcBef>
                <a:spcPts val="0"/>
              </a:spcBef>
              <a:spcAft>
                <a:spcPts val="0"/>
              </a:spcAft>
              <a:buNone/>
            </a:pPr>
            <a:r>
              <a:rPr lang="zh-CN" altLang="en-US" b="1" dirty="0">
                <a:solidFill>
                  <a:srgbClr val="302E2B"/>
                </a:solidFill>
                <a:latin typeface="华文仿宋" panose="02010600040101010101" charset="-122"/>
                <a:ea typeface="华文仿宋" panose="02010600040101010101" charset="-122"/>
                <a:cs typeface="华文仿宋" panose="02010600040101010101" charset="-122"/>
                <a:sym typeface="阿里巴巴普惠体" panose="00020600040101010101" pitchFamily="18" charset="-122"/>
              </a:rPr>
              <a:t>刘翼逍2022141460182</a:t>
            </a:r>
            <a:endParaRPr lang="zh-CN" altLang="en-US" b="1" dirty="0">
              <a:solidFill>
                <a:srgbClr val="302E2B"/>
              </a:solidFill>
              <a:latin typeface="华文仿宋" panose="02010600040101010101" charset="-122"/>
              <a:ea typeface="华文仿宋" panose="02010600040101010101" charset="-122"/>
              <a:cs typeface="华文仿宋" panose="02010600040101010101" charset="-122"/>
              <a:sym typeface="阿里巴巴普惠体" panose="00020600040101010101" pitchFamily="18"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121" y="-68580"/>
            <a:ext cx="4000044" cy="6858000"/>
          </a:xfrm>
          <a:prstGeom prst="rect">
            <a:avLst/>
          </a:prstGeom>
          <a:solidFill>
            <a:srgbClr val="F5E7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形 1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rot="10800000">
            <a:off x="-1682674" y="5872241"/>
            <a:ext cx="3403169" cy="917022"/>
          </a:xfrm>
          <a:prstGeom prst="rect">
            <a:avLst/>
          </a:prstGeom>
        </p:spPr>
      </p:pic>
      <p:pic>
        <p:nvPicPr>
          <p:cNvPr id="30" name="图形 2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9680170" y="-326193"/>
            <a:ext cx="3403169" cy="917022"/>
          </a:xfrm>
          <a:prstGeom prst="rect">
            <a:avLst/>
          </a:prstGeom>
        </p:spPr>
      </p:pic>
      <p:sp>
        <p:nvSpPr>
          <p:cNvPr id="4" name="Text 2"/>
          <p:cNvSpPr/>
          <p:nvPr/>
        </p:nvSpPr>
        <p:spPr>
          <a:xfrm>
            <a:off x="2416810" y="817245"/>
            <a:ext cx="8629650" cy="1286510"/>
          </a:xfrm>
          <a:prstGeom prst="rect">
            <a:avLst/>
          </a:prstGeom>
          <a:noFill/>
        </p:spPr>
        <p:txBody>
          <a:bodyPr wrap="square" rtlCol="0" anchor="t"/>
          <a:p>
            <a:pPr indent="0" algn="l">
              <a:lnSpc>
                <a:spcPct val="150000"/>
              </a:lnSpc>
              <a:buSzPct val="100000"/>
              <a:buNone/>
            </a:pPr>
            <a:r>
              <a:rPr lang="zh-CN" altLang="en-US" sz="3600">
                <a:ln w="22225">
                  <a:solidFill>
                    <a:schemeClr val="accent2"/>
                  </a:solidFill>
                  <a:prstDash val="solid"/>
                </a:ln>
                <a:solidFill>
                  <a:schemeClr val="accent2">
                    <a:lumMod val="40000"/>
                    <a:lumOff val="60000"/>
                  </a:schemeClr>
                </a:solidFill>
                <a:effectLst/>
              </a:rPr>
              <a:t>与网络工程中相关内容的异同比较</a:t>
            </a:r>
            <a:endParaRPr lang="zh-CN" altLang="en-US" sz="3600">
              <a:ln w="22225">
                <a:solidFill>
                  <a:schemeClr val="accent2"/>
                </a:solidFill>
                <a:prstDash val="solid"/>
              </a:ln>
              <a:solidFill>
                <a:schemeClr val="accent2">
                  <a:lumMod val="40000"/>
                  <a:lumOff val="60000"/>
                </a:schemeClr>
              </a:solidFill>
              <a:effectLst/>
            </a:endParaRPr>
          </a:p>
        </p:txBody>
      </p:sp>
      <p:sp>
        <p:nvSpPr>
          <p:cNvPr id="9" name="文本框 8"/>
          <p:cNvSpPr txBox="1"/>
          <p:nvPr/>
        </p:nvSpPr>
        <p:spPr>
          <a:xfrm>
            <a:off x="1130935" y="2103755"/>
            <a:ext cx="3305810" cy="3369945"/>
          </a:xfrm>
          <a:prstGeom prst="rect">
            <a:avLst/>
          </a:prstGeom>
          <a:noFill/>
        </p:spPr>
        <p:txBody>
          <a:bodyPr wrap="square" rtlCol="0">
            <a:noAutofit/>
          </a:bodyPr>
          <a:p>
            <a:pPr algn="ctr"/>
            <a:r>
              <a:rPr lang="zh-CN" altLang="en-US" sz="2400">
                <a:solidFill>
                  <a:schemeClr val="tx1"/>
                </a:solidFill>
                <a:effectLst>
                  <a:outerShdw blurRad="38100" dist="19050" dir="2700000" algn="tl" rotWithShape="0">
                    <a:schemeClr val="dk1">
                      <a:alpha val="40000"/>
                    </a:schemeClr>
                  </a:outerShdw>
                </a:effectLst>
              </a:rPr>
              <a:t>网络工程系统集成思想的内容</a:t>
            </a:r>
            <a:endParaRPr lang="zh-CN" altLang="en-US" sz="2400">
              <a:solidFill>
                <a:schemeClr val="tx1"/>
              </a:solidFill>
              <a:effectLst>
                <a:outerShdw blurRad="38100" dist="19050" dir="2700000" algn="tl" rotWithShape="0">
                  <a:schemeClr val="dk1">
                    <a:alpha val="40000"/>
                  </a:schemeClr>
                </a:outerShdw>
              </a:effectLst>
            </a:endParaRPr>
          </a:p>
          <a:p>
            <a:pPr algn="l"/>
            <a:endParaRPr lang="en-US" altLang="zh-CN" sz="1600">
              <a:solidFill>
                <a:schemeClr val="tx1"/>
              </a:solidFill>
              <a:effectLst>
                <a:outerShdw blurRad="38100" dist="19050" dir="2700000" algn="tl" rotWithShape="0">
                  <a:schemeClr val="dk1">
                    <a:alpha val="40000"/>
                  </a:schemeClr>
                </a:outerShdw>
              </a:effectLst>
            </a:endParaRPr>
          </a:p>
          <a:p>
            <a:pPr algn="l"/>
            <a:r>
              <a:rPr lang="en-US" altLang="zh-CN">
                <a:solidFill>
                  <a:schemeClr val="tx1"/>
                </a:solidFill>
                <a:effectLst>
                  <a:outerShdw blurRad="38100" dist="19050" dir="2700000" algn="tl" rotWithShape="0">
                    <a:schemeClr val="dk1">
                      <a:alpha val="40000"/>
                    </a:schemeClr>
                  </a:outerShdw>
                </a:effectLst>
              </a:rPr>
              <a:t>1.</a:t>
            </a:r>
            <a:r>
              <a:rPr lang="zh-CN" altLang="en-US">
                <a:solidFill>
                  <a:schemeClr val="tx1"/>
                </a:solidFill>
                <a:effectLst>
                  <a:outerShdw blurRad="38100" dist="19050" dir="2700000" algn="tl" rotWithShape="0">
                    <a:schemeClr val="dk1">
                      <a:alpha val="40000"/>
                    </a:schemeClr>
                  </a:outerShdw>
                </a:effectLst>
              </a:rPr>
              <a:t>业务需求和网络需求分析</a:t>
            </a:r>
            <a:endParaRPr lang="zh-CN" altLang="en-US">
              <a:solidFill>
                <a:schemeClr val="tx1"/>
              </a:solidFill>
              <a:effectLst>
                <a:outerShdw blurRad="38100" dist="19050" dir="2700000" algn="tl" rotWithShape="0">
                  <a:schemeClr val="dk1">
                    <a:alpha val="40000"/>
                  </a:schemeClr>
                </a:outerShdw>
              </a:effectLst>
            </a:endParaRPr>
          </a:p>
          <a:p>
            <a:pPr algn="l"/>
            <a:r>
              <a:rPr lang="en-US" altLang="zh-CN">
                <a:solidFill>
                  <a:schemeClr val="tx1"/>
                </a:solidFill>
                <a:effectLst>
                  <a:outerShdw blurRad="38100" dist="19050" dir="2700000" algn="tl" rotWithShape="0">
                    <a:schemeClr val="dk1">
                      <a:alpha val="40000"/>
                    </a:schemeClr>
                  </a:outerShdw>
                </a:effectLst>
              </a:rPr>
              <a:t>2.</a:t>
            </a:r>
            <a:r>
              <a:rPr lang="zh-CN" altLang="en-US">
                <a:solidFill>
                  <a:schemeClr val="tx1"/>
                </a:solidFill>
                <a:effectLst>
                  <a:outerShdw blurRad="38100" dist="19050" dir="2700000" algn="tl" rotWithShape="0">
                    <a:schemeClr val="dk1">
                      <a:alpha val="40000"/>
                    </a:schemeClr>
                  </a:outerShdw>
                </a:effectLst>
              </a:rPr>
              <a:t>现有网络架构和资源调研</a:t>
            </a:r>
            <a:endParaRPr lang="zh-CN" altLang="en-US">
              <a:solidFill>
                <a:schemeClr val="tx1"/>
              </a:solidFill>
              <a:effectLst>
                <a:outerShdw blurRad="38100" dist="19050" dir="2700000" algn="tl" rotWithShape="0">
                  <a:schemeClr val="dk1">
                    <a:alpha val="40000"/>
                  </a:schemeClr>
                </a:outerShdw>
              </a:effectLst>
            </a:endParaRPr>
          </a:p>
          <a:p>
            <a:pPr algn="l"/>
            <a:r>
              <a:rPr lang="en-US" altLang="zh-CN">
                <a:solidFill>
                  <a:schemeClr val="tx1"/>
                </a:solidFill>
                <a:effectLst>
                  <a:outerShdw blurRad="38100" dist="19050" dir="2700000" algn="tl" rotWithShape="0">
                    <a:schemeClr val="dk1">
                      <a:alpha val="40000"/>
                    </a:schemeClr>
                  </a:outerShdw>
                </a:effectLst>
              </a:rPr>
              <a:t>3.</a:t>
            </a:r>
            <a:r>
              <a:rPr lang="zh-CN" altLang="en-US">
                <a:solidFill>
                  <a:schemeClr val="tx1"/>
                </a:solidFill>
                <a:effectLst>
                  <a:outerShdw blurRad="38100" dist="19050" dir="2700000" algn="tl" rotWithShape="0">
                    <a:schemeClr val="dk1">
                      <a:alpha val="40000"/>
                    </a:schemeClr>
                  </a:outerShdw>
                </a:effectLst>
              </a:rPr>
              <a:t>网络规划和设计</a:t>
            </a:r>
            <a:endParaRPr lang="zh-CN" altLang="en-US">
              <a:solidFill>
                <a:schemeClr val="tx1"/>
              </a:solidFill>
              <a:effectLst>
                <a:outerShdw blurRad="38100" dist="19050" dir="2700000" algn="tl" rotWithShape="0">
                  <a:schemeClr val="dk1">
                    <a:alpha val="40000"/>
                  </a:schemeClr>
                </a:outerShdw>
              </a:effectLst>
            </a:endParaRPr>
          </a:p>
          <a:p>
            <a:pPr algn="l"/>
            <a:r>
              <a:rPr lang="en-US" altLang="zh-CN">
                <a:solidFill>
                  <a:schemeClr val="tx1"/>
                </a:solidFill>
                <a:effectLst>
                  <a:outerShdw blurRad="38100" dist="19050" dir="2700000" algn="tl" rotWithShape="0">
                    <a:schemeClr val="dk1">
                      <a:alpha val="40000"/>
                    </a:schemeClr>
                  </a:outerShdw>
                </a:effectLst>
              </a:rPr>
              <a:t>4.</a:t>
            </a:r>
            <a:r>
              <a:rPr lang="zh-CN" altLang="en-US">
                <a:solidFill>
                  <a:schemeClr val="tx1"/>
                </a:solidFill>
                <a:effectLst>
                  <a:outerShdw blurRad="38100" dist="19050" dir="2700000" algn="tl" rotWithShape="0">
                    <a:schemeClr val="dk1">
                      <a:alpha val="40000"/>
                    </a:schemeClr>
                  </a:outerShdw>
                </a:effectLst>
              </a:rPr>
              <a:t>网络集成方案设计</a:t>
            </a:r>
            <a:endParaRPr lang="zh-CN" altLang="en-US">
              <a:solidFill>
                <a:schemeClr val="tx1"/>
              </a:solidFill>
              <a:effectLst>
                <a:outerShdw blurRad="38100" dist="19050" dir="2700000" algn="tl" rotWithShape="0">
                  <a:schemeClr val="dk1">
                    <a:alpha val="40000"/>
                  </a:schemeClr>
                </a:outerShdw>
              </a:effectLst>
            </a:endParaRPr>
          </a:p>
          <a:p>
            <a:pPr algn="l"/>
            <a:r>
              <a:rPr lang="en-US" altLang="zh-CN">
                <a:solidFill>
                  <a:schemeClr val="tx1"/>
                </a:solidFill>
                <a:effectLst>
                  <a:outerShdw blurRad="38100" dist="19050" dir="2700000" algn="tl" rotWithShape="0">
                    <a:schemeClr val="dk1">
                      <a:alpha val="40000"/>
                    </a:schemeClr>
                  </a:outerShdw>
                </a:effectLst>
              </a:rPr>
              <a:t>5.</a:t>
            </a:r>
            <a:r>
              <a:rPr lang="zh-CN" altLang="en-US">
                <a:solidFill>
                  <a:schemeClr val="tx1"/>
                </a:solidFill>
                <a:effectLst>
                  <a:outerShdw blurRad="38100" dist="19050" dir="2700000" algn="tl" rotWithShape="0">
                    <a:schemeClr val="dk1">
                      <a:alpha val="40000"/>
                    </a:schemeClr>
                  </a:outerShdw>
                </a:effectLst>
              </a:rPr>
              <a:t>网络集成实施</a:t>
            </a:r>
            <a:endParaRPr lang="zh-CN" altLang="en-US">
              <a:solidFill>
                <a:schemeClr val="tx1"/>
              </a:solidFill>
              <a:effectLst>
                <a:outerShdw blurRad="38100" dist="19050" dir="2700000" algn="tl" rotWithShape="0">
                  <a:schemeClr val="dk1">
                    <a:alpha val="40000"/>
                  </a:schemeClr>
                </a:outerShdw>
              </a:effectLst>
            </a:endParaRPr>
          </a:p>
          <a:p>
            <a:pPr algn="l"/>
            <a:r>
              <a:rPr lang="en-US" altLang="zh-CN">
                <a:solidFill>
                  <a:schemeClr val="tx1"/>
                </a:solidFill>
                <a:effectLst>
                  <a:outerShdw blurRad="38100" dist="19050" dir="2700000" algn="tl" rotWithShape="0">
                    <a:schemeClr val="dk1">
                      <a:alpha val="40000"/>
                    </a:schemeClr>
                  </a:outerShdw>
                </a:effectLst>
              </a:rPr>
              <a:t>6.</a:t>
            </a:r>
            <a:r>
              <a:rPr lang="zh-CN" altLang="en-US">
                <a:solidFill>
                  <a:schemeClr val="tx1"/>
                </a:solidFill>
                <a:effectLst>
                  <a:outerShdw blurRad="38100" dist="19050" dir="2700000" algn="tl" rotWithShape="0">
                    <a:schemeClr val="dk1">
                      <a:alpha val="40000"/>
                    </a:schemeClr>
                  </a:outerShdw>
                </a:effectLst>
              </a:rPr>
              <a:t>网络验收</a:t>
            </a:r>
            <a:endParaRPr lang="zh-CN" altLang="en-US">
              <a:solidFill>
                <a:schemeClr val="tx1"/>
              </a:solidFill>
              <a:effectLst>
                <a:outerShdw blurRad="38100" dist="19050" dir="2700000" algn="tl" rotWithShape="0">
                  <a:schemeClr val="dk1">
                    <a:alpha val="40000"/>
                  </a:schemeClr>
                </a:outerShdw>
              </a:effectLst>
            </a:endParaRPr>
          </a:p>
          <a:p>
            <a:pPr algn="l"/>
            <a:r>
              <a:rPr lang="en-US" altLang="zh-CN">
                <a:solidFill>
                  <a:schemeClr val="tx1"/>
                </a:solidFill>
                <a:effectLst>
                  <a:outerShdw blurRad="38100" dist="19050" dir="2700000" algn="tl" rotWithShape="0">
                    <a:schemeClr val="dk1">
                      <a:alpha val="40000"/>
                    </a:schemeClr>
                  </a:outerShdw>
                </a:effectLst>
              </a:rPr>
              <a:t>7.</a:t>
            </a:r>
            <a:r>
              <a:rPr lang="zh-CN" altLang="en-US">
                <a:solidFill>
                  <a:schemeClr val="tx1"/>
                </a:solidFill>
                <a:effectLst>
                  <a:outerShdw blurRad="38100" dist="19050" dir="2700000" algn="tl" rotWithShape="0">
                    <a:schemeClr val="dk1">
                      <a:alpha val="40000"/>
                    </a:schemeClr>
                  </a:outerShdw>
                </a:effectLst>
              </a:rPr>
              <a:t>资料整理与记录</a:t>
            </a:r>
            <a:endParaRPr lang="zh-CN" altLang="en-US">
              <a:solidFill>
                <a:schemeClr val="tx1"/>
              </a:solidFill>
              <a:effectLst>
                <a:outerShdw blurRad="38100" dist="19050" dir="2700000" algn="tl" rotWithShape="0">
                  <a:schemeClr val="dk1">
                    <a:alpha val="40000"/>
                  </a:schemeClr>
                </a:outerShdw>
              </a:effectLst>
            </a:endParaRPr>
          </a:p>
        </p:txBody>
      </p:sp>
      <p:sp>
        <p:nvSpPr>
          <p:cNvPr id="11" name="文本框 10"/>
          <p:cNvSpPr txBox="1"/>
          <p:nvPr/>
        </p:nvSpPr>
        <p:spPr>
          <a:xfrm>
            <a:off x="7418705" y="2103755"/>
            <a:ext cx="4198620" cy="3141980"/>
          </a:xfrm>
          <a:prstGeom prst="rect">
            <a:avLst/>
          </a:prstGeom>
          <a:noFill/>
        </p:spPr>
        <p:txBody>
          <a:bodyPr wrap="square" rtlCol="0">
            <a:noAutofit/>
          </a:bodyPr>
          <a:p>
            <a:pPr algn="ctr"/>
            <a:r>
              <a:rPr lang="zh-CN" altLang="en-US" sz="2400"/>
              <a:t>在夏威夷风情之旅中所对应的部分</a:t>
            </a:r>
            <a:endParaRPr lang="zh-CN" altLang="en-US" sz="2400"/>
          </a:p>
          <a:p>
            <a:pPr algn="ctr"/>
            <a:endParaRPr lang="zh-CN" altLang="en-US"/>
          </a:p>
          <a:p>
            <a:pPr algn="l"/>
            <a:r>
              <a:rPr lang="en-US" altLang="zh-CN"/>
              <a:t>1.</a:t>
            </a:r>
            <a:r>
              <a:rPr lang="zh-CN" altLang="en-US"/>
              <a:t>旅游目的</a:t>
            </a:r>
            <a:endParaRPr lang="zh-CN" altLang="en-US"/>
          </a:p>
          <a:p>
            <a:pPr algn="l"/>
            <a:r>
              <a:rPr lang="en-US" altLang="zh-CN"/>
              <a:t>2.</a:t>
            </a:r>
            <a:r>
              <a:rPr lang="zh-CN" altLang="en-US"/>
              <a:t>现有交通方式和自身预算</a:t>
            </a:r>
            <a:endParaRPr lang="zh-CN" altLang="en-US"/>
          </a:p>
          <a:p>
            <a:pPr algn="l"/>
            <a:r>
              <a:rPr lang="en-US" altLang="zh-CN"/>
              <a:t>3.</a:t>
            </a:r>
            <a:r>
              <a:rPr lang="zh-CN" altLang="en-US"/>
              <a:t>旅游路线与旅游规划</a:t>
            </a:r>
            <a:endParaRPr lang="zh-CN" altLang="en-US"/>
          </a:p>
          <a:p>
            <a:pPr algn="l"/>
            <a:r>
              <a:rPr lang="en-US" altLang="zh-CN"/>
              <a:t>4.</a:t>
            </a:r>
            <a:r>
              <a:rPr lang="zh-CN" altLang="en-US"/>
              <a:t>与网上现有的规划相比较，进行优化</a:t>
            </a:r>
            <a:endParaRPr lang="zh-CN" altLang="en-US"/>
          </a:p>
          <a:p>
            <a:pPr algn="l"/>
            <a:r>
              <a:rPr lang="en-US" altLang="zh-CN"/>
              <a:t>5.</a:t>
            </a:r>
            <a:r>
              <a:rPr lang="zh-CN" altLang="en-US"/>
              <a:t>实际进行旅游计划的实施</a:t>
            </a:r>
            <a:endParaRPr lang="zh-CN" altLang="en-US"/>
          </a:p>
          <a:p>
            <a:pPr algn="l"/>
            <a:r>
              <a:rPr lang="en-US" altLang="zh-CN"/>
              <a:t>6.</a:t>
            </a:r>
            <a:r>
              <a:rPr lang="zh-CN" altLang="en-US"/>
              <a:t>对预期和实行情况进行比较评估</a:t>
            </a:r>
            <a:endParaRPr lang="zh-CN" altLang="en-US"/>
          </a:p>
          <a:p>
            <a:pPr algn="l"/>
            <a:r>
              <a:rPr lang="en-US" altLang="zh-CN"/>
              <a:t>7.</a:t>
            </a:r>
            <a:r>
              <a:rPr lang="zh-CN" altLang="en-US"/>
              <a:t>旅游后照片和购买物品等资料整理</a:t>
            </a:r>
            <a:endParaRPr lang="zh-CN" altLang="en-US"/>
          </a:p>
        </p:txBody>
      </p:sp>
      <p:sp>
        <p:nvSpPr>
          <p:cNvPr id="10" name="左右箭头 9"/>
          <p:cNvSpPr/>
          <p:nvPr/>
        </p:nvSpPr>
        <p:spPr>
          <a:xfrm>
            <a:off x="5128260" y="3205480"/>
            <a:ext cx="1703070" cy="67056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121" y="-68580"/>
            <a:ext cx="4000044" cy="6858000"/>
          </a:xfrm>
          <a:prstGeom prst="rect">
            <a:avLst/>
          </a:prstGeom>
          <a:solidFill>
            <a:srgbClr val="F5E7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形 1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rot="10800000">
            <a:off x="-1682674" y="5872241"/>
            <a:ext cx="3403169" cy="917022"/>
          </a:xfrm>
          <a:prstGeom prst="rect">
            <a:avLst/>
          </a:prstGeom>
        </p:spPr>
      </p:pic>
      <p:pic>
        <p:nvPicPr>
          <p:cNvPr id="30" name="图形 2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9680170" y="-326193"/>
            <a:ext cx="3403169" cy="917022"/>
          </a:xfrm>
          <a:prstGeom prst="rect">
            <a:avLst/>
          </a:prstGeom>
        </p:spPr>
      </p:pic>
      <p:sp>
        <p:nvSpPr>
          <p:cNvPr id="5" name="文本框 4"/>
          <p:cNvSpPr txBox="1"/>
          <p:nvPr/>
        </p:nvSpPr>
        <p:spPr>
          <a:xfrm>
            <a:off x="2911475" y="1304925"/>
            <a:ext cx="6113145" cy="5074285"/>
          </a:xfrm>
          <a:prstGeom prst="rect">
            <a:avLst/>
          </a:prstGeom>
          <a:noFill/>
        </p:spPr>
        <p:txBody>
          <a:bodyPr wrap="square" rtlCol="0">
            <a:noAutofit/>
          </a:bodyPr>
          <a:p>
            <a:pPr indent="457200"/>
            <a:r>
              <a:rPr lang="zh-CN" altLang="en-US"/>
              <a:t>关于夏威夷风情之旅，其应该是对夏威夷风情的一次接触与学习，我们需要了解什么是夏威夷风情。一般对于夏威夷的认知是</a:t>
            </a:r>
            <a:r>
              <a:rPr lang="zh-CN" altLang="en-US" b="1">
                <a:solidFill>
                  <a:schemeClr val="accent2"/>
                </a:solidFill>
              </a:rPr>
              <a:t>海滨文化</a:t>
            </a:r>
            <a:r>
              <a:rPr lang="zh-CN" altLang="en-US"/>
              <a:t>和</a:t>
            </a:r>
            <a:r>
              <a:rPr lang="zh-CN" altLang="en-US" b="1">
                <a:solidFill>
                  <a:schemeClr val="accent2"/>
                </a:solidFill>
              </a:rPr>
              <a:t>火山文化</a:t>
            </a:r>
            <a:r>
              <a:rPr lang="zh-CN" altLang="en-US"/>
              <a:t>，因此本次夏威夷的旅游目的将围绕这两点展开策划，对夏威夷的海滨生活与文化以及其火山文化对其地区带来的生活上的影响进行调查与学习。</a:t>
            </a:r>
            <a:endParaRPr lang="zh-CN" altLang="en-US"/>
          </a:p>
          <a:p>
            <a:pPr indent="457200"/>
            <a:r>
              <a:rPr lang="zh-CN" altLang="en-US"/>
              <a:t>由于此类人文文化广受年轻人欢迎，并且考虑到夏威夷火山的气候以及当地娱乐主要在水域，所以我们的旅游计划针对拥有半个月假期，预算足够且想要了解夏威夷风情的人群（主要是</a:t>
            </a:r>
            <a:r>
              <a:rPr lang="zh-CN" altLang="en-US" b="1">
                <a:solidFill>
                  <a:schemeClr val="accent2"/>
                </a:solidFill>
              </a:rPr>
              <a:t>高考结束的同学</a:t>
            </a:r>
            <a:r>
              <a:rPr lang="zh-CN" altLang="en-US"/>
              <a:t>）。</a:t>
            </a:r>
            <a:endParaRPr lang="zh-CN" altLang="en-US"/>
          </a:p>
          <a:p>
            <a:pPr indent="457200"/>
            <a:endParaRPr lang="zh-CN" altLang="en-US"/>
          </a:p>
          <a:p>
            <a:pPr indent="457200"/>
            <a:r>
              <a:rPr lang="zh-CN" altLang="en-US"/>
              <a:t>就此我们对行程的安排如下：</a:t>
            </a:r>
            <a:endParaRPr lang="zh-CN" altLang="en-US"/>
          </a:p>
          <a:p>
            <a:pPr lvl="1" indent="457200"/>
            <a:r>
              <a:rPr lang="zh-CN" altLang="en-US"/>
              <a:t>1. 总行程总时间约</a:t>
            </a:r>
            <a:r>
              <a:rPr lang="zh-CN" altLang="en-US" b="1">
                <a:solidFill>
                  <a:schemeClr val="accent2"/>
                </a:solidFill>
              </a:rPr>
              <a:t>14天13夜</a:t>
            </a:r>
            <a:r>
              <a:rPr lang="zh-CN" altLang="en-US"/>
              <a:t>，包括来返</a:t>
            </a:r>
            <a:endParaRPr lang="zh-CN" altLang="en-US"/>
          </a:p>
          <a:p>
            <a:pPr lvl="1" indent="457200"/>
            <a:r>
              <a:rPr lang="zh-CN" altLang="en-US"/>
              <a:t>2. 平均个人总费用预算不超过</a:t>
            </a:r>
            <a:r>
              <a:rPr lang="zh-CN" altLang="en-US" b="1">
                <a:solidFill>
                  <a:schemeClr val="accent2"/>
                </a:solidFill>
              </a:rPr>
              <a:t>55k人民币</a:t>
            </a:r>
            <a:r>
              <a:rPr lang="zh-CN" altLang="en-US"/>
              <a:t>，包括来返机票、签证、住宿、生活消费和纪念品购买等。</a:t>
            </a:r>
            <a:endParaRPr lang="zh-CN" altLang="en-US"/>
          </a:p>
          <a:p>
            <a:pPr lvl="1" indent="457200"/>
            <a:r>
              <a:rPr lang="zh-CN" altLang="en-US"/>
              <a:t>3. 时间选为</a:t>
            </a:r>
            <a:r>
              <a:rPr lang="zh-CN" altLang="en-US" b="1">
                <a:solidFill>
                  <a:schemeClr val="accent2"/>
                </a:solidFill>
              </a:rPr>
              <a:t>6月到8月</a:t>
            </a:r>
            <a:r>
              <a:rPr lang="zh-CN" altLang="en-US"/>
              <a:t>，夏威夷的旅游旺季，也是夏威夷景观最好的时节。</a:t>
            </a:r>
            <a:endParaRPr lang="zh-CN" altLang="en-US"/>
          </a:p>
        </p:txBody>
      </p:sp>
      <p:sp>
        <p:nvSpPr>
          <p:cNvPr id="6" name="文本框 5"/>
          <p:cNvSpPr txBox="1"/>
          <p:nvPr/>
        </p:nvSpPr>
        <p:spPr>
          <a:xfrm>
            <a:off x="4225925" y="408305"/>
            <a:ext cx="3484245" cy="768350"/>
          </a:xfrm>
          <a:prstGeom prst="rect">
            <a:avLst/>
          </a:prstGeom>
          <a:noFill/>
        </p:spPr>
        <p:txBody>
          <a:bodyPr wrap="square" rtlCol="0">
            <a:spAutoFit/>
          </a:bodyPr>
          <a:p>
            <a:r>
              <a:rPr lang="zh-CN" altLang="en-US" sz="4400">
                <a:ln w="22225">
                  <a:solidFill>
                    <a:schemeClr val="accent2"/>
                  </a:solidFill>
                  <a:prstDash val="solid"/>
                </a:ln>
                <a:solidFill>
                  <a:schemeClr val="accent2">
                    <a:lumMod val="40000"/>
                    <a:lumOff val="60000"/>
                  </a:schemeClr>
                </a:solidFill>
                <a:effectLst/>
              </a:rPr>
              <a:t>旅行概况</a:t>
            </a:r>
            <a:endParaRPr lang="zh-CN" altLang="en-US" sz="4400">
              <a:ln w="22225">
                <a:solidFill>
                  <a:schemeClr val="accent2"/>
                </a:solidFill>
                <a:prstDash val="solid"/>
              </a:ln>
              <a:solidFill>
                <a:schemeClr val="accent2">
                  <a:lumMod val="40000"/>
                  <a:lumOff val="60000"/>
                </a:schemeClr>
              </a:solidFill>
              <a:effectLst/>
            </a:endParaRPr>
          </a:p>
        </p:txBody>
      </p:sp>
      <p:sp>
        <p:nvSpPr>
          <p:cNvPr id="7" name="文本框 6"/>
          <p:cNvSpPr txBox="1"/>
          <p:nvPr/>
        </p:nvSpPr>
        <p:spPr>
          <a:xfrm>
            <a:off x="9543415" y="2900045"/>
            <a:ext cx="1228725" cy="368300"/>
          </a:xfrm>
          <a:prstGeom prst="rect">
            <a:avLst/>
          </a:prstGeom>
          <a:gradFill>
            <a:gsLst>
              <a:gs pos="50000">
                <a:schemeClr val="accent4"/>
              </a:gs>
              <a:gs pos="0">
                <a:schemeClr val="accent4">
                  <a:lumMod val="25000"/>
                  <a:lumOff val="75000"/>
                </a:schemeClr>
              </a:gs>
              <a:gs pos="100000">
                <a:schemeClr val="accent4">
                  <a:lumMod val="85000"/>
                </a:schemeClr>
              </a:gs>
            </a:gsLst>
            <a:lin ang="5400000" scaled="1"/>
          </a:gradFill>
        </p:spPr>
        <p:txBody>
          <a:bodyPr wrap="square" rtlCol="0">
            <a:spAutoFit/>
          </a:bodyPr>
          <a:p>
            <a:r>
              <a:rPr lang="zh-CN" altLang="en-US"/>
              <a:t>受众需求</a:t>
            </a:r>
            <a:endParaRPr lang="zh-CN" altLang="en-US"/>
          </a:p>
        </p:txBody>
      </p:sp>
      <p:sp>
        <p:nvSpPr>
          <p:cNvPr id="8" name="文本框 7"/>
          <p:cNvSpPr txBox="1"/>
          <p:nvPr/>
        </p:nvSpPr>
        <p:spPr>
          <a:xfrm>
            <a:off x="1220470" y="1657350"/>
            <a:ext cx="1277620" cy="368300"/>
          </a:xfrm>
          <a:prstGeom prst="rect">
            <a:avLst/>
          </a:prstGeom>
          <a:gradFill>
            <a:gsLst>
              <a:gs pos="50000">
                <a:schemeClr val="accent2"/>
              </a:gs>
              <a:gs pos="0">
                <a:schemeClr val="accent2">
                  <a:lumMod val="25000"/>
                  <a:lumOff val="75000"/>
                </a:schemeClr>
              </a:gs>
              <a:gs pos="100000">
                <a:schemeClr val="accent2">
                  <a:lumMod val="85000"/>
                </a:schemeClr>
              </a:gs>
            </a:gsLst>
            <a:lin ang="5400000" scaled="1"/>
          </a:gradFill>
        </p:spPr>
        <p:txBody>
          <a:bodyPr wrap="square" rtlCol="0">
            <a:spAutoFit/>
          </a:bodyPr>
          <a:p>
            <a:r>
              <a:rPr lang="zh-CN" altLang="en-US"/>
              <a:t>项目特点</a:t>
            </a:r>
            <a:endParaRPr lang="zh-CN" altLang="en-US"/>
          </a:p>
        </p:txBody>
      </p:sp>
      <p:sp>
        <p:nvSpPr>
          <p:cNvPr id="10" name="文本框 9"/>
          <p:cNvSpPr txBox="1"/>
          <p:nvPr/>
        </p:nvSpPr>
        <p:spPr>
          <a:xfrm>
            <a:off x="9598660" y="4628515"/>
            <a:ext cx="1152525" cy="368300"/>
          </a:xfrm>
          <a:prstGeom prst="rect">
            <a:avLst/>
          </a:prstGeom>
          <a:gradFill>
            <a:gsLst>
              <a:gs pos="50000">
                <a:schemeClr val="accent4"/>
              </a:gs>
              <a:gs pos="0">
                <a:schemeClr val="accent4">
                  <a:lumMod val="25000"/>
                  <a:lumOff val="75000"/>
                </a:schemeClr>
              </a:gs>
              <a:gs pos="100000">
                <a:schemeClr val="accent4">
                  <a:lumMod val="85000"/>
                </a:schemeClr>
              </a:gs>
            </a:gsLst>
            <a:lin ang="5400000" scaled="1"/>
          </a:gradFill>
        </p:spPr>
        <p:txBody>
          <a:bodyPr wrap="square" rtlCol="0">
            <a:spAutoFit/>
          </a:bodyPr>
          <a:p>
            <a:r>
              <a:rPr lang="zh-CN" altLang="en-US"/>
              <a:t>时间安排</a:t>
            </a:r>
            <a:endParaRPr lang="zh-CN" altLang="en-US"/>
          </a:p>
        </p:txBody>
      </p:sp>
      <p:sp>
        <p:nvSpPr>
          <p:cNvPr id="12" name="文本框 11"/>
          <p:cNvSpPr txBox="1"/>
          <p:nvPr/>
        </p:nvSpPr>
        <p:spPr>
          <a:xfrm>
            <a:off x="1359535" y="4940935"/>
            <a:ext cx="1527175" cy="368300"/>
          </a:xfrm>
          <a:prstGeom prst="rect">
            <a:avLst/>
          </a:prstGeom>
          <a:gradFill>
            <a:gsLst>
              <a:gs pos="50000">
                <a:schemeClr val="accent2"/>
              </a:gs>
              <a:gs pos="0">
                <a:schemeClr val="accent2">
                  <a:lumMod val="25000"/>
                  <a:lumOff val="75000"/>
                </a:schemeClr>
              </a:gs>
              <a:gs pos="100000">
                <a:schemeClr val="accent2">
                  <a:lumMod val="85000"/>
                </a:schemeClr>
              </a:gs>
            </a:gsLst>
            <a:lin ang="5400000" scaled="1"/>
          </a:gradFill>
        </p:spPr>
        <p:txBody>
          <a:bodyPr wrap="square" rtlCol="0">
            <a:spAutoFit/>
          </a:bodyPr>
          <a:p>
            <a:r>
              <a:rPr lang="zh-CN" altLang="en-US"/>
              <a:t>预算规划</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10696328" y="4763638"/>
            <a:ext cx="1206335" cy="2096587"/>
          </a:xfrm>
          <a:custGeom>
            <a:avLst/>
            <a:gdLst>
              <a:gd name="connsiteX0" fmla="*/ 0 w 1206335"/>
              <a:gd name="connsiteY0" fmla="*/ 0 h 2096587"/>
              <a:gd name="connsiteX1" fmla="*/ 1206335 w 1206335"/>
              <a:gd name="connsiteY1" fmla="*/ 0 h 2096587"/>
              <a:gd name="connsiteX2" fmla="*/ 1206335 w 1206335"/>
              <a:gd name="connsiteY2" fmla="*/ 2096587 h 2096587"/>
              <a:gd name="connsiteX3" fmla="*/ 0 w 1206335"/>
              <a:gd name="connsiteY3" fmla="*/ 2096587 h 2096587"/>
            </a:gdLst>
            <a:ahLst/>
            <a:cxnLst>
              <a:cxn ang="0">
                <a:pos x="connsiteX0" y="connsiteY0"/>
              </a:cxn>
              <a:cxn ang="0">
                <a:pos x="connsiteX1" y="connsiteY1"/>
              </a:cxn>
              <a:cxn ang="0">
                <a:pos x="connsiteX2" y="connsiteY2"/>
              </a:cxn>
              <a:cxn ang="0">
                <a:pos x="connsiteX3" y="connsiteY3"/>
              </a:cxn>
            </a:cxnLst>
            <a:rect l="l" t="t" r="r" b="b"/>
            <a:pathLst>
              <a:path w="1206335" h="2096587">
                <a:moveTo>
                  <a:pt x="0" y="0"/>
                </a:moveTo>
                <a:lnTo>
                  <a:pt x="1206335" y="0"/>
                </a:lnTo>
                <a:lnTo>
                  <a:pt x="1206335" y="2096587"/>
                </a:lnTo>
                <a:lnTo>
                  <a:pt x="0" y="2096587"/>
                </a:lnTo>
                <a:close/>
              </a:path>
            </a:pathLst>
          </a:custGeom>
        </p:spPr>
      </p:pic>
      <p:pic>
        <p:nvPicPr>
          <p:cNvPr id="22" name="图片 21"/>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10696327" y="2226"/>
            <a:ext cx="1229491" cy="2084187"/>
          </a:xfrm>
          <a:custGeom>
            <a:avLst/>
            <a:gdLst>
              <a:gd name="connsiteX0" fmla="*/ 0 w 1229491"/>
              <a:gd name="connsiteY0" fmla="*/ 0 h 2084187"/>
              <a:gd name="connsiteX1" fmla="*/ 1229491 w 1229491"/>
              <a:gd name="connsiteY1" fmla="*/ 0 h 2084187"/>
              <a:gd name="connsiteX2" fmla="*/ 1229491 w 1229491"/>
              <a:gd name="connsiteY2" fmla="*/ 2084187 h 2084187"/>
              <a:gd name="connsiteX3" fmla="*/ 0 w 1229491"/>
              <a:gd name="connsiteY3" fmla="*/ 2084187 h 2084187"/>
            </a:gdLst>
            <a:ahLst/>
            <a:cxnLst>
              <a:cxn ang="0">
                <a:pos x="connsiteX0" y="connsiteY0"/>
              </a:cxn>
              <a:cxn ang="0">
                <a:pos x="connsiteX1" y="connsiteY1"/>
              </a:cxn>
              <a:cxn ang="0">
                <a:pos x="connsiteX2" y="connsiteY2"/>
              </a:cxn>
              <a:cxn ang="0">
                <a:pos x="connsiteX3" y="connsiteY3"/>
              </a:cxn>
            </a:cxnLst>
            <a:rect l="l" t="t" r="r" b="b"/>
            <a:pathLst>
              <a:path w="1229491" h="2084187">
                <a:moveTo>
                  <a:pt x="0" y="0"/>
                </a:moveTo>
                <a:lnTo>
                  <a:pt x="1229491" y="0"/>
                </a:lnTo>
                <a:lnTo>
                  <a:pt x="1229491" y="2084187"/>
                </a:lnTo>
                <a:lnTo>
                  <a:pt x="0" y="2084187"/>
                </a:lnTo>
                <a:close/>
              </a:path>
            </a:pathLst>
          </a:custGeom>
        </p:spPr>
      </p:pic>
      <p:pic>
        <p:nvPicPr>
          <p:cNvPr id="24" name="图片 23"/>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a:xfrm>
            <a:off x="10696327" y="2376732"/>
            <a:ext cx="1206337" cy="2096587"/>
          </a:xfrm>
          <a:custGeom>
            <a:avLst/>
            <a:gdLst>
              <a:gd name="connsiteX0" fmla="*/ 0 w 1206337"/>
              <a:gd name="connsiteY0" fmla="*/ 0 h 2096587"/>
              <a:gd name="connsiteX1" fmla="*/ 1206337 w 1206337"/>
              <a:gd name="connsiteY1" fmla="*/ 0 h 2096587"/>
              <a:gd name="connsiteX2" fmla="*/ 1206337 w 1206337"/>
              <a:gd name="connsiteY2" fmla="*/ 2096587 h 2096587"/>
              <a:gd name="connsiteX3" fmla="*/ 0 w 1206337"/>
              <a:gd name="connsiteY3" fmla="*/ 2096587 h 2096587"/>
            </a:gdLst>
            <a:ahLst/>
            <a:cxnLst>
              <a:cxn ang="0">
                <a:pos x="connsiteX0" y="connsiteY0"/>
              </a:cxn>
              <a:cxn ang="0">
                <a:pos x="connsiteX1" y="connsiteY1"/>
              </a:cxn>
              <a:cxn ang="0">
                <a:pos x="connsiteX2" y="connsiteY2"/>
              </a:cxn>
              <a:cxn ang="0">
                <a:pos x="connsiteX3" y="connsiteY3"/>
              </a:cxn>
            </a:cxnLst>
            <a:rect l="l" t="t" r="r" b="b"/>
            <a:pathLst>
              <a:path w="1206337" h="2096587">
                <a:moveTo>
                  <a:pt x="0" y="0"/>
                </a:moveTo>
                <a:lnTo>
                  <a:pt x="1206337" y="0"/>
                </a:lnTo>
                <a:lnTo>
                  <a:pt x="1206337" y="2096587"/>
                </a:lnTo>
                <a:lnTo>
                  <a:pt x="0" y="2096587"/>
                </a:lnTo>
                <a:close/>
              </a:path>
            </a:pathLst>
          </a:custGeom>
        </p:spPr>
      </p:pic>
      <p:sp>
        <p:nvSpPr>
          <p:cNvPr id="2" name="矩形 1"/>
          <p:cNvSpPr/>
          <p:nvPr/>
        </p:nvSpPr>
        <p:spPr>
          <a:xfrm>
            <a:off x="0" y="0"/>
            <a:ext cx="4370267" cy="6858000"/>
          </a:xfrm>
          <a:prstGeom prst="rect">
            <a:avLst/>
          </a:prstGeom>
          <a:solidFill>
            <a:srgbClr val="F5E7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形 12"/>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1682674" y="5872241"/>
            <a:ext cx="3403169" cy="917022"/>
          </a:xfrm>
          <a:prstGeom prst="rect">
            <a:avLst/>
          </a:prstGeom>
        </p:spPr>
      </p:pic>
      <p:sp>
        <p:nvSpPr>
          <p:cNvPr id="33" name="文本框 32"/>
          <p:cNvSpPr txBox="1"/>
          <p:nvPr/>
        </p:nvSpPr>
        <p:spPr>
          <a:xfrm>
            <a:off x="5931657" y="2591281"/>
            <a:ext cx="4231865" cy="1938020"/>
          </a:xfrm>
          <a:prstGeom prst="rect">
            <a:avLst/>
          </a:prstGeom>
          <a:noFill/>
        </p:spPr>
        <p:txBody>
          <a:bodyPr wrap="square">
            <a:spAutoFit/>
          </a:bodyPr>
          <a:lstStyle/>
          <a:p>
            <a:pPr algn="r"/>
            <a:r>
              <a:rPr lang="en-US" altLang="zh-CN" sz="6000" b="0" i="0" dirty="0">
                <a:solidFill>
                  <a:srgbClr val="A98678"/>
                </a:solidFill>
                <a:effectLst/>
                <a:latin typeface="汉仪颜楷繁" panose="02010600000101010101" pitchFamily="2" charset="-122"/>
                <a:ea typeface="汉仪颜楷繁" panose="02010600000101010101" pitchFamily="2" charset="-122"/>
              </a:rPr>
              <a:t>02</a:t>
            </a:r>
            <a:endParaRPr lang="en-US" altLang="zh-CN" sz="6000" b="0" i="0" dirty="0">
              <a:solidFill>
                <a:srgbClr val="A98678"/>
              </a:solidFill>
              <a:effectLst/>
              <a:latin typeface="汉仪颜楷繁" panose="02010600000101010101" pitchFamily="2" charset="-122"/>
              <a:ea typeface="汉仪颜楷繁" panose="02010600000101010101" pitchFamily="2" charset="-122"/>
            </a:endParaRPr>
          </a:p>
          <a:p>
            <a:pPr algn="r"/>
            <a:r>
              <a:rPr lang="zh-CN" altLang="en-US" sz="6000" b="1" dirty="0">
                <a:solidFill>
                  <a:srgbClr val="A98678"/>
                </a:solidFill>
                <a:latin typeface="华文楷体" panose="02010600040101010101" charset="-122"/>
                <a:ea typeface="华文楷体" panose="02010600040101010101" charset="-122"/>
                <a:sym typeface="阿里巴巴普惠体 Heavy" panose="00020600040101010101" pitchFamily="18" charset="-122"/>
              </a:rPr>
              <a:t>可行性分析</a:t>
            </a:r>
            <a:endParaRPr lang="zh-CN" altLang="en-US" sz="6000" b="1" dirty="0">
              <a:solidFill>
                <a:srgbClr val="A98678"/>
              </a:solidFill>
              <a:latin typeface="华文楷体" panose="02010600040101010101" charset="-122"/>
              <a:ea typeface="华文楷体" panose="02010600040101010101" charset="-122"/>
              <a:sym typeface="阿里巴巴普惠体 Heavy" panose="00020600040101010101" pitchFamily="18" charset="-122"/>
            </a:endParaRPr>
          </a:p>
        </p:txBody>
      </p:sp>
      <p:pic>
        <p:nvPicPr>
          <p:cNvPr id="16" name="图片 15"/>
          <p:cNvPicPr>
            <a:picLocks noChangeAspect="1"/>
          </p:cNvPicPr>
          <p:nvPr/>
        </p:nvPicPr>
        <p:blipFill rotWithShape="1">
          <a:blip r:embed="rId6" cstate="print">
            <a:extLst>
              <a:ext uri="{28A0092B-C50C-407E-A947-70E740481C1C}">
                <a14:useLocalDpi xmlns:a14="http://schemas.microsoft.com/office/drawing/2010/main" val="0"/>
              </a:ext>
            </a:extLst>
          </a:blip>
          <a:srcRect/>
          <a:stretch>
            <a:fillRect/>
          </a:stretch>
        </p:blipFill>
        <p:spPr>
          <a:xfrm>
            <a:off x="357998" y="1705076"/>
            <a:ext cx="5774911" cy="4068755"/>
          </a:xfrm>
          <a:prstGeom prst="rect">
            <a:avLst/>
          </a:prstGeom>
        </p:spPr>
      </p:pic>
      <p:pic>
        <p:nvPicPr>
          <p:cNvPr id="30" name="图形 29"/>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0800000">
            <a:off x="3749378" y="1397137"/>
            <a:ext cx="3403169" cy="91702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flipV="1">
            <a:off x="0" y="3990307"/>
            <a:ext cx="12192000" cy="2321497"/>
          </a:xfrm>
          <a:prstGeom prst="rect">
            <a:avLst/>
          </a:prstGeom>
          <a:solidFill>
            <a:srgbClr val="F5E7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形 1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rot="10800000">
            <a:off x="-1826935" y="5969140"/>
            <a:ext cx="3403169" cy="917022"/>
          </a:xfrm>
          <a:prstGeom prst="rect">
            <a:avLst/>
          </a:prstGeom>
        </p:spPr>
      </p:pic>
      <p:pic>
        <p:nvPicPr>
          <p:cNvPr id="30" name="图形 2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10070094" y="-76282"/>
            <a:ext cx="3403169" cy="917022"/>
          </a:xfrm>
          <a:prstGeom prst="rect">
            <a:avLst/>
          </a:prstGeom>
        </p:spPr>
      </p:pic>
      <p:sp>
        <p:nvSpPr>
          <p:cNvPr id="34" name="文本框 33"/>
          <p:cNvSpPr txBox="1"/>
          <p:nvPr>
            <p:custDataLst>
              <p:tags r:id="rId5"/>
            </p:custDataLst>
          </p:nvPr>
        </p:nvSpPr>
        <p:spPr>
          <a:xfrm>
            <a:off x="2682240" y="3281680"/>
            <a:ext cx="6775450" cy="2861310"/>
          </a:xfrm>
          <a:prstGeom prst="rect">
            <a:avLst/>
          </a:prstGeom>
          <a:noFill/>
        </p:spPr>
        <p:txBody>
          <a:bodyPr wrap="square">
            <a:spAutoFit/>
          </a:bodyPr>
          <a:lstStyle/>
          <a:p>
            <a:pPr algn="ctr">
              <a:lnSpc>
                <a:spcPct val="150000"/>
              </a:lnSpc>
              <a:defRPr/>
            </a:pPr>
            <a:r>
              <a:rPr lang="zh-CN" altLang="en-US" sz="2400">
                <a:sym typeface="+mn-ea"/>
              </a:rPr>
              <a:t>旅行计划中的评估与网络工程中的评估相比，都是对可实现性的客观估计。且都要对成本可行性、时间可行性、经济可行性做出客观评价，但前者的</a:t>
            </a:r>
            <a:r>
              <a:rPr lang="zh-CN" altLang="en-US" sz="2400" b="1">
                <a:solidFill>
                  <a:schemeClr val="accent2"/>
                </a:solidFill>
                <a:sym typeface="+mn-ea"/>
              </a:rPr>
              <a:t>严格性</a:t>
            </a:r>
            <a:r>
              <a:rPr lang="zh-CN" altLang="en-US" sz="2400">
                <a:sym typeface="+mn-ea"/>
              </a:rPr>
              <a:t>不如后者，并且通常情况下前者</a:t>
            </a:r>
            <a:r>
              <a:rPr lang="zh-CN" altLang="en-US" sz="2400" b="1">
                <a:solidFill>
                  <a:schemeClr val="accent2"/>
                </a:solidFill>
                <a:sym typeface="+mn-ea"/>
              </a:rPr>
              <a:t>变通性</a:t>
            </a:r>
            <a:r>
              <a:rPr lang="zh-CN" altLang="en-US" sz="2400">
                <a:sym typeface="+mn-ea"/>
              </a:rPr>
              <a:t>也大于后者。</a:t>
            </a:r>
            <a:endParaRPr lang="zh-CN" altLang="en-US" sz="2400" dirty="0">
              <a:solidFill>
                <a:srgbClr val="302E2B"/>
              </a:solidFill>
              <a:latin typeface="汉仪君黑-65W" panose="00020600040101010101" pitchFamily="18" charset="-122"/>
              <a:ea typeface="汉仪君黑-65W" panose="00020600040101010101" pitchFamily="18" charset="-122"/>
              <a:cs typeface="OPPOSans R" panose="00020600040101010101" pitchFamily="18" charset="-122"/>
              <a:sym typeface="+mn-ea"/>
            </a:endParaRPr>
          </a:p>
        </p:txBody>
      </p:sp>
      <p:cxnSp>
        <p:nvCxnSpPr>
          <p:cNvPr id="7" name="直接连接符 6"/>
          <p:cNvCxnSpPr/>
          <p:nvPr>
            <p:custDataLst>
              <p:tags r:id="rId6"/>
            </p:custDataLst>
          </p:nvPr>
        </p:nvCxnSpPr>
        <p:spPr>
          <a:xfrm>
            <a:off x="6186805" y="2394525"/>
            <a:ext cx="0" cy="2304475"/>
          </a:xfrm>
          <a:prstGeom prst="line">
            <a:avLst/>
          </a:prstGeom>
          <a:ln>
            <a:solidFill>
              <a:srgbClr val="F5E7CC"/>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574290" y="567055"/>
            <a:ext cx="6883400" cy="645160"/>
          </a:xfrm>
          <a:prstGeom prst="rect">
            <a:avLst/>
          </a:prstGeom>
          <a:noFill/>
        </p:spPr>
        <p:txBody>
          <a:bodyPr wrap="square" rtlCol="0">
            <a:spAutoFit/>
          </a:bodyPr>
          <a:p>
            <a:r>
              <a:rPr lang="zh-CN" altLang="en-US" sz="3600">
                <a:ln w="22225">
                  <a:solidFill>
                    <a:schemeClr val="accent2"/>
                  </a:solidFill>
                  <a:prstDash val="solid"/>
                </a:ln>
                <a:solidFill>
                  <a:schemeClr val="accent2">
                    <a:lumMod val="40000"/>
                    <a:lumOff val="60000"/>
                  </a:schemeClr>
                </a:solidFill>
                <a:effectLst/>
              </a:rPr>
              <a:t>与网络工程可行性评估进行对比</a:t>
            </a:r>
            <a:endParaRPr lang="zh-CN" altLang="en-US" sz="3600">
              <a:ln w="22225">
                <a:solidFill>
                  <a:schemeClr val="accent2"/>
                </a:solidFill>
                <a:prstDash val="solid"/>
              </a:ln>
              <a:solidFill>
                <a:schemeClr val="accent2">
                  <a:lumMod val="40000"/>
                  <a:lumOff val="60000"/>
                </a:schemeClr>
              </a:solidFill>
              <a:effectLst/>
            </a:endParaRPr>
          </a:p>
        </p:txBody>
      </p:sp>
      <p:sp>
        <p:nvSpPr>
          <p:cNvPr id="4" name="矩形 3"/>
          <p:cNvSpPr/>
          <p:nvPr/>
        </p:nvSpPr>
        <p:spPr>
          <a:xfrm>
            <a:off x="1717252" y="1984163"/>
            <a:ext cx="2093807" cy="1098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t>旅行计划</a:t>
            </a:r>
            <a:endParaRPr lang="zh-CN" altLang="en-US" sz="2400"/>
          </a:p>
        </p:txBody>
      </p:sp>
      <p:sp>
        <p:nvSpPr>
          <p:cNvPr id="6" name="矩形 5"/>
          <p:cNvSpPr/>
          <p:nvPr>
            <p:custDataLst>
              <p:tags r:id="rId7"/>
            </p:custDataLst>
          </p:nvPr>
        </p:nvSpPr>
        <p:spPr>
          <a:xfrm>
            <a:off x="8202718" y="1866053"/>
            <a:ext cx="2093807" cy="1098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t>网络工程</a:t>
            </a:r>
            <a:endParaRPr lang="zh-CN" altLang="en-US" sz="2400"/>
          </a:p>
        </p:txBody>
      </p:sp>
      <p:sp>
        <p:nvSpPr>
          <p:cNvPr id="10" name="左右箭头 9"/>
          <p:cNvSpPr/>
          <p:nvPr/>
        </p:nvSpPr>
        <p:spPr>
          <a:xfrm>
            <a:off x="5155565" y="2080260"/>
            <a:ext cx="1703070" cy="67056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121" y="-68580"/>
            <a:ext cx="4000044" cy="6858000"/>
          </a:xfrm>
          <a:prstGeom prst="rect">
            <a:avLst/>
          </a:prstGeom>
          <a:solidFill>
            <a:srgbClr val="F5E7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形 1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rot="10800000">
            <a:off x="-1682674" y="5872241"/>
            <a:ext cx="3403169" cy="917022"/>
          </a:xfrm>
          <a:prstGeom prst="rect">
            <a:avLst/>
          </a:prstGeom>
        </p:spPr>
      </p:pic>
      <p:pic>
        <p:nvPicPr>
          <p:cNvPr id="30" name="图形 2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9680170" y="-326193"/>
            <a:ext cx="3403169" cy="917022"/>
          </a:xfrm>
          <a:prstGeom prst="rect">
            <a:avLst/>
          </a:prstGeom>
        </p:spPr>
      </p:pic>
      <p:sp>
        <p:nvSpPr>
          <p:cNvPr id="3" name="Text 1"/>
          <p:cNvSpPr/>
          <p:nvPr/>
        </p:nvSpPr>
        <p:spPr>
          <a:xfrm>
            <a:off x="404813" y="238125"/>
            <a:ext cx="8497253" cy="552450"/>
          </a:xfrm>
          <a:prstGeom prst="rect">
            <a:avLst/>
          </a:prstGeom>
          <a:noFill/>
        </p:spPr>
        <p:txBody>
          <a:bodyPr wrap="square" rtlCol="0" anchor="ctr"/>
          <a:p>
            <a:pPr marL="0" indent="0">
              <a:buNone/>
            </a:pPr>
            <a:r>
              <a:rPr lang="zh-CN" altLang="en-US" sz="1920" b="1" dirty="0">
                <a:latin typeface="微软雅黑" panose="020B0503020204020204" charset="-122"/>
                <a:ea typeface="微软雅黑" panose="020B0503020204020204" charset="-122"/>
              </a:rPr>
              <a:t>可行性分析</a:t>
            </a:r>
            <a:endParaRPr lang="zh-CN" altLang="en-US" sz="1920" b="1" dirty="0">
              <a:latin typeface="微软雅黑" panose="020B0503020204020204" charset="-122"/>
              <a:ea typeface="微软雅黑" panose="020B0503020204020204" charset="-122"/>
            </a:endParaRPr>
          </a:p>
        </p:txBody>
      </p:sp>
      <p:sp>
        <p:nvSpPr>
          <p:cNvPr id="5" name="Text 2"/>
          <p:cNvSpPr/>
          <p:nvPr/>
        </p:nvSpPr>
        <p:spPr>
          <a:xfrm>
            <a:off x="405130" y="975360"/>
            <a:ext cx="1499235" cy="305435"/>
          </a:xfrm>
          <a:prstGeom prst="rect">
            <a:avLst/>
          </a:prstGeom>
          <a:noFill/>
        </p:spPr>
        <p:txBody>
          <a:bodyPr wrap="square" rtlCol="0" anchor="t"/>
          <a:p>
            <a:pPr indent="0" algn="l">
              <a:lnSpc>
                <a:spcPct val="150000"/>
              </a:lnSpc>
              <a:buSzPct val="100000"/>
              <a:buNone/>
            </a:pPr>
            <a:r>
              <a:rPr lang="zh-CN" altLang="en-US" dirty="0">
                <a:latin typeface="微软雅黑" panose="020B0503020204020204" charset="-122"/>
              </a:rPr>
              <a:t>时间可行性</a:t>
            </a:r>
            <a:endParaRPr lang="zh-CN" altLang="en-US" dirty="0">
              <a:latin typeface="微软雅黑" panose="020B0503020204020204" charset="-122"/>
            </a:endParaRPr>
          </a:p>
        </p:txBody>
      </p:sp>
      <p:graphicFrame>
        <p:nvGraphicFramePr>
          <p:cNvPr id="20" name="表格 19"/>
          <p:cNvGraphicFramePr/>
          <p:nvPr/>
        </p:nvGraphicFramePr>
        <p:xfrm>
          <a:off x="5380990" y="2752408"/>
          <a:ext cx="0" cy="0"/>
        </p:xfrm>
        <a:graphic>
          <a:graphicData uri="http://schemas.openxmlformats.org/drawingml/2006/table">
            <a:tbl>
              <a:tblPr/>
              <a:tblGrid>
                <a:gridCol w="0"/>
                <a:gridCol w="0"/>
              </a:tblGrid>
              <a:tr h="0">
                <a:tc>
                  <a:txBody>
                    <a:bodyPr/>
                    <a:p>
                      <a:pPr indent="0">
                        <a:buNone/>
                      </a:pPr>
                      <a:endParaRPr lang="zh-CN" altLang="en-US" b="0"/>
                    </a:p>
                  </a:txBody>
                  <a:tcPr>
                    <a:lnL>
                      <a:noFill/>
                    </a:lnL>
                    <a:lnR>
                      <a:noFill/>
                    </a:lnR>
                    <a:lnT cap="flat">
                      <a:noFill/>
                    </a:lnT>
                    <a:lnB cap="flat">
                      <a:noFill/>
                    </a:lnB>
                    <a:lnTlToBr>
                      <a:noFill/>
                    </a:lnTlToBr>
                    <a:lnBlToTr>
                      <a:noFill/>
                    </a:lnBlToTr>
                    <a:noFill/>
                  </a:tcPr>
                </a:tc>
                <a:tc>
                  <a:txBody>
                    <a:bodyPr/>
                    <a:p>
                      <a:pPr>
                        <a:buNone/>
                      </a:pPr>
                      <a:endParaRPr lang="zh-CN" altLang="en-US"/>
                    </a:p>
                  </a:txBody>
                  <a:tcPr>
                    <a:lnL>
                      <a:noFill/>
                    </a:lnL>
                    <a:lnR>
                      <a:noFill/>
                    </a:lnR>
                    <a:lnT>
                      <a:noFill/>
                    </a:lnT>
                    <a:lnB cap="flat">
                      <a:noFill/>
                    </a:lnB>
                    <a:lnTlToBr>
                      <a:noFill/>
                    </a:lnTlToBr>
                    <a:lnBlToTr>
                      <a:noFill/>
                    </a:lnBlToTr>
                    <a:solidFill>
                      <a:srgbClr val="FFFFFF"/>
                    </a:solidFill>
                  </a:tcPr>
                </a:tc>
              </a:tr>
              <a:tr h="0">
                <a:tc>
                  <a:txBody>
                    <a:bodyPr/>
                    <a:p>
                      <a:pPr indent="0">
                        <a:buNone/>
                      </a:pPr>
                      <a:endParaRPr lang="zh-CN" altLang="en-US"/>
                    </a:p>
                  </a:txBody>
                  <a:tcPr>
                    <a:lnL>
                      <a:noFill/>
                    </a:lnL>
                    <a:lnR>
                      <a:noFill/>
                    </a:lnR>
                    <a:lnT cap="flat">
                      <a:noFill/>
                    </a:lnT>
                    <a:lnB cap="flat">
                      <a:noFill/>
                    </a:lnB>
                    <a:lnTlToBr>
                      <a:noFill/>
                    </a:lnTlToBr>
                    <a:lnBlToTr>
                      <a:noFill/>
                    </a:lnBlToTr>
                    <a:noFill/>
                  </a:tcPr>
                </a:tc>
                <a:tc>
                  <a:txBody>
                    <a:bodyPr/>
                    <a:p>
                      <a:pPr indent="0">
                        <a:buNone/>
                      </a:pPr>
                      <a:endParaRPr lang="zh-CN" altLang="en-US"/>
                    </a:p>
                  </a:txBody>
                  <a:tcPr>
                    <a:lnL>
                      <a:noFill/>
                    </a:lnL>
                    <a:lnR cap="flat">
                      <a:noFill/>
                    </a:lnR>
                    <a:lnT cap="flat">
                      <a:noFill/>
                    </a:lnT>
                    <a:lnB cap="flat">
                      <a:noFill/>
                    </a:lnB>
                    <a:lnTlToBr>
                      <a:noFill/>
                    </a:lnTlToBr>
                    <a:lnBlToTr>
                      <a:noFill/>
                    </a:lnBlToTr>
                    <a:noFill/>
                  </a:tcPr>
                </a:tc>
              </a:tr>
            </a:tbl>
          </a:graphicData>
        </a:graphic>
      </p:graphicFrame>
      <p:sp>
        <p:nvSpPr>
          <p:cNvPr id="22" name="文本框 21"/>
          <p:cNvSpPr txBox="1"/>
          <p:nvPr/>
        </p:nvSpPr>
        <p:spPr>
          <a:xfrm>
            <a:off x="2264410" y="1733550"/>
            <a:ext cx="7870190" cy="3390900"/>
          </a:xfrm>
          <a:prstGeom prst="rect">
            <a:avLst/>
          </a:prstGeom>
          <a:noFill/>
          <a:ln w="9525">
            <a:noFill/>
          </a:ln>
        </p:spPr>
        <p:txBody>
          <a:bodyPr>
            <a:noAutofit/>
          </a:bodyPr>
          <a:p>
            <a:pPr indent="0"/>
            <a:r>
              <a:rPr lang="zh-CN" altLang="en-US" sz="2400">
                <a:sym typeface="+mn-ea"/>
              </a:rPr>
              <a:t>除去往返，大约还剩余12天自由时间。每天大致花费10小时睡眠和休息，12小时游览玩耍，2小时就餐。</a:t>
            </a:r>
            <a:endParaRPr lang="zh-CN" altLang="en-US" sz="2400" b="0"/>
          </a:p>
          <a:p>
            <a:pPr indent="0"/>
            <a:endParaRPr lang="zh-CN" altLang="en-US" sz="2400" b="0"/>
          </a:p>
          <a:p>
            <a:pPr indent="0"/>
            <a:r>
              <a:rPr lang="zh-CN" altLang="en-US" sz="2400" b="0"/>
              <a:t>大景点大致是有</a:t>
            </a:r>
            <a:r>
              <a:rPr lang="zh-CN" altLang="en-US" sz="2400" b="1">
                <a:solidFill>
                  <a:schemeClr val="accent2"/>
                </a:solidFill>
              </a:rPr>
              <a:t>欧胡岛、毛伊岛、夏威夷大岛和可爱岛</a:t>
            </a:r>
            <a:r>
              <a:rPr lang="zh-CN" altLang="en-US" sz="2400" b="0"/>
              <a:t>四个。而四个大景点包含的小景点大致有26个。平均下来一天会游览2-3个小景点，时间比较充裕。</a:t>
            </a:r>
            <a:endParaRPr lang="zh-CN" altLang="en-US" sz="2400" b="0"/>
          </a:p>
          <a:p>
            <a:pPr indent="0"/>
            <a:r>
              <a:rPr lang="zh-CN" altLang="en-US" sz="2400" b="0"/>
              <a:t>在小景点之间是采取</a:t>
            </a:r>
            <a:r>
              <a:rPr lang="zh-CN" altLang="en-US" sz="2400" b="1">
                <a:solidFill>
                  <a:schemeClr val="accent2"/>
                </a:solidFill>
              </a:rPr>
              <a:t>公交车或出租车</a:t>
            </a:r>
            <a:r>
              <a:rPr lang="zh-CN" altLang="en-US" sz="2400" b="0"/>
              <a:t>通勤，大景点之间则采用</a:t>
            </a:r>
            <a:r>
              <a:rPr lang="zh-CN" altLang="en-US" sz="2400" b="1">
                <a:solidFill>
                  <a:schemeClr val="accent2"/>
                </a:solidFill>
              </a:rPr>
              <a:t>飞机</a:t>
            </a:r>
            <a:r>
              <a:rPr lang="zh-CN" altLang="en-US" sz="2400" b="0"/>
              <a:t>通勤</a:t>
            </a:r>
            <a:endParaRPr lang="zh-CN" altLang="en-US" sz="2400" b="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121" y="-68580"/>
            <a:ext cx="4000044" cy="6858000"/>
          </a:xfrm>
          <a:prstGeom prst="rect">
            <a:avLst/>
          </a:prstGeom>
          <a:solidFill>
            <a:srgbClr val="F5E7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形 1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rot="10800000">
            <a:off x="-1682674" y="5872241"/>
            <a:ext cx="3403169" cy="917022"/>
          </a:xfrm>
          <a:prstGeom prst="rect">
            <a:avLst/>
          </a:prstGeom>
        </p:spPr>
      </p:pic>
      <p:pic>
        <p:nvPicPr>
          <p:cNvPr id="30" name="图形 2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9680170" y="-326193"/>
            <a:ext cx="3403169" cy="917022"/>
          </a:xfrm>
          <a:prstGeom prst="rect">
            <a:avLst/>
          </a:prstGeom>
        </p:spPr>
      </p:pic>
      <p:sp>
        <p:nvSpPr>
          <p:cNvPr id="3" name="Text 1"/>
          <p:cNvSpPr/>
          <p:nvPr/>
        </p:nvSpPr>
        <p:spPr>
          <a:xfrm>
            <a:off x="404813" y="238125"/>
            <a:ext cx="8497253" cy="552450"/>
          </a:xfrm>
          <a:prstGeom prst="rect">
            <a:avLst/>
          </a:prstGeom>
          <a:noFill/>
        </p:spPr>
        <p:txBody>
          <a:bodyPr wrap="square" rtlCol="0" anchor="ctr"/>
          <a:p>
            <a:pPr marL="0" indent="0">
              <a:buNone/>
            </a:pPr>
            <a:r>
              <a:rPr lang="zh-CN" altLang="en-US" sz="1920" b="1" dirty="0">
                <a:latin typeface="微软雅黑" panose="020B0503020204020204" charset="-122"/>
                <a:ea typeface="微软雅黑" panose="020B0503020204020204" charset="-122"/>
              </a:rPr>
              <a:t>可行性分析</a:t>
            </a:r>
            <a:endParaRPr lang="zh-CN" altLang="en-US" sz="1920" b="1" dirty="0">
              <a:latin typeface="微软雅黑" panose="020B0503020204020204" charset="-122"/>
              <a:ea typeface="微软雅黑" panose="020B0503020204020204" charset="-122"/>
            </a:endParaRPr>
          </a:p>
        </p:txBody>
      </p:sp>
      <p:sp>
        <p:nvSpPr>
          <p:cNvPr id="6" name="文本框 5"/>
          <p:cNvSpPr txBox="1"/>
          <p:nvPr/>
        </p:nvSpPr>
        <p:spPr>
          <a:xfrm>
            <a:off x="3146425" y="1574800"/>
            <a:ext cx="6425565" cy="1476375"/>
          </a:xfrm>
          <a:prstGeom prst="rect">
            <a:avLst/>
          </a:prstGeom>
          <a:noFill/>
        </p:spPr>
        <p:txBody>
          <a:bodyPr wrap="square" rtlCol="0">
            <a:spAutoFit/>
          </a:bodyPr>
          <a:p>
            <a:pPr indent="457200"/>
            <a:r>
              <a:rPr lang="zh-CN" altLang="en-US"/>
              <a:t>费用大致由</a:t>
            </a:r>
            <a:r>
              <a:rPr lang="zh-CN" altLang="en-US" b="1">
                <a:solidFill>
                  <a:schemeClr val="accent2"/>
                </a:solidFill>
              </a:rPr>
              <a:t>交通，住宿，饮食，门票，保险</a:t>
            </a:r>
            <a:r>
              <a:rPr lang="zh-CN" altLang="en-US"/>
              <a:t>等组成。</a:t>
            </a:r>
            <a:endParaRPr lang="zh-CN" altLang="en-US"/>
          </a:p>
          <a:p>
            <a:r>
              <a:rPr lang="zh-CN" altLang="en-US"/>
              <a:t>通过搜索引擎搜索，最后确定了花费预估金额。其中，交通费用总预计是18000rmb/人，住宿18000rmb/人，饮食4000rmb/人，门票3000rmb/人，保险200rmb/人，签证费2100rmb/人。共计45300rmb/人。对于费用上来说是有较大冗余的。</a:t>
            </a:r>
            <a:endParaRPr lang="zh-CN" altLang="en-US"/>
          </a:p>
        </p:txBody>
      </p:sp>
      <p:sp>
        <p:nvSpPr>
          <p:cNvPr id="7" name="文本框 6"/>
          <p:cNvSpPr txBox="1"/>
          <p:nvPr/>
        </p:nvSpPr>
        <p:spPr>
          <a:xfrm>
            <a:off x="3018155" y="3506470"/>
            <a:ext cx="7495540" cy="1374775"/>
          </a:xfrm>
          <a:prstGeom prst="rect">
            <a:avLst/>
          </a:prstGeom>
          <a:noFill/>
        </p:spPr>
        <p:txBody>
          <a:bodyPr wrap="square" rtlCol="0">
            <a:noAutofit/>
          </a:bodyPr>
          <a:p>
            <a:pPr indent="457200"/>
            <a:r>
              <a:rPr lang="zh-CN" altLang="en-US"/>
              <a:t>旅游时间我们安排在每年的</a:t>
            </a:r>
            <a:r>
              <a:rPr lang="zh-CN" altLang="en-US" b="1">
                <a:solidFill>
                  <a:schemeClr val="accent2"/>
                </a:solidFill>
              </a:rPr>
              <a:t>6月到8月</a:t>
            </a:r>
            <a:r>
              <a:rPr lang="zh-CN" altLang="en-US"/>
              <a:t>。此时恰逢高考结束，高中毕业的同学们具有较长且自由的假期。同时夏威夷全年气候宜人，而这个时间段是旅游旺季，较为热闹，具有旅游氛围。冬天湿冷，适合</a:t>
            </a:r>
            <a:r>
              <a:rPr lang="zh-CN" altLang="en-US" b="1">
                <a:solidFill>
                  <a:schemeClr val="accent2"/>
                </a:solidFill>
              </a:rPr>
              <a:t>观鲸和游泳</a:t>
            </a:r>
            <a:r>
              <a:rPr lang="zh-CN" altLang="en-US"/>
              <a:t>等主题活动，夏天较热，可是具有风韵，传统节日也多显繁华。</a:t>
            </a:r>
            <a:endParaRPr lang="zh-CN" altLang="en-US"/>
          </a:p>
        </p:txBody>
      </p:sp>
      <p:grpSp>
        <p:nvGrpSpPr>
          <p:cNvPr id="11" name="组合 10"/>
          <p:cNvGrpSpPr/>
          <p:nvPr/>
        </p:nvGrpSpPr>
        <p:grpSpPr>
          <a:xfrm>
            <a:off x="835660" y="5010150"/>
            <a:ext cx="9399270" cy="1451610"/>
            <a:chOff x="704" y="1736"/>
            <a:chExt cx="14802" cy="2286"/>
          </a:xfrm>
        </p:grpSpPr>
        <p:sp>
          <p:nvSpPr>
            <p:cNvPr id="9" name="文本框 8"/>
            <p:cNvSpPr txBox="1"/>
            <p:nvPr/>
          </p:nvSpPr>
          <p:spPr>
            <a:xfrm>
              <a:off x="704" y="1736"/>
              <a:ext cx="2289" cy="580"/>
            </a:xfrm>
            <a:prstGeom prst="rect">
              <a:avLst/>
            </a:prstGeom>
            <a:noFill/>
          </p:spPr>
          <p:txBody>
            <a:bodyPr wrap="square" rtlCol="0">
              <a:spAutoFit/>
            </a:bodyPr>
            <a:p>
              <a:endParaRPr lang="zh-CN" altLang="en-US"/>
            </a:p>
          </p:txBody>
        </p:sp>
        <p:sp>
          <p:nvSpPr>
            <p:cNvPr id="10" name="文本框 9"/>
            <p:cNvSpPr txBox="1"/>
            <p:nvPr/>
          </p:nvSpPr>
          <p:spPr>
            <a:xfrm>
              <a:off x="4376" y="2130"/>
              <a:ext cx="11130" cy="1892"/>
            </a:xfrm>
            <a:prstGeom prst="rect">
              <a:avLst/>
            </a:prstGeom>
            <a:noFill/>
          </p:spPr>
          <p:txBody>
            <a:bodyPr wrap="square" rtlCol="0">
              <a:noAutofit/>
            </a:bodyPr>
            <a:p>
              <a:pPr indent="457200"/>
              <a:r>
                <a:rPr lang="zh-CN" altLang="en-US"/>
                <a:t>目前夏威夷是面向游客开放。携带好自身的</a:t>
              </a:r>
              <a:r>
                <a:rPr lang="zh-CN" altLang="en-US" b="1">
                  <a:solidFill>
                    <a:schemeClr val="accent2"/>
                  </a:solidFill>
                </a:rPr>
                <a:t>护照，签证</a:t>
              </a:r>
              <a:r>
                <a:rPr lang="zh-CN" altLang="en-US"/>
                <a:t>等其他文件，并在登上航班后填写海关申请表和入境申请表。</a:t>
              </a:r>
              <a:endParaRPr lang="zh-CN" altLang="en-US"/>
            </a:p>
          </p:txBody>
        </p:sp>
      </p:grpSp>
      <p:sp>
        <p:nvSpPr>
          <p:cNvPr id="12" name="椭圆 11"/>
          <p:cNvSpPr/>
          <p:nvPr/>
        </p:nvSpPr>
        <p:spPr>
          <a:xfrm>
            <a:off x="474980" y="1074420"/>
            <a:ext cx="2543175" cy="1159510"/>
          </a:xfrm>
          <a:prstGeom prst="ellipse">
            <a:avLst/>
          </a:prstGeom>
          <a:solidFill>
            <a:schemeClr val="accent2">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t>费用可行性</a:t>
            </a:r>
            <a:endParaRPr lang="zh-CN" altLang="en-US" sz="2400"/>
          </a:p>
        </p:txBody>
      </p:sp>
      <p:sp>
        <p:nvSpPr>
          <p:cNvPr id="14" name="椭圆 13"/>
          <p:cNvSpPr/>
          <p:nvPr/>
        </p:nvSpPr>
        <p:spPr>
          <a:xfrm>
            <a:off x="474980" y="3205480"/>
            <a:ext cx="2543175" cy="1159510"/>
          </a:xfrm>
          <a:prstGeom prst="ellipse">
            <a:avLst/>
          </a:prstGeom>
          <a:solidFill>
            <a:schemeClr val="accent2">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t>季节可行性</a:t>
            </a:r>
            <a:endParaRPr lang="zh-CN" altLang="en-US" sz="2400"/>
          </a:p>
        </p:txBody>
      </p:sp>
      <p:sp>
        <p:nvSpPr>
          <p:cNvPr id="15" name="椭圆 14"/>
          <p:cNvSpPr/>
          <p:nvPr/>
        </p:nvSpPr>
        <p:spPr>
          <a:xfrm>
            <a:off x="474980" y="4968240"/>
            <a:ext cx="2543175" cy="1159510"/>
          </a:xfrm>
          <a:prstGeom prst="ellipse">
            <a:avLst/>
          </a:prstGeom>
          <a:solidFill>
            <a:schemeClr val="accent2">
              <a:lumMod val="60000"/>
              <a:lumOff val="4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400"/>
              <a:t>政策可行性</a:t>
            </a:r>
            <a:endParaRPr lang="zh-CN" altLang="en-US" sz="2400"/>
          </a:p>
        </p:txBody>
      </p:sp>
    </p:spTree>
  </p:cSld>
  <p:clrMapOvr>
    <a:masterClrMapping/>
  </p:clrMapOvr>
</p:sld>
</file>

<file path=ppt/tags/tag1.xml><?xml version="1.0" encoding="utf-8"?>
<p:tagLst xmlns:p="http://schemas.openxmlformats.org/presentationml/2006/main">
  <p:tag name="KSO_WM_DIAGRAM_VIRTUALLY_FRAME" val="{&quot;height&quot;:401.5966929133858,&quot;left&quot;:44.50889763779526,&quot;top&quot;:131.69527559055118,&quot;width&quot;:886.307874015748}"/>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DIAGRAM_VIRTUALLY_FRAME" val="{&quot;height&quot;:401.5966929133858,&quot;left&quot;:44.50889763779526,&quot;top&quot;:131.69527559055118,&quot;width&quot;:886.307874015748}"/>
</p:tagLst>
</file>

<file path=ppt/tags/tag14.xml><?xml version="1.0" encoding="utf-8"?>
<p:tagLst xmlns:p="http://schemas.openxmlformats.org/presentationml/2006/main">
  <p:tag name="KSO_WM_DIAGRAM_VIRTUALLY_FRAME" val="{&quot;height&quot;:401.5966929133858,&quot;left&quot;:44.50889763779526,&quot;top&quot;:131.69527559055118,&quot;width&quot;:886.307874015748}"/>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DIAGRAM_VIRTUALLY_FRAME" val="{&quot;height&quot;:401.5966929133858,&quot;left&quot;:44.50889763779526,&quot;top&quot;:131.69527559055118,&quot;width&quot;:886.307874015748}"/>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DIAGRAM_VIRTUALLY_FRAME" val="{&quot;height&quot;:401.5966929133858,&quot;left&quot;:44.50889763779526,&quot;top&quot;:131.69527559055118,&quot;width&quot;:886.307874015748}"/>
</p:tagLst>
</file>

<file path=ppt/tags/tag35.xml><?xml version="1.0" encoding="utf-8"?>
<p:tagLst xmlns:p="http://schemas.openxmlformats.org/presentationml/2006/main">
  <p:tag name="KSO_WM_DIAGRAM_VIRTUALLY_FRAME" val="{&quot;height&quot;:401.5966929133858,&quot;left&quot;:44.50889763779526,&quot;top&quot;:131.69527559055118,&quot;width&quot;:886.307874015748}"/>
</p:tagLst>
</file>

<file path=ppt/tags/tag36.xml><?xml version="1.0" encoding="utf-8"?>
<p:tagLst xmlns:p="http://schemas.openxmlformats.org/presentationml/2006/main">
  <p:tag name="KSO_WM_DIAGRAM_VIRTUALLY_FRAME" val="{&quot;height&quot;:127.66669291338584,&quot;left&quot;:135.2,&quot;top&quot;:156.23330708661416,&quot;width&quot;:984.7}"/>
</p:tagLst>
</file>

<file path=ppt/tags/tag37.xml><?xml version="1.0" encoding="utf-8"?>
<p:tagLst xmlns:p="http://schemas.openxmlformats.org/presentationml/2006/main">
  <p:tag name="KSO_WM_BEAUTIFY_FLAG" val=""/>
  <p:tag name="KSO_WM_DIAGRAM_VIRTUALLY_FRAME" val="{&quot;height&quot;:127.66669291338584,&quot;left&quot;:135.2,&quot;top&quot;:156.23330708661416,&quot;width&quot;:984.7}"/>
</p:tagLst>
</file>

<file path=ppt/tags/tag38.xml><?xml version="1.0" encoding="utf-8"?>
<p:tagLst xmlns:p="http://schemas.openxmlformats.org/presentationml/2006/main">
  <p:tag name="KSO_WM_DIAGRAM_VIRTUALLY_FRAME" val="{&quot;height&quot;:127.66669291338584,&quot;left&quot;:135.2,&quot;top&quot;:156.23330708661416,&quot;width&quot;:984.7}"/>
</p:tagLst>
</file>

<file path=ppt/tags/tag39.xml><?xml version="1.0" encoding="utf-8"?>
<p:tagLst xmlns:p="http://schemas.openxmlformats.org/presentationml/2006/main">
  <p:tag name="KSO_WM_DIAGRAM_VIRTUALLY_FRAME" val="{&quot;height&quot;:127.66669291338584,&quot;left&quot;:135.2,&quot;top&quot;:156.23330708661416,&quot;width&quot;:984.7}"/>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DIAGRAM_VIRTUALLY_FRAME" val="{&quot;height&quot;:127.66669291338584,&quot;left&quot;:135.2,&quot;top&quot;:156.23330708661416,&quot;width&quot;:984.7}"/>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TABLE_ENDDRAG_ORIGIN_RECT" val="627*287"/>
  <p:tag name="TABLE_ENDDRAG_RECT" val="216*162*627*287"/>
</p:tagLst>
</file>

<file path=ppt/tags/tag46.xml><?xml version="1.0" encoding="utf-8"?>
<p:tagLst xmlns:p="http://schemas.openxmlformats.org/presentationml/2006/main">
  <p:tag name="TABLE_ENDDRAG_ORIGIN_RECT" val="682*383"/>
  <p:tag name="TABLE_ENDDRAG_RECT" val="120*60*682*383"/>
</p:tagLst>
</file>

<file path=ppt/tags/tag47.xml><?xml version="1.0" encoding="utf-8"?>
<p:tagLst xmlns:p="http://schemas.openxmlformats.org/presentationml/2006/main">
  <p:tag name="TABLE_ENDDRAG_ORIGIN_RECT" val="817*491"/>
  <p:tag name="TABLE_ENDDRAG_RECT" val="75*31*817*491"/>
</p:tagLst>
</file>

<file path=ppt/tags/tag48.xml><?xml version="1.0" encoding="utf-8"?>
<p:tagLst xmlns:p="http://schemas.openxmlformats.org/presentationml/2006/main">
  <p:tag name="TABLE_ENDDRAG_ORIGIN_RECT" val="615*349"/>
  <p:tag name="TABLE_ENDDRAG_RECT" val="127*55*615*349"/>
</p:tagLst>
</file>

<file path=ppt/tags/tag49.xml><?xml version="1.0" encoding="utf-8"?>
<p:tagLst xmlns:p="http://schemas.openxmlformats.org/presentationml/2006/main">
  <p:tag name="TABLE_ENDDRAG_ORIGIN_RECT" val="926*491"/>
  <p:tag name="TABLE_ENDDRAG_RECT" val="24*12*926*491"/>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commondata" val="eyJjb3VudCI6NSwiaGRpZCI6IjgwNDYyYjRhYTY5ODYzMzE5OWI1YzkyNmRlM2EzY2I1IiwidXNlckNvdW50Ijo1fQ=="/>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DIAGRAM_VIRTUALLY_FRAME" val="{&quot;height&quot;:373.5950393700787,&quot;left&quot;:43.91102362204724,&quot;top&quot;:89.76377952755905,&quot;width&quot;:893.178031496063}"/>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7450</Words>
  <Application>WPS 演示</Application>
  <PresentationFormat>宽屏</PresentationFormat>
  <Paragraphs>776</Paragraphs>
  <Slides>36</Slides>
  <Notes>2</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36</vt:i4>
      </vt:variant>
    </vt:vector>
  </HeadingPairs>
  <TitlesOfParts>
    <vt:vector size="59" baseType="lpstr">
      <vt:lpstr>Arial</vt:lpstr>
      <vt:lpstr>宋体</vt:lpstr>
      <vt:lpstr>Wingdings</vt:lpstr>
      <vt:lpstr>华文隶书</vt:lpstr>
      <vt:lpstr>阿里巴巴普惠体 Heavy</vt:lpstr>
      <vt:lpstr>华文仿宋</vt:lpstr>
      <vt:lpstr>阿里巴巴普惠体</vt:lpstr>
      <vt:lpstr>汉仪君黑-65W</vt:lpstr>
      <vt:lpstr>华文新魏</vt:lpstr>
      <vt:lpstr>阿里巴巴普惠体 B</vt:lpstr>
      <vt:lpstr>华文楷体</vt:lpstr>
      <vt:lpstr>汉仪颜楷繁</vt:lpstr>
      <vt:lpstr>OPPOSans R</vt:lpstr>
      <vt:lpstr>微软雅黑</vt:lpstr>
      <vt:lpstr>Arial Unicode MS</vt:lpstr>
      <vt:lpstr>Calibri</vt:lpstr>
      <vt:lpstr>等线</vt:lpstr>
      <vt:lpstr>黑体</vt:lpstr>
      <vt:lpstr>-webkit-standard</vt:lpstr>
      <vt:lpstr>Segoe Print</vt:lpstr>
      <vt:lpstr>Times New Roman</vt:lpstr>
      <vt:lpstr>汉仪程行简</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岚山风</cp:lastModifiedBy>
  <cp:revision>11</cp:revision>
  <dcterms:created xsi:type="dcterms:W3CDTF">2021-10-01T08:46:00Z</dcterms:created>
  <dcterms:modified xsi:type="dcterms:W3CDTF">2024-06-12T06:02:10Z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2052-12.1.0.16929</vt:lpwstr>
  </property>
  <property fmtid="{D5CDD505-2E9C-101B-9397-08002B2CF9AE}" pid="3" name="KSOTemplateUUID">
    <vt:lpwstr>v1.0_mb_w1Q7Zn1hAxwed/7O8wjWrg==</vt:lpwstr>
  </property>
  <property fmtid="{D5CDD505-2E9C-101B-9397-08002B2CF9AE}" pid="4" name="ICV">
    <vt:lpwstr>2491C44ACD9A4B1E9C1BB5A6AF33B6A9</vt:lpwstr>
  </property>
</Properties>
</file>