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7"/>
  </p:notesMasterIdLst>
  <p:sldIdLst>
    <p:sldId id="256" r:id="rId3"/>
    <p:sldId id="277" r:id="rId4"/>
    <p:sldId id="258" r:id="rId5"/>
    <p:sldId id="260" r:id="rId6"/>
    <p:sldId id="267" r:id="rId7"/>
    <p:sldId id="273" r:id="rId8"/>
    <p:sldId id="264" r:id="rId9"/>
    <p:sldId id="272" r:id="rId10"/>
    <p:sldId id="274" r:id="rId11"/>
    <p:sldId id="276" r:id="rId12"/>
    <p:sldId id="284" r:id="rId13"/>
    <p:sldId id="280" r:id="rId14"/>
    <p:sldId id="285" r:id="rId15"/>
    <p:sldId id="290" r:id="rId16"/>
    <p:sldId id="278" r:id="rId17"/>
    <p:sldId id="286" r:id="rId18"/>
    <p:sldId id="288" r:id="rId19"/>
    <p:sldId id="287" r:id="rId20"/>
    <p:sldId id="305" r:id="rId21"/>
    <p:sldId id="289" r:id="rId22"/>
    <p:sldId id="307" r:id="rId23"/>
    <p:sldId id="292" r:id="rId24"/>
    <p:sldId id="304" r:id="rId25"/>
    <p:sldId id="306"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788" autoAdjust="0"/>
  </p:normalViewPr>
  <p:slideViewPr>
    <p:cSldViewPr snapToGrid="0">
      <p:cViewPr varScale="1">
        <p:scale>
          <a:sx n="75" d="100"/>
          <a:sy n="75" d="100"/>
        </p:scale>
        <p:origin x="19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B85B5-BC0A-45F5-8CDF-F78BA84723C4}" type="datetimeFigureOut">
              <a:rPr lang="zh-CN" altLang="en-US" smtClean="0"/>
              <a:t>2024-11-16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D6E9A-1340-4BE9-90E7-A3BB986124D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ke.baidu.com/item/heterogeneity/51120769"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Hello everyone, I am Wang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Qinghe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from Anhui University. Today, I will be presenting my paper : "Hops: Fine-grained Heterogeneous Sensing, Efficient and Fair Deep Learning Cluster Scheduling System." This paper is a collaborative work with my mentors, Wang Futian and Zheng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Xinwei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Next, I will introduce the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design of Hops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First, here is the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system architecture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Hops first runs incoming jobs on various types of GPUs, and then writes some data into a multi-layer database. After that, the jobs are placed in the waiting queue. Our scheduler performs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round-based scheduling</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estimating the throughput of each task based on the data from the database under various configurations.</a:t>
            </a:r>
          </a:p>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Internally, the scheduler uses an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ILP algorithm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 solve the optimal placement within each round. The resulting plan is executed by the Placer. Hops is dynamic; when jobs or workloads change, the updated data will be stored in the database, and the throughput estimator will use this updated data for its estimation.</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r>
              <a:rPr lang="en-US" altLang="zh-CN" sz="2800" dirty="0"/>
              <a:t>Hops utilizes two methods to achieve high-accuracy throughput estimation: historical data and </a:t>
            </a:r>
            <a:r>
              <a:rPr lang="en-US" altLang="zh-CN" sz="4000" dirty="0">
                <a:sym typeface="+mn-ea"/>
              </a:rPr>
              <a:t>Formula Prediction</a:t>
            </a:r>
            <a:r>
              <a:rPr lang="en-US" altLang="zh-CN" sz="2800" dirty="0"/>
              <a:t>. We designed a multi-layered database where an instance is created for each combination of job and GPU type. The first layer is server entity layer, records the throughput data of jobs on different server entities. The second layer is GPU type layer, stores throughput data for jobs running on specific GPU types. The bottom layer holds basic time modules for deep learning jobs.</a:t>
            </a:r>
          </a:p>
          <a:p>
            <a:pPr>
              <a:lnSpc>
                <a:spcPct val="115000"/>
              </a:lnSpc>
              <a:spcAft>
                <a:spcPts val="800"/>
              </a:spcAft>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throughput estimator follows a “top-down” access method, first access data from the entity layer. If that is a miss, it will then access historical data from the GPU type layer. If that is also a miss, it will finally access the theoretical layer to obtain basic time modules, which will then be used in the throughput prediction formula for estimation.</a:t>
            </a:r>
          </a:p>
          <a:p>
            <a:endParaRPr lang="en-US" altLang="zh-CN" dirty="0"/>
          </a:p>
          <a:p>
            <a:r>
              <a:rPr lang="en-US" altLang="zh-CN" dirty="0"/>
              <a:t>As the history data accumulates,</a:t>
            </a:r>
          </a:p>
          <a:p>
            <a:r>
              <a:rPr lang="en-US" altLang="zh-CN" dirty="0">
                <a:solidFill>
                  <a:srgbClr val="FF0000"/>
                </a:solidFill>
              </a:rPr>
              <a:t>the granularity </a:t>
            </a:r>
            <a:r>
              <a:rPr lang="en-US" altLang="zh-CN" dirty="0"/>
              <a:t>/ˌ</a:t>
            </a:r>
            <a:r>
              <a:rPr lang="en-US" altLang="zh-CN" dirty="0" err="1"/>
              <a:t>ɡrænjʊˈlærəti</a:t>
            </a:r>
            <a:r>
              <a:rPr lang="en-US" altLang="zh-CN" dirty="0"/>
              <a:t>/ </a:t>
            </a:r>
            <a:r>
              <a:rPr lang="en-US" altLang="zh-CN" dirty="0">
                <a:solidFill>
                  <a:srgbClr val="FF0000"/>
                </a:solidFill>
              </a:rPr>
              <a:t>of heterogeneous sensing can reach the </a:t>
            </a:r>
            <a:r>
              <a:rPr lang="en-US" altLang="zh-CN" b="1" dirty="0">
                <a:solidFill>
                  <a:srgbClr val="FF0000"/>
                </a:solidFill>
              </a:rPr>
              <a:t>server entity level</a:t>
            </a:r>
            <a:endParaRPr lang="zh-CN" altLang="en-US" b="1" dirty="0">
              <a:solidFill>
                <a:srgbClr val="FF0000"/>
              </a:solidFill>
            </a:endParaRPr>
          </a:p>
        </p:txBody>
      </p:sp>
      <p:sp>
        <p:nvSpPr>
          <p:cNvPr id="4" name="灯片编号占位符 3"/>
          <p:cNvSpPr>
            <a:spLocks noGrp="1"/>
          </p:cNvSpPr>
          <p:nvPr>
            <p:ph type="sldNum" sz="quarter" idx="5"/>
          </p:nvPr>
        </p:nvSpPr>
        <p:spPr/>
        <p:txBody>
          <a:bodyPr/>
          <a:lstStyle/>
          <a:p>
            <a:fld id="{70BD6E9A-1340-4BE9-90E7-A3BB986124D9}"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Next, we will introduce the throughput estimation formula in Hops. Most jobs use synchronous data parallelism, so this paper studies the job trained in this manner and find several characteristics:</a:t>
            </a:r>
          </a:p>
          <a:p>
            <a:pPr indent="266700">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instance, the training time for one iteration typically includes several basic time modules: data loading, forward propagation, backward propagation, and waiting for synchronization and so on. As shown in the diagram, three processes can execute simultaneously, often overlapping with each other. Additionally, there are two synchronization points within one iteration, indicated by the gray blocks in the diagram. Furthermore, communication time is proportional to the amount of model parameters.</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 designed the throughput estimation formula based on the characteristics of deep learning jobs during data parallelism. The execution time for one iteration of a job can be represented by these basic time modules. Some modules, such as forward and backward propagation time, tend to be relatively stable, allowing us to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test several iterations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 each type of GPU.</a:t>
            </a:r>
          </a:p>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Other modules, such as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data loading</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may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fluctuate</a:t>
            </a:r>
            <a:r>
              <a:rPr lang="en-US" altLang="zh-CN" sz="1800" i="0" u="sng" kern="100" spc="0" dirty="0">
                <a:solidFill>
                  <a:srgbClr val="4007A2"/>
                </a:solidFill>
                <a:effectLst/>
                <a:latin typeface="Segoe UI" panose="020B0502040204020203" pitchFamily="34" charset="0"/>
                <a:ea typeface="等线" panose="02010600030101010101" pitchFamily="2" charset="-122"/>
                <a:cs typeface="Times New Roman" panose="02020603050405020304" pitchFamily="18" charset="0"/>
              </a:rPr>
              <a:t>/ˈ</a:t>
            </a:r>
            <a:r>
              <a:rPr lang="en-US" altLang="zh-CN" sz="1800" i="0" u="sng" kern="100" spc="0" dirty="0" err="1">
                <a:solidFill>
                  <a:srgbClr val="4007A2"/>
                </a:solidFill>
                <a:effectLst/>
                <a:latin typeface="Segoe UI" panose="020B0502040204020203" pitchFamily="34" charset="0"/>
                <a:ea typeface="等线" panose="02010600030101010101" pitchFamily="2" charset="-122"/>
                <a:cs typeface="Times New Roman" panose="02020603050405020304" pitchFamily="18" charset="0"/>
              </a:rPr>
              <a:t>flʌktʃueɪt</a:t>
            </a:r>
            <a:r>
              <a:rPr lang="en-US" altLang="zh-CN" sz="1800" i="0" u="sng" kern="100" spc="0" dirty="0">
                <a:solidFill>
                  <a:srgbClr val="4007A2"/>
                </a:solidFill>
                <a:effectLst/>
                <a:latin typeface="Segoe UI" panose="020B0502040204020203" pitchFamily="34" charset="0"/>
                <a:ea typeface="等线" panose="02010600030101010101" pitchFamily="2" charset="-122"/>
                <a:cs typeface="Times New Roman" panose="02020603050405020304" pitchFamily="18" charset="0"/>
              </a:rPr>
              <a:t>/</a:t>
            </a:r>
            <a:r>
              <a:rPr lang="en-US" altLang="zh-CN" sz="1800" i="0" kern="100" spc="0" dirty="0">
                <a:solidFill>
                  <a:srgbClr val="111111"/>
                </a:solidFill>
                <a:effectLst/>
                <a:latin typeface="Arial" panose="020B0604020202020204" pitchFamily="34" charset="0"/>
                <a:ea typeface="宋体"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so we model them as a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probabilistic formula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and continuously track them in subsequent iterations.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Communication time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varies with the number of GPUs, and we model this using the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all-reduce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formula. The formulas for each module can be found in the paper. By utilizing these prediction formulas, we can achieve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low overhead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and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high accuracy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 throughput estimation.</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 conducted accuracy tests and found that Hops shows high prediction accuracy under various configurations. Additionally, the average profiling cost is at the minute level.</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Next, we will discuss the specific design of the scheduler in Hops. We proposed a new fairness metric called </a:t>
            </a:r>
            <a:r>
              <a:rPr lang="en-US" altLang="zh-CN" sz="1800" b="1" i="1" kern="100" dirty="0">
                <a:effectLst/>
                <a:latin typeface="等线" panose="02010600030101010101" pitchFamily="2" charset="-122"/>
                <a:ea typeface="等线" panose="02010600030101010101" pitchFamily="2" charset="-122"/>
                <a:cs typeface="Times New Roman" panose="02020603050405020304" pitchFamily="18" charset="0"/>
              </a:rPr>
              <a:t>latency ratio fairness</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and maintain a fairness queue. Additionally, our scheduler operates on a</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round-based scheduling mechanism</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 each round, a service window is created at the head of the queue, and only the jobs within this window can be scheduled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during ILP planning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scheduling.</a:t>
            </a:r>
          </a:p>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Moreover, we have implemented a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sensitivity adjustment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mechanism. Next, I will introduce the function of each module.</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our discussions with cluster users, we found that job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waiting latency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plays a significant role in user experience. However,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jobs of different lengths have varying tolerances for starvation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shorter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jobs typically have a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lower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tolerance. The question is, how can we ensure that jobs of different lengths do not experience starvation?</a:t>
            </a:r>
          </a:p>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 address this, we designed a metric called the </a:t>
            </a:r>
            <a:r>
              <a:rPr lang="en-US" altLang="zh-CN" sz="1800" b="1" i="1" kern="100" dirty="0">
                <a:effectLst/>
                <a:latin typeface="等线" panose="02010600030101010101" pitchFamily="2" charset="-122"/>
                <a:ea typeface="等线" panose="02010600030101010101" pitchFamily="2" charset="-122"/>
                <a:cs typeface="Times New Roman" panose="02020603050405020304" pitchFamily="18" charset="0"/>
              </a:rPr>
              <a:t>latency ratio</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which is the ratio of a job's waiting time to its own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age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Wait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is the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the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measured waiting time of the job in the system. The age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is the expected running time of the job without waiting in the cluster. By using this formula, we can quantify the level of starvation, allowing us to compare the starvation levels of different lengths jobs.</a:t>
            </a:r>
          </a:p>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We further introduced a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principle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of fair sharing among users in the cluster, it is called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Latency Ratio Fairness (LRF)</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During the scheduling process, the goal is to keep the latency ratio of each job as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low</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as possible while ensuring that these ratios tend to be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similar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among jobs. This reflects the system does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not excessively favor either short or long jobs.</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Thus, to satisfy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LRF</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We designed a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latency ratio fairness priority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and sorts the queues in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descending order.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Hops continuously updates the wait time of each job in the queue and adjusts the queue order.</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processing capacity of the cluster is limited, so it is unnecessary to consider scheduling for all jobs. Scheduling high-throughput jobs located at the end of the queue may also violate the principle of fairness. To address this, we created a window that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matchs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to the cluster size, allowing only the jobs within this window to be scheduled.</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 designed a sensitivity adjustment mechanism that allows for multiple scheduling iterations within a single round, as long as there are free GPUs available in the cluster. </a:t>
            </a: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When planning for cluster fragmentation, we </a:t>
            </a:r>
            <a:r>
              <a:rPr lang="en-US" altLang="zh-CN" sz="2800" dirty="0"/>
              <a:t>moves jobs that are </a:t>
            </a:r>
            <a:r>
              <a:rPr lang="en-US" altLang="zh-CN" sz="2800" b="1" dirty="0"/>
              <a:t>less sensitive </a:t>
            </a:r>
            <a:r>
              <a:rPr lang="en-US" altLang="zh-CN" sz="2800" dirty="0"/>
              <a:t>to distributed placement into the window to fill the </a:t>
            </a:r>
            <a:r>
              <a:rPr lang="en-US" altLang="zh-CN" sz="2800" b="1" dirty="0"/>
              <a:t>resource fragments .</a:t>
            </a:r>
            <a:endParaRPr lang="zh-CN" altLang="en-US" sz="2800"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This is the outline of my presentation. I will cover three main aspects: Introduction, Design, and Experiments</a:t>
            </a:r>
            <a:r>
              <a:rPr lang="en-US" altLang="zh-CN" sz="2800" b="0" i="0" dirty="0">
                <a:solidFill>
                  <a:srgbClr val="767676"/>
                </a:solidFill>
                <a:effectLst/>
                <a:latin typeface="Arial" panose="020B0604020202020204" pitchFamily="34" charset="0"/>
              </a:rPr>
              <a:t>[</a:t>
            </a:r>
            <a:r>
              <a:rPr lang="en-US" altLang="zh-CN" sz="2800" b="0" i="0" dirty="0" err="1">
                <a:solidFill>
                  <a:srgbClr val="767676"/>
                </a:solidFill>
                <a:effectLst/>
                <a:latin typeface="Arial" panose="020B0604020202020204" pitchFamily="34" charset="0"/>
              </a:rPr>
              <a:t>ɪk'sperɪ.ment</a:t>
            </a:r>
            <a:r>
              <a:rPr lang="en-US" altLang="zh-CN" sz="2800" b="0" i="0" dirty="0">
                <a:solidFill>
                  <a:srgbClr val="767676"/>
                </a:solidFill>
                <a:effectLst/>
                <a:latin typeface="Arial" panose="020B0604020202020204" pitchFamily="34"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 designed an ILP formulation with priority weights. First, we pre-generated several configurations for a job and calculated the throughput for each configuration. This data was then normalized, shown in the throughput gain matrix G. We used a selection matrix X to represent the choice of a configuration. This approach is similar to that of Sia, but we added job priority as weights to the objective function. The higher the weight of a job, the more priority it receives in the scheduling process. For high-priority jobs, weight acts as a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reward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For low-priority jobs, weight acts as a </a:t>
            </a:r>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punishment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It’s a good balance between efficiency and fairness</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t>Here, we created a simulation graph to illustrate the efficiency-fairness curves of Hops and Sia as they adjust their hyperparameters</a:t>
            </a:r>
            <a:r>
              <a:rPr lang="en-US" altLang="zh-CN" sz="4000" dirty="0"/>
              <a:t>/ˌhaɪ.pərˈpæ.</a:t>
            </a:r>
            <a:r>
              <a:rPr lang="en-US" altLang="zh-CN" sz="4000" dirty="0" err="1"/>
              <a:t>rəˌmi</a:t>
            </a:r>
            <a:r>
              <a:rPr lang="en-US" altLang="zh-CN" sz="4000" dirty="0"/>
              <a:t>ː.</a:t>
            </a:r>
            <a:r>
              <a:rPr lang="en-US" altLang="zh-CN" sz="4000" dirty="0" err="1"/>
              <a:t>tər</a:t>
            </a:r>
            <a:r>
              <a:rPr lang="en-US" altLang="zh-CN" sz="4000" dirty="0"/>
              <a:t>/</a:t>
            </a:r>
            <a:r>
              <a:rPr lang="en-US" altLang="zh-CN" sz="2800" dirty="0"/>
              <a:t>.  Hops can adjust this balance by tuning the lambda value, while Sia relies on the p-value to balance fairness and efficiency. When maximizing efficiency, Hops can achieve higher efficiency than Sia due to its finer-grained heterogeneous sensing. At this point, Hops also maintains better fairness compared to Sia, as Sia is entirely driven by throughput-based scheduling, while Hops benefits from the service window. When both systems aim to maximize fairness, Hops fits perfectly into the queuing logic, allowing high-priority jobs to greedily select the resources with the highest throughput. Sia, on the other hand, tends to assign equal access rights to each task, which is similar to a random allocation approach. Thus, when fairness is maximized, Hops can achieve better efficiency and fairness than Sia.</a:t>
            </a:r>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 conducted physical experiments in a heterogeneous real cloud platform environment and found that Hops improved performance by </a:t>
            </a:r>
            <a:r>
              <a:rPr lang="en-US" altLang="zh-CN" sz="2800" dirty="0"/>
              <a:t>eighteen percent to thirty-four percent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compared to SOTA </a:t>
            </a:r>
            <a:r>
              <a:rPr lang="en-US" altLang="zh-CN" sz="1800" b="1" dirty="0"/>
              <a:t>heterogeneity-aware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schedulers: Sia and Gavel. Hops also reduced the Average job completion time by </a:t>
            </a:r>
            <a:r>
              <a:rPr lang="en-US" altLang="zh-CN" sz="2800" dirty="0"/>
              <a:t>twenty-seven percent to forty-six percent. Hops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achieved better fairness metrics,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t</a:t>
            </a:r>
            <a:r>
              <a:rPr lang="en-US" altLang="zh-CN" sz="2800" dirty="0"/>
              <a:t>he maximum latency ratio of Hops is thirty-four percent, which is lower than that of Sia and Gavel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the simulation experiments with </a:t>
            </a:r>
            <a:r>
              <a:rPr lang="en-US" altLang="zh-CN" sz="4000" dirty="0"/>
              <a:t>five hundred twelve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GPUs, Hops not only shows similarly high efficiency but also reduced the maximum job latency by nearly 21 times, while decreasing cluster fragmentation to less than 1 GPU per round.</a:t>
            </a:r>
          </a:p>
          <a:p>
            <a:pPr>
              <a:lnSpc>
                <a:spcPct val="115000"/>
              </a:lnSpc>
              <a:spcAft>
                <a:spcPts val="800"/>
              </a:spcAft>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0BD6E9A-1340-4BE9-90E7-A3BB986124D9}"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BD6E9A-1340-4BE9-90E7-A3BB986124D9}"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With the development of artificial intelligence, the number of deep learning tasks is increasing rapidly, such as ChatGPT, facial recognition, and autonomous driving. These tasks often require heavy hardware resources, leading to a increase in clusters and cloud platforms tailored/</a:t>
            </a:r>
            <a:r>
              <a:rPr lang="en-US" altLang="zh-CN" sz="1800" kern="100" dirty="0">
                <a:effectLst/>
                <a:latin typeface="MS Gothic" panose="020B0609070205080204" pitchFamily="49" charset="-128"/>
                <a:ea typeface="MS Gothic" panose="020B0609070205080204" pitchFamily="49" charset="-128"/>
                <a:cs typeface="Times New Roman" panose="02020603050405020304" pitchFamily="18" charset="0"/>
              </a:rPr>
              <a:t>ˈ</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te</a:t>
            </a:r>
            <a:r>
              <a:rPr lang="en-US" altLang="zh-CN" sz="1800" kern="100" dirty="0" err="1">
                <a:effectLst/>
                <a:latin typeface="MS Gothic" panose="020B0609070205080204" pitchFamily="49" charset="-128"/>
                <a:ea typeface="MS Gothic" panose="020B0609070205080204" pitchFamily="49" charset="-128"/>
                <a:cs typeface="Times New Roman" panose="02020603050405020304" pitchFamily="18" charset="0"/>
              </a:rPr>
              <a:t>ɪ</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a:t>
            </a:r>
            <a:r>
              <a:rPr lang="en-US" altLang="zh-CN" sz="1800" kern="100" dirty="0" err="1">
                <a:effectLst/>
                <a:latin typeface="MS Gothic" panose="020B0609070205080204" pitchFamily="49" charset="-128"/>
                <a:ea typeface="MS Gothic" panose="020B0609070205080204" pitchFamily="49" charset="-128"/>
                <a:cs typeface="Times New Roman" panose="02020603050405020304" pitchFamily="18" charset="0"/>
              </a:rPr>
              <a:t>ə</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for deep learning.</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Users typically submit their deep learning jobs to the cloud platform, and the scheduling system decides how to allocate resources to jobs in order to minimize the training time, maximize cluster utilization, or ensure fairness.</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So, what does a DL cluster scheduling system usually contain?</a:t>
            </a:r>
          </a:p>
          <a:p>
            <a:pPr indent="266700">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First, a profiler is usually essential, as deep learning jobs often exhibit certain characteristics. The profiler can estimate and perceive job performance, guiding the scheduler to make wiser decisions. Profiling at runtime can also correct some erroneous decisions made by the scheduler. </a:t>
            </a:r>
          </a:p>
          <a:p>
            <a:pPr indent="266700">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Here are some examples of previous SOAT/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a:t>
            </a:r>
            <a:r>
              <a:rPr lang="en-US" altLang="zh-CN" sz="1800" kern="100" dirty="0" err="1">
                <a:effectLst/>
                <a:latin typeface="MS Gothic" panose="020B0609070205080204" pitchFamily="49" charset="-128"/>
                <a:ea typeface="MS Gothic" panose="020B0609070205080204" pitchFamily="49" charset="-128"/>
                <a:cs typeface="Times New Roman" panose="02020603050405020304" pitchFamily="18" charset="0"/>
              </a:rPr>
              <a:t>ʊ</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schedulers.</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Typically, the system also requires a scheduling algorithm to allocate resources. Scheduling algorithms can generally be classified into heuristic</a:t>
            </a:r>
            <a:r>
              <a:rPr lang="en-US" altLang="zh-CN" sz="2800" dirty="0"/>
              <a:t>[</a:t>
            </a:r>
            <a:r>
              <a:rPr lang="en-US" altLang="zh-CN" sz="2800" dirty="0" err="1"/>
              <a:t>hjuˈrɪstɪk</a:t>
            </a:r>
            <a:r>
              <a:rPr lang="en-US" altLang="zh-CN" sz="2800" dirty="0"/>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-based algorithms, planning algorithms, and deep learning-based algorithms.</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addition, a waiting queue are also a common component. The waiting queue typically requires a queuing strategy to determine the priority of each job, and this strategy usually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reflects the fairness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that </a:t>
            </a:r>
            <a:r>
              <a:rPr lang="en-US" altLang="zh-CN" sz="2800" dirty="0">
                <a:sym typeface="+mn-ea"/>
              </a:rPr>
              <a:t>cluster managers care about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p:txBody>
      </p:sp>
      <p:sp>
        <p:nvSpPr>
          <p:cNvPr id="4" name="灯片编号占位符 3"/>
          <p:cNvSpPr>
            <a:spLocks noGrp="1"/>
          </p:cNvSpPr>
          <p:nvPr>
            <p:ph type="sldNum" sz="quarter" idx="5"/>
          </p:nvPr>
        </p:nvSpPr>
        <p:spPr/>
        <p:txBody>
          <a:bodyPr/>
          <a:lstStyle/>
          <a:p>
            <a:fld id="{70BD6E9A-1340-4BE9-90E7-A3BB986124D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However, there are still some challenges in current deep learning scheduling systems. First, designing a profiler with both low overhead and high accuracy is a challenge. This is due to the heterogeneity</a:t>
            </a:r>
            <a:r>
              <a:rPr lang="en-US" altLang="zh-CN" sz="1800" i="0" u="sng" kern="100" spc="0" dirty="0">
                <a:solidFill>
                  <a:srgbClr val="4007A2"/>
                </a:solidFill>
                <a:effectLst/>
                <a:latin typeface="Segoe UI" panose="020B0502040204020203" pitchFamily="34" charset="0"/>
                <a:ea typeface="等线" panose="02010600030101010101" pitchFamily="2" charset="-122"/>
                <a:cs typeface="Times New Roman" panose="02020603050405020304" pitchFamily="18" charset="0"/>
                <a:hlinkClick r:id="rId3"/>
              </a:rPr>
              <a:t> [ˌ</a:t>
            </a:r>
            <a:r>
              <a:rPr lang="en-US" altLang="zh-CN" sz="1800" i="0" u="sng" kern="100" spc="0" dirty="0" err="1">
                <a:solidFill>
                  <a:srgbClr val="4007A2"/>
                </a:solidFill>
                <a:effectLst/>
                <a:latin typeface="Segoe UI" panose="020B0502040204020203" pitchFamily="34" charset="0"/>
                <a:ea typeface="等线" panose="02010600030101010101" pitchFamily="2" charset="-122"/>
                <a:cs typeface="Times New Roman" panose="02020603050405020304" pitchFamily="18" charset="0"/>
                <a:hlinkClick r:id="rId3"/>
              </a:rPr>
              <a:t>hetəroʊdʒəˈniɪti</a:t>
            </a:r>
            <a:r>
              <a:rPr lang="en-US" altLang="zh-CN" sz="1800" i="0" u="sng" kern="100" spc="0" dirty="0">
                <a:solidFill>
                  <a:srgbClr val="4007A2"/>
                </a:solidFill>
                <a:effectLst/>
                <a:latin typeface="Segoe UI" panose="020B0502040204020203" pitchFamily="34" charset="0"/>
                <a:ea typeface="等线" panose="02010600030101010101" pitchFamily="2" charset="-122"/>
                <a:cs typeface="Times New Roman" panose="02020603050405020304" pitchFamily="18" charset="0"/>
                <a:hlinkClick r:id="rId3"/>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of resources; for example, hardware resources like GPUs and CPUs evolve rapidly, and each server may be located in different positions within the network.</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the left diagram, you can see that the throughput of two neural network tasks varies significantly across different resources. Additionally, deep learning jobs themselves also exhibit heterogeneity</a:t>
            </a:r>
            <a:r>
              <a:rPr lang="en-US" altLang="zh-CN" sz="1800" i="0" u="sng" kern="100" spc="0" dirty="0">
                <a:solidFill>
                  <a:srgbClr val="4007A2"/>
                </a:solidFill>
                <a:effectLst/>
                <a:latin typeface="Segoe UI" panose="020B0502040204020203" pitchFamily="34" charset="0"/>
                <a:ea typeface="等线" panose="02010600030101010101" pitchFamily="2" charset="-122"/>
                <a:cs typeface="Times New Roman" panose="02020603050405020304" pitchFamily="18" charset="0"/>
              </a:rPr>
              <a:t>[ˌ</a:t>
            </a:r>
            <a:r>
              <a:rPr lang="en-US" altLang="zh-CN" sz="1800" i="0" u="sng" kern="100" spc="0" dirty="0" err="1">
                <a:solidFill>
                  <a:srgbClr val="4007A2"/>
                </a:solidFill>
                <a:effectLst/>
                <a:latin typeface="Segoe UI" panose="020B0502040204020203" pitchFamily="34" charset="0"/>
                <a:ea typeface="等线" panose="02010600030101010101" pitchFamily="2" charset="-122"/>
                <a:cs typeface="Times New Roman" panose="02020603050405020304" pitchFamily="18" charset="0"/>
              </a:rPr>
              <a:t>hetəroʊdʒəˈniɪti</a:t>
            </a:r>
            <a:r>
              <a:rPr lang="en-US" altLang="zh-CN" sz="1800" i="0" u="sng" kern="100" spc="0" dirty="0">
                <a:solidFill>
                  <a:srgbClr val="4007A2"/>
                </a:solidFill>
                <a:effectLst/>
                <a:latin typeface="Segoe UI" panose="020B0502040204020203" pitchFamily="34" charset="0"/>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 the right diagram, it is evident that as the number of GPUs increases, some deep learning jobs show a nonlinear growth trend.</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Challenge 2: How to design a scheduler with both efficiency and fairness? </a:t>
            </a:r>
          </a:p>
          <a:p>
            <a:pPr indent="266700">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Efficiency determines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how fast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jobs can run in the cluster, while fairness ensures a positive user experience; both are crucial. However, many schedulers can’t balance well between efficiency and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fairenss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indent="266700">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example, previous schedulers like Gandiva, and Tiresias do not take fairness into account. On the other hand, Sia and Pollux tend to favor high-throughput jobs. Though they provide a knob to adjust fairness, allowing the reduction of throughput to increase the equal access to resources of each job, this approach still fails to satisfy the queuing logic and thus does not guarantee the fairness that the cluster cares about</a:t>
            </a:r>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Challenge 3: How to reduce starvation brought by classical queuing strategies? </a:t>
            </a:r>
          </a:p>
          <a:p>
            <a:pPr>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We have found that many classical queuing strategies, such as LAS, SJF, and SRTF, are often proposed to reduce average </a:t>
            </a:r>
            <a:r>
              <a:rPr lang="en-US" altLang="zh-CN" sz="1800" i="0" u="sng" kern="100" spc="0" dirty="0">
                <a:solidFill>
                  <a:srgbClr val="4007A2"/>
                </a:solidFill>
                <a:effectLst/>
                <a:latin typeface="Segoe UI" panose="020B0502040204020203" pitchFamily="34" charset="0"/>
                <a:ea typeface="等线" panose="02010600030101010101" pitchFamily="2" charset="-122"/>
                <a:cs typeface="Times New Roman" panose="02020603050405020304" pitchFamily="18" charset="0"/>
              </a:rPr>
              <a:t>[</a:t>
            </a:r>
            <a:r>
              <a:rPr lang="en-US" altLang="zh-CN" sz="1800" i="0" u="sng" kern="100" spc="0" dirty="0" err="1">
                <a:solidFill>
                  <a:srgbClr val="4007A2"/>
                </a:solidFill>
                <a:effectLst/>
                <a:latin typeface="Segoe UI" panose="020B0502040204020203" pitchFamily="34" charset="0"/>
                <a:ea typeface="等线" panose="02010600030101010101" pitchFamily="2" charset="-122"/>
                <a:cs typeface="Times New Roman" panose="02020603050405020304" pitchFamily="18" charset="0"/>
              </a:rPr>
              <a:t>ævərɪdʒ</a:t>
            </a:r>
            <a:r>
              <a:rPr lang="en-US" altLang="zh-CN" sz="1800" i="0" u="sng" kern="100" spc="0" dirty="0">
                <a:solidFill>
                  <a:srgbClr val="4007A2"/>
                </a:solidFill>
                <a:effectLst/>
                <a:latin typeface="Segoe UI" panose="020B0502040204020203" pitchFamily="34" charset="0"/>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job Completion time. However, their strong bias towards short jobs can lead to starvation for relatively longer jobs.</a:t>
            </a:r>
          </a:p>
          <a:p>
            <a:pPr indent="266700">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 address starvation, some solutions already exist, such as setting a threshold </a:t>
            </a:r>
            <a:r>
              <a:rPr lang="en-US" altLang="zh-CN" sz="1800" i="0" u="sng" kern="100" spc="0" dirty="0">
                <a:solidFill>
                  <a:srgbClr val="4007A2"/>
                </a:solidFill>
                <a:effectLst/>
                <a:latin typeface="Segoe UI" panose="020B0502040204020203" pitchFamily="34" charset="0"/>
                <a:ea typeface="等线" panose="02010600030101010101" pitchFamily="2" charset="-122"/>
                <a:cs typeface="Times New Roman" panose="02020603050405020304" pitchFamily="18" charset="0"/>
              </a:rPr>
              <a:t>[</a:t>
            </a:r>
            <a:r>
              <a:rPr lang="en-US" altLang="zh-CN" sz="1800" i="0" u="sng" kern="100" spc="0" dirty="0" err="1">
                <a:solidFill>
                  <a:srgbClr val="4007A2"/>
                </a:solidFill>
                <a:effectLst/>
                <a:latin typeface="Segoe UI" panose="020B0502040204020203" pitchFamily="34" charset="0"/>
                <a:ea typeface="等线" panose="02010600030101010101" pitchFamily="2" charset="-122"/>
                <a:cs typeface="Times New Roman" panose="02020603050405020304" pitchFamily="18" charset="0"/>
              </a:rPr>
              <a:t>θreʃ</a:t>
            </a:r>
            <a:r>
              <a:rPr lang="en-US" altLang="zh-CN" sz="1800" i="0" u="sng" kern="100" spc="0" dirty="0">
                <a:solidFill>
                  <a:srgbClr val="4007A2"/>
                </a:solidFill>
                <a:effectLst/>
                <a:latin typeface="Segoe UI" panose="020B0502040204020203" pitchFamily="34" charset="0"/>
                <a:ea typeface="等线" panose="02010600030101010101" pitchFamily="2" charset="-122"/>
                <a:cs typeface="Times New Roman" panose="02020603050405020304" pitchFamily="18" charset="0"/>
              </a:rPr>
              <a:t> (h)</a:t>
            </a:r>
            <a:r>
              <a:rPr lang="en-US" altLang="zh-CN" sz="1800" i="0" u="sng" kern="100" spc="0" dirty="0" err="1">
                <a:solidFill>
                  <a:srgbClr val="4007A2"/>
                </a:solidFill>
                <a:effectLst/>
                <a:latin typeface="Segoe UI" panose="020B0502040204020203" pitchFamily="34" charset="0"/>
                <a:ea typeface="等线" panose="02010600030101010101" pitchFamily="2" charset="-122"/>
                <a:cs typeface="Times New Roman" panose="02020603050405020304" pitchFamily="18" charset="0"/>
              </a:rPr>
              <a:t>əʊld</a:t>
            </a:r>
            <a:r>
              <a:rPr lang="en-US" altLang="zh-CN" sz="1800" i="0" u="sng" kern="100" spc="0" dirty="0">
                <a:solidFill>
                  <a:srgbClr val="4007A2"/>
                </a:solidFill>
                <a:effectLst/>
                <a:latin typeface="Segoe UI" panose="020B0502040204020203" pitchFamily="34" charset="0"/>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to increase the priority of starving jobs. However, shorter jobs typically have stricter latency requirements, making a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one-size-fits-all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threshold is hard to ensuring a positive user experience.</a:t>
            </a:r>
          </a:p>
          <a:p>
            <a:pPr indent="266700">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Additionally, absolute fairness strategies, like time slicing and first-in-first-out, can’t guarantee the user experience for short-term users.</a:t>
            </a:r>
          </a:p>
          <a:p>
            <a:endParaRPr lang="zh-CN" altLang="en-US" dirty="0"/>
          </a:p>
        </p:txBody>
      </p:sp>
      <p:sp>
        <p:nvSpPr>
          <p:cNvPr id="4" name="灯片编号占位符 3"/>
          <p:cNvSpPr>
            <a:spLocks noGrp="1"/>
          </p:cNvSpPr>
          <p:nvPr>
            <p:ph type="sldNum" sz="quarter" idx="5"/>
          </p:nvPr>
        </p:nvSpPr>
        <p:spPr/>
        <p:txBody>
          <a:bodyPr/>
          <a:lstStyle/>
          <a:p>
            <a:fld id="{70BD6E9A-1340-4BE9-90E7-A3BB986124D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7E353C-DA3E-4333-B836-686D58076052}" type="datetimeFigureOut">
              <a:rPr lang="zh-CN" altLang="en-US" smtClean="0"/>
              <a:t>2024-11-16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32B756-9A54-4228-B195-6B7C07A4A1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7E353C-DA3E-4333-B836-686D58076052}" type="datetimeFigureOut">
              <a:rPr lang="zh-CN" altLang="en-US" smtClean="0"/>
              <a:t>2024-11-16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32B756-9A54-4228-B195-6B7C07A4A1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7E353C-DA3E-4333-B836-686D58076052}" type="datetimeFigureOut">
              <a:rPr lang="zh-CN" altLang="en-US" smtClean="0"/>
              <a:t>2024-11-16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32B756-9A54-4228-B195-6B7C07A4A1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0.png"/><Relationship Id="rId7"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4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2613" y="988218"/>
            <a:ext cx="9944100" cy="1223963"/>
          </a:xfrm>
        </p:spPr>
        <p:txBody>
          <a:bodyPr>
            <a:normAutofit fontScale="90000"/>
          </a:bodyPr>
          <a:lstStyle/>
          <a:p>
            <a:br>
              <a:rPr lang="en-US" altLang="zh-CN" sz="3200" dirty="0"/>
            </a:br>
            <a:br>
              <a:rPr lang="en-US" altLang="zh-CN" sz="3200" dirty="0"/>
            </a:br>
            <a:r>
              <a:rPr lang="en-US" altLang="zh-CN" sz="3600" dirty="0">
                <a:solidFill>
                  <a:schemeClr val="accent2"/>
                </a:solidFill>
              </a:rPr>
              <a:t>Hops: Fine-grained heterogeneous sensing, efficient and fair Deep Learning cluster scheduling system</a:t>
            </a:r>
            <a:endParaRPr lang="zh-CN" altLang="en-US" sz="3600" dirty="0">
              <a:solidFill>
                <a:schemeClr val="accent2"/>
              </a:solidFill>
            </a:endParaRPr>
          </a:p>
        </p:txBody>
      </p:sp>
      <p:sp>
        <p:nvSpPr>
          <p:cNvPr id="3" name="副标题 2"/>
          <p:cNvSpPr>
            <a:spLocks noGrp="1"/>
          </p:cNvSpPr>
          <p:nvPr>
            <p:ph type="subTitle" idx="1"/>
          </p:nvPr>
        </p:nvSpPr>
        <p:spPr>
          <a:xfrm>
            <a:off x="1666672" y="2884251"/>
            <a:ext cx="8715983" cy="1473740"/>
          </a:xfrm>
        </p:spPr>
        <p:txBody>
          <a:bodyPr>
            <a:noAutofit/>
          </a:bodyPr>
          <a:lstStyle/>
          <a:p>
            <a:r>
              <a:rPr lang="en-US" altLang="zh-CN" sz="1800" b="1" i="0" dirty="0" err="1">
                <a:solidFill>
                  <a:srgbClr val="767676"/>
                </a:solidFill>
                <a:effectLst/>
                <a:latin typeface="Open Sans" panose="020F0502020204030204" pitchFamily="34" charset="0"/>
              </a:rPr>
              <a:t>Qinghe</a:t>
            </a:r>
            <a:r>
              <a:rPr lang="en-US" altLang="zh-CN" sz="1800" b="1" i="0" dirty="0">
                <a:solidFill>
                  <a:srgbClr val="767676"/>
                </a:solidFill>
                <a:effectLst/>
                <a:latin typeface="Open Sans" panose="020F0502020204030204" pitchFamily="34" charset="0"/>
              </a:rPr>
              <a:t> Wang (School of Artificial Intelligence, Anhui University)</a:t>
            </a:r>
          </a:p>
          <a:p>
            <a:r>
              <a:rPr lang="en-US" altLang="zh-CN" sz="1800" i="0" dirty="0">
                <a:solidFill>
                  <a:srgbClr val="767676"/>
                </a:solidFill>
                <a:effectLst/>
                <a:latin typeface="Open Sans" panose="020F0502020204030204" pitchFamily="34" charset="0"/>
              </a:rPr>
              <a:t>Futian Wang (Anhui University)</a:t>
            </a:r>
          </a:p>
          <a:p>
            <a:r>
              <a:rPr lang="en-US" altLang="zh-CN" sz="1800" i="0" dirty="0" err="1">
                <a:solidFill>
                  <a:srgbClr val="767676"/>
                </a:solidFill>
                <a:effectLst/>
                <a:latin typeface="Open Sans" panose="020F0502020204030204" pitchFamily="34" charset="0"/>
              </a:rPr>
              <a:t>Xinwei</a:t>
            </a:r>
            <a:r>
              <a:rPr lang="en-US" altLang="zh-CN" sz="1800" i="0" dirty="0">
                <a:solidFill>
                  <a:srgbClr val="767676"/>
                </a:solidFill>
                <a:effectLst/>
                <a:latin typeface="Open Sans" panose="020F0502020204030204" pitchFamily="34" charset="0"/>
              </a:rPr>
              <a:t> Zheng (Institute of Artificial Intelligence, Hefei Comprehensive National Science Center)</a:t>
            </a:r>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spd="slow" p14:dur="2000" advTm="18515"/>
    </mc:Choice>
    <mc:Fallback xmlns="">
      <p:transition spd="slow" advTm="185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693240" y="557267"/>
            <a:ext cx="9708493" cy="535305"/>
          </a:xfrm>
        </p:spPr>
        <p:txBody>
          <a:bodyPr>
            <a:noAutofit/>
          </a:bodyPr>
          <a:lstStyle/>
          <a:p>
            <a:pPr lvl="0" algn="l">
              <a:buClrTx/>
              <a:buSzTx/>
            </a:pPr>
            <a:r>
              <a:rPr lang="en-US" altLang="zh-CN" sz="2300" dirty="0">
                <a:solidFill>
                  <a:schemeClr val="accent2"/>
                </a:solidFill>
                <a:sym typeface="+mn-ea"/>
              </a:rPr>
              <a:t>Hops: System architecture</a:t>
            </a:r>
          </a:p>
        </p:txBody>
      </p:sp>
      <p:sp>
        <p:nvSpPr>
          <p:cNvPr id="8" name="文本框 7"/>
          <p:cNvSpPr txBox="1"/>
          <p:nvPr/>
        </p:nvSpPr>
        <p:spPr>
          <a:xfrm>
            <a:off x="1400782" y="1162696"/>
            <a:ext cx="9922214" cy="4819815"/>
          </a:xfrm>
          <a:prstGeom prst="rect">
            <a:avLst/>
          </a:prstGeom>
          <a:noFill/>
        </p:spPr>
        <p:txBody>
          <a:bodyPr wrap="square" rtlCol="0">
            <a:noAutofit/>
          </a:bodyPr>
          <a:lstStyle/>
          <a:p>
            <a:pPr lvl="1"/>
            <a:endParaRPr lang="en-US" altLang="zh-CN" dirty="0">
              <a:sym typeface="+mn-ea"/>
            </a:endParaRPr>
          </a:p>
        </p:txBody>
      </p:sp>
      <p:pic>
        <p:nvPicPr>
          <p:cNvPr id="38" name="图片 37" descr="图示&#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3520" y="1580892"/>
            <a:ext cx="6633007" cy="3403201"/>
          </a:xfrm>
          <a:prstGeom prst="rect">
            <a:avLst/>
          </a:prstGeom>
        </p:spPr>
      </p:pic>
      <p:sp>
        <p:nvSpPr>
          <p:cNvPr id="39" name="文本框 38"/>
          <p:cNvSpPr txBox="1"/>
          <p:nvPr/>
        </p:nvSpPr>
        <p:spPr>
          <a:xfrm>
            <a:off x="9153727" y="1701246"/>
            <a:ext cx="1712068" cy="1754326"/>
          </a:xfrm>
          <a:prstGeom prst="rect">
            <a:avLst/>
          </a:prstGeom>
          <a:solidFill>
            <a:schemeClr val="accent1">
              <a:lumMod val="20000"/>
              <a:lumOff val="80000"/>
            </a:schemeClr>
          </a:solidFill>
        </p:spPr>
        <p:txBody>
          <a:bodyPr wrap="square" rtlCol="0">
            <a:spAutoFit/>
          </a:bodyPr>
          <a:lstStyle/>
          <a:p>
            <a:r>
              <a:rPr lang="en-US" altLang="zh-CN" dirty="0"/>
              <a:t>Round-based</a:t>
            </a:r>
          </a:p>
          <a:p>
            <a:endParaRPr lang="en-US" altLang="zh-CN" dirty="0"/>
          </a:p>
          <a:p>
            <a:r>
              <a:rPr lang="en-US" altLang="zh-CN" dirty="0"/>
              <a:t>ILP algorithm</a:t>
            </a:r>
          </a:p>
          <a:p>
            <a:endParaRPr lang="en-US" altLang="zh-CN" dirty="0"/>
          </a:p>
          <a:p>
            <a:r>
              <a:rPr lang="en-US" altLang="zh-CN" dirty="0"/>
              <a:t>Dynamics</a:t>
            </a:r>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9426"/>
    </mc:Choice>
    <mc:Fallback xmlns="">
      <p:transition spd="slow" advTm="5942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29690" y="826770"/>
            <a:ext cx="9843135" cy="535305"/>
          </a:xfrm>
        </p:spPr>
        <p:txBody>
          <a:bodyPr>
            <a:noAutofit/>
          </a:bodyPr>
          <a:lstStyle/>
          <a:p>
            <a:pPr algn="l"/>
            <a:r>
              <a:rPr lang="en-US" altLang="zh-CN" sz="2300" dirty="0">
                <a:solidFill>
                  <a:schemeClr val="accent2"/>
                </a:solidFill>
              </a:rPr>
              <a:t>Hops: Throughput Estimator</a:t>
            </a:r>
          </a:p>
        </p:txBody>
      </p:sp>
      <p:sp>
        <p:nvSpPr>
          <p:cNvPr id="8" name="文本框 7"/>
          <p:cNvSpPr txBox="1"/>
          <p:nvPr/>
        </p:nvSpPr>
        <p:spPr>
          <a:xfrm>
            <a:off x="1657350" y="1505004"/>
            <a:ext cx="9257084" cy="4817975"/>
          </a:xfrm>
          <a:prstGeom prst="rect">
            <a:avLst/>
          </a:prstGeom>
          <a:noFill/>
        </p:spPr>
        <p:txBody>
          <a:bodyPr wrap="square" rtlCol="0">
            <a:noAutofit/>
          </a:bodyPr>
          <a:lstStyle/>
          <a:p>
            <a:pPr marL="742950" lvl="1" indent="-285750">
              <a:buFont typeface="Wingdings" panose="05000000000000000000" pitchFamily="2" charset="2"/>
              <a:buChar char="n"/>
            </a:pPr>
            <a:r>
              <a:rPr lang="en-US" altLang="zh-CN" dirty="0">
                <a:sym typeface="+mn-ea"/>
              </a:rPr>
              <a:t>Historical Data Estimation + Formula Prediction</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6334" y="2398460"/>
            <a:ext cx="5931717" cy="3632770"/>
          </a:xfrm>
          <a:prstGeom prst="rect">
            <a:avLst/>
          </a:prstGeom>
        </p:spPr>
      </p:pic>
      <p:sp>
        <p:nvSpPr>
          <p:cNvPr id="6" name="文本框 5"/>
          <p:cNvSpPr txBox="1"/>
          <p:nvPr/>
        </p:nvSpPr>
        <p:spPr>
          <a:xfrm>
            <a:off x="8457480" y="1439664"/>
            <a:ext cx="2519464" cy="2308324"/>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l"/>
            </a:pPr>
            <a:r>
              <a:rPr lang="en-US" altLang="zh-CN" dirty="0"/>
              <a:t>First query the top two layer of database</a:t>
            </a:r>
          </a:p>
          <a:p>
            <a:endParaRPr lang="en-US" altLang="zh-CN" dirty="0">
              <a:solidFill>
                <a:srgbClr val="FF0000"/>
              </a:solidFill>
            </a:endParaRPr>
          </a:p>
          <a:p>
            <a:pPr marL="285750" indent="-285750">
              <a:buFont typeface="Wingdings" panose="05000000000000000000" pitchFamily="2" charset="2"/>
              <a:buChar char="l"/>
            </a:pPr>
            <a:r>
              <a:rPr lang="en-US" altLang="zh-CN" dirty="0"/>
              <a:t>If missed, use </a:t>
            </a:r>
            <a:r>
              <a:rPr lang="en-US" altLang="zh-CN" dirty="0">
                <a:solidFill>
                  <a:srgbClr val="FF0000"/>
                </a:solidFill>
              </a:rPr>
              <a:t>prediction formula </a:t>
            </a:r>
            <a:r>
              <a:rPr lang="en-US" altLang="zh-CN" dirty="0"/>
              <a:t>to estimate</a:t>
            </a:r>
          </a:p>
          <a:p>
            <a:endParaRPr lang="zh-CN" altLang="en-US" dirty="0">
              <a:solidFill>
                <a:srgbClr val="FF0000"/>
              </a:solidFill>
            </a:endParaRPr>
          </a:p>
        </p:txBody>
      </p:sp>
      <p:sp>
        <p:nvSpPr>
          <p:cNvPr id="2" name="文本框 1"/>
          <p:cNvSpPr txBox="1"/>
          <p:nvPr/>
        </p:nvSpPr>
        <p:spPr>
          <a:xfrm>
            <a:off x="292100" y="3860800"/>
            <a:ext cx="1365250" cy="646331"/>
          </a:xfrm>
          <a:prstGeom prst="rect">
            <a:avLst/>
          </a:prstGeom>
          <a:noFill/>
        </p:spPr>
        <p:txBody>
          <a:bodyPr wrap="square" rtlCol="0">
            <a:spAutoFit/>
          </a:bodyPr>
          <a:lstStyle/>
          <a:p>
            <a:r>
              <a:rPr lang="en-US" altLang="zh-CN" dirty="0"/>
              <a:t>history throughput</a:t>
            </a:r>
            <a:endParaRPr lang="zh-CN" altLang="en-US" dirty="0"/>
          </a:p>
        </p:txBody>
      </p:sp>
      <p:cxnSp>
        <p:nvCxnSpPr>
          <p:cNvPr id="7" name="直接箭头连接符 6"/>
          <p:cNvCxnSpPr/>
          <p:nvPr/>
        </p:nvCxnSpPr>
        <p:spPr>
          <a:xfrm flipV="1">
            <a:off x="1530350" y="3771900"/>
            <a:ext cx="692150" cy="381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直接箭头连接符 9"/>
          <p:cNvCxnSpPr/>
          <p:nvPr/>
        </p:nvCxnSpPr>
        <p:spPr>
          <a:xfrm>
            <a:off x="1657350" y="4343400"/>
            <a:ext cx="565150" cy="2921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299666" y="4832908"/>
            <a:ext cx="1365250" cy="646331"/>
          </a:xfrm>
          <a:prstGeom prst="rect">
            <a:avLst/>
          </a:prstGeom>
          <a:noFill/>
        </p:spPr>
        <p:txBody>
          <a:bodyPr wrap="square" rtlCol="0">
            <a:spAutoFit/>
          </a:bodyPr>
          <a:lstStyle/>
          <a:p>
            <a:r>
              <a:rPr lang="en-US" altLang="zh-CN" dirty="0"/>
              <a:t>Basic time modules</a:t>
            </a:r>
            <a:endParaRPr lang="zh-CN" altLang="en-US" dirty="0"/>
          </a:p>
        </p:txBody>
      </p:sp>
      <p:cxnSp>
        <p:nvCxnSpPr>
          <p:cNvPr id="15" name="直接箭头连接符 14"/>
          <p:cNvCxnSpPr/>
          <p:nvPr/>
        </p:nvCxnSpPr>
        <p:spPr>
          <a:xfrm>
            <a:off x="1446386" y="5156073"/>
            <a:ext cx="776114" cy="107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文本框 17"/>
          <p:cNvSpPr txBox="1"/>
          <p:nvPr/>
        </p:nvSpPr>
        <p:spPr>
          <a:xfrm>
            <a:off x="776909" y="2171377"/>
            <a:ext cx="5008265" cy="923330"/>
          </a:xfrm>
          <a:prstGeom prst="rect">
            <a:avLst/>
          </a:prstGeom>
          <a:solidFill>
            <a:schemeClr val="accent1">
              <a:lumMod val="20000"/>
              <a:lumOff val="80000"/>
            </a:schemeClr>
          </a:solidFill>
        </p:spPr>
        <p:txBody>
          <a:bodyPr wrap="square" rtlCol="0">
            <a:spAutoFit/>
          </a:bodyPr>
          <a:lstStyle/>
          <a:p>
            <a:r>
              <a:rPr lang="en-US" altLang="zh-CN" dirty="0"/>
              <a:t>As the history data accumulates,</a:t>
            </a:r>
          </a:p>
          <a:p>
            <a:r>
              <a:rPr lang="en-US" altLang="zh-CN" dirty="0">
                <a:solidFill>
                  <a:srgbClr val="FF0000"/>
                </a:solidFill>
              </a:rPr>
              <a:t>the granularity of heterogeneous sensing can reach the </a:t>
            </a:r>
            <a:r>
              <a:rPr lang="en-US" altLang="zh-CN" b="1" dirty="0">
                <a:solidFill>
                  <a:srgbClr val="FF0000"/>
                </a:solidFill>
              </a:rPr>
              <a:t>server entity level</a:t>
            </a:r>
            <a:endParaRPr lang="zh-CN" altLang="en-US" b="1" dirty="0">
              <a:solidFill>
                <a:srgbClr val="FF0000"/>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73863"/>
    </mc:Choice>
    <mc:Fallback xmlns="">
      <p:transition spd="slow" advTm="738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29690" y="826770"/>
            <a:ext cx="9843135" cy="535305"/>
          </a:xfrm>
        </p:spPr>
        <p:txBody>
          <a:bodyPr>
            <a:noAutofit/>
          </a:bodyPr>
          <a:lstStyle/>
          <a:p>
            <a:pPr algn="l"/>
            <a:r>
              <a:rPr lang="en-US" altLang="zh-CN" sz="2300" dirty="0">
                <a:solidFill>
                  <a:schemeClr val="accent2"/>
                </a:solidFill>
              </a:rPr>
              <a:t>Hops: Throughput Estimator-prediction formula</a:t>
            </a:r>
          </a:p>
        </p:txBody>
      </p:sp>
      <p:sp>
        <p:nvSpPr>
          <p:cNvPr id="8" name="文本框 7"/>
          <p:cNvSpPr txBox="1"/>
          <p:nvPr/>
        </p:nvSpPr>
        <p:spPr>
          <a:xfrm>
            <a:off x="1243336" y="1213255"/>
            <a:ext cx="10015842" cy="4817975"/>
          </a:xfrm>
          <a:prstGeom prst="rect">
            <a:avLst/>
          </a:prstGeom>
          <a:noFill/>
        </p:spPr>
        <p:txBody>
          <a:bodyPr wrap="square" rtlCol="0">
            <a:noAutofit/>
          </a:bodyPr>
          <a:lstStyle/>
          <a:p>
            <a:pPr marL="285750" lvl="0" indent="-285750" algn="l">
              <a:buClrTx/>
              <a:buSzTx/>
              <a:buFont typeface="Wingdings" panose="05000000000000000000" pitchFamily="2" charset="2"/>
              <a:buChar char="n"/>
            </a:pPr>
            <a:r>
              <a:rPr lang="en-US" altLang="zh-CN" dirty="0">
                <a:sym typeface="+mn-ea"/>
              </a:rPr>
              <a:t>M</a:t>
            </a:r>
            <a:r>
              <a:rPr lang="en-US" altLang="zh-CN" dirty="0">
                <a:solidFill>
                  <a:schemeClr val="tx1"/>
                </a:solidFill>
                <a:sym typeface="+mn-ea"/>
              </a:rPr>
              <a:t>ost DL jobs use synchronous </a:t>
            </a:r>
            <a:r>
              <a:rPr lang="en-US" altLang="zh-CN" b="1" dirty="0">
                <a:solidFill>
                  <a:schemeClr val="tx1"/>
                </a:solidFill>
                <a:sym typeface="+mn-ea"/>
              </a:rPr>
              <a:t>data parallelism (DP) </a:t>
            </a:r>
            <a:r>
              <a:rPr lang="en-US" altLang="zh-CN" dirty="0">
                <a:solidFill>
                  <a:schemeClr val="tx1"/>
                </a:solidFill>
                <a:sym typeface="+mn-ea"/>
              </a:rPr>
              <a:t>as a training method</a:t>
            </a:r>
          </a:p>
          <a:p>
            <a:pPr marL="285750" lvl="0" indent="-285750" algn="l">
              <a:buClrTx/>
              <a:buSzTx/>
              <a:buFont typeface="Wingdings" panose="05000000000000000000" pitchFamily="2" charset="2"/>
              <a:buChar char="n"/>
            </a:pPr>
            <a:r>
              <a:rPr lang="en-US" altLang="zh-CN" dirty="0">
                <a:sym typeface="+mn-ea"/>
              </a:rPr>
              <a:t>This training method has some special </a:t>
            </a:r>
            <a:r>
              <a:rPr lang="en-US" altLang="zh-CN" dirty="0"/>
              <a:t>characteristics</a:t>
            </a:r>
            <a:r>
              <a:rPr lang="en-US" altLang="zh-CN" dirty="0">
                <a:sym typeface="+mn-ea"/>
              </a:rPr>
              <a:t> in common</a:t>
            </a:r>
          </a:p>
        </p:txBody>
      </p:sp>
      <p:pic>
        <p:nvPicPr>
          <p:cNvPr id="10" name="图片 9" descr="图示, 表格&#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605" y="2074407"/>
            <a:ext cx="5546105" cy="2290820"/>
          </a:xfrm>
          <a:prstGeom prst="rect">
            <a:avLst/>
          </a:prstGeom>
        </p:spPr>
      </p:pic>
      <p:sp>
        <p:nvSpPr>
          <p:cNvPr id="11" name="文本框 10"/>
          <p:cNvSpPr txBox="1"/>
          <p:nvPr/>
        </p:nvSpPr>
        <p:spPr>
          <a:xfrm>
            <a:off x="4035094" y="4436565"/>
            <a:ext cx="3035029" cy="369332"/>
          </a:xfrm>
          <a:prstGeom prst="rect">
            <a:avLst/>
          </a:prstGeom>
          <a:noFill/>
        </p:spPr>
        <p:txBody>
          <a:bodyPr wrap="square" rtlCol="0">
            <a:spAutoFit/>
          </a:bodyPr>
          <a:lstStyle/>
          <a:p>
            <a:r>
              <a:rPr lang="en-US" altLang="zh-CN" dirty="0"/>
              <a:t>Iteration time breakdown</a:t>
            </a:r>
            <a:endParaRPr lang="zh-CN" altLang="en-US" dirty="0"/>
          </a:p>
        </p:txBody>
      </p:sp>
      <p:sp>
        <p:nvSpPr>
          <p:cNvPr id="12" name="文本框 11"/>
          <p:cNvSpPr txBox="1"/>
          <p:nvPr/>
        </p:nvSpPr>
        <p:spPr>
          <a:xfrm>
            <a:off x="1329690" y="5105446"/>
            <a:ext cx="7683906" cy="1200329"/>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l"/>
            </a:pPr>
            <a:r>
              <a:rPr lang="en-US" altLang="zh-CN" dirty="0"/>
              <a:t>One iteration consists of several basic time modules</a:t>
            </a:r>
            <a:endParaRPr lang="en-US" altLang="zh-CN" dirty="0">
              <a:solidFill>
                <a:srgbClr val="FF0000"/>
              </a:solidFill>
            </a:endParaRPr>
          </a:p>
          <a:p>
            <a:pPr marL="285750" indent="-285750">
              <a:buFont typeface="Wingdings" panose="05000000000000000000" pitchFamily="2" charset="2"/>
              <a:buChar char="l"/>
            </a:pPr>
            <a:r>
              <a:rPr lang="en-US" altLang="zh-CN" dirty="0"/>
              <a:t>CPU process and CDUA process and communication stream can </a:t>
            </a:r>
            <a:r>
              <a:rPr lang="en-US" altLang="zh-CN" b="1" dirty="0"/>
              <a:t>overlap</a:t>
            </a:r>
            <a:r>
              <a:rPr lang="en-US" altLang="zh-CN" dirty="0"/>
              <a:t> </a:t>
            </a:r>
            <a:endParaRPr lang="en-US" altLang="zh-CN" dirty="0">
              <a:solidFill>
                <a:srgbClr val="FF0000"/>
              </a:solidFill>
            </a:endParaRPr>
          </a:p>
          <a:p>
            <a:pPr marL="285750" indent="-285750">
              <a:buFont typeface="Wingdings" panose="05000000000000000000" pitchFamily="2" charset="2"/>
              <a:buChar char="l"/>
            </a:pPr>
            <a:r>
              <a:rPr lang="en-US" altLang="zh-CN" dirty="0"/>
              <a:t>Every iteration contains </a:t>
            </a:r>
            <a:r>
              <a:rPr lang="en-US" altLang="zh-CN" b="1" dirty="0"/>
              <a:t>two synchronization points</a:t>
            </a:r>
          </a:p>
          <a:p>
            <a:pPr marL="285750" indent="-285750">
              <a:buFont typeface="Wingdings" panose="05000000000000000000" pitchFamily="2" charset="2"/>
              <a:buChar char="l"/>
            </a:pPr>
            <a:r>
              <a:rPr lang="en-US" altLang="zh-CN" dirty="0"/>
              <a:t>Communication time is proportional to the model’s parameter size</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2458"/>
    </mc:Choice>
    <mc:Fallback xmlns="">
      <p:transition spd="slow" advTm="5245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29690" y="826770"/>
            <a:ext cx="9843135" cy="535305"/>
          </a:xfrm>
        </p:spPr>
        <p:txBody>
          <a:bodyPr>
            <a:noAutofit/>
          </a:bodyPr>
          <a:lstStyle/>
          <a:p>
            <a:pPr algn="l"/>
            <a:r>
              <a:rPr lang="en-US" altLang="zh-CN" sz="2300" dirty="0">
                <a:solidFill>
                  <a:schemeClr val="accent2"/>
                </a:solidFill>
              </a:rPr>
              <a:t>Hops: Throughput Estimator-prediction formula</a:t>
            </a:r>
          </a:p>
        </p:txBody>
      </p:sp>
      <p:sp>
        <p:nvSpPr>
          <p:cNvPr id="8" name="文本框 7"/>
          <p:cNvSpPr txBox="1"/>
          <p:nvPr/>
        </p:nvSpPr>
        <p:spPr>
          <a:xfrm>
            <a:off x="1657351" y="1362075"/>
            <a:ext cx="8545830" cy="4059217"/>
          </a:xfrm>
          <a:prstGeom prst="rect">
            <a:avLst/>
          </a:prstGeom>
          <a:noFill/>
        </p:spPr>
        <p:txBody>
          <a:bodyPr wrap="square" rtlCol="0">
            <a:noAutofit/>
          </a:bodyPr>
          <a:lstStyle/>
          <a:p>
            <a:pPr lvl="0" algn="l">
              <a:buClrTx/>
              <a:buSzTx/>
            </a:pPr>
            <a:endParaRPr lang="en-US" altLang="zh-CN" dirty="0">
              <a:solidFill>
                <a:schemeClr val="tx1"/>
              </a:solidFill>
              <a:sym typeface="+mn-ea"/>
            </a:endParaRPr>
          </a:p>
        </p:txBody>
      </p:sp>
      <p:pic>
        <p:nvPicPr>
          <p:cNvPr id="7" name="图片 6" descr="文本, 信件&#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042" y="3534666"/>
            <a:ext cx="6877547" cy="1232227"/>
          </a:xfrm>
          <a:prstGeom prst="rect">
            <a:avLst/>
          </a:prstGeom>
        </p:spPr>
      </p:pic>
      <p:pic>
        <p:nvPicPr>
          <p:cNvPr id="2" name="图片 1" descr="图示, 表格&#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1764" y="1362075"/>
            <a:ext cx="5546105" cy="2290820"/>
          </a:xfrm>
          <a:prstGeom prst="rect">
            <a:avLst/>
          </a:prstGeom>
        </p:spPr>
      </p:pic>
      <p:sp>
        <p:nvSpPr>
          <p:cNvPr id="4" name="文本框 3"/>
          <p:cNvSpPr txBox="1"/>
          <p:nvPr/>
        </p:nvSpPr>
        <p:spPr>
          <a:xfrm>
            <a:off x="1329690" y="4831757"/>
            <a:ext cx="7827843" cy="1754326"/>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a:t>forward propagation </a:t>
            </a:r>
            <a:r>
              <a:rPr lang="en-US" altLang="zh-CN" dirty="0"/>
              <a:t>time, </a:t>
            </a:r>
            <a:r>
              <a:rPr lang="en-US" altLang="zh-CN" b="1" dirty="0"/>
              <a:t>backward propagation </a:t>
            </a:r>
            <a:r>
              <a:rPr lang="en-US" altLang="zh-CN" dirty="0"/>
              <a:t>time are </a:t>
            </a:r>
            <a:r>
              <a:rPr lang="en-US" altLang="zh-CN" b="1" dirty="0"/>
              <a:t>stable</a:t>
            </a:r>
            <a:r>
              <a:rPr lang="en-US" altLang="zh-CN" dirty="0"/>
              <a:t>, only need to </a:t>
            </a:r>
            <a:r>
              <a:rPr lang="en-US" altLang="zh-CN" b="1" dirty="0"/>
              <a:t>test several iterations </a:t>
            </a:r>
            <a:r>
              <a:rPr lang="en-US" altLang="zh-CN" dirty="0"/>
              <a:t>on each type of GPU</a:t>
            </a:r>
          </a:p>
          <a:p>
            <a:pPr marL="285750" indent="-285750">
              <a:buFont typeface="Wingdings" panose="05000000000000000000" pitchFamily="2" charset="2"/>
              <a:buChar char="l"/>
            </a:pPr>
            <a:r>
              <a:rPr lang="en-US" altLang="zh-CN" dirty="0"/>
              <a:t>Some basic time modules like </a:t>
            </a:r>
            <a:r>
              <a:rPr lang="en-US" altLang="zh-CN" b="1" dirty="0" err="1"/>
              <a:t>dataloading</a:t>
            </a:r>
            <a:r>
              <a:rPr lang="en-US" altLang="zh-CN" dirty="0"/>
              <a:t> time may </a:t>
            </a:r>
            <a:r>
              <a:rPr lang="en-US" altLang="zh-CN" b="1" dirty="0"/>
              <a:t>fluctuate</a:t>
            </a:r>
            <a:r>
              <a:rPr lang="en-US" altLang="zh-CN" dirty="0"/>
              <a:t>, we model them as a </a:t>
            </a:r>
            <a:r>
              <a:rPr lang="en-US" altLang="zh-CN" b="1" dirty="0"/>
              <a:t>probabilistic formula and keep tracking </a:t>
            </a:r>
            <a:r>
              <a:rPr lang="en-US" altLang="zh-CN" dirty="0"/>
              <a:t>in subsequent runs</a:t>
            </a:r>
          </a:p>
          <a:p>
            <a:pPr marL="285750" indent="-285750">
              <a:buFont typeface="Wingdings" panose="05000000000000000000" pitchFamily="2" charset="2"/>
              <a:buChar char="l"/>
            </a:pPr>
            <a:r>
              <a:rPr lang="en-US" altLang="zh-CN" dirty="0"/>
              <a:t>Communication time changes with number of GPUs and servers, we use </a:t>
            </a:r>
            <a:r>
              <a:rPr lang="en-US" altLang="zh-CN" b="1" dirty="0"/>
              <a:t>all reduce formula</a:t>
            </a:r>
            <a:endParaRPr lang="zh-CN" altLang="en-US" dirty="0"/>
          </a:p>
        </p:txBody>
      </p:sp>
      <p:sp>
        <p:nvSpPr>
          <p:cNvPr id="9" name="文本框 8"/>
          <p:cNvSpPr txBox="1"/>
          <p:nvPr/>
        </p:nvSpPr>
        <p:spPr>
          <a:xfrm>
            <a:off x="8569225" y="1505004"/>
            <a:ext cx="3267912" cy="2031325"/>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l"/>
            </a:pPr>
            <a:r>
              <a:rPr lang="en-US" altLang="zh-CN" b="1" dirty="0"/>
              <a:t>Low overhead </a:t>
            </a:r>
            <a:r>
              <a:rPr lang="en-US" altLang="zh-CN" dirty="0"/>
              <a:t>(Only need to run 10~50 iterations on each type of GPU)</a:t>
            </a:r>
          </a:p>
          <a:p>
            <a:pPr marL="285750" indent="-285750">
              <a:buFont typeface="Wingdings" panose="05000000000000000000" pitchFamily="2" charset="2"/>
              <a:buChar char="l"/>
            </a:pPr>
            <a:endParaRPr lang="en-US" altLang="zh-CN" dirty="0">
              <a:solidFill>
                <a:srgbClr val="FF0000"/>
              </a:solidFill>
            </a:endParaRPr>
          </a:p>
          <a:p>
            <a:pPr marL="285750" indent="-285750">
              <a:buFont typeface="Wingdings" panose="05000000000000000000" pitchFamily="2" charset="2"/>
              <a:buChar char="l"/>
            </a:pPr>
            <a:r>
              <a:rPr lang="en-US" altLang="zh-CN" b="1" dirty="0"/>
              <a:t>High accuracy </a:t>
            </a:r>
            <a:r>
              <a:rPr lang="en-US" altLang="zh-CN" dirty="0"/>
              <a:t>(adapt to changes in the number of GPUs)</a:t>
            </a:r>
          </a:p>
        </p:txBody>
      </p:sp>
    </p:spTree>
  </p:cSld>
  <p:clrMapOvr>
    <a:masterClrMapping/>
  </p:clrMapOvr>
  <mc:AlternateContent xmlns:mc="http://schemas.openxmlformats.org/markup-compatibility/2006" xmlns:p14="http://schemas.microsoft.com/office/powerpoint/2010/main">
    <mc:Choice Requires="p14">
      <p:transition spd="slow" p14:dur="2000" advTm="57343"/>
    </mc:Choice>
    <mc:Fallback xmlns="">
      <p:transition spd="slow" advTm="5734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08214" y="723947"/>
            <a:ext cx="9843135" cy="535305"/>
          </a:xfrm>
        </p:spPr>
        <p:txBody>
          <a:bodyPr>
            <a:noAutofit/>
          </a:bodyPr>
          <a:lstStyle/>
          <a:p>
            <a:pPr algn="l"/>
            <a:r>
              <a:rPr lang="en-US" altLang="zh-CN" sz="2300" dirty="0">
                <a:solidFill>
                  <a:schemeClr val="accent2"/>
                </a:solidFill>
              </a:rPr>
              <a:t>Evaluation: Prediction Accuracy</a:t>
            </a:r>
          </a:p>
        </p:txBody>
      </p:sp>
      <p:sp>
        <p:nvSpPr>
          <p:cNvPr id="8" name="文本框 7"/>
          <p:cNvSpPr txBox="1"/>
          <p:nvPr/>
        </p:nvSpPr>
        <p:spPr>
          <a:xfrm>
            <a:off x="1595336" y="1259251"/>
            <a:ext cx="9556013" cy="5384739"/>
          </a:xfrm>
          <a:prstGeom prst="rect">
            <a:avLst/>
          </a:prstGeom>
          <a:noFill/>
        </p:spPr>
        <p:txBody>
          <a:bodyPr wrap="square" rtlCol="0">
            <a:noAutofit/>
          </a:bodyPr>
          <a:lstStyle/>
          <a:p>
            <a:pPr lvl="1"/>
            <a:r>
              <a:rPr lang="en-US" altLang="zh-CN" dirty="0">
                <a:solidFill>
                  <a:schemeClr val="tx1"/>
                </a:solidFill>
                <a:sym typeface="+mn-ea"/>
              </a:rPr>
              <a:t> </a:t>
            </a:r>
          </a:p>
        </p:txBody>
      </p:sp>
      <p:sp>
        <p:nvSpPr>
          <p:cNvPr id="16" name="文本框 15"/>
          <p:cNvSpPr txBox="1"/>
          <p:nvPr/>
        </p:nvSpPr>
        <p:spPr>
          <a:xfrm>
            <a:off x="2428240" y="5323205"/>
            <a:ext cx="4457700" cy="368300"/>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l"/>
            </a:pPr>
            <a:r>
              <a:rPr lang="en-US" altLang="zh-CN" b="1" dirty="0"/>
              <a:t>High prediction accuracy </a:t>
            </a:r>
            <a:r>
              <a:rPr lang="en-US" altLang="zh-CN" dirty="0"/>
              <a:t>on DL jobs </a:t>
            </a:r>
          </a:p>
        </p:txBody>
      </p:sp>
      <p:sp>
        <p:nvSpPr>
          <p:cNvPr id="17" name="文本框 16"/>
          <p:cNvSpPr txBox="1"/>
          <p:nvPr/>
        </p:nvSpPr>
        <p:spPr>
          <a:xfrm>
            <a:off x="2428146" y="6134053"/>
            <a:ext cx="6879628" cy="369332"/>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l"/>
            </a:pPr>
            <a:r>
              <a:rPr lang="en-US" altLang="zh-CN" b="1" dirty="0"/>
              <a:t>Low overhead</a:t>
            </a:r>
            <a:r>
              <a:rPr lang="en-US" altLang="zh-CN" dirty="0"/>
              <a:t>: the average profiling cost is at the minute level</a:t>
            </a:r>
          </a:p>
        </p:txBody>
      </p:sp>
      <p:pic>
        <p:nvPicPr>
          <p:cNvPr id="4" name="图片 3" descr="图表, 条形图, 直方图&#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200" y="1376091"/>
            <a:ext cx="6553200" cy="34145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4156"/>
    </mc:Choice>
    <mc:Fallback xmlns="">
      <p:transition spd="slow" advTm="1415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08214" y="723947"/>
            <a:ext cx="9843135" cy="535305"/>
          </a:xfrm>
        </p:spPr>
        <p:txBody>
          <a:bodyPr>
            <a:noAutofit/>
          </a:bodyPr>
          <a:lstStyle/>
          <a:p>
            <a:pPr algn="l"/>
            <a:r>
              <a:rPr lang="en-US" altLang="zh-CN" sz="2300" dirty="0">
                <a:solidFill>
                  <a:schemeClr val="accent2"/>
                </a:solidFill>
              </a:rPr>
              <a:t>Hops: Scheduler</a:t>
            </a:r>
          </a:p>
        </p:txBody>
      </p:sp>
      <p:sp>
        <p:nvSpPr>
          <p:cNvPr id="8" name="文本框 7"/>
          <p:cNvSpPr txBox="1"/>
          <p:nvPr/>
        </p:nvSpPr>
        <p:spPr>
          <a:xfrm>
            <a:off x="1657350" y="1259205"/>
            <a:ext cx="9027160" cy="5112385"/>
          </a:xfrm>
          <a:prstGeom prst="rect">
            <a:avLst/>
          </a:prstGeom>
          <a:noFill/>
        </p:spPr>
        <p:txBody>
          <a:bodyPr wrap="square" rtlCol="0">
            <a:noAutofit/>
          </a:bodyPr>
          <a:lstStyle/>
          <a:p>
            <a:pPr marL="742950" lvl="1" indent="-285750">
              <a:buFont typeface="Wingdings" panose="05000000000000000000" pitchFamily="2" charset="2"/>
              <a:buChar char="n"/>
            </a:pPr>
            <a:endParaRPr lang="en-US" altLang="zh-CN" dirty="0">
              <a:solidFill>
                <a:schemeClr val="tx1"/>
              </a:solidFill>
              <a:sym typeface="+mn-ea"/>
            </a:endParaRPr>
          </a:p>
          <a:p>
            <a:pPr marL="742950" lvl="1" indent="-285750">
              <a:buFont typeface="Wingdings" panose="05000000000000000000" pitchFamily="2" charset="2"/>
              <a:buChar char="n"/>
            </a:pPr>
            <a:endParaRPr lang="en-US" altLang="zh-CN" dirty="0">
              <a:sym typeface="+mn-ea"/>
            </a:endParaRPr>
          </a:p>
          <a:p>
            <a:pPr marL="742950" lvl="1" indent="-285750">
              <a:buFont typeface="Wingdings" panose="05000000000000000000" pitchFamily="2" charset="2"/>
              <a:buChar char="n"/>
            </a:pPr>
            <a:endParaRPr lang="en-US" altLang="zh-CN" dirty="0">
              <a:solidFill>
                <a:schemeClr val="tx1"/>
              </a:solidFill>
              <a:sym typeface="+mn-ea"/>
            </a:endParaRPr>
          </a:p>
        </p:txBody>
      </p:sp>
      <p:pic>
        <p:nvPicPr>
          <p:cNvPr id="5" name="图片 4" descr="图示&#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7350" y="1403053"/>
            <a:ext cx="4572432" cy="4662224"/>
          </a:xfrm>
          <a:prstGeom prst="rect">
            <a:avLst/>
          </a:prstGeom>
        </p:spPr>
      </p:pic>
      <p:sp>
        <p:nvSpPr>
          <p:cNvPr id="6" name="文本框 5"/>
          <p:cNvSpPr txBox="1"/>
          <p:nvPr/>
        </p:nvSpPr>
        <p:spPr>
          <a:xfrm>
            <a:off x="7158714" y="1604387"/>
            <a:ext cx="3267912" cy="2030095"/>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l"/>
            </a:pPr>
            <a:r>
              <a:rPr lang="en-US" altLang="zh-CN" dirty="0"/>
              <a:t>Latency ratio fairness</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Service window</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ILP formula</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Sensitivity adjustment</a:t>
            </a:r>
          </a:p>
        </p:txBody>
      </p:sp>
    </p:spTree>
  </p:cSld>
  <p:clrMapOvr>
    <a:masterClrMapping/>
  </p:clrMapOvr>
  <mc:AlternateContent xmlns:mc="http://schemas.openxmlformats.org/markup-compatibility/2006" xmlns:p14="http://schemas.microsoft.com/office/powerpoint/2010/main">
    <mc:Choice Requires="p14">
      <p:transition spd="slow" p14:dur="2000" advTm="39181"/>
    </mc:Choice>
    <mc:Fallback xmlns="">
      <p:transition spd="slow" advTm="3918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08214" y="723947"/>
            <a:ext cx="9843135" cy="535305"/>
          </a:xfrm>
        </p:spPr>
        <p:txBody>
          <a:bodyPr>
            <a:noAutofit/>
          </a:bodyPr>
          <a:lstStyle/>
          <a:p>
            <a:pPr algn="l"/>
            <a:r>
              <a:rPr lang="en-US" altLang="zh-CN" sz="2300" dirty="0">
                <a:solidFill>
                  <a:schemeClr val="accent2"/>
                </a:solidFill>
              </a:rPr>
              <a:t>Hops: Scheduler-latency ratio fairness</a:t>
            </a:r>
          </a:p>
        </p:txBody>
      </p:sp>
      <p:sp>
        <p:nvSpPr>
          <p:cNvPr id="8" name="文本框 7"/>
          <p:cNvSpPr txBox="1"/>
          <p:nvPr/>
        </p:nvSpPr>
        <p:spPr>
          <a:xfrm>
            <a:off x="1040651" y="1259252"/>
            <a:ext cx="8707487" cy="5112365"/>
          </a:xfrm>
          <a:prstGeom prst="rect">
            <a:avLst/>
          </a:prstGeom>
          <a:noFill/>
        </p:spPr>
        <p:txBody>
          <a:bodyPr wrap="square" rtlCol="0">
            <a:noAutofit/>
          </a:bodyPr>
          <a:lstStyle/>
          <a:p>
            <a:pPr marL="742950" lvl="1" indent="-285750">
              <a:buFont typeface="Wingdings" panose="05000000000000000000" pitchFamily="2" charset="2"/>
              <a:buChar char="n"/>
            </a:pPr>
            <a:endParaRPr lang="en-US" altLang="zh-CN" dirty="0">
              <a:solidFill>
                <a:schemeClr val="tx1"/>
              </a:solidFill>
              <a:sym typeface="+mn-ea"/>
            </a:endParaRPr>
          </a:p>
          <a:p>
            <a:pPr marL="742950" lvl="1" indent="-285750">
              <a:buFont typeface="Wingdings" panose="05000000000000000000" pitchFamily="2" charset="2"/>
              <a:buChar char="n"/>
            </a:pPr>
            <a:r>
              <a:rPr lang="en-US" altLang="zh-CN" dirty="0">
                <a:sym typeface="+mn-ea"/>
              </a:rPr>
              <a:t>The </a:t>
            </a:r>
            <a:r>
              <a:rPr lang="en-US" altLang="zh-CN" b="1" dirty="0">
                <a:sym typeface="+mn-ea"/>
              </a:rPr>
              <a:t>latency ratio </a:t>
            </a:r>
            <a:r>
              <a:rPr lang="en-US" altLang="zh-CN" dirty="0">
                <a:sym typeface="+mn-ea"/>
              </a:rPr>
              <a:t>is </a:t>
            </a:r>
            <a:r>
              <a:rPr lang="en-US" altLang="zh-CN" b="1" dirty="0">
                <a:sym typeface="+mn-ea"/>
              </a:rPr>
              <a:t>the ratio of a job’s waiting latency to its own age</a:t>
            </a:r>
          </a:p>
          <a:p>
            <a:pPr marL="742950" lvl="1" indent="-285750">
              <a:buFont typeface="Wingdings" panose="05000000000000000000" pitchFamily="2" charset="2"/>
              <a:buChar char="n"/>
            </a:pPr>
            <a:endParaRPr lang="en-US" altLang="zh-CN" dirty="0">
              <a:solidFill>
                <a:schemeClr val="tx1"/>
              </a:solidFill>
              <a:sym typeface="+mn-ea"/>
            </a:endParaRPr>
          </a:p>
          <a:p>
            <a:pPr marL="742950" lvl="1" indent="-285750">
              <a:buFont typeface="Wingdings" panose="05000000000000000000" pitchFamily="2" charset="2"/>
              <a:buChar char="n"/>
            </a:pPr>
            <a:endParaRPr lang="en-US" altLang="zh-CN" dirty="0">
              <a:sym typeface="+mn-ea"/>
            </a:endParaRPr>
          </a:p>
          <a:p>
            <a:pPr marL="742950" lvl="1" indent="-285750">
              <a:buFont typeface="Wingdings" panose="05000000000000000000" pitchFamily="2" charset="2"/>
              <a:buChar char="n"/>
            </a:pPr>
            <a:endParaRPr lang="en-US" altLang="zh-CN" dirty="0">
              <a:solidFill>
                <a:schemeClr val="tx1"/>
              </a:solidFill>
              <a:sym typeface="+mn-ea"/>
            </a:endParaRPr>
          </a:p>
          <a:p>
            <a:pPr marL="742950" lvl="1" indent="-285750">
              <a:buFont typeface="Wingdings" panose="05000000000000000000" pitchFamily="2" charset="2"/>
              <a:buChar char="n"/>
            </a:pPr>
            <a:endParaRPr lang="en-US" altLang="zh-CN" dirty="0">
              <a:sym typeface="+mn-ea"/>
            </a:endParaRPr>
          </a:p>
          <a:p>
            <a:pPr marL="742950" lvl="1" indent="-285750">
              <a:buFont typeface="Wingdings" panose="05000000000000000000" pitchFamily="2" charset="2"/>
              <a:buChar char="n"/>
            </a:pPr>
            <a:endParaRPr lang="en-US" altLang="zh-CN" dirty="0">
              <a:solidFill>
                <a:schemeClr val="tx1"/>
              </a:solidFill>
              <a:sym typeface="+mn-ea"/>
            </a:endParaRPr>
          </a:p>
          <a:p>
            <a:pPr marL="742950" lvl="1" indent="-285750">
              <a:buFont typeface="Wingdings" panose="05000000000000000000" pitchFamily="2" charset="2"/>
              <a:buChar char="n"/>
            </a:pPr>
            <a:endParaRPr lang="en-US" altLang="zh-CN" dirty="0">
              <a:sym typeface="+mn-ea"/>
            </a:endParaRPr>
          </a:p>
          <a:p>
            <a:pPr marL="742950" lvl="1" indent="-285750">
              <a:buFont typeface="Wingdings" panose="05000000000000000000" pitchFamily="2" charset="2"/>
              <a:buChar char="n"/>
            </a:pPr>
            <a:endParaRPr lang="en-US" altLang="zh-CN" dirty="0">
              <a:solidFill>
                <a:schemeClr val="tx1"/>
              </a:solidFill>
              <a:sym typeface="+mn-ea"/>
            </a:endParaRPr>
          </a:p>
          <a:p>
            <a:pPr marL="742950" lvl="1" indent="-285750">
              <a:buFont typeface="Wingdings" panose="05000000000000000000" pitchFamily="2" charset="2"/>
              <a:buChar char="n"/>
            </a:pPr>
            <a:endParaRPr lang="en-US" altLang="zh-CN" dirty="0">
              <a:sym typeface="+mn-ea"/>
            </a:endParaRPr>
          </a:p>
          <a:p>
            <a:pPr marL="742950" lvl="1" indent="-285750">
              <a:buFont typeface="Wingdings" panose="05000000000000000000" pitchFamily="2" charset="2"/>
              <a:buChar char="n"/>
            </a:pPr>
            <a:endParaRPr lang="en-US" altLang="zh-CN" dirty="0">
              <a:solidFill>
                <a:schemeClr val="tx1"/>
              </a:solidFill>
              <a:sym typeface="+mn-ea"/>
            </a:endParaRPr>
          </a:p>
          <a:p>
            <a:pPr marL="742950" lvl="1" indent="-285750">
              <a:buFont typeface="Wingdings" panose="05000000000000000000" pitchFamily="2" charset="2"/>
              <a:buChar char="n"/>
            </a:pPr>
            <a:r>
              <a:rPr lang="en-US" altLang="zh-CN" dirty="0">
                <a:sym typeface="+mn-ea"/>
              </a:rPr>
              <a:t>W</a:t>
            </a:r>
            <a:r>
              <a:rPr lang="en-US" altLang="zh-CN" dirty="0">
                <a:solidFill>
                  <a:schemeClr val="tx1"/>
                </a:solidFill>
                <a:sym typeface="+mn-ea"/>
              </a:rPr>
              <a:t>e introduce the </a:t>
            </a:r>
            <a:r>
              <a:rPr lang="en-US" altLang="zh-CN" b="1" dirty="0">
                <a:solidFill>
                  <a:schemeClr val="tx1"/>
                </a:solidFill>
                <a:sym typeface="+mn-ea"/>
              </a:rPr>
              <a:t>"Latency Ratio Fairness" (LRF)</a:t>
            </a:r>
          </a:p>
          <a:p>
            <a:pPr marL="1200150" lvl="2" indent="-285750">
              <a:buFont typeface="Wingdings" panose="05000000000000000000" pitchFamily="2" charset="2"/>
              <a:buChar char="p"/>
            </a:pPr>
            <a:r>
              <a:rPr lang="en-US" altLang="zh-CN" dirty="0">
                <a:solidFill>
                  <a:schemeClr val="tx1"/>
                </a:solidFill>
                <a:sym typeface="+mn-ea"/>
              </a:rPr>
              <a:t>In the process of cluster scheduling, the latency ratio for each job should be kept as </a:t>
            </a:r>
            <a:r>
              <a:rPr lang="en-US" altLang="zh-CN" b="1" dirty="0">
                <a:solidFill>
                  <a:schemeClr val="tx1"/>
                </a:solidFill>
                <a:sym typeface="+mn-ea"/>
              </a:rPr>
              <a:t>low</a:t>
            </a:r>
            <a:r>
              <a:rPr lang="en-US" altLang="zh-CN" dirty="0">
                <a:solidFill>
                  <a:schemeClr val="tx1"/>
                </a:solidFill>
                <a:sym typeface="+mn-ea"/>
              </a:rPr>
              <a:t> as possible and should tend to be </a:t>
            </a:r>
            <a:r>
              <a:rPr lang="en-US" altLang="zh-CN" b="1" dirty="0">
                <a:solidFill>
                  <a:schemeClr val="tx1"/>
                </a:solidFill>
                <a:sym typeface="+mn-ea"/>
              </a:rPr>
              <a:t>similar across jobs</a:t>
            </a:r>
          </a:p>
          <a:p>
            <a:pPr marL="1200150" lvl="2" indent="-285750">
              <a:buFont typeface="Wingdings" panose="05000000000000000000" pitchFamily="2" charset="2"/>
              <a:buChar char="p"/>
            </a:pPr>
            <a:endParaRPr lang="en-US" altLang="zh-CN" b="1" dirty="0">
              <a:solidFill>
                <a:schemeClr val="tx1"/>
              </a:solidFill>
              <a:sym typeface="+mn-ea"/>
            </a:endParaRPr>
          </a:p>
          <a:p>
            <a:pPr marL="1200150" lvl="2" indent="-285750">
              <a:buFont typeface="Wingdings" panose="05000000000000000000" pitchFamily="2" charset="2"/>
              <a:buChar char="p"/>
            </a:pPr>
            <a:r>
              <a:rPr lang="en-US" altLang="zh-CN" dirty="0">
                <a:solidFill>
                  <a:schemeClr val="tx1"/>
                </a:solidFill>
                <a:sym typeface="+mn-ea"/>
              </a:rPr>
              <a:t>Reflects the system does </a:t>
            </a:r>
            <a:r>
              <a:rPr lang="en-US" altLang="zh-CN" b="1" dirty="0">
                <a:solidFill>
                  <a:schemeClr val="tx1"/>
                </a:solidFill>
                <a:sym typeface="+mn-ea"/>
              </a:rPr>
              <a:t>not excessively favor either short or long jobs</a:t>
            </a:r>
          </a:p>
        </p:txBody>
      </p:sp>
      <p:pic>
        <p:nvPicPr>
          <p:cNvPr id="11" name="图片 10" descr="文本&#10;&#10;低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862" y="2461941"/>
            <a:ext cx="2667231" cy="754445"/>
          </a:xfrm>
          <a:prstGeom prst="rect">
            <a:avLst/>
          </a:prstGeom>
        </p:spPr>
      </p:pic>
      <p:cxnSp>
        <p:nvCxnSpPr>
          <p:cNvPr id="13" name="直接箭头连接符 12"/>
          <p:cNvCxnSpPr/>
          <p:nvPr/>
        </p:nvCxnSpPr>
        <p:spPr>
          <a:xfrm>
            <a:off x="5006406" y="3028853"/>
            <a:ext cx="622570" cy="3550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4792398" y="3460132"/>
            <a:ext cx="3841290" cy="646331"/>
          </a:xfrm>
          <a:prstGeom prst="rect">
            <a:avLst/>
          </a:prstGeom>
          <a:noFill/>
        </p:spPr>
        <p:txBody>
          <a:bodyPr wrap="square" rtlCol="0">
            <a:spAutoFit/>
          </a:bodyPr>
          <a:lstStyle/>
          <a:p>
            <a:r>
              <a:rPr lang="en-US" altLang="zh-CN" dirty="0"/>
              <a:t>the expected running time of the job without waiting in the cluster</a:t>
            </a:r>
            <a:endParaRPr lang="zh-CN" altLang="en-US" dirty="0"/>
          </a:p>
        </p:txBody>
      </p:sp>
      <p:cxnSp>
        <p:nvCxnSpPr>
          <p:cNvPr id="16" name="直接箭头连接符 15"/>
          <p:cNvCxnSpPr/>
          <p:nvPr/>
        </p:nvCxnSpPr>
        <p:spPr>
          <a:xfrm flipV="1">
            <a:off x="4895794" y="2461941"/>
            <a:ext cx="665088" cy="1097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文本框 16"/>
          <p:cNvSpPr txBox="1"/>
          <p:nvPr/>
        </p:nvSpPr>
        <p:spPr>
          <a:xfrm>
            <a:off x="5628976" y="2153922"/>
            <a:ext cx="3004712" cy="646331"/>
          </a:xfrm>
          <a:prstGeom prst="rect">
            <a:avLst/>
          </a:prstGeom>
          <a:noFill/>
        </p:spPr>
        <p:txBody>
          <a:bodyPr wrap="square" rtlCol="0">
            <a:spAutoFit/>
          </a:bodyPr>
          <a:lstStyle/>
          <a:p>
            <a:r>
              <a:rPr lang="en-US" altLang="zh-CN" dirty="0"/>
              <a:t>the measured waiting time of  the job in the system</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6268"/>
    </mc:Choice>
    <mc:Fallback xmlns="">
      <p:transition spd="slow" advTm="8626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08214" y="723947"/>
            <a:ext cx="9843135" cy="535305"/>
          </a:xfrm>
        </p:spPr>
        <p:txBody>
          <a:bodyPr>
            <a:noAutofit/>
          </a:bodyPr>
          <a:lstStyle/>
          <a:p>
            <a:pPr algn="l"/>
            <a:r>
              <a:rPr lang="en-US" altLang="zh-CN" sz="2300" dirty="0">
                <a:solidFill>
                  <a:schemeClr val="accent2"/>
                </a:solidFill>
              </a:rPr>
              <a:t>Hops: Scheduler-latency ratio fairness queue</a:t>
            </a:r>
          </a:p>
        </p:txBody>
      </p:sp>
      <p:sp>
        <p:nvSpPr>
          <p:cNvPr id="8" name="文本框 7"/>
          <p:cNvSpPr txBox="1"/>
          <p:nvPr/>
        </p:nvSpPr>
        <p:spPr>
          <a:xfrm>
            <a:off x="934175" y="1259252"/>
            <a:ext cx="9226436" cy="5112365"/>
          </a:xfrm>
          <a:prstGeom prst="rect">
            <a:avLst/>
          </a:prstGeom>
          <a:noFill/>
        </p:spPr>
        <p:txBody>
          <a:bodyPr wrap="square" rtlCol="0">
            <a:noAutofit/>
          </a:bodyPr>
          <a:lstStyle/>
          <a:p>
            <a:pPr marL="742950" lvl="1" indent="-285750">
              <a:buFont typeface="Wingdings" panose="05000000000000000000" pitchFamily="2" charset="2"/>
              <a:buChar char="n"/>
            </a:pPr>
            <a:endParaRPr lang="en-US" altLang="zh-CN" dirty="0">
              <a:solidFill>
                <a:schemeClr val="tx1"/>
              </a:solidFill>
              <a:sym typeface="+mn-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072" y="1449422"/>
            <a:ext cx="2258128" cy="5029198"/>
          </a:xfrm>
          <a:prstGeom prst="rect">
            <a:avLst/>
          </a:prstGeom>
        </p:spPr>
      </p:pic>
      <p:sp>
        <p:nvSpPr>
          <p:cNvPr id="5" name="文本框 4"/>
          <p:cNvSpPr txBox="1"/>
          <p:nvPr/>
        </p:nvSpPr>
        <p:spPr>
          <a:xfrm>
            <a:off x="4852650" y="1794557"/>
            <a:ext cx="4854102" cy="646331"/>
          </a:xfrm>
          <a:prstGeom prst="rect">
            <a:avLst/>
          </a:prstGeom>
          <a:noFill/>
        </p:spPr>
        <p:txBody>
          <a:bodyPr wrap="square" rtlCol="0">
            <a:spAutoFit/>
          </a:bodyPr>
          <a:lstStyle/>
          <a:p>
            <a:r>
              <a:rPr lang="en-US" altLang="zh-CN" dirty="0"/>
              <a:t>We designed a </a:t>
            </a:r>
            <a:r>
              <a:rPr lang="en-US" altLang="zh-CN" b="1" dirty="0"/>
              <a:t>latency ratio fairness priority </a:t>
            </a:r>
            <a:r>
              <a:rPr lang="en-US" altLang="zh-CN" dirty="0"/>
              <a:t>and sorts the queues in </a:t>
            </a:r>
            <a:r>
              <a:rPr lang="en-US" altLang="zh-CN" b="1" dirty="0"/>
              <a:t>descending order</a:t>
            </a:r>
            <a:endParaRPr lang="zh-CN" altLang="en-US" b="1"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7973" y="2808380"/>
            <a:ext cx="2573970" cy="832473"/>
          </a:xfrm>
          <a:prstGeom prst="rect">
            <a:avLst/>
          </a:prstGeom>
        </p:spPr>
      </p:pic>
      <p:sp>
        <p:nvSpPr>
          <p:cNvPr id="20" name="文本框 19"/>
          <p:cNvSpPr txBox="1"/>
          <p:nvPr/>
        </p:nvSpPr>
        <p:spPr>
          <a:xfrm>
            <a:off x="4847842" y="3815434"/>
            <a:ext cx="5286283" cy="646331"/>
          </a:xfrm>
          <a:prstGeom prst="rect">
            <a:avLst/>
          </a:prstGeom>
          <a:noFill/>
        </p:spPr>
        <p:txBody>
          <a:bodyPr wrap="square" rtlCol="0">
            <a:spAutoFit/>
          </a:bodyPr>
          <a:lstStyle/>
          <a:p>
            <a:r>
              <a:rPr lang="en-US" altLang="zh-CN" dirty="0"/>
              <a:t>Hops continuously </a:t>
            </a:r>
            <a:r>
              <a:rPr lang="en-US" altLang="zh-CN" b="1" dirty="0"/>
              <a:t>updates</a:t>
            </a:r>
            <a:r>
              <a:rPr lang="en-US" altLang="zh-CN" dirty="0"/>
              <a:t> the waiting time of each job in the queue and </a:t>
            </a:r>
            <a:r>
              <a:rPr lang="en-US" altLang="zh-CN" b="1" dirty="0"/>
              <a:t>adjusts</a:t>
            </a:r>
            <a:r>
              <a:rPr lang="en-US" altLang="zh-CN" dirty="0"/>
              <a:t> the queue order</a:t>
            </a:r>
            <a:endParaRPr lang="zh-CN" altLang="en-US" dirty="0"/>
          </a:p>
        </p:txBody>
      </p:sp>
      <p:sp>
        <p:nvSpPr>
          <p:cNvPr id="21" name="文本框 20"/>
          <p:cNvSpPr txBox="1"/>
          <p:nvPr/>
        </p:nvSpPr>
        <p:spPr>
          <a:xfrm>
            <a:off x="4847842" y="5137083"/>
            <a:ext cx="5286283" cy="923330"/>
          </a:xfrm>
          <a:prstGeom prst="rect">
            <a:avLst/>
          </a:prstGeom>
          <a:noFill/>
        </p:spPr>
        <p:txBody>
          <a:bodyPr wrap="square" rtlCol="0">
            <a:spAutoFit/>
          </a:bodyPr>
          <a:lstStyle/>
          <a:p>
            <a:r>
              <a:rPr lang="en-US" altLang="zh-CN" dirty="0"/>
              <a:t>The age of the job can be estimated based on the estimated </a:t>
            </a:r>
            <a:r>
              <a:rPr lang="en-US" altLang="zh-CN" b="1" dirty="0"/>
              <a:t>running speed </a:t>
            </a:r>
            <a:r>
              <a:rPr lang="en-US" altLang="zh-CN" dirty="0"/>
              <a:t>and its </a:t>
            </a:r>
            <a:r>
              <a:rPr lang="en-US" altLang="zh-CN" b="1" dirty="0"/>
              <a:t>total iteration number</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2000" advTm="15731"/>
    </mc:Choice>
    <mc:Fallback xmlns="">
      <p:transition spd="slow" advTm="1573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08214" y="723947"/>
            <a:ext cx="9843135" cy="535305"/>
          </a:xfrm>
        </p:spPr>
        <p:txBody>
          <a:bodyPr>
            <a:noAutofit/>
          </a:bodyPr>
          <a:lstStyle/>
          <a:p>
            <a:pPr algn="l"/>
            <a:r>
              <a:rPr lang="en-US" altLang="zh-CN" sz="2300" dirty="0">
                <a:solidFill>
                  <a:schemeClr val="accent2"/>
                </a:solidFill>
              </a:rPr>
              <a:t>Hops: Scheduler-service window</a:t>
            </a:r>
          </a:p>
        </p:txBody>
      </p:sp>
      <p:sp>
        <p:nvSpPr>
          <p:cNvPr id="8" name="文本框 7"/>
          <p:cNvSpPr txBox="1"/>
          <p:nvPr/>
        </p:nvSpPr>
        <p:spPr>
          <a:xfrm>
            <a:off x="1616563" y="1124167"/>
            <a:ext cx="10066356" cy="5519824"/>
          </a:xfrm>
          <a:prstGeom prst="rect">
            <a:avLst/>
          </a:prstGeom>
          <a:noFill/>
        </p:spPr>
        <p:txBody>
          <a:bodyPr wrap="square" rtlCol="0">
            <a:noAutofit/>
          </a:bodyPr>
          <a:lstStyle/>
          <a:p>
            <a:pPr lvl="1"/>
            <a:r>
              <a:rPr lang="en-US" altLang="zh-CN" dirty="0">
                <a:solidFill>
                  <a:schemeClr val="tx1"/>
                </a:solidFill>
                <a:sym typeface="+mn-ea"/>
              </a:rPr>
              <a:t> </a:t>
            </a:r>
          </a:p>
        </p:txBody>
      </p:sp>
      <p:pic>
        <p:nvPicPr>
          <p:cNvPr id="5" name="图片 4" descr="图示&#10;&#10;中度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350" y="1341456"/>
            <a:ext cx="2067620" cy="5112365"/>
          </a:xfrm>
          <a:prstGeom prst="rect">
            <a:avLst/>
          </a:prstGeom>
        </p:spPr>
      </p:pic>
      <p:sp>
        <p:nvSpPr>
          <p:cNvPr id="6" name="文本框 5"/>
          <p:cNvSpPr txBox="1"/>
          <p:nvPr/>
        </p:nvSpPr>
        <p:spPr>
          <a:xfrm>
            <a:off x="4773444" y="1286020"/>
            <a:ext cx="5612454" cy="646331"/>
          </a:xfrm>
          <a:prstGeom prst="rect">
            <a:avLst/>
          </a:prstGeom>
          <a:noFill/>
        </p:spPr>
        <p:txBody>
          <a:bodyPr wrap="square" rtlCol="0">
            <a:spAutoFit/>
          </a:bodyPr>
          <a:lstStyle/>
          <a:p>
            <a:r>
              <a:rPr lang="en-US" altLang="zh-CN" dirty="0"/>
              <a:t>Considering the entire queue will </a:t>
            </a:r>
            <a:r>
              <a:rPr lang="en-US" altLang="zh-CN" b="1" dirty="0"/>
              <a:t>increase the search space and violate fairness</a:t>
            </a:r>
            <a:endParaRPr lang="zh-CN" altLang="en-US" b="1" dirty="0"/>
          </a:p>
        </p:txBody>
      </p:sp>
      <p:sp>
        <p:nvSpPr>
          <p:cNvPr id="7" name="文本框 6"/>
          <p:cNvSpPr txBox="1"/>
          <p:nvPr/>
        </p:nvSpPr>
        <p:spPr>
          <a:xfrm>
            <a:off x="4865654" y="2170800"/>
            <a:ext cx="5428034" cy="923330"/>
          </a:xfrm>
          <a:prstGeom prst="rect">
            <a:avLst/>
          </a:prstGeom>
          <a:noFill/>
        </p:spPr>
        <p:txBody>
          <a:bodyPr wrap="square" rtlCol="0">
            <a:spAutoFit/>
          </a:bodyPr>
          <a:lstStyle/>
          <a:p>
            <a:r>
              <a:rPr lang="en-US" altLang="zh-CN" b="1" dirty="0"/>
              <a:t>Increase the search space</a:t>
            </a:r>
            <a:r>
              <a:rPr lang="en-US" altLang="zh-CN" dirty="0"/>
              <a:t>: the cluster has limited number of GPU cards, but the total demand for jobs in the queue is greater</a:t>
            </a:r>
            <a:endParaRPr lang="zh-CN" altLang="en-US" dirty="0"/>
          </a:p>
        </p:txBody>
      </p:sp>
      <p:sp>
        <p:nvSpPr>
          <p:cNvPr id="9" name="文本框 8"/>
          <p:cNvSpPr txBox="1"/>
          <p:nvPr/>
        </p:nvSpPr>
        <p:spPr>
          <a:xfrm>
            <a:off x="4865654" y="3094130"/>
            <a:ext cx="6031149" cy="646331"/>
          </a:xfrm>
          <a:prstGeom prst="rect">
            <a:avLst/>
          </a:prstGeom>
          <a:noFill/>
        </p:spPr>
        <p:txBody>
          <a:bodyPr wrap="square" rtlCol="0">
            <a:spAutoFit/>
          </a:bodyPr>
          <a:lstStyle/>
          <a:p>
            <a:r>
              <a:rPr lang="en-US" altLang="zh-CN" b="1" dirty="0"/>
              <a:t>Violate fairness: </a:t>
            </a:r>
            <a:r>
              <a:rPr lang="en-US" altLang="zh-CN" dirty="0"/>
              <a:t>high-throughput jobs may have a greater chance of being scheduled regardless of queue order</a:t>
            </a:r>
            <a:endParaRPr lang="zh-CN" altLang="en-US" dirty="0"/>
          </a:p>
        </p:txBody>
      </p:sp>
      <p:sp>
        <p:nvSpPr>
          <p:cNvPr id="10" name="文本框 9"/>
          <p:cNvSpPr txBox="1"/>
          <p:nvPr/>
        </p:nvSpPr>
        <p:spPr>
          <a:xfrm>
            <a:off x="4634127" y="4102728"/>
            <a:ext cx="5014840" cy="2030095"/>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l"/>
            </a:pPr>
            <a:r>
              <a:rPr lang="en-US" altLang="zh-CN" dirty="0"/>
              <a:t>Size of service window matches cluster size</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Only tasks in the window have a chance to be scheduled in current round</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Some starved jobs will enter the window in future rounds due to their increasing priorities</a:t>
            </a:r>
          </a:p>
        </p:txBody>
      </p:sp>
    </p:spTree>
  </p:cSld>
  <p:clrMapOvr>
    <a:masterClrMapping/>
  </p:clrMapOvr>
  <mc:AlternateContent xmlns:mc="http://schemas.openxmlformats.org/markup-compatibility/2006" xmlns:p14="http://schemas.microsoft.com/office/powerpoint/2010/main">
    <mc:Choice Requires="p14">
      <p:transition spd="slow" p14:dur="2000" advTm="24541"/>
    </mc:Choice>
    <mc:Fallback xmlns="">
      <p:transition spd="slow" advTm="2454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08214" y="723947"/>
            <a:ext cx="9843135" cy="535305"/>
          </a:xfrm>
        </p:spPr>
        <p:txBody>
          <a:bodyPr>
            <a:noAutofit/>
          </a:bodyPr>
          <a:lstStyle/>
          <a:p>
            <a:pPr algn="l"/>
            <a:r>
              <a:rPr lang="en-US" altLang="zh-CN" sz="2300" dirty="0">
                <a:solidFill>
                  <a:schemeClr val="accent2"/>
                </a:solidFill>
              </a:rPr>
              <a:t>Hops: Scheduler-</a:t>
            </a:r>
            <a:r>
              <a:rPr lang="en-US" altLang="zh-CN" sz="2300" dirty="0">
                <a:solidFill>
                  <a:schemeClr val="accent2"/>
                </a:solidFill>
                <a:sym typeface="+mn-ea"/>
              </a:rPr>
              <a:t>Sensitivity adjustment</a:t>
            </a:r>
            <a:endParaRPr lang="en-US" altLang="zh-CN" sz="2300" dirty="0">
              <a:solidFill>
                <a:schemeClr val="accent2"/>
              </a:solidFill>
            </a:endParaRPr>
          </a:p>
        </p:txBody>
      </p:sp>
      <p:sp>
        <p:nvSpPr>
          <p:cNvPr id="8" name="文本框 7"/>
          <p:cNvSpPr txBox="1"/>
          <p:nvPr/>
        </p:nvSpPr>
        <p:spPr>
          <a:xfrm>
            <a:off x="1206230" y="1381328"/>
            <a:ext cx="9945119" cy="5030234"/>
          </a:xfrm>
          <a:prstGeom prst="rect">
            <a:avLst/>
          </a:prstGeom>
          <a:noFill/>
        </p:spPr>
        <p:txBody>
          <a:bodyPr wrap="square" rtlCol="0">
            <a:noAutofit/>
          </a:bodyPr>
          <a:lstStyle/>
          <a:p>
            <a:pPr lvl="1"/>
            <a:r>
              <a:rPr lang="en-US" altLang="zh-CN" dirty="0">
                <a:solidFill>
                  <a:schemeClr val="tx1"/>
                </a:solidFill>
                <a:sym typeface="+mn-ea"/>
              </a:rPr>
              <a:t> </a:t>
            </a:r>
          </a:p>
        </p:txBody>
      </p:sp>
      <p:sp>
        <p:nvSpPr>
          <p:cNvPr id="6" name="文本框 5"/>
          <p:cNvSpPr txBox="1"/>
          <p:nvPr/>
        </p:nvSpPr>
        <p:spPr>
          <a:xfrm>
            <a:off x="5292258" y="3059668"/>
            <a:ext cx="5612454" cy="369332"/>
          </a:xfrm>
          <a:prstGeom prst="rect">
            <a:avLst/>
          </a:prstGeom>
          <a:noFill/>
        </p:spPr>
        <p:txBody>
          <a:bodyPr wrap="square" rtlCol="0">
            <a:spAutoFit/>
          </a:bodyPr>
          <a:lstStyle/>
          <a:p>
            <a:r>
              <a:rPr lang="en-US" altLang="zh-CN" dirty="0"/>
              <a:t>Plans </a:t>
            </a:r>
            <a:r>
              <a:rPr lang="en-US" altLang="zh-CN" b="1" dirty="0"/>
              <a:t>multiple times </a:t>
            </a:r>
            <a:r>
              <a:rPr lang="en-US" altLang="zh-CN" dirty="0"/>
              <a:t>within a round.</a:t>
            </a:r>
            <a:endParaRPr lang="zh-CN" altLang="en-US" b="1" dirty="0"/>
          </a:p>
        </p:txBody>
      </p:sp>
      <p:sp>
        <p:nvSpPr>
          <p:cNvPr id="7" name="文本框 6"/>
          <p:cNvSpPr txBox="1"/>
          <p:nvPr/>
        </p:nvSpPr>
        <p:spPr>
          <a:xfrm>
            <a:off x="5259421" y="2070796"/>
            <a:ext cx="6411880" cy="369332"/>
          </a:xfrm>
          <a:prstGeom prst="rect">
            <a:avLst/>
          </a:prstGeom>
          <a:noFill/>
        </p:spPr>
        <p:txBody>
          <a:bodyPr wrap="square" rtlCol="0">
            <a:spAutoFit/>
          </a:bodyPr>
          <a:lstStyle/>
          <a:p>
            <a:r>
              <a:rPr lang="en-US" altLang="zh-CN" dirty="0"/>
              <a:t>There are still </a:t>
            </a:r>
            <a:r>
              <a:rPr lang="en-US" altLang="zh-CN" b="1" dirty="0"/>
              <a:t>resource fragments </a:t>
            </a:r>
            <a:r>
              <a:rPr lang="en-US" altLang="zh-CN" dirty="0"/>
              <a:t>left after the first scheduling</a:t>
            </a:r>
            <a:endParaRPr lang="zh-CN" altLang="en-US" dirty="0"/>
          </a:p>
        </p:txBody>
      </p:sp>
      <p:sp>
        <p:nvSpPr>
          <p:cNvPr id="9" name="文本框 8"/>
          <p:cNvSpPr txBox="1"/>
          <p:nvPr/>
        </p:nvSpPr>
        <p:spPr>
          <a:xfrm>
            <a:off x="5292258" y="3975899"/>
            <a:ext cx="6031149" cy="646331"/>
          </a:xfrm>
          <a:prstGeom prst="rect">
            <a:avLst/>
          </a:prstGeom>
          <a:noFill/>
        </p:spPr>
        <p:txBody>
          <a:bodyPr wrap="square" rtlCol="0">
            <a:spAutoFit/>
          </a:bodyPr>
          <a:lstStyle/>
          <a:p>
            <a:r>
              <a:rPr lang="en-US" altLang="zh-CN" dirty="0"/>
              <a:t>Move jobs that are </a:t>
            </a:r>
            <a:r>
              <a:rPr lang="en-US" altLang="zh-CN" b="1" dirty="0"/>
              <a:t>less sensitive </a:t>
            </a:r>
            <a:r>
              <a:rPr lang="en-US" altLang="zh-CN" dirty="0"/>
              <a:t>to distributed placement into the window to fill the </a:t>
            </a:r>
            <a:r>
              <a:rPr lang="en-US" altLang="zh-CN" b="1" dirty="0"/>
              <a:t>resource fragments </a:t>
            </a:r>
            <a:endParaRPr lang="zh-CN" altLang="en-US" dirty="0"/>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288" y="1790065"/>
            <a:ext cx="3785458" cy="39007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2130"/>
    </mc:Choice>
    <mc:Fallback xmlns="">
      <p:transition spd="slow" advTm="2213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81442" y="861601"/>
            <a:ext cx="9286875" cy="659765"/>
          </a:xfrm>
        </p:spPr>
        <p:txBody>
          <a:bodyPr>
            <a:normAutofit fontScale="90000"/>
          </a:bodyPr>
          <a:lstStyle/>
          <a:p>
            <a:br>
              <a:rPr lang="en-US" altLang="zh-CN" sz="3200" dirty="0"/>
            </a:br>
            <a:br>
              <a:rPr lang="en-US" altLang="zh-CN" sz="3200" dirty="0"/>
            </a:br>
            <a:r>
              <a:rPr lang="en-US" altLang="zh-CN" sz="3600" dirty="0">
                <a:solidFill>
                  <a:schemeClr val="accent2"/>
                </a:solidFill>
              </a:rPr>
              <a:t>Overview</a:t>
            </a:r>
            <a:endParaRPr lang="zh-CN" altLang="en-US" sz="3600" dirty="0">
              <a:solidFill>
                <a:schemeClr val="accent2"/>
              </a:solidFill>
            </a:endParaRPr>
          </a:p>
        </p:txBody>
      </p:sp>
      <p:sp>
        <p:nvSpPr>
          <p:cNvPr id="5" name="副标题 4"/>
          <p:cNvSpPr>
            <a:spLocks noGrp="1"/>
          </p:cNvSpPr>
          <p:nvPr>
            <p:ph type="subTitle" idx="1"/>
          </p:nvPr>
        </p:nvSpPr>
        <p:spPr>
          <a:xfrm>
            <a:off x="1737995" y="1760125"/>
            <a:ext cx="8716010" cy="3994150"/>
          </a:xfrm>
        </p:spPr>
        <p:txBody>
          <a:bodyPr>
            <a:noAutofit/>
          </a:bodyPr>
          <a:lstStyle/>
          <a:p>
            <a:pPr marL="342900" indent="-342900" algn="l">
              <a:buFont typeface="Wingdings" panose="05000000000000000000" charset="0"/>
              <a:buChar char="l"/>
            </a:pPr>
            <a:r>
              <a:rPr lang="en-US" altLang="zh-CN" sz="2000" dirty="0"/>
              <a:t>Introduction</a:t>
            </a:r>
          </a:p>
          <a:p>
            <a:pPr marL="800100" lvl="1" indent="-342900" algn="l">
              <a:buFont typeface="Wingdings" panose="05000000000000000000" charset="0"/>
              <a:buChar char="n"/>
            </a:pPr>
            <a:r>
              <a:rPr lang="en-US" altLang="zh-CN" sz="1800" dirty="0"/>
              <a:t>concepts</a:t>
            </a:r>
          </a:p>
          <a:p>
            <a:pPr marL="800100" lvl="1" indent="-342900" algn="l">
              <a:buFont typeface="Wingdings" panose="05000000000000000000" charset="0"/>
              <a:buChar char="n"/>
            </a:pPr>
            <a:r>
              <a:rPr lang="en-US" altLang="zh-CN" sz="1800" dirty="0"/>
              <a:t>challenges</a:t>
            </a:r>
          </a:p>
          <a:p>
            <a:pPr marL="342900" indent="-342900" algn="l">
              <a:buFont typeface="Wingdings" panose="05000000000000000000" charset="0"/>
              <a:buChar char="l"/>
            </a:pPr>
            <a:r>
              <a:rPr lang="en-US" altLang="zh-CN" sz="2000" dirty="0"/>
              <a:t>Design</a:t>
            </a:r>
          </a:p>
          <a:p>
            <a:pPr marL="800100" lvl="1" indent="-342900" algn="l">
              <a:buFont typeface="Wingdings" panose="05000000000000000000" charset="0"/>
              <a:buChar char="n"/>
            </a:pPr>
            <a:r>
              <a:rPr lang="en-US" altLang="zh-CN" sz="1665" dirty="0"/>
              <a:t>System architecture</a:t>
            </a:r>
          </a:p>
          <a:p>
            <a:pPr marL="800100" lvl="1" indent="-342900" algn="l">
              <a:buFont typeface="Wingdings" panose="05000000000000000000" charset="0"/>
              <a:buChar char="n"/>
            </a:pPr>
            <a:r>
              <a:rPr lang="en-US" altLang="zh-CN" sz="1665" dirty="0"/>
              <a:t>Multi-layer database</a:t>
            </a:r>
          </a:p>
          <a:p>
            <a:pPr marL="800100" lvl="1" indent="-342900" algn="l">
              <a:buFont typeface="Wingdings" panose="05000000000000000000" charset="0"/>
              <a:buChar char="n"/>
            </a:pPr>
            <a:r>
              <a:rPr lang="en-US" altLang="zh-CN" sz="1665" dirty="0"/>
              <a:t>profiler</a:t>
            </a:r>
          </a:p>
          <a:p>
            <a:pPr marL="800100" lvl="1" indent="-342900" algn="l">
              <a:buFont typeface="Wingdings" panose="05000000000000000000" charset="0"/>
              <a:buChar char="n"/>
            </a:pPr>
            <a:r>
              <a:rPr lang="en-US" altLang="zh-CN" sz="1665" dirty="0"/>
              <a:t>scheduler</a:t>
            </a:r>
          </a:p>
          <a:p>
            <a:pPr marL="342900" indent="-342900" algn="l">
              <a:buFont typeface="Wingdings" panose="05000000000000000000" charset="0"/>
              <a:buChar char="l"/>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Experiments</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2000" advTm="8919"/>
    </mc:Choice>
    <mc:Fallback xmlns="">
      <p:transition spd="slow" advTm="891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08214" y="723947"/>
            <a:ext cx="9843135" cy="535305"/>
          </a:xfrm>
        </p:spPr>
        <p:txBody>
          <a:bodyPr>
            <a:noAutofit/>
          </a:bodyPr>
          <a:lstStyle/>
          <a:p>
            <a:pPr algn="l"/>
            <a:r>
              <a:rPr lang="en-US" altLang="zh-CN" sz="2300" dirty="0">
                <a:solidFill>
                  <a:schemeClr val="accent2"/>
                </a:solidFill>
              </a:rPr>
              <a:t>Hops: Scheduler-Prior weighted ILP formula</a:t>
            </a:r>
          </a:p>
        </p:txBody>
      </p:sp>
      <p:sp>
        <p:nvSpPr>
          <p:cNvPr id="8" name="文本框 7"/>
          <p:cNvSpPr txBox="1"/>
          <p:nvPr/>
        </p:nvSpPr>
        <p:spPr>
          <a:xfrm>
            <a:off x="1595336" y="1124167"/>
            <a:ext cx="9556013" cy="5519824"/>
          </a:xfrm>
          <a:prstGeom prst="rect">
            <a:avLst/>
          </a:prstGeom>
          <a:noFill/>
        </p:spPr>
        <p:txBody>
          <a:bodyPr wrap="square" rtlCol="0">
            <a:noAutofit/>
          </a:bodyPr>
          <a:lstStyle/>
          <a:p>
            <a:pPr lvl="1"/>
            <a:r>
              <a:rPr lang="en-US" altLang="zh-CN" dirty="0">
                <a:solidFill>
                  <a:schemeClr val="tx1"/>
                </a:solidFill>
                <a:sym typeface="+mn-ea"/>
              </a:rPr>
              <a:t>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042" y="1549148"/>
            <a:ext cx="4084674" cy="1425063"/>
          </a:xfrm>
          <a:prstGeom prst="rect">
            <a:avLst/>
          </a:prstGeom>
        </p:spPr>
      </p:pic>
      <p:sp>
        <p:nvSpPr>
          <p:cNvPr id="11" name="文本框 10"/>
          <p:cNvSpPr txBox="1"/>
          <p:nvPr/>
        </p:nvSpPr>
        <p:spPr>
          <a:xfrm>
            <a:off x="7474085" y="3113170"/>
            <a:ext cx="3122579" cy="369332"/>
          </a:xfrm>
          <a:prstGeom prst="rect">
            <a:avLst/>
          </a:prstGeom>
          <a:noFill/>
        </p:spPr>
        <p:txBody>
          <a:bodyPr wrap="square" rtlCol="0">
            <a:spAutoFit/>
          </a:bodyPr>
          <a:lstStyle/>
          <a:p>
            <a:r>
              <a:rPr lang="en-US" altLang="zh-CN" dirty="0"/>
              <a:t>Throughput gain matrix G</a:t>
            </a:r>
            <a:endParaRPr lang="zh-CN" altLang="en-US" dirty="0"/>
          </a:p>
        </p:txBody>
      </p:sp>
      <p:pic>
        <p:nvPicPr>
          <p:cNvPr id="13" name="图片 12" descr="文本, 信件&#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950" y="1659472"/>
            <a:ext cx="4574642" cy="2195051"/>
          </a:xfrm>
          <a:prstGeom prst="rect">
            <a:avLst/>
          </a:prstGeom>
        </p:spPr>
      </p:pic>
      <p:sp>
        <p:nvSpPr>
          <p:cNvPr id="14" name="文本框 13"/>
          <p:cNvSpPr txBox="1"/>
          <p:nvPr/>
        </p:nvSpPr>
        <p:spPr>
          <a:xfrm>
            <a:off x="1763950" y="4141817"/>
            <a:ext cx="7603269" cy="2214880"/>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l"/>
            </a:pPr>
            <a:r>
              <a:rPr lang="en-US" altLang="zh-CN" dirty="0"/>
              <a:t>Prior weighted: </a:t>
            </a:r>
          </a:p>
          <a:p>
            <a:pPr marL="742950" lvl="1" indent="-285750">
              <a:buFont typeface="Wingdings" panose="05000000000000000000" pitchFamily="2" charset="2"/>
              <a:buChar char="n"/>
            </a:pPr>
            <a:r>
              <a:rPr lang="en-US" altLang="zh-CN" sz="1600" dirty="0"/>
              <a:t>for high-priority jobs, weight acts as a </a:t>
            </a:r>
            <a:r>
              <a:rPr lang="en-US" altLang="zh-CN" sz="1600" dirty="0">
                <a:solidFill>
                  <a:srgbClr val="FF0000"/>
                </a:solidFill>
              </a:rPr>
              <a:t>reward</a:t>
            </a:r>
          </a:p>
          <a:p>
            <a:pPr marL="742950" lvl="1" indent="-285750">
              <a:buFont typeface="Wingdings" panose="05000000000000000000" pitchFamily="2" charset="2"/>
              <a:buChar char="n"/>
            </a:pPr>
            <a:r>
              <a:rPr lang="en-US" altLang="zh-CN" sz="1600" dirty="0"/>
              <a:t>for low-priority jobs, weight acts as a </a:t>
            </a:r>
            <a:r>
              <a:rPr lang="en-US" altLang="zh-CN" sz="1600" dirty="0">
                <a:solidFill>
                  <a:srgbClr val="FF0000"/>
                </a:solidFill>
              </a:rPr>
              <a:t>punishment</a:t>
            </a:r>
          </a:p>
          <a:p>
            <a:pPr marL="742950" lvl="1" indent="-285750">
              <a:buFont typeface="Wingdings" panose="05000000000000000000" pitchFamily="2" charset="2"/>
              <a:buChar char="n"/>
            </a:pPr>
            <a:r>
              <a:rPr lang="en-US" altLang="zh-CN" sz="1600" dirty="0"/>
              <a:t>the degree of punishment and reward is directly proportional to the priority</a:t>
            </a:r>
            <a:endParaRPr lang="en-US" altLang="zh-CN" dirty="0"/>
          </a:p>
          <a:p>
            <a:pPr marL="742950" lvl="1" indent="-285750">
              <a:buFont typeface="Wingdings" panose="05000000000000000000" pitchFamily="2" charset="2"/>
              <a:buChar char="n"/>
            </a:pPr>
            <a:endParaRPr lang="en-US" altLang="zh-CN" dirty="0"/>
          </a:p>
          <a:p>
            <a:pPr marL="285750" indent="-285750">
              <a:buFont typeface="Wingdings" panose="05000000000000000000" pitchFamily="2" charset="2"/>
              <a:buChar char="l"/>
            </a:pPr>
            <a:r>
              <a:rPr lang="en-US" altLang="zh-CN" dirty="0"/>
              <a:t>A good balance between efficiency and fairness</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Support for other types of </a:t>
            </a:r>
            <a:r>
              <a:rPr lang="en-US" altLang="zh-CN" b="1" dirty="0">
                <a:sym typeface="+mn-ea"/>
              </a:rPr>
              <a:t>priority</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52356"/>
    </mc:Choice>
    <mc:Fallback xmlns="">
      <p:transition spd="slow" advTm="5235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08214" y="723947"/>
            <a:ext cx="9843135" cy="535305"/>
          </a:xfrm>
        </p:spPr>
        <p:txBody>
          <a:bodyPr>
            <a:noAutofit/>
          </a:bodyPr>
          <a:lstStyle/>
          <a:p>
            <a:pPr algn="l"/>
            <a:r>
              <a:rPr lang="en-US" altLang="zh-CN" sz="2300" dirty="0">
                <a:solidFill>
                  <a:schemeClr val="accent2"/>
                </a:solidFill>
              </a:rPr>
              <a:t>Hops: Scheduler-Prior weighted ILP formula</a:t>
            </a:r>
          </a:p>
        </p:txBody>
      </p:sp>
      <p:sp>
        <p:nvSpPr>
          <p:cNvPr id="8" name="文本框 7"/>
          <p:cNvSpPr txBox="1"/>
          <p:nvPr/>
        </p:nvSpPr>
        <p:spPr>
          <a:xfrm>
            <a:off x="1595336" y="1124167"/>
            <a:ext cx="9556013" cy="5519824"/>
          </a:xfrm>
          <a:prstGeom prst="rect">
            <a:avLst/>
          </a:prstGeom>
          <a:noFill/>
        </p:spPr>
        <p:txBody>
          <a:bodyPr wrap="square" rtlCol="0">
            <a:noAutofit/>
          </a:bodyPr>
          <a:lstStyle/>
          <a:p>
            <a:pPr lvl="1"/>
            <a:r>
              <a:rPr lang="en-US" altLang="zh-CN" dirty="0">
                <a:solidFill>
                  <a:schemeClr val="tx1"/>
                </a:solidFill>
                <a:sym typeface="+mn-ea"/>
              </a:rPr>
              <a:t> </a:t>
            </a:r>
          </a:p>
        </p:txBody>
      </p:sp>
      <p:pic>
        <p:nvPicPr>
          <p:cNvPr id="5" name="图片 4" descr="图示&#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936" y="1360914"/>
            <a:ext cx="7218155" cy="4673772"/>
          </a:xfrm>
          <a:prstGeom prst="rect">
            <a:avLst/>
          </a:prstGeom>
        </p:spPr>
      </p:pic>
      <p:pic>
        <p:nvPicPr>
          <p:cNvPr id="7" name="图片 6" descr="文本&#10;&#10;中度可信度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47" y="2376813"/>
            <a:ext cx="2522439" cy="464860"/>
          </a:xfrm>
          <a:prstGeom prst="rect">
            <a:avLst/>
          </a:prstGeom>
        </p:spPr>
      </p:pic>
      <p:sp>
        <p:nvSpPr>
          <p:cNvPr id="9" name="文本框 8"/>
          <p:cNvSpPr txBox="1"/>
          <p:nvPr/>
        </p:nvSpPr>
        <p:spPr>
          <a:xfrm>
            <a:off x="871373" y="1807371"/>
            <a:ext cx="2120786" cy="369332"/>
          </a:xfrm>
          <a:prstGeom prst="rect">
            <a:avLst/>
          </a:prstGeom>
          <a:noFill/>
        </p:spPr>
        <p:txBody>
          <a:bodyPr wrap="square" rtlCol="0">
            <a:spAutoFit/>
          </a:bodyPr>
          <a:lstStyle/>
          <a:p>
            <a:r>
              <a:rPr lang="en-US" altLang="zh-CN" dirty="0"/>
              <a:t>Objective of Hops</a:t>
            </a:r>
            <a:endParaRPr lang="zh-CN" altLang="en-US" dirty="0"/>
          </a:p>
        </p:txBody>
      </p:sp>
      <p:pic>
        <p:nvPicPr>
          <p:cNvPr id="12" name="图片 11" descr="卡通人物&#10;&#10;中度可信度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588" y="4467232"/>
            <a:ext cx="1084364" cy="398057"/>
          </a:xfrm>
          <a:prstGeom prst="rect">
            <a:avLst/>
          </a:prstGeom>
        </p:spPr>
      </p:pic>
      <p:sp>
        <p:nvSpPr>
          <p:cNvPr id="15" name="文本框 14"/>
          <p:cNvSpPr txBox="1"/>
          <p:nvPr/>
        </p:nvSpPr>
        <p:spPr>
          <a:xfrm>
            <a:off x="938110" y="3991591"/>
            <a:ext cx="2120786" cy="369332"/>
          </a:xfrm>
          <a:prstGeom prst="rect">
            <a:avLst/>
          </a:prstGeom>
          <a:noFill/>
        </p:spPr>
        <p:txBody>
          <a:bodyPr wrap="square" rtlCol="0">
            <a:spAutoFit/>
          </a:bodyPr>
          <a:lstStyle/>
          <a:p>
            <a:r>
              <a:rPr lang="en-US" altLang="zh-CN" dirty="0"/>
              <a:t>Objective of Sia</a:t>
            </a:r>
            <a:endParaRPr lang="zh-CN" altLang="en-US" dirty="0"/>
          </a:p>
        </p:txBody>
      </p:sp>
      <mc:AlternateContent xmlns:mc="http://schemas.openxmlformats.org/markup-compatibility/2006" xmlns:a14="http://schemas.microsoft.com/office/drawing/2010/main">
        <mc:Choice Requires="a14">
          <p:sp>
            <p:nvSpPr>
              <p:cNvPr id="17" name="文本框 16"/>
              <p:cNvSpPr txBox="1"/>
              <p:nvPr/>
            </p:nvSpPr>
            <p:spPr>
              <a:xfrm>
                <a:off x="1389584" y="2980658"/>
                <a:ext cx="11853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𝜆</m:t>
                      </m:r>
                      <m:r>
                        <a:rPr lang="en-US" altLang="zh-CN" b="0" i="1" smtClean="0">
                          <a:latin typeface="Cambria Math" panose="02040503050406030204" pitchFamily="18" charset="0"/>
                        </a:rPr>
                        <m:t> :  0</m:t>
                      </m:r>
                      <m:r>
                        <a:rPr lang="zh-CN" altLang="en-US"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389584" y="2980658"/>
                <a:ext cx="1185389" cy="276999"/>
              </a:xfrm>
              <a:prstGeom prst="rect">
                <a:avLst/>
              </a:prstGeom>
              <a:blipFill rotWithShape="1">
                <a:blip r:embed="rId6"/>
                <a:stretch>
                  <a:fillRect l="-17" t="-218" r="-960" b="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1339089" y="5010142"/>
                <a:ext cx="10488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  </m:t>
                      </m:r>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→0</m:t>
                      </m:r>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1339089" y="5010142"/>
                <a:ext cx="1048813" cy="276999"/>
              </a:xfrm>
              <a:prstGeom prst="rect">
                <a:avLst/>
              </a:prstGeom>
              <a:blipFill rotWithShape="1">
                <a:blip r:embed="rId7"/>
                <a:stretch>
                  <a:fillRect l="-49" t="-226" r="-5602" b="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826267" y="5764721"/>
                <a:ext cx="2624225" cy="369332"/>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ea typeface="Cambria Math" panose="02040503050406030204" pitchFamily="18" charset="0"/>
                      </a:rPr>
                      <m:t>𝑀</m:t>
                    </m:r>
                  </m:oMath>
                </a14:m>
                <a:r>
                  <a:rPr lang="zh-CN" altLang="en-US" dirty="0"/>
                  <a:t> </a:t>
                </a:r>
                <a:r>
                  <a:rPr lang="en-US" altLang="zh-CN" dirty="0"/>
                  <a:t>is a large number</a:t>
                </a:r>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826267" y="5764721"/>
                <a:ext cx="2624225" cy="369332"/>
              </a:xfrm>
              <a:prstGeom prst="rect">
                <a:avLst/>
              </a:prstGeom>
              <a:blipFill rotWithShape="1">
                <a:blip r:embed="rId8"/>
                <a:stretch>
                  <a:fillRect l="-5" t="-52" r="20" b="15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advTm="73030"/>
    </mc:Choice>
    <mc:Fallback xmlns="">
      <p:transition spd="slow" advTm="7303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08214" y="723947"/>
            <a:ext cx="9843135" cy="535305"/>
          </a:xfrm>
        </p:spPr>
        <p:txBody>
          <a:bodyPr>
            <a:noAutofit/>
          </a:bodyPr>
          <a:lstStyle/>
          <a:p>
            <a:pPr algn="l"/>
            <a:r>
              <a:rPr lang="en-US" altLang="zh-CN" sz="2300" dirty="0">
                <a:solidFill>
                  <a:schemeClr val="accent2"/>
                </a:solidFill>
              </a:rPr>
              <a:t>Evaluation: Physical Experiments on Cloud</a:t>
            </a:r>
          </a:p>
        </p:txBody>
      </p:sp>
      <p:sp>
        <p:nvSpPr>
          <p:cNvPr id="8" name="文本框 7"/>
          <p:cNvSpPr txBox="1"/>
          <p:nvPr/>
        </p:nvSpPr>
        <p:spPr>
          <a:xfrm>
            <a:off x="1308100" y="1151890"/>
            <a:ext cx="9556115" cy="5202555"/>
          </a:xfrm>
          <a:prstGeom prst="rect">
            <a:avLst/>
          </a:prstGeom>
          <a:noFill/>
        </p:spPr>
        <p:txBody>
          <a:bodyPr wrap="square" rtlCol="0">
            <a:noAutofit/>
          </a:bodyPr>
          <a:lstStyle/>
          <a:p>
            <a:pPr marL="285750" lvl="0" indent="-285750">
              <a:buFont typeface="Wingdings" panose="05000000000000000000" pitchFamily="2" charset="2"/>
              <a:buChar char="l"/>
            </a:pPr>
            <a:r>
              <a:rPr lang="en-US" altLang="zh-CN" dirty="0">
                <a:solidFill>
                  <a:schemeClr val="tx1"/>
                </a:solidFill>
                <a:sym typeface="+mn-ea"/>
              </a:rPr>
              <a:t>Setup: </a:t>
            </a:r>
          </a:p>
          <a:p>
            <a:pPr marL="742950" lvl="1" indent="-285750">
              <a:buFont typeface="Wingdings" panose="05000000000000000000" charset="0"/>
              <a:buChar char="n"/>
            </a:pPr>
            <a:r>
              <a:rPr lang="en-US" altLang="zh-CN" sz="1600" b="1" dirty="0">
                <a:solidFill>
                  <a:schemeClr val="tx1"/>
                </a:solidFill>
                <a:sym typeface="+mn-ea"/>
              </a:rPr>
              <a:t>64 GPUs </a:t>
            </a:r>
            <a:r>
              <a:rPr lang="en-US" altLang="zh-CN" sz="1600" dirty="0">
                <a:solidFill>
                  <a:schemeClr val="tx1"/>
                </a:solidFill>
                <a:sym typeface="+mn-ea"/>
              </a:rPr>
              <a:t>in 10 servers, 3 different GPU types, 2 different server types</a:t>
            </a:r>
          </a:p>
          <a:p>
            <a:pPr marL="742950" lvl="1" indent="-285750">
              <a:buFont typeface="Wingdings" panose="05000000000000000000" charset="0"/>
              <a:buChar char="n"/>
            </a:pPr>
            <a:r>
              <a:rPr lang="en-US" altLang="zh-CN" sz="1600" dirty="0">
                <a:sym typeface="+mn-ea"/>
              </a:rPr>
              <a:t>Total of </a:t>
            </a:r>
            <a:r>
              <a:rPr lang="en-US" altLang="zh-CN" sz="1600" b="1" dirty="0">
                <a:sym typeface="+mn-ea"/>
              </a:rPr>
              <a:t>25 tasks</a:t>
            </a:r>
            <a:r>
              <a:rPr lang="en-US" altLang="zh-CN" sz="1600" dirty="0">
                <a:sym typeface="+mn-ea"/>
              </a:rPr>
              <a:t>, and we </a:t>
            </a:r>
            <a:r>
              <a:rPr lang="en-US" altLang="zh-CN" sz="1600" dirty="0" err="1"/>
              <a:t>we</a:t>
            </a:r>
            <a:r>
              <a:rPr lang="en-US" altLang="zh-CN" sz="1600" dirty="0"/>
              <a:t> set a submission window of </a:t>
            </a:r>
            <a:r>
              <a:rPr lang="en-US" altLang="zh-CN" sz="1600" b="1" dirty="0"/>
              <a:t>2.5 hours</a:t>
            </a:r>
            <a:endParaRPr lang="en-US" altLang="zh-CN" sz="1600" b="1" dirty="0">
              <a:sym typeface="+mn-ea"/>
            </a:endParaRPr>
          </a:p>
          <a:p>
            <a:pPr marL="285750" lvl="0" indent="-285750">
              <a:buFont typeface="Wingdings" panose="05000000000000000000" pitchFamily="2" charset="2"/>
              <a:buChar char="l"/>
            </a:pPr>
            <a:r>
              <a:rPr lang="en-US" altLang="zh-CN" dirty="0">
                <a:sym typeface="+mn-ea"/>
              </a:rPr>
              <a:t>Baseline:</a:t>
            </a:r>
          </a:p>
          <a:p>
            <a:pPr marL="742950" lvl="1" indent="-285750">
              <a:buFont typeface="Wingdings" panose="05000000000000000000" pitchFamily="2" charset="2"/>
              <a:buChar char="n"/>
            </a:pPr>
            <a:r>
              <a:rPr lang="en-US" altLang="zh-CN" sz="1600" dirty="0">
                <a:sym typeface="+mn-ea"/>
              </a:rPr>
              <a:t>We compare the state-of-the-art </a:t>
            </a:r>
            <a:r>
              <a:rPr lang="en-US" altLang="zh-CN" sz="1600" b="1" dirty="0"/>
              <a:t>heterogeneity-aware</a:t>
            </a:r>
            <a:r>
              <a:rPr lang="en-US" altLang="zh-CN" sz="1600" dirty="0">
                <a:sym typeface="+mn-ea"/>
              </a:rPr>
              <a:t> schedulers: </a:t>
            </a:r>
            <a:r>
              <a:rPr lang="en-US" altLang="zh-CN" sz="1600" b="1" dirty="0">
                <a:sym typeface="+mn-ea"/>
              </a:rPr>
              <a:t>Sia and Gavel</a:t>
            </a:r>
          </a:p>
          <a:p>
            <a:pPr lvl="0" indent="0">
              <a:buFont typeface="Wingdings" panose="05000000000000000000" pitchFamily="2" charset="2"/>
              <a:buNone/>
            </a:pPr>
            <a:endParaRPr lang="en-US" altLang="zh-CN" b="1" dirty="0">
              <a:sym typeface="+mn-ea"/>
            </a:endParaRPr>
          </a:p>
        </p:txBody>
      </p:sp>
      <p:pic>
        <p:nvPicPr>
          <p:cNvPr id="6" name="图片 5" descr="表格&#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720" y="2704465"/>
            <a:ext cx="5822315" cy="1561465"/>
          </a:xfrm>
          <a:prstGeom prst="rect">
            <a:avLst/>
          </a:prstGeom>
        </p:spPr>
      </p:pic>
      <p:sp>
        <p:nvSpPr>
          <p:cNvPr id="9" name="文本框 8"/>
          <p:cNvSpPr txBox="1"/>
          <p:nvPr/>
        </p:nvSpPr>
        <p:spPr>
          <a:xfrm>
            <a:off x="2312670" y="4426585"/>
            <a:ext cx="7546340" cy="1551305"/>
          </a:xfrm>
          <a:prstGeom prst="rect">
            <a:avLst/>
          </a:prstGeom>
          <a:solidFill>
            <a:schemeClr val="accent1">
              <a:lumMod val="20000"/>
              <a:lumOff val="80000"/>
            </a:schemeClr>
          </a:solidFill>
        </p:spPr>
        <p:txBody>
          <a:bodyPr wrap="square" rtlCol="0">
            <a:noAutofit/>
          </a:bodyPr>
          <a:lstStyle/>
          <a:p>
            <a:pPr marL="285750" indent="-285750">
              <a:buFont typeface="Wingdings" panose="05000000000000000000" pitchFamily="2" charset="2"/>
              <a:buChar char="l"/>
            </a:pPr>
            <a:r>
              <a:rPr lang="en-US" altLang="zh-CN" dirty="0"/>
              <a:t>High efficiency: </a:t>
            </a:r>
          </a:p>
          <a:p>
            <a:r>
              <a:rPr lang="en-US" altLang="zh-CN" dirty="0"/>
              <a:t>        reduces the </a:t>
            </a:r>
            <a:r>
              <a:rPr lang="en-US" altLang="zh-CN" b="1" dirty="0" err="1"/>
              <a:t>makespan</a:t>
            </a:r>
            <a:r>
              <a:rPr lang="en-US" altLang="zh-CN" dirty="0"/>
              <a:t> by approximately </a:t>
            </a:r>
            <a:r>
              <a:rPr lang="en-US" altLang="zh-CN" b="1" dirty="0"/>
              <a:t>18% to 34%</a:t>
            </a:r>
            <a:endParaRPr lang="en-US" altLang="zh-CN" dirty="0"/>
          </a:p>
          <a:p>
            <a:r>
              <a:rPr lang="en-US" altLang="zh-CN" dirty="0"/>
              <a:t>        improves </a:t>
            </a:r>
            <a:r>
              <a:rPr lang="en-US" altLang="zh-CN" b="1" dirty="0"/>
              <a:t>the average JCT</a:t>
            </a:r>
            <a:r>
              <a:rPr lang="en-US" altLang="zh-CN" dirty="0"/>
              <a:t> by about </a:t>
            </a:r>
            <a:r>
              <a:rPr lang="en-US" altLang="zh-CN" b="1" dirty="0"/>
              <a:t>27% to 46%</a:t>
            </a:r>
          </a:p>
          <a:p>
            <a:pPr marL="285750" indent="-285750">
              <a:buFont typeface="Wingdings" panose="05000000000000000000" pitchFamily="2" charset="2"/>
              <a:buChar char="l"/>
            </a:pPr>
            <a:r>
              <a:rPr lang="en-US" altLang="zh-CN" dirty="0"/>
              <a:t>Improved fairness: max latency ratio is 37%</a:t>
            </a:r>
          </a:p>
          <a:p>
            <a:pPr marL="285750" lvl="1" indent="-285750">
              <a:buFont typeface="Wingdings" panose="05000000000000000000" pitchFamily="2" charset="2"/>
              <a:buChar char="l"/>
            </a:pPr>
            <a:r>
              <a:rPr lang="en-US" altLang="zh-CN" dirty="0"/>
              <a:t>Reduction of cluster fragments</a:t>
            </a:r>
          </a:p>
        </p:txBody>
      </p:sp>
    </p:spTree>
  </p:cSld>
  <p:clrMapOvr>
    <a:masterClrMapping/>
  </p:clrMapOvr>
  <mc:AlternateContent xmlns:mc="http://schemas.openxmlformats.org/markup-compatibility/2006" xmlns:p14="http://schemas.microsoft.com/office/powerpoint/2010/main">
    <mc:Choice Requires="p14">
      <p:transition spd="slow" p14:dur="2000" advTm="35491"/>
    </mc:Choice>
    <mc:Fallback xmlns="">
      <p:transition spd="slow" advTm="3549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08214" y="723947"/>
            <a:ext cx="9843135" cy="535305"/>
          </a:xfrm>
        </p:spPr>
        <p:txBody>
          <a:bodyPr>
            <a:noAutofit/>
          </a:bodyPr>
          <a:lstStyle/>
          <a:p>
            <a:pPr algn="l"/>
            <a:r>
              <a:rPr lang="en-US" altLang="zh-CN" sz="2300" dirty="0">
                <a:solidFill>
                  <a:schemeClr val="accent2"/>
                </a:solidFill>
              </a:rPr>
              <a:t>Evaluation: Physical Experiments on Cloud</a:t>
            </a:r>
          </a:p>
        </p:txBody>
      </p:sp>
      <p:sp>
        <p:nvSpPr>
          <p:cNvPr id="8" name="文本框 7"/>
          <p:cNvSpPr txBox="1"/>
          <p:nvPr/>
        </p:nvSpPr>
        <p:spPr>
          <a:xfrm>
            <a:off x="1308100" y="1151890"/>
            <a:ext cx="9556115" cy="5202555"/>
          </a:xfrm>
          <a:prstGeom prst="rect">
            <a:avLst/>
          </a:prstGeom>
          <a:noFill/>
        </p:spPr>
        <p:txBody>
          <a:bodyPr wrap="square" rtlCol="0">
            <a:noAutofit/>
          </a:bodyPr>
          <a:lstStyle/>
          <a:p>
            <a:pPr marL="285750" lvl="0" indent="-285750">
              <a:buFont typeface="Wingdings" panose="05000000000000000000" pitchFamily="2" charset="2"/>
              <a:buChar char="l"/>
            </a:pPr>
            <a:r>
              <a:rPr lang="en-US" altLang="zh-CN" dirty="0">
                <a:solidFill>
                  <a:schemeClr val="tx1"/>
                </a:solidFill>
                <a:sym typeface="+mn-ea"/>
              </a:rPr>
              <a:t>Setup: </a:t>
            </a:r>
          </a:p>
          <a:p>
            <a:pPr marL="742950" lvl="1" indent="-285750">
              <a:buFont typeface="Wingdings" panose="05000000000000000000" charset="0"/>
              <a:buChar char="n"/>
            </a:pPr>
            <a:r>
              <a:rPr lang="en-US" altLang="zh-CN" sz="1600" dirty="0">
                <a:solidFill>
                  <a:schemeClr val="tx1"/>
                </a:solidFill>
                <a:sym typeface="+mn-ea"/>
              </a:rPr>
              <a:t>512 GPUs in 64 servers, 3 different GPU types, 3 different server types</a:t>
            </a:r>
          </a:p>
          <a:p>
            <a:pPr marL="742950" lvl="1" indent="-285750">
              <a:buFont typeface="Wingdings" panose="05000000000000000000" charset="0"/>
              <a:buChar char="n"/>
            </a:pPr>
            <a:r>
              <a:rPr lang="en-US" altLang="zh-CN" sz="1600" dirty="0">
                <a:sym typeface="+mn-ea"/>
              </a:rPr>
              <a:t>Total of </a:t>
            </a:r>
            <a:r>
              <a:rPr lang="en-US" altLang="zh-CN" sz="1600" b="1" dirty="0">
                <a:sym typeface="+mn-ea"/>
              </a:rPr>
              <a:t>500 tasks</a:t>
            </a:r>
            <a:r>
              <a:rPr lang="en-US" altLang="zh-CN" sz="1600" dirty="0">
                <a:sym typeface="+mn-ea"/>
              </a:rPr>
              <a:t>, and we have set a submission window of </a:t>
            </a:r>
            <a:r>
              <a:rPr lang="en-US" altLang="zh-CN" sz="1600" b="1" dirty="0">
                <a:sym typeface="+mn-ea"/>
              </a:rPr>
              <a:t>5 hours</a:t>
            </a:r>
            <a:endParaRPr lang="en-US" altLang="zh-CN" sz="1600" dirty="0">
              <a:sym typeface="+mn-ea"/>
            </a:endParaRPr>
          </a:p>
          <a:p>
            <a:pPr marL="285750" lvl="0" indent="-285750">
              <a:buFont typeface="Wingdings" panose="05000000000000000000" pitchFamily="2" charset="2"/>
              <a:buChar char="l"/>
            </a:pPr>
            <a:r>
              <a:rPr lang="en-US" altLang="zh-CN" dirty="0">
                <a:sym typeface="+mn-ea"/>
              </a:rPr>
              <a:t>Baseline:</a:t>
            </a:r>
          </a:p>
          <a:p>
            <a:pPr marL="742950" lvl="1" indent="-285750">
              <a:buFont typeface="Wingdings" panose="05000000000000000000" pitchFamily="2" charset="2"/>
              <a:buChar char="n"/>
            </a:pPr>
            <a:r>
              <a:rPr lang="en-US" altLang="zh-CN" sz="1600" dirty="0">
                <a:sym typeface="+mn-ea"/>
              </a:rPr>
              <a:t>We compare the state-of-the-art </a:t>
            </a:r>
            <a:r>
              <a:rPr lang="en-US" altLang="zh-CN" sz="1600" b="1" dirty="0">
                <a:sym typeface="+mn-ea"/>
              </a:rPr>
              <a:t>heterogeneous-aware</a:t>
            </a:r>
            <a:r>
              <a:rPr lang="en-US" altLang="zh-CN" sz="1600" dirty="0">
                <a:sym typeface="+mn-ea"/>
              </a:rPr>
              <a:t> schedulers: </a:t>
            </a:r>
            <a:r>
              <a:rPr lang="en-US" altLang="zh-CN" sz="1600" b="1" dirty="0">
                <a:sym typeface="+mn-ea"/>
              </a:rPr>
              <a:t>Sia and Gavel</a:t>
            </a:r>
          </a:p>
          <a:p>
            <a:pPr lvl="0" indent="0">
              <a:buFont typeface="Wingdings" panose="05000000000000000000" pitchFamily="2" charset="2"/>
              <a:buNone/>
            </a:pPr>
            <a:endParaRPr lang="en-US" altLang="zh-CN" b="1" dirty="0">
              <a:sym typeface="+mn-ea"/>
            </a:endParaRPr>
          </a:p>
        </p:txBody>
      </p:sp>
      <mc:AlternateContent xmlns:mc="http://schemas.openxmlformats.org/markup-compatibility/2006" xmlns:a14="http://schemas.microsoft.com/office/drawing/2010/main">
        <mc:Choice Requires="a14">
          <p:sp>
            <p:nvSpPr>
              <p:cNvPr id="9" name="文本框 8"/>
              <p:cNvSpPr txBox="1"/>
              <p:nvPr/>
            </p:nvSpPr>
            <p:spPr>
              <a:xfrm>
                <a:off x="2255520" y="4426585"/>
                <a:ext cx="7886065" cy="1551305"/>
              </a:xfrm>
              <a:prstGeom prst="rect">
                <a:avLst/>
              </a:prstGeom>
              <a:solidFill>
                <a:schemeClr val="accent1">
                  <a:lumMod val="20000"/>
                  <a:lumOff val="80000"/>
                </a:schemeClr>
              </a:solidFill>
            </p:spPr>
            <p:txBody>
              <a:bodyPr wrap="square" rtlCol="0">
                <a:noAutofit/>
              </a:bodyPr>
              <a:lstStyle/>
              <a:p>
                <a:pPr marL="285750" indent="-285750">
                  <a:buFont typeface="Wingdings" panose="05000000000000000000" pitchFamily="2" charset="2"/>
                  <a:buChar char="l"/>
                </a:pPr>
                <a:r>
                  <a:rPr lang="en-US" altLang="zh-CN" dirty="0"/>
                  <a:t>High efficiency: </a:t>
                </a:r>
              </a:p>
              <a:p>
                <a:r>
                  <a:rPr lang="en-US" altLang="zh-CN" dirty="0"/>
                  <a:t>        reduces the </a:t>
                </a:r>
                <a:r>
                  <a:rPr lang="en-US" altLang="zh-CN" b="1" dirty="0" err="1"/>
                  <a:t>makespan</a:t>
                </a:r>
                <a:r>
                  <a:rPr lang="en-US" altLang="zh-CN" dirty="0"/>
                  <a:t> by approximately </a:t>
                </a:r>
                <a:r>
                  <a:rPr lang="en-US" altLang="zh-CN" b="1" dirty="0"/>
                  <a:t>15% to 32%</a:t>
                </a:r>
                <a:endParaRPr lang="en-US" altLang="zh-CN" dirty="0"/>
              </a:p>
              <a:p>
                <a:r>
                  <a:rPr lang="en-US" altLang="zh-CN" dirty="0"/>
                  <a:t>        improves </a:t>
                </a:r>
                <a:r>
                  <a:rPr lang="en-US" altLang="zh-CN" b="1" dirty="0"/>
                  <a:t>the average JCT</a:t>
                </a:r>
                <a:r>
                  <a:rPr lang="en-US" altLang="zh-CN" dirty="0"/>
                  <a:t> by about </a:t>
                </a:r>
                <a:r>
                  <a:rPr lang="en-US" altLang="zh-CN" b="1" dirty="0"/>
                  <a:t>41% to 44%</a:t>
                </a:r>
              </a:p>
              <a:p>
                <a:pPr marL="285750" indent="-285750">
                  <a:buFont typeface="Wingdings" panose="05000000000000000000" pitchFamily="2" charset="2"/>
                  <a:buChar char="l"/>
                </a:pPr>
                <a:r>
                  <a:rPr lang="en-US" altLang="zh-CN" dirty="0"/>
                  <a:t>Improved fairness: shortens the maximum job latency ratio by around </a:t>
                </a:r>
                <a:r>
                  <a:rPr lang="en-US" altLang="zh-CN" b="1" dirty="0"/>
                  <a:t>21</a:t>
                </a:r>
                <a14:m>
                  <m:oMath xmlns:m="http://schemas.openxmlformats.org/officeDocument/2006/math">
                    <m:r>
                      <a:rPr lang="en-US" altLang="zh-CN" b="1" i="1" dirty="0">
                        <a:latin typeface="Cambria Math" panose="02040503050406030204" pitchFamily="18" charset="0"/>
                        <a:cs typeface="Cambria Math" panose="02040503050406030204" pitchFamily="18" charset="0"/>
                      </a:rPr>
                      <m:t>×</m:t>
                    </m:r>
                  </m:oMath>
                </a14:m>
                <a:endParaRPr lang="en-US" altLang="zh-CN" dirty="0"/>
              </a:p>
              <a:p>
                <a:pPr marL="285750" lvl="1" indent="-285750">
                  <a:buFont typeface="Wingdings" panose="05000000000000000000" pitchFamily="2" charset="2"/>
                  <a:buChar char="l"/>
                </a:pPr>
                <a:r>
                  <a:rPr lang="en-US" altLang="zh-CN" dirty="0"/>
                  <a:t>Reduction of cluster fragments: </a:t>
                </a:r>
                <a:r>
                  <a:rPr lang="en-US" altLang="zh-CN" b="1" dirty="0"/>
                  <a:t>less than 1 GPU per round</a:t>
                </a:r>
              </a:p>
            </p:txBody>
          </p:sp>
        </mc:Choice>
        <mc:Fallback xmlns="">
          <p:sp>
            <p:nvSpPr>
              <p:cNvPr id="9" name="文本框 8"/>
              <p:cNvSpPr txBox="1">
                <a:spLocks noRot="1" noChangeAspect="1" noMove="1" noResize="1" noEditPoints="1" noAdjustHandles="1" noChangeArrowheads="1" noChangeShapeType="1" noTextEdit="1"/>
              </p:cNvSpPr>
              <p:nvPr/>
            </p:nvSpPr>
            <p:spPr>
              <a:xfrm>
                <a:off x="2255520" y="4426585"/>
                <a:ext cx="7886065" cy="1551305"/>
              </a:xfrm>
              <a:prstGeom prst="rect">
                <a:avLst/>
              </a:prstGeom>
              <a:blipFill rotWithShape="1">
                <a:blip r:embed="rId3"/>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3032760" y="2653030"/>
            <a:ext cx="5711825" cy="15519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9529"/>
    </mc:Choice>
    <mc:Fallback xmlns="">
      <p:transition spd="slow" advTm="1952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subTitle" idx="1"/>
          </p:nvPr>
        </p:nvSpPr>
        <p:spPr>
          <a:xfrm>
            <a:off x="1815830" y="1773238"/>
            <a:ext cx="9144000" cy="1655762"/>
          </a:xfrm>
        </p:spPr>
        <p:txBody>
          <a:bodyPr>
            <a:normAutofit fontScale="97500"/>
          </a:bodyPr>
          <a:lstStyle/>
          <a:p>
            <a:br>
              <a:rPr lang="en-US" altLang="zh-CN" sz="3200" dirty="0"/>
            </a:br>
            <a:r>
              <a:rPr lang="en-US" altLang="zh-CN" sz="3600" dirty="0">
                <a:solidFill>
                  <a:schemeClr val="accent2"/>
                </a:solidFill>
              </a:rPr>
              <a:t>Thank you for listening!</a:t>
            </a:r>
            <a:endParaRPr lang="zh-CN" altLang="en-US" sz="360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41"/>
    </mc:Choice>
    <mc:Fallback xmlns="">
      <p:transition spd="slow" advTm="304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20239" y="938049"/>
            <a:ext cx="9144000" cy="642026"/>
          </a:xfrm>
        </p:spPr>
        <p:txBody>
          <a:bodyPr/>
          <a:lstStyle/>
          <a:p>
            <a:pPr algn="l"/>
            <a:r>
              <a:rPr lang="en-US" altLang="zh-CN" dirty="0">
                <a:solidFill>
                  <a:schemeClr val="accent2"/>
                </a:solidFill>
              </a:rPr>
              <a:t>The development of deep learning</a:t>
            </a:r>
            <a:endParaRPr lang="zh-CN" altLang="en-US" dirty="0">
              <a:solidFill>
                <a:schemeClr val="accent2"/>
              </a:solidFill>
            </a:endParaRPr>
          </a:p>
        </p:txBody>
      </p:sp>
      <p:pic>
        <p:nvPicPr>
          <p:cNvPr id="5" name="图片 4" descr="文本, 日程表&#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45" y="2261523"/>
            <a:ext cx="3758119" cy="1931908"/>
          </a:xfrm>
          <a:prstGeom prst="rect">
            <a:avLst/>
          </a:prstGeom>
        </p:spPr>
      </p:pic>
      <p:sp>
        <p:nvSpPr>
          <p:cNvPr id="6" name="文本框 5"/>
          <p:cNvSpPr txBox="1"/>
          <p:nvPr/>
        </p:nvSpPr>
        <p:spPr>
          <a:xfrm>
            <a:off x="2110902" y="4286615"/>
            <a:ext cx="1099225" cy="369332"/>
          </a:xfrm>
          <a:prstGeom prst="rect">
            <a:avLst/>
          </a:prstGeom>
          <a:noFill/>
        </p:spPr>
        <p:txBody>
          <a:bodyPr wrap="square" rtlCol="0">
            <a:spAutoFit/>
          </a:bodyPr>
          <a:lstStyle/>
          <a:p>
            <a:r>
              <a:rPr lang="en-US" altLang="zh-CN" dirty="0"/>
              <a:t>ChatGPT</a:t>
            </a:r>
            <a:endParaRPr lang="zh-CN" altLang="en-US" dirty="0"/>
          </a:p>
        </p:txBody>
      </p:sp>
      <p:pic>
        <p:nvPicPr>
          <p:cNvPr id="8" name="图片 7" descr="图片包含 图形用户界面&#10;&#10;描述已自动生成"/>
          <p:cNvPicPr>
            <a:picLocks noChangeAspect="1"/>
          </p:cNvPicPr>
          <p:nvPr/>
        </p:nvPicPr>
        <p:blipFill>
          <a:blip r:embed="rId4">
            <a:extLst>
              <a:ext uri="{28A0092B-C50C-407E-A947-70E740481C1C}">
                <a14:useLocalDpi xmlns:a14="http://schemas.microsoft.com/office/drawing/2010/main" val="0"/>
              </a:ext>
            </a:extLst>
          </a:blip>
          <a:srcRect t="6361" b="5938"/>
          <a:stretch>
            <a:fillRect/>
          </a:stretch>
        </p:blipFill>
        <p:spPr>
          <a:xfrm>
            <a:off x="5106298" y="2136032"/>
            <a:ext cx="2883846" cy="2023353"/>
          </a:xfrm>
          <a:prstGeom prst="rect">
            <a:avLst/>
          </a:prstGeom>
        </p:spPr>
      </p:pic>
      <p:pic>
        <p:nvPicPr>
          <p:cNvPr id="10" name="图片 9" descr="街道上有行驶的汽车和建筑&#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0979" y="2375185"/>
            <a:ext cx="3119913" cy="1784200"/>
          </a:xfrm>
          <a:prstGeom prst="rect">
            <a:avLst/>
          </a:prstGeom>
        </p:spPr>
      </p:pic>
      <p:sp>
        <p:nvSpPr>
          <p:cNvPr id="11" name="文本框 10"/>
          <p:cNvSpPr txBox="1"/>
          <p:nvPr/>
        </p:nvSpPr>
        <p:spPr>
          <a:xfrm>
            <a:off x="8819744" y="4312197"/>
            <a:ext cx="2221149" cy="369332"/>
          </a:xfrm>
          <a:prstGeom prst="rect">
            <a:avLst/>
          </a:prstGeom>
          <a:noFill/>
        </p:spPr>
        <p:txBody>
          <a:bodyPr wrap="square" rtlCol="0">
            <a:spAutoFit/>
          </a:bodyPr>
          <a:lstStyle/>
          <a:p>
            <a:r>
              <a:rPr lang="en-US" altLang="zh-CN" dirty="0"/>
              <a:t>Autonomous driving</a:t>
            </a:r>
            <a:endParaRPr lang="zh-CN" altLang="en-US" dirty="0"/>
          </a:p>
        </p:txBody>
      </p:sp>
      <p:sp>
        <p:nvSpPr>
          <p:cNvPr id="12" name="文本框 11"/>
          <p:cNvSpPr txBox="1"/>
          <p:nvPr/>
        </p:nvSpPr>
        <p:spPr>
          <a:xfrm>
            <a:off x="5837637" y="4312197"/>
            <a:ext cx="1886125" cy="369332"/>
          </a:xfrm>
          <a:prstGeom prst="rect">
            <a:avLst/>
          </a:prstGeom>
          <a:noFill/>
        </p:spPr>
        <p:txBody>
          <a:bodyPr wrap="square" rtlCol="0">
            <a:spAutoFit/>
          </a:bodyPr>
          <a:lstStyle/>
          <a:p>
            <a:r>
              <a:rPr lang="en-US" altLang="zh-CN" dirty="0"/>
              <a:t>Face recognition</a:t>
            </a:r>
            <a:endParaRPr lang="zh-CN" altLang="en-US" dirty="0"/>
          </a:p>
        </p:txBody>
      </p:sp>
      <p:sp>
        <p:nvSpPr>
          <p:cNvPr id="2" name="文本框 1"/>
          <p:cNvSpPr txBox="1"/>
          <p:nvPr/>
        </p:nvSpPr>
        <p:spPr>
          <a:xfrm>
            <a:off x="1289133" y="5213638"/>
            <a:ext cx="8796562" cy="923330"/>
          </a:xfrm>
          <a:prstGeom prst="rect">
            <a:avLst/>
          </a:prstGeom>
          <a:noFill/>
        </p:spPr>
        <p:txBody>
          <a:bodyPr wrap="square" rtlCol="0">
            <a:spAutoFit/>
          </a:bodyPr>
          <a:lstStyle/>
          <a:p>
            <a:r>
              <a:rPr lang="en-US" altLang="zh-CN" dirty="0"/>
              <a:t>The surge in deep learning (DL) tasks, with their heavy hardware requirements (GPUs and CPUs) , has led to the rise of clusters and cloud platforms tailored for deep learning acceleration</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0890"/>
    </mc:Choice>
    <mc:Fallback xmlns="">
      <p:transition spd="slow" advTm="2089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826851"/>
            <a:ext cx="9144000" cy="642026"/>
          </a:xfrm>
        </p:spPr>
        <p:txBody>
          <a:bodyPr/>
          <a:lstStyle/>
          <a:p>
            <a:pPr algn="l"/>
            <a:r>
              <a:rPr lang="en-US" altLang="zh-CN" dirty="0">
                <a:solidFill>
                  <a:schemeClr val="accent2"/>
                </a:solidFill>
              </a:rPr>
              <a:t>Deep learning (DL) cluster scheduling system</a:t>
            </a:r>
            <a:endParaRPr lang="zh-CN" altLang="en-US" dirty="0">
              <a:solidFill>
                <a:schemeClr val="accent2"/>
              </a:solidFill>
            </a:endParaRPr>
          </a:p>
        </p:txBody>
      </p:sp>
      <p:sp>
        <p:nvSpPr>
          <p:cNvPr id="2" name="文本框 1"/>
          <p:cNvSpPr txBox="1"/>
          <p:nvPr/>
        </p:nvSpPr>
        <p:spPr>
          <a:xfrm>
            <a:off x="1869331" y="5064511"/>
            <a:ext cx="8453337" cy="646331"/>
          </a:xfrm>
          <a:prstGeom prst="rect">
            <a:avLst/>
          </a:prstGeom>
          <a:noFill/>
        </p:spPr>
        <p:txBody>
          <a:bodyPr wrap="square" rtlCol="0">
            <a:spAutoFit/>
          </a:bodyPr>
          <a:lstStyle/>
          <a:p>
            <a:r>
              <a:rPr lang="en-US" altLang="zh-CN" dirty="0"/>
              <a:t>The scheduling system decides how to allocate resources to jobs in order to minimize the training time, maximize cluster utilization, or ensure fairness.</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9925" y="1548144"/>
            <a:ext cx="5784970" cy="31569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925"/>
    </mc:Choice>
    <mc:Fallback xmlns="">
      <p:transition spd="slow" advTm="169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826851"/>
            <a:ext cx="9144000" cy="642026"/>
          </a:xfrm>
        </p:spPr>
        <p:txBody>
          <a:bodyPr/>
          <a:lstStyle/>
          <a:p>
            <a:pPr algn="l"/>
            <a:r>
              <a:rPr lang="en-US" altLang="zh-CN" dirty="0">
                <a:solidFill>
                  <a:schemeClr val="accent2"/>
                </a:solidFill>
              </a:rPr>
              <a:t>What does a DL cluster scheduling system usually contain?</a:t>
            </a:r>
            <a:endParaRPr lang="zh-CN" altLang="en-US" b="1" dirty="0">
              <a:solidFill>
                <a:schemeClr val="accent2"/>
              </a:solidFill>
            </a:endParaRPr>
          </a:p>
        </p:txBody>
      </p:sp>
      <p:sp>
        <p:nvSpPr>
          <p:cNvPr id="2" name="文本框 1"/>
          <p:cNvSpPr txBox="1"/>
          <p:nvPr/>
        </p:nvSpPr>
        <p:spPr>
          <a:xfrm>
            <a:off x="1626140" y="1659830"/>
            <a:ext cx="9144000" cy="150810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t>Profiler</a:t>
            </a:r>
          </a:p>
          <a:p>
            <a:pPr marL="742950" lvl="1" indent="-285750">
              <a:buFont typeface="Wingdings" panose="05000000000000000000" pitchFamily="2" charset="2"/>
              <a:buChar char="n"/>
            </a:pPr>
            <a:r>
              <a:rPr lang="en-US" altLang="zh-CN" dirty="0"/>
              <a:t>The DL jobs usually </a:t>
            </a:r>
            <a:r>
              <a:rPr lang="en-US" altLang="zh-CN" b="1" dirty="0" err="1"/>
              <a:t>exbihit</a:t>
            </a:r>
            <a:r>
              <a:rPr lang="en-US" altLang="zh-CN" b="1" dirty="0"/>
              <a:t> some characteristics</a:t>
            </a:r>
          </a:p>
          <a:p>
            <a:pPr marL="742950" lvl="1" indent="-285750">
              <a:buFont typeface="Wingdings" panose="05000000000000000000" pitchFamily="2" charset="2"/>
              <a:buChar char="n"/>
            </a:pPr>
            <a:r>
              <a:rPr lang="en-US" altLang="zh-CN" dirty="0"/>
              <a:t>Perceiving job performance can guide the scheduler to make wiser decisions</a:t>
            </a:r>
          </a:p>
          <a:p>
            <a:pPr marL="742950" lvl="1" indent="-285750">
              <a:buFont typeface="Wingdings" panose="05000000000000000000" pitchFamily="2" charset="2"/>
              <a:buChar char="n"/>
            </a:pPr>
            <a:r>
              <a:rPr lang="en-US" altLang="zh-CN" dirty="0"/>
              <a:t>Profiling at runtime can </a:t>
            </a:r>
            <a:r>
              <a:rPr lang="en-US" altLang="zh-CN" b="1" dirty="0"/>
              <a:t>correct some erroneous decisions </a:t>
            </a:r>
            <a:r>
              <a:rPr lang="en-US" altLang="zh-CN" dirty="0"/>
              <a:t>made by the scheduler</a:t>
            </a:r>
          </a:p>
          <a:p>
            <a:pPr lvl="1" indent="0">
              <a:buFont typeface="Wingdings" panose="05000000000000000000" pitchFamily="2" charset="2"/>
              <a:buNone/>
            </a:pPr>
            <a:endParaRPr lang="en-US" altLang="zh-CN" dirty="0"/>
          </a:p>
        </p:txBody>
      </p:sp>
      <p:sp>
        <p:nvSpPr>
          <p:cNvPr id="5" name="文本框 4"/>
          <p:cNvSpPr txBox="1"/>
          <p:nvPr/>
        </p:nvSpPr>
        <p:spPr>
          <a:xfrm>
            <a:off x="1626235" y="3676650"/>
            <a:ext cx="8453120" cy="1600835"/>
          </a:xfrm>
          <a:prstGeom prst="rect">
            <a:avLst/>
          </a:prstGeom>
          <a:noFill/>
        </p:spPr>
        <p:txBody>
          <a:bodyPr wrap="square" rtlCol="0">
            <a:noAutofit/>
          </a:bodyPr>
          <a:lstStyle/>
          <a:p>
            <a:pPr marL="342900" indent="-342900">
              <a:buFont typeface="Wingdings" panose="05000000000000000000" pitchFamily="2" charset="2"/>
              <a:buChar char="l"/>
            </a:pPr>
            <a:r>
              <a:rPr lang="en-US" altLang="zh-CN" sz="2000" dirty="0"/>
              <a:t>For example</a:t>
            </a:r>
          </a:p>
          <a:p>
            <a:pPr marL="742950" lvl="1" indent="-285750">
              <a:buFont typeface="Wingdings" panose="05000000000000000000" pitchFamily="2" charset="2"/>
              <a:buChar char="n"/>
            </a:pPr>
            <a:r>
              <a:rPr lang="en-US" altLang="zh-CN" dirty="0"/>
              <a:t>Gandiva uses a profiler to measure the memory footprint of DL jobs to support job packing</a:t>
            </a:r>
          </a:p>
          <a:p>
            <a:pPr marL="742950" lvl="1" indent="-285750">
              <a:buFont typeface="Wingdings" panose="05000000000000000000" pitchFamily="2" charset="2"/>
              <a:buChar char="n"/>
            </a:pPr>
            <a:r>
              <a:rPr lang="en-US" altLang="zh-CN" dirty="0"/>
              <a:t>Gavel and Sia use a profiler to </a:t>
            </a:r>
            <a:r>
              <a:rPr lang="en-US" altLang="zh-CN" b="1" dirty="0"/>
              <a:t>measure job throughput</a:t>
            </a:r>
            <a:endParaRPr lang="en-US" altLang="zh-CN" dirty="0"/>
          </a:p>
          <a:p>
            <a:pPr marL="742950" lvl="1" indent="-285750">
              <a:buFont typeface="Wingdings" panose="05000000000000000000" pitchFamily="2" charset="2"/>
              <a:buChar char="n"/>
            </a:pPr>
            <a:r>
              <a:rPr lang="en-US" altLang="zh-CN" dirty="0"/>
              <a:t>Pollux uses a profiler to measure the </a:t>
            </a:r>
            <a:r>
              <a:rPr lang="en-US" altLang="zh-CN" b="1" dirty="0"/>
              <a:t>statistical efficiency</a:t>
            </a:r>
            <a:r>
              <a:rPr lang="en-US" altLang="zh-CN" dirty="0"/>
              <a:t> of DL jobs</a:t>
            </a:r>
          </a:p>
        </p:txBody>
      </p:sp>
    </p:spTree>
  </p:cSld>
  <p:clrMapOvr>
    <a:masterClrMapping/>
  </p:clrMapOvr>
  <mc:AlternateContent xmlns:mc="http://schemas.openxmlformats.org/markup-compatibility/2006" xmlns:p14="http://schemas.microsoft.com/office/powerpoint/2010/main">
    <mc:Choice Requires="p14">
      <p:transition spd="slow" p14:dur="2000" advTm="51795"/>
    </mc:Choice>
    <mc:Fallback xmlns="">
      <p:transition spd="slow" advTm="5179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826851"/>
            <a:ext cx="9144000" cy="642026"/>
          </a:xfrm>
        </p:spPr>
        <p:txBody>
          <a:bodyPr/>
          <a:lstStyle/>
          <a:p>
            <a:pPr algn="l"/>
            <a:r>
              <a:rPr lang="en-US" altLang="zh-CN" dirty="0">
                <a:solidFill>
                  <a:schemeClr val="accent2"/>
                </a:solidFill>
              </a:rPr>
              <a:t>What does a DL cluster scheduling system usually contain?</a:t>
            </a:r>
            <a:endParaRPr lang="zh-CN" altLang="en-US" b="1" dirty="0">
              <a:solidFill>
                <a:schemeClr val="accent2"/>
              </a:solidFill>
            </a:endParaRPr>
          </a:p>
        </p:txBody>
      </p:sp>
      <p:sp>
        <p:nvSpPr>
          <p:cNvPr id="4" name="文本框 3"/>
          <p:cNvSpPr txBox="1"/>
          <p:nvPr/>
        </p:nvSpPr>
        <p:spPr>
          <a:xfrm>
            <a:off x="1524000" y="1774190"/>
            <a:ext cx="8453120" cy="1375410"/>
          </a:xfrm>
          <a:prstGeom prst="rect">
            <a:avLst/>
          </a:prstGeom>
          <a:noFill/>
        </p:spPr>
        <p:txBody>
          <a:bodyPr wrap="square" rtlCol="0">
            <a:noAutofit/>
          </a:bodyPr>
          <a:lstStyle/>
          <a:p>
            <a:pPr marL="342900" indent="-342900">
              <a:buFont typeface="Wingdings" panose="05000000000000000000" pitchFamily="2" charset="2"/>
              <a:buChar char="l"/>
            </a:pPr>
            <a:r>
              <a:rPr lang="en-US" altLang="zh-CN" sz="2000" dirty="0"/>
              <a:t>Scheduling algorithm</a:t>
            </a:r>
          </a:p>
          <a:p>
            <a:pPr marL="742950" lvl="1" indent="-285750">
              <a:buFont typeface="Wingdings" panose="05000000000000000000" pitchFamily="2" charset="2"/>
              <a:buChar char="n"/>
            </a:pPr>
            <a:r>
              <a:rPr lang="en-US" altLang="zh-CN" b="1" dirty="0"/>
              <a:t>Heuristic</a:t>
            </a:r>
            <a:r>
              <a:rPr lang="en-US" altLang="zh-CN" dirty="0"/>
              <a:t>: Greedy algorithms, </a:t>
            </a:r>
            <a:r>
              <a:rPr lang="zh-CN" altLang="en-US" dirty="0"/>
              <a:t>Genetic algorithms</a:t>
            </a:r>
            <a:r>
              <a:rPr lang="en-US" altLang="zh-CN" dirty="0"/>
              <a:t>, ... </a:t>
            </a:r>
          </a:p>
          <a:p>
            <a:pPr marL="742950" lvl="1" indent="-285750">
              <a:buFont typeface="Wingdings" panose="05000000000000000000" pitchFamily="2" charset="2"/>
              <a:buChar char="n"/>
            </a:pPr>
            <a:r>
              <a:rPr lang="en-US" altLang="zh-CN" b="1" dirty="0"/>
              <a:t>Planning </a:t>
            </a:r>
            <a:r>
              <a:rPr lang="en-US" altLang="zh-CN" sz="1800" b="1" dirty="0"/>
              <a:t>algorithms</a:t>
            </a:r>
            <a:r>
              <a:rPr lang="en-US" altLang="zh-CN" sz="1800" dirty="0"/>
              <a:t>: LP function or ILP function</a:t>
            </a:r>
          </a:p>
          <a:p>
            <a:pPr marL="742950" lvl="1" indent="-285750">
              <a:buFont typeface="Wingdings" panose="05000000000000000000" pitchFamily="2" charset="2"/>
              <a:buChar char="n"/>
            </a:pPr>
            <a:r>
              <a:rPr lang="en-US" altLang="zh-CN" sz="1800" b="1" dirty="0"/>
              <a:t>Deep learning methods</a:t>
            </a:r>
            <a:r>
              <a:rPr lang="en-US" altLang="zh-CN" sz="1800" dirty="0"/>
              <a:t>: reinforcement learning </a:t>
            </a:r>
            <a:endParaRPr lang="zh-CN" altLang="en-US" dirty="0"/>
          </a:p>
        </p:txBody>
      </p:sp>
      <p:sp>
        <p:nvSpPr>
          <p:cNvPr id="5" name="文本框 4"/>
          <p:cNvSpPr txBox="1"/>
          <p:nvPr/>
        </p:nvSpPr>
        <p:spPr>
          <a:xfrm>
            <a:off x="1524000" y="3548380"/>
            <a:ext cx="8572500" cy="1437005"/>
          </a:xfrm>
          <a:prstGeom prst="rect">
            <a:avLst/>
          </a:prstGeom>
          <a:noFill/>
        </p:spPr>
        <p:txBody>
          <a:bodyPr wrap="square" rtlCol="0">
            <a:noAutofit/>
          </a:bodyPr>
          <a:lstStyle/>
          <a:p>
            <a:pPr marL="342900" indent="-342900">
              <a:buFont typeface="Wingdings" panose="05000000000000000000" pitchFamily="2" charset="2"/>
              <a:buChar char="l"/>
            </a:pPr>
            <a:r>
              <a:rPr lang="en-US" altLang="zh-CN" sz="2000" dirty="0"/>
              <a:t>Waiting queue</a:t>
            </a:r>
          </a:p>
          <a:p>
            <a:pPr marL="742950" lvl="1" indent="-285750">
              <a:buFont typeface="Wingdings" panose="05000000000000000000" pitchFamily="2" charset="2"/>
              <a:buChar char="n"/>
            </a:pPr>
            <a:r>
              <a:rPr lang="en-US" altLang="zh-CN" dirty="0"/>
              <a:t>Usually need a queuing strategy to decide the priority of waiting jobs</a:t>
            </a:r>
          </a:p>
          <a:p>
            <a:pPr marL="742950" lvl="1" indent="-285750">
              <a:buFont typeface="Wingdings" panose="05000000000000000000" pitchFamily="2" charset="2"/>
              <a:buChar char="n"/>
            </a:pPr>
            <a:r>
              <a:rPr lang="en-US" altLang="zh-CN" sz="1800" dirty="0"/>
              <a:t>The </a:t>
            </a:r>
            <a:r>
              <a:rPr lang="en-US" altLang="zh-CN" dirty="0">
                <a:sym typeface="+mn-ea"/>
              </a:rPr>
              <a:t>queuing strategy </a:t>
            </a:r>
            <a:r>
              <a:rPr lang="en-US" altLang="zh-CN" b="1" dirty="0">
                <a:sym typeface="+mn-ea"/>
              </a:rPr>
              <a:t>reflects the fairness</a:t>
            </a:r>
            <a:r>
              <a:rPr lang="en-US" altLang="zh-CN" dirty="0">
                <a:sym typeface="+mn-ea"/>
              </a:rPr>
              <a:t> that cluster managers care about</a:t>
            </a:r>
          </a:p>
          <a:p>
            <a:pPr marL="742950" lvl="1" indent="-285750">
              <a:buFont typeface="Wingdings" panose="05000000000000000000" pitchFamily="2" charset="2"/>
              <a:buChar char="n"/>
            </a:pPr>
            <a:r>
              <a:rPr lang="en-US" altLang="zh-CN" dirty="0">
                <a:sym typeface="+mn-ea"/>
              </a:rPr>
              <a:t>Classical queuing strategy: FIFO, LAS, SJF, SRTF</a:t>
            </a:r>
            <a:endParaRPr lang="en-US" altLang="zh-CN" sz="1800" dirty="0"/>
          </a:p>
          <a:p>
            <a:pPr marL="742950" lvl="1" indent="-285750">
              <a:buFont typeface="Wingdings" panose="05000000000000000000" pitchFamily="2" charset="2"/>
              <a:buChar char="n"/>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0809"/>
    </mc:Choice>
    <mc:Fallback xmlns="">
      <p:transition spd="slow" advTm="3080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29690" y="826770"/>
            <a:ext cx="9616440" cy="535305"/>
          </a:xfrm>
        </p:spPr>
        <p:txBody>
          <a:bodyPr>
            <a:noAutofit/>
          </a:bodyPr>
          <a:lstStyle/>
          <a:p>
            <a:pPr algn="l"/>
            <a:r>
              <a:rPr lang="en-US" altLang="zh-CN" sz="2300" dirty="0">
                <a:solidFill>
                  <a:schemeClr val="accent2"/>
                </a:solidFill>
              </a:rPr>
              <a:t>Challenge 1: How to design a profiler with low overhead and high accuracy? </a:t>
            </a:r>
          </a:p>
        </p:txBody>
      </p:sp>
      <p:sp>
        <p:nvSpPr>
          <p:cNvPr id="2" name="文本框 1"/>
          <p:cNvSpPr txBox="1"/>
          <p:nvPr/>
        </p:nvSpPr>
        <p:spPr>
          <a:xfrm>
            <a:off x="1674495" y="1362074"/>
            <a:ext cx="8453120" cy="953135"/>
          </a:xfrm>
          <a:prstGeom prst="rect">
            <a:avLst/>
          </a:prstGeom>
          <a:noFill/>
        </p:spPr>
        <p:txBody>
          <a:bodyPr wrap="square" rtlCol="0">
            <a:noAutofit/>
          </a:bodyPr>
          <a:lstStyle/>
          <a:p>
            <a:pPr marL="285750" indent="-285750">
              <a:buFont typeface="Wingdings" panose="05000000000000000000" pitchFamily="2" charset="2"/>
              <a:buChar char="l"/>
            </a:pPr>
            <a:r>
              <a:rPr lang="en-US" altLang="zh-CN" sz="2000" b="1" dirty="0"/>
              <a:t>Heterogeneity of resources </a:t>
            </a:r>
          </a:p>
          <a:p>
            <a:pPr marL="742950" lvl="1" indent="-285750">
              <a:buFont typeface="Wingdings" panose="05000000000000000000" charset="0"/>
              <a:buChar char="n"/>
            </a:pPr>
            <a:r>
              <a:rPr lang="en-US" altLang="zh-CN" dirty="0"/>
              <a:t>The evolution of GPUs and CPUs and servers</a:t>
            </a:r>
          </a:p>
          <a:p>
            <a:pPr marL="742950" lvl="1" indent="-285750">
              <a:buFont typeface="Wingdings" panose="05000000000000000000" charset="0"/>
              <a:buChar char="n"/>
            </a:pPr>
            <a:r>
              <a:rPr lang="en-US" altLang="zh-CN" dirty="0"/>
              <a:t>Different location in the network</a:t>
            </a:r>
          </a:p>
          <a:p>
            <a:pPr marL="742950" lvl="1" indent="-285750">
              <a:buFont typeface="Wingdings" panose="05000000000000000000" pitchFamily="2" charset="2"/>
              <a:buChar char="p"/>
            </a:pPr>
            <a:endParaRPr lang="zh-CN" altLang="en-US"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3356" y="3097222"/>
            <a:ext cx="2853554" cy="2377962"/>
          </a:xfrm>
          <a:prstGeom prst="rect">
            <a:avLst/>
          </a:prstGeom>
        </p:spPr>
      </p:pic>
      <p:sp>
        <p:nvSpPr>
          <p:cNvPr id="6" name="文本框 5"/>
          <p:cNvSpPr txBox="1"/>
          <p:nvPr/>
        </p:nvSpPr>
        <p:spPr>
          <a:xfrm>
            <a:off x="2299472" y="5708391"/>
            <a:ext cx="6980715" cy="369332"/>
          </a:xfrm>
          <a:prstGeom prst="rect">
            <a:avLst/>
          </a:prstGeom>
          <a:solidFill>
            <a:schemeClr val="accent4">
              <a:lumMod val="20000"/>
              <a:lumOff val="80000"/>
            </a:schemeClr>
          </a:solidFill>
        </p:spPr>
        <p:txBody>
          <a:bodyPr wrap="square" rtlCol="0">
            <a:spAutoFit/>
          </a:bodyPr>
          <a:lstStyle/>
          <a:p>
            <a:r>
              <a:rPr lang="en-US" altLang="zh-CN" dirty="0"/>
              <a:t>These factors result in difficulties in throughput estimation</a:t>
            </a:r>
            <a:endParaRPr lang="zh-CN" altLang="en-US" dirty="0"/>
          </a:p>
        </p:txBody>
      </p:sp>
      <p:pic>
        <p:nvPicPr>
          <p:cNvPr id="7" name="图片 6" descr="图表, 折线图&#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9685" y="3178133"/>
            <a:ext cx="2837136" cy="2285575"/>
          </a:xfrm>
          <a:prstGeom prst="rect">
            <a:avLst/>
          </a:prstGeom>
        </p:spPr>
      </p:pic>
      <p:sp>
        <p:nvSpPr>
          <p:cNvPr id="4" name="文本框 3"/>
          <p:cNvSpPr txBox="1"/>
          <p:nvPr/>
        </p:nvSpPr>
        <p:spPr>
          <a:xfrm>
            <a:off x="1674777" y="2256342"/>
            <a:ext cx="9871956" cy="677108"/>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dirty="0"/>
              <a:t>Heterogeneity of DL jobs </a:t>
            </a:r>
          </a:p>
          <a:p>
            <a:pPr marL="742950" lvl="1" indent="-285750">
              <a:buFont typeface="Wingdings" panose="05000000000000000000" charset="0"/>
              <a:buChar char="n"/>
            </a:pPr>
            <a:r>
              <a:rPr lang="en-US" altLang="zh-CN" dirty="0"/>
              <a:t>Some DL jobs exhibit nonlinear speedup ratios</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2801"/>
    </mc:Choice>
    <mc:Fallback xmlns="">
      <p:transition spd="slow" advTm="5280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29690" y="826770"/>
            <a:ext cx="9616440" cy="535305"/>
          </a:xfrm>
        </p:spPr>
        <p:txBody>
          <a:bodyPr>
            <a:noAutofit/>
          </a:bodyPr>
          <a:lstStyle/>
          <a:p>
            <a:pPr algn="l"/>
            <a:r>
              <a:rPr lang="en-US" altLang="zh-CN" sz="2300" dirty="0">
                <a:solidFill>
                  <a:schemeClr val="accent2"/>
                </a:solidFill>
              </a:rPr>
              <a:t>Challenge 2: How to design a scheduler with both efficiency and fairness? </a:t>
            </a:r>
          </a:p>
        </p:txBody>
      </p:sp>
      <p:sp>
        <p:nvSpPr>
          <p:cNvPr id="2" name="文本框 1"/>
          <p:cNvSpPr txBox="1"/>
          <p:nvPr/>
        </p:nvSpPr>
        <p:spPr>
          <a:xfrm>
            <a:off x="1475673" y="1362075"/>
            <a:ext cx="8453120" cy="1343660"/>
          </a:xfrm>
          <a:prstGeom prst="rect">
            <a:avLst/>
          </a:prstGeom>
          <a:noFill/>
        </p:spPr>
        <p:txBody>
          <a:bodyPr wrap="square" rtlCol="0">
            <a:noAutofit/>
          </a:bodyPr>
          <a:lstStyle/>
          <a:p>
            <a:pPr marL="285750" indent="-285750">
              <a:buFont typeface="Wingdings" panose="05000000000000000000" pitchFamily="2" charset="2"/>
              <a:buChar char="l"/>
            </a:pPr>
            <a:r>
              <a:rPr lang="en-US" altLang="zh-CN" sz="2000" dirty="0"/>
              <a:t>Both efficiency and fairness are important factors </a:t>
            </a:r>
          </a:p>
          <a:p>
            <a:pPr marL="742950" lvl="1" indent="-285750">
              <a:buFont typeface="Wingdings" panose="05000000000000000000" charset="0"/>
              <a:buChar char="n"/>
            </a:pPr>
            <a:r>
              <a:rPr lang="en-US" altLang="zh-CN" dirty="0"/>
              <a:t>Efficiency decides </a:t>
            </a:r>
            <a:r>
              <a:rPr lang="en-US" altLang="zh-CN" b="1" dirty="0"/>
              <a:t>how fast </a:t>
            </a:r>
            <a:r>
              <a:rPr lang="en-US" altLang="zh-CN" dirty="0"/>
              <a:t>a job can run in the cluster </a:t>
            </a:r>
          </a:p>
          <a:p>
            <a:pPr marL="742950" lvl="1" indent="-285750">
              <a:buFont typeface="Wingdings" panose="05000000000000000000" charset="0"/>
              <a:buChar char="n"/>
            </a:pPr>
            <a:r>
              <a:rPr lang="en-US" altLang="zh-CN" dirty="0">
                <a:sym typeface="+mn-ea"/>
              </a:rPr>
              <a:t>Ensuring fairness guarantees </a:t>
            </a:r>
            <a:r>
              <a:rPr lang="en-US" altLang="zh-CN" b="1" dirty="0">
                <a:sym typeface="+mn-ea"/>
              </a:rPr>
              <a:t>the user experience</a:t>
            </a:r>
          </a:p>
        </p:txBody>
      </p:sp>
      <p:sp>
        <p:nvSpPr>
          <p:cNvPr id="8" name="文本框 7"/>
          <p:cNvSpPr txBox="1"/>
          <p:nvPr/>
        </p:nvSpPr>
        <p:spPr>
          <a:xfrm>
            <a:off x="1475673" y="2898775"/>
            <a:ext cx="8850763" cy="2597150"/>
          </a:xfrm>
          <a:prstGeom prst="rect">
            <a:avLst/>
          </a:prstGeom>
          <a:noFill/>
        </p:spPr>
        <p:txBody>
          <a:bodyPr wrap="square" rtlCol="0">
            <a:noAutofit/>
          </a:bodyPr>
          <a:lstStyle/>
          <a:p>
            <a:pPr marL="285750" indent="-285750">
              <a:buFont typeface="Wingdings" panose="05000000000000000000" pitchFamily="2" charset="2"/>
              <a:buChar char="l"/>
            </a:pPr>
            <a:r>
              <a:rPr lang="en-US" altLang="zh-CN" sz="2000" dirty="0"/>
              <a:t>Many schedulers can’t balance well between efficiency and fairenss </a:t>
            </a:r>
            <a:r>
              <a:rPr lang="en-US" altLang="zh-CN" dirty="0"/>
              <a:t> </a:t>
            </a:r>
          </a:p>
          <a:p>
            <a:pPr marL="742950" lvl="1" indent="-285750">
              <a:buFont typeface="Wingdings" panose="05000000000000000000" charset="0"/>
              <a:buChar char="n"/>
            </a:pPr>
            <a:r>
              <a:rPr lang="en-US" altLang="zh-CN" dirty="0">
                <a:sym typeface="+mn-ea"/>
              </a:rPr>
              <a:t>Gandiva and Tiresias optimize makespan and average JCT (Job Completion Time) </a:t>
            </a:r>
          </a:p>
          <a:p>
            <a:pPr marL="1200150" lvl="2" indent="-285750">
              <a:buFont typeface="Wingdings" panose="05000000000000000000" pitchFamily="2" charset="2"/>
              <a:buChar char="Ø"/>
            </a:pPr>
            <a:r>
              <a:rPr lang="en-US" altLang="zh-CN" sz="1600" b="1" dirty="0">
                <a:sym typeface="+mn-ea"/>
              </a:rPr>
              <a:t>do not consider fairness.</a:t>
            </a:r>
          </a:p>
          <a:p>
            <a:pPr marL="742950" lvl="1" indent="-285750">
              <a:buFont typeface="Wingdings" panose="05000000000000000000" charset="0"/>
              <a:buChar char="n"/>
            </a:pPr>
            <a:endParaRPr lang="en-US" altLang="zh-CN" dirty="0">
              <a:sym typeface="+mn-ea"/>
            </a:endParaRPr>
          </a:p>
          <a:p>
            <a:pPr marL="742950" lvl="1" indent="-285750">
              <a:buFont typeface="Wingdings" panose="05000000000000000000" charset="0"/>
              <a:buChar char="n"/>
            </a:pPr>
            <a:r>
              <a:rPr lang="en-US" altLang="zh-CN" dirty="0">
                <a:sym typeface="+mn-ea"/>
              </a:rPr>
              <a:t>Sia and Pollux focus on improving the throughput of DL jobs, easy to favor high-throughput DL jobs</a:t>
            </a:r>
            <a:endParaRPr lang="en-US" altLang="zh-CN" b="1" dirty="0">
              <a:sym typeface="+mn-ea"/>
            </a:endParaRPr>
          </a:p>
          <a:p>
            <a:pPr marL="1200150" lvl="2" indent="-285750">
              <a:buFont typeface="Wingdings" panose="05000000000000000000" pitchFamily="2" charset="2"/>
              <a:buChar char="Ø"/>
            </a:pPr>
            <a:r>
              <a:rPr lang="en-US" altLang="zh-CN" sz="1600" dirty="0">
                <a:sym typeface="+mn-ea"/>
              </a:rPr>
              <a:t>Provides a knob to increase the power of the respective operations to have </a:t>
            </a:r>
            <a:r>
              <a:rPr lang="en-US" altLang="zh-CN" sz="1600" b="1" dirty="0">
                <a:sym typeface="+mn-ea"/>
              </a:rPr>
              <a:t>equal access to resources</a:t>
            </a:r>
            <a:r>
              <a:rPr lang="en-US" altLang="zh-CN" sz="1600" dirty="0">
                <a:sym typeface="+mn-ea"/>
              </a:rPr>
              <a:t> by reducing throughput rates </a:t>
            </a:r>
          </a:p>
          <a:p>
            <a:pPr marL="1200150" lvl="2" indent="-285750">
              <a:buFont typeface="Wingdings" panose="05000000000000000000" pitchFamily="2" charset="2"/>
              <a:buChar char="Ø"/>
            </a:pPr>
            <a:r>
              <a:rPr lang="en-US" altLang="zh-CN" sz="1600" b="1" dirty="0">
                <a:sym typeface="+mn-ea"/>
              </a:rPr>
              <a:t>hard to meet the queuing logic</a:t>
            </a:r>
            <a:endParaRPr lang="en-US" altLang="zh-CN" sz="1600" dirty="0">
              <a:sym typeface="+mn-ea"/>
            </a:endParaRPr>
          </a:p>
          <a:p>
            <a:pPr lvl="1"/>
            <a:endParaRPr lang="en-US" altLang="zh-CN" dirty="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52716"/>
    </mc:Choice>
    <mc:Fallback xmlns="">
      <p:transition spd="slow" advTm="5271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29690" y="826770"/>
            <a:ext cx="9843135" cy="535305"/>
          </a:xfrm>
        </p:spPr>
        <p:txBody>
          <a:bodyPr>
            <a:noAutofit/>
          </a:bodyPr>
          <a:lstStyle/>
          <a:p>
            <a:pPr algn="l"/>
            <a:r>
              <a:rPr lang="en-US" altLang="zh-CN" sz="2300" dirty="0">
                <a:solidFill>
                  <a:schemeClr val="accent2"/>
                </a:solidFill>
              </a:rPr>
              <a:t>Challenge 3: How to reduce starvation brought by classical queuing strategy? </a:t>
            </a:r>
          </a:p>
        </p:txBody>
      </p:sp>
      <p:sp>
        <p:nvSpPr>
          <p:cNvPr id="8" name="文本框 7"/>
          <p:cNvSpPr txBox="1"/>
          <p:nvPr/>
        </p:nvSpPr>
        <p:spPr>
          <a:xfrm>
            <a:off x="1739900" y="1563370"/>
            <a:ext cx="7827181" cy="4364990"/>
          </a:xfrm>
          <a:prstGeom prst="rect">
            <a:avLst/>
          </a:prstGeom>
          <a:noFill/>
        </p:spPr>
        <p:txBody>
          <a:bodyPr wrap="square" rtlCol="0">
            <a:noAutofit/>
          </a:bodyPr>
          <a:lstStyle/>
          <a:p>
            <a:pPr marL="285750" indent="-285750">
              <a:buFont typeface="Wingdings" panose="05000000000000000000" pitchFamily="2" charset="2"/>
              <a:buChar char="l"/>
            </a:pPr>
            <a:r>
              <a:rPr lang="en-US" altLang="zh-CN" sz="2000" dirty="0"/>
              <a:t>Classical queuing strategies </a:t>
            </a:r>
            <a:r>
              <a:rPr lang="en-US" altLang="zh-CN" dirty="0"/>
              <a:t> </a:t>
            </a:r>
          </a:p>
          <a:p>
            <a:pPr marL="742950" lvl="1" indent="-285750">
              <a:buFont typeface="Wingdings" panose="05000000000000000000" charset="0"/>
              <a:buChar char="n"/>
            </a:pPr>
            <a:r>
              <a:rPr lang="en-US" altLang="zh-CN" dirty="0">
                <a:sym typeface="+mn-ea"/>
              </a:rPr>
              <a:t>Least-Attained Service (LAS)</a:t>
            </a:r>
          </a:p>
          <a:p>
            <a:pPr marL="742950" lvl="1" indent="-285750">
              <a:buFont typeface="Wingdings" panose="05000000000000000000" charset="0"/>
              <a:buChar char="n"/>
            </a:pPr>
            <a:r>
              <a:rPr lang="en-US" altLang="zh-CN" dirty="0">
                <a:sym typeface="+mn-ea"/>
              </a:rPr>
              <a:t>Shortest-job-first (SJF)</a:t>
            </a:r>
          </a:p>
          <a:p>
            <a:pPr marL="742950" lvl="1" indent="-285750">
              <a:buFont typeface="Wingdings" panose="05000000000000000000" charset="0"/>
              <a:buChar char="n"/>
            </a:pPr>
            <a:r>
              <a:rPr lang="en-US" altLang="zh-CN" dirty="0">
                <a:sym typeface="+mn-ea"/>
              </a:rPr>
              <a:t>Shortest-remaining-time-first (SRTF)</a:t>
            </a:r>
          </a:p>
          <a:p>
            <a:pPr marL="742950" lvl="1" indent="-285750">
              <a:buFont typeface="Wingdings" panose="05000000000000000000" charset="0"/>
              <a:buChar char="n"/>
            </a:pPr>
            <a:endParaRPr lang="en-US" altLang="zh-CN" sz="2000" dirty="0">
              <a:sym typeface="+mn-ea"/>
            </a:endParaRPr>
          </a:p>
          <a:p>
            <a:pPr marL="342900" lvl="0" indent="-342900">
              <a:buFont typeface="Wingdings" panose="05000000000000000000" charset="0"/>
              <a:buChar char="l"/>
            </a:pPr>
            <a:r>
              <a:rPr lang="en-US" altLang="zh-CN" sz="2000" dirty="0">
                <a:sym typeface="+mn-ea"/>
              </a:rPr>
              <a:t>Observation of the existing queuing strategies</a:t>
            </a:r>
          </a:p>
          <a:p>
            <a:pPr marL="742950" lvl="1" indent="-285750" algn="l">
              <a:buClrTx/>
              <a:buSzTx/>
              <a:buFont typeface="Wingdings" panose="05000000000000000000" charset="0"/>
              <a:buChar char="n"/>
            </a:pPr>
            <a:r>
              <a:rPr lang="en-US" altLang="zh-CN" dirty="0">
                <a:sym typeface="+mn-ea"/>
              </a:rPr>
              <a:t>minimize the average JCT of DL jobs</a:t>
            </a:r>
          </a:p>
          <a:p>
            <a:pPr marL="742950" lvl="1" indent="-285750" algn="l">
              <a:buClrTx/>
              <a:buSzTx/>
              <a:buFont typeface="Wingdings" panose="05000000000000000000" charset="0"/>
              <a:buChar char="n"/>
            </a:pPr>
            <a:r>
              <a:rPr lang="en-US" altLang="zh-CN" dirty="0">
                <a:sym typeface="+mn-ea"/>
              </a:rPr>
              <a:t>overly favor short jobs, leading to starvation for relatively longer jobs</a:t>
            </a:r>
          </a:p>
          <a:p>
            <a:pPr marL="742950" lvl="1" indent="-285750" algn="l">
              <a:buClrTx/>
              <a:buSzTx/>
              <a:buFont typeface="Wingdings" panose="05000000000000000000" charset="0"/>
              <a:buChar char="n"/>
            </a:pPr>
            <a:endParaRPr lang="en-US" altLang="zh-CN" sz="2000" dirty="0">
              <a:sym typeface="+mn-ea"/>
            </a:endParaRPr>
          </a:p>
          <a:p>
            <a:pPr marL="285750" lvl="0" indent="-285750" algn="l">
              <a:buClrTx/>
              <a:buSzTx/>
              <a:buFont typeface="Wingdings" panose="05000000000000000000" pitchFamily="2" charset="2"/>
              <a:buChar char="l"/>
            </a:pPr>
            <a:r>
              <a:rPr lang="en-US" altLang="zh-CN" sz="2000" dirty="0">
                <a:sym typeface="+mn-ea"/>
              </a:rPr>
              <a:t>Existing solutions</a:t>
            </a:r>
          </a:p>
          <a:p>
            <a:pPr marL="742950" lvl="1" indent="-285750" algn="l">
              <a:buClrTx/>
              <a:buSzTx/>
              <a:buFont typeface="Wingdings" panose="05000000000000000000" charset="0"/>
              <a:buChar char="n"/>
            </a:pPr>
            <a:r>
              <a:rPr lang="en-US" altLang="zh-CN" dirty="0">
                <a:sym typeface="+mn-ea"/>
              </a:rPr>
              <a:t>A threshold to determine if a job is starving, elevating its priority if it is. But shorter jobs usually have stricter latency requirements.</a:t>
            </a:r>
          </a:p>
          <a:p>
            <a:pPr marL="742950" lvl="1" indent="-285750" algn="l">
              <a:buClrTx/>
              <a:buSzTx/>
              <a:buFont typeface="Wingdings" panose="05000000000000000000" charset="0"/>
              <a:buChar char="n"/>
            </a:pPr>
            <a:r>
              <a:rPr lang="en-US" altLang="zh-CN" dirty="0">
                <a:sym typeface="+mn-ea"/>
              </a:rPr>
              <a:t>Absolute fairness like time-slicing, FIFO. </a:t>
            </a:r>
            <a:r>
              <a:rPr lang="en-US" altLang="zh-CN" dirty="0">
                <a:latin typeface="等线" panose="02010600030101010101" pitchFamily="2" charset="-122"/>
                <a:cs typeface="Times New Roman" panose="02020603050405020304" pitchFamily="18" charset="0"/>
                <a:sym typeface="+mn-ea"/>
              </a:rPr>
              <a:t>C</a:t>
            </a:r>
            <a:r>
              <a:rPr lang="en-US" altLang="zh-CN" sz="1800" dirty="0">
                <a:effectLst/>
                <a:latin typeface="等线" panose="02010600030101010101" pitchFamily="2" charset="-122"/>
                <a:cs typeface="Times New Roman" panose="02020603050405020304" pitchFamily="18" charset="0"/>
              </a:rPr>
              <a:t>an’t guarantee the user experience for short-term users</a:t>
            </a:r>
            <a:endParaRPr lang="en-US" altLang="zh-CN" dirty="0">
              <a:sym typeface="+mn-ea"/>
            </a:endParaRPr>
          </a:p>
          <a:p>
            <a:pPr lvl="1" indent="0" algn="l">
              <a:buClrTx/>
              <a:buSzTx/>
              <a:buFont typeface="Wingdings" panose="05000000000000000000" charset="0"/>
              <a:buNone/>
            </a:pPr>
            <a:endParaRPr lang="en-US" altLang="zh-CN" dirty="0">
              <a:sym typeface="+mn-ea"/>
            </a:endParaRPr>
          </a:p>
          <a:p>
            <a:pPr marL="0" lvl="0" indent="457200">
              <a:buFont typeface="Wingdings" panose="05000000000000000000" charset="0"/>
              <a:buNone/>
            </a:pPr>
            <a:endParaRPr lang="en-US" altLang="zh-CN" dirty="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57488"/>
    </mc:Choice>
    <mc:Fallback xmlns="">
      <p:transition spd="slow" advTm="5748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2RlNDVmNzU5ZjkzYTI1YWYyMmQ0ZTk0ZjUyM2I1ZDUifQ=="/>
</p:tagLst>
</file>

<file path=ppt/tags/tag2.xml><?xml version="1.0" encoding="utf-8"?>
<p:tagLst xmlns:a="http://schemas.openxmlformats.org/drawingml/2006/main" xmlns:r="http://schemas.openxmlformats.org/officeDocument/2006/relationships" xmlns:p="http://schemas.openxmlformats.org/presentationml/2006/main">
  <p:tag name="TIMING" val="|64.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3578</Words>
  <Application>Microsoft Office PowerPoint</Application>
  <PresentationFormat>宽屏</PresentationFormat>
  <Paragraphs>259</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24</vt:i4>
      </vt:variant>
    </vt:vector>
  </HeadingPairs>
  <TitlesOfParts>
    <vt:vector size="34" baseType="lpstr">
      <vt:lpstr>MS Gothic</vt:lpstr>
      <vt:lpstr>等线</vt:lpstr>
      <vt:lpstr>等线 Light</vt:lpstr>
      <vt:lpstr>Arial</vt:lpstr>
      <vt:lpstr>Cambria Math</vt:lpstr>
      <vt:lpstr>Open Sans</vt:lpstr>
      <vt:lpstr>Segoe UI</vt:lpstr>
      <vt:lpstr>Wingdings</vt:lpstr>
      <vt:lpstr>Office 主题​​</vt:lpstr>
      <vt:lpstr>1_Office 主题​​</vt:lpstr>
      <vt:lpstr>  Hops: Fine-grained heterogeneous sensing, efficient and fair Deep Learning cluster scheduling system</vt:lpstr>
      <vt:lpstr>  Overview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清鹤 王</dc:creator>
  <cp:lastModifiedBy>清鹤 王</cp:lastModifiedBy>
  <cp:revision>23</cp:revision>
  <dcterms:created xsi:type="dcterms:W3CDTF">2024-10-31T05:24:00Z</dcterms:created>
  <dcterms:modified xsi:type="dcterms:W3CDTF">2024-11-16T05:45:09Z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C5E602662B4D49C7AF376118D741B38F_13</vt:lpwstr>
  </property>
  <property fmtid="{D5CDD505-2E9C-101B-9397-08002B2CF9AE}" pid="3" name="KSOProductBuildVer">
    <vt:lpwstr>2052-12.1.0.18608</vt:lpwstr>
  </property>
</Properties>
</file>