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notesMasterIdLst>
    <p:notesMasterId r:id="rId20"/>
  </p:notesMasterIdLst>
  <p:sldIdLst>
    <p:sldId id="256" r:id="rId2"/>
    <p:sldId id="257" r:id="rId3"/>
    <p:sldId id="259" r:id="rId4"/>
    <p:sldId id="258" r:id="rId5"/>
    <p:sldId id="268" r:id="rId6"/>
    <p:sldId id="263" r:id="rId7"/>
    <p:sldId id="260" r:id="rId8"/>
    <p:sldId id="279" r:id="rId9"/>
    <p:sldId id="261" r:id="rId10"/>
    <p:sldId id="262" r:id="rId11"/>
    <p:sldId id="272" r:id="rId12"/>
    <p:sldId id="266" r:id="rId13"/>
    <p:sldId id="270" r:id="rId14"/>
    <p:sldId id="274" r:id="rId15"/>
    <p:sldId id="275" r:id="rId16"/>
    <p:sldId id="276" r:id="rId17"/>
    <p:sldId id="269"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77158" autoAdjust="0"/>
  </p:normalViewPr>
  <p:slideViewPr>
    <p:cSldViewPr snapToGrid="0">
      <p:cViewPr varScale="1">
        <p:scale>
          <a:sx n="76" d="100"/>
          <a:sy n="76" d="100"/>
        </p:scale>
        <p:origin x="84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2524E8AA-DD54-4877-A3AD-157EC718DC1F}"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IN"/>
        </a:p>
      </dgm:t>
    </dgm:pt>
    <dgm:pt modelId="{B3490B79-2CC2-4482-B851-03D70083CDB1}">
      <dgm:prSet phldrT="[Text]"/>
      <dgm:spPr/>
      <dgm:t>
        <a:bodyPr/>
        <a:lstStyle/>
        <a:p>
          <a:r>
            <a:rPr lang="en-IN" dirty="0"/>
            <a:t>Data Collection</a:t>
          </a:r>
        </a:p>
      </dgm:t>
    </dgm:pt>
    <dgm:pt modelId="{D41323B7-035B-442C-B4DE-B927B865B34B}" type="parTrans" cxnId="{7F3B6C75-32EE-49CA-BC57-F81C533E95F2}">
      <dgm:prSet/>
      <dgm:spPr/>
      <dgm:t>
        <a:bodyPr/>
        <a:lstStyle/>
        <a:p>
          <a:endParaRPr lang="en-IN"/>
        </a:p>
      </dgm:t>
    </dgm:pt>
    <dgm:pt modelId="{11DB3D15-20D0-46F4-8C34-8E0059DB3B4B}" type="sibTrans" cxnId="{7F3B6C75-32EE-49CA-BC57-F81C533E95F2}">
      <dgm:prSet/>
      <dgm:spPr/>
      <dgm:t>
        <a:bodyPr/>
        <a:lstStyle/>
        <a:p>
          <a:endParaRPr lang="en-IN"/>
        </a:p>
      </dgm:t>
    </dgm:pt>
    <dgm:pt modelId="{74429888-FD3C-4947-AFE7-8BB0117541FE}">
      <dgm:prSet phldrT="[Text]"/>
      <dgm:spPr/>
      <dgm:t>
        <a:bodyPr/>
        <a:lstStyle/>
        <a:p>
          <a:r>
            <a:rPr lang="en-IN" dirty="0"/>
            <a:t>Data Pre-processing</a:t>
          </a:r>
        </a:p>
      </dgm:t>
    </dgm:pt>
    <dgm:pt modelId="{57250AA4-22F4-42C5-A1A8-71B9A470337C}" type="parTrans" cxnId="{4335C988-9C3B-4294-B5C8-178D55644766}">
      <dgm:prSet/>
      <dgm:spPr/>
      <dgm:t>
        <a:bodyPr/>
        <a:lstStyle/>
        <a:p>
          <a:endParaRPr lang="en-IN"/>
        </a:p>
      </dgm:t>
    </dgm:pt>
    <dgm:pt modelId="{79625CE9-7919-4331-B25D-DCEA5194D5DD}" type="sibTrans" cxnId="{4335C988-9C3B-4294-B5C8-178D55644766}">
      <dgm:prSet/>
      <dgm:spPr/>
      <dgm:t>
        <a:bodyPr/>
        <a:lstStyle/>
        <a:p>
          <a:endParaRPr lang="en-IN"/>
        </a:p>
      </dgm:t>
    </dgm:pt>
    <dgm:pt modelId="{43AE202A-4D86-4F66-9060-9D4C42C16E23}">
      <dgm:prSet phldrT="[Text]"/>
      <dgm:spPr/>
      <dgm:t>
        <a:bodyPr/>
        <a:lstStyle/>
        <a:p>
          <a:r>
            <a:rPr lang="en-IN" dirty="0"/>
            <a:t>Model Selection</a:t>
          </a:r>
        </a:p>
      </dgm:t>
    </dgm:pt>
    <dgm:pt modelId="{E2A611DE-C898-4976-BA96-389D4CB8B68B}" type="parTrans" cxnId="{24F21556-B08F-41F7-9D4F-786398ED9C8F}">
      <dgm:prSet/>
      <dgm:spPr/>
      <dgm:t>
        <a:bodyPr/>
        <a:lstStyle/>
        <a:p>
          <a:endParaRPr lang="en-IN"/>
        </a:p>
      </dgm:t>
    </dgm:pt>
    <dgm:pt modelId="{B7805C21-E6E6-4CEF-B031-BC3D66D5DB6C}" type="sibTrans" cxnId="{24F21556-B08F-41F7-9D4F-786398ED9C8F}">
      <dgm:prSet/>
      <dgm:spPr/>
      <dgm:t>
        <a:bodyPr/>
        <a:lstStyle/>
        <a:p>
          <a:endParaRPr lang="en-IN"/>
        </a:p>
      </dgm:t>
    </dgm:pt>
    <dgm:pt modelId="{C74F91CE-F21E-40DF-878E-73C37B9B7312}">
      <dgm:prSet phldrT="[Text]"/>
      <dgm:spPr/>
      <dgm:t>
        <a:bodyPr/>
        <a:lstStyle/>
        <a:p>
          <a:r>
            <a:rPr lang="en-IN" dirty="0"/>
            <a:t>Model Evaluation</a:t>
          </a:r>
        </a:p>
      </dgm:t>
    </dgm:pt>
    <dgm:pt modelId="{B4AEED63-57A3-4CFC-B24A-18A770B2CE8A}" type="parTrans" cxnId="{7CED5252-3915-49A9-BDC0-F51E429FAB30}">
      <dgm:prSet/>
      <dgm:spPr/>
      <dgm:t>
        <a:bodyPr/>
        <a:lstStyle/>
        <a:p>
          <a:endParaRPr lang="en-IN"/>
        </a:p>
      </dgm:t>
    </dgm:pt>
    <dgm:pt modelId="{7BC7C53A-6F1A-48AE-BB15-16EC329CB993}" type="sibTrans" cxnId="{7CED5252-3915-49A9-BDC0-F51E429FAB30}">
      <dgm:prSet/>
      <dgm:spPr/>
      <dgm:t>
        <a:bodyPr/>
        <a:lstStyle/>
        <a:p>
          <a:endParaRPr lang="en-IN"/>
        </a:p>
      </dgm:t>
    </dgm:pt>
    <dgm:pt modelId="{9F7F8557-9AF9-4EA9-A356-877AC47F08C3}">
      <dgm:prSet phldrT="[Text]"/>
      <dgm:spPr/>
      <dgm:t>
        <a:bodyPr/>
        <a:lstStyle/>
        <a:p>
          <a:r>
            <a:rPr lang="en-IN" dirty="0"/>
            <a:t>Future Directions</a:t>
          </a:r>
        </a:p>
      </dgm:t>
    </dgm:pt>
    <dgm:pt modelId="{C5D66F7D-9656-44EE-9E73-BD5A048EAB28}" type="parTrans" cxnId="{BD86E2A8-E9EC-4AF4-8210-6E3650794E8A}">
      <dgm:prSet/>
      <dgm:spPr/>
      <dgm:t>
        <a:bodyPr/>
        <a:lstStyle/>
        <a:p>
          <a:endParaRPr lang="en-IN"/>
        </a:p>
      </dgm:t>
    </dgm:pt>
    <dgm:pt modelId="{3D0CCB92-28F0-43CB-8453-D15314E5EAF6}" type="sibTrans" cxnId="{BD86E2A8-E9EC-4AF4-8210-6E3650794E8A}">
      <dgm:prSet/>
      <dgm:spPr/>
      <dgm:t>
        <a:bodyPr/>
        <a:lstStyle/>
        <a:p>
          <a:endParaRPr lang="en-IN"/>
        </a:p>
      </dgm:t>
    </dgm:pt>
    <dgm:pt modelId="{2999EFAF-DBEE-407C-BB7D-254841904316}" type="pres">
      <dgm:prSet presAssocID="{2524E8AA-DD54-4877-A3AD-157EC718DC1F}" presName="diagram" presStyleCnt="0">
        <dgm:presLayoutVars>
          <dgm:dir/>
          <dgm:resizeHandles val="exact"/>
        </dgm:presLayoutVars>
      </dgm:prSet>
      <dgm:spPr/>
    </dgm:pt>
    <dgm:pt modelId="{1EFAD6C9-DA5A-420E-8391-25BAB9ABB7E2}" type="pres">
      <dgm:prSet presAssocID="{B3490B79-2CC2-4482-B851-03D70083CDB1}" presName="node" presStyleLbl="node1" presStyleIdx="0" presStyleCnt="5" custLinFactNeighborX="-477" custLinFactNeighborY="-2798">
        <dgm:presLayoutVars>
          <dgm:bulletEnabled val="1"/>
        </dgm:presLayoutVars>
      </dgm:prSet>
      <dgm:spPr/>
    </dgm:pt>
    <dgm:pt modelId="{A62196DE-BD2C-48AE-B62A-BBC61B3B6854}" type="pres">
      <dgm:prSet presAssocID="{11DB3D15-20D0-46F4-8C34-8E0059DB3B4B}" presName="sibTrans" presStyleLbl="sibTrans2D1" presStyleIdx="0" presStyleCnt="4"/>
      <dgm:spPr/>
    </dgm:pt>
    <dgm:pt modelId="{C9016412-13F2-445A-A009-6B90C0B80DA1}" type="pres">
      <dgm:prSet presAssocID="{11DB3D15-20D0-46F4-8C34-8E0059DB3B4B}" presName="connectorText" presStyleLbl="sibTrans2D1" presStyleIdx="0" presStyleCnt="4"/>
      <dgm:spPr/>
    </dgm:pt>
    <dgm:pt modelId="{7659E3DE-17FB-4A1D-82BC-FB716CD813F9}" type="pres">
      <dgm:prSet presAssocID="{74429888-FD3C-4947-AFE7-8BB0117541FE}" presName="node" presStyleLbl="node1" presStyleIdx="1" presStyleCnt="5">
        <dgm:presLayoutVars>
          <dgm:bulletEnabled val="1"/>
        </dgm:presLayoutVars>
      </dgm:prSet>
      <dgm:spPr/>
    </dgm:pt>
    <dgm:pt modelId="{DEF49678-AE21-40C8-AE69-E9C81F10E31A}" type="pres">
      <dgm:prSet presAssocID="{79625CE9-7919-4331-B25D-DCEA5194D5DD}" presName="sibTrans" presStyleLbl="sibTrans2D1" presStyleIdx="1" presStyleCnt="4"/>
      <dgm:spPr/>
    </dgm:pt>
    <dgm:pt modelId="{28D1B4AC-A8B2-4EC2-98C3-A5CC1D74CD22}" type="pres">
      <dgm:prSet presAssocID="{79625CE9-7919-4331-B25D-DCEA5194D5DD}" presName="connectorText" presStyleLbl="sibTrans2D1" presStyleIdx="1" presStyleCnt="4"/>
      <dgm:spPr/>
    </dgm:pt>
    <dgm:pt modelId="{8F95C9FD-17A3-40D4-9928-B434B07A4C85}" type="pres">
      <dgm:prSet presAssocID="{43AE202A-4D86-4F66-9060-9D4C42C16E23}" presName="node" presStyleLbl="node1" presStyleIdx="2" presStyleCnt="5">
        <dgm:presLayoutVars>
          <dgm:bulletEnabled val="1"/>
        </dgm:presLayoutVars>
      </dgm:prSet>
      <dgm:spPr/>
    </dgm:pt>
    <dgm:pt modelId="{348B13D2-DD76-4154-BCD9-9DBE4B41F192}" type="pres">
      <dgm:prSet presAssocID="{B7805C21-E6E6-4CEF-B031-BC3D66D5DB6C}" presName="sibTrans" presStyleLbl="sibTrans2D1" presStyleIdx="2" presStyleCnt="4"/>
      <dgm:spPr/>
    </dgm:pt>
    <dgm:pt modelId="{1E38F3AB-8D32-4333-B607-6F1FC4AF4EDE}" type="pres">
      <dgm:prSet presAssocID="{B7805C21-E6E6-4CEF-B031-BC3D66D5DB6C}" presName="connectorText" presStyleLbl="sibTrans2D1" presStyleIdx="2" presStyleCnt="4"/>
      <dgm:spPr/>
    </dgm:pt>
    <dgm:pt modelId="{00E736B7-24BA-439F-B315-4A57829DBAB6}" type="pres">
      <dgm:prSet presAssocID="{C74F91CE-F21E-40DF-878E-73C37B9B7312}" presName="node" presStyleLbl="node1" presStyleIdx="3" presStyleCnt="5">
        <dgm:presLayoutVars>
          <dgm:bulletEnabled val="1"/>
        </dgm:presLayoutVars>
      </dgm:prSet>
      <dgm:spPr/>
    </dgm:pt>
    <dgm:pt modelId="{63D17E80-DACE-484B-9622-507A5414B23E}" type="pres">
      <dgm:prSet presAssocID="{7BC7C53A-6F1A-48AE-BB15-16EC329CB993}" presName="sibTrans" presStyleLbl="sibTrans2D1" presStyleIdx="3" presStyleCnt="4"/>
      <dgm:spPr/>
    </dgm:pt>
    <dgm:pt modelId="{B4713E4A-F045-42D7-BF07-862A6FB5BA90}" type="pres">
      <dgm:prSet presAssocID="{7BC7C53A-6F1A-48AE-BB15-16EC329CB993}" presName="connectorText" presStyleLbl="sibTrans2D1" presStyleIdx="3" presStyleCnt="4"/>
      <dgm:spPr/>
    </dgm:pt>
    <dgm:pt modelId="{15F3E200-3EC1-417B-A17A-DD5B502F513A}" type="pres">
      <dgm:prSet presAssocID="{9F7F8557-9AF9-4EA9-A356-877AC47F08C3}" presName="node" presStyleLbl="node1" presStyleIdx="4" presStyleCnt="5">
        <dgm:presLayoutVars>
          <dgm:bulletEnabled val="1"/>
        </dgm:presLayoutVars>
      </dgm:prSet>
      <dgm:spPr/>
    </dgm:pt>
  </dgm:ptLst>
  <dgm:cxnLst>
    <dgm:cxn modelId="{7FF09100-A3EA-48E2-9F44-51E45F3BE73C}" type="presOf" srcId="{2524E8AA-DD54-4877-A3AD-157EC718DC1F}" destId="{2999EFAF-DBEE-407C-BB7D-254841904316}" srcOrd="0" destOrd="0" presId="urn:microsoft.com/office/officeart/2005/8/layout/process5"/>
    <dgm:cxn modelId="{741B7D18-187E-42CD-8168-2B500DD31035}" type="presOf" srcId="{7BC7C53A-6F1A-48AE-BB15-16EC329CB993}" destId="{63D17E80-DACE-484B-9622-507A5414B23E}" srcOrd="0" destOrd="0" presId="urn:microsoft.com/office/officeart/2005/8/layout/process5"/>
    <dgm:cxn modelId="{9C44175B-26AC-4425-9AB8-01D89CF80B0E}" type="presOf" srcId="{B7805C21-E6E6-4CEF-B031-BC3D66D5DB6C}" destId="{348B13D2-DD76-4154-BCD9-9DBE4B41F192}" srcOrd="0" destOrd="0" presId="urn:microsoft.com/office/officeart/2005/8/layout/process5"/>
    <dgm:cxn modelId="{D7D69965-7C0C-470F-A6DE-85A93BC458AC}" type="presOf" srcId="{11DB3D15-20D0-46F4-8C34-8E0059DB3B4B}" destId="{C9016412-13F2-445A-A009-6B90C0B80DA1}" srcOrd="1" destOrd="0" presId="urn:microsoft.com/office/officeart/2005/8/layout/process5"/>
    <dgm:cxn modelId="{D652284A-644B-4BD4-8DAC-ABE236DC751E}" type="presOf" srcId="{79625CE9-7919-4331-B25D-DCEA5194D5DD}" destId="{DEF49678-AE21-40C8-AE69-E9C81F10E31A}" srcOrd="0" destOrd="0" presId="urn:microsoft.com/office/officeart/2005/8/layout/process5"/>
    <dgm:cxn modelId="{575C9A6B-3507-4EAE-AF5F-FB7A1A334BCD}" type="presOf" srcId="{79625CE9-7919-4331-B25D-DCEA5194D5DD}" destId="{28D1B4AC-A8B2-4EC2-98C3-A5CC1D74CD22}" srcOrd="1" destOrd="0" presId="urn:microsoft.com/office/officeart/2005/8/layout/process5"/>
    <dgm:cxn modelId="{D9F5E771-630F-498A-8022-2C60E729F813}" type="presOf" srcId="{9F7F8557-9AF9-4EA9-A356-877AC47F08C3}" destId="{15F3E200-3EC1-417B-A17A-DD5B502F513A}" srcOrd="0" destOrd="0" presId="urn:microsoft.com/office/officeart/2005/8/layout/process5"/>
    <dgm:cxn modelId="{7CED5252-3915-49A9-BDC0-F51E429FAB30}" srcId="{2524E8AA-DD54-4877-A3AD-157EC718DC1F}" destId="{C74F91CE-F21E-40DF-878E-73C37B9B7312}" srcOrd="3" destOrd="0" parTransId="{B4AEED63-57A3-4CFC-B24A-18A770B2CE8A}" sibTransId="{7BC7C53A-6F1A-48AE-BB15-16EC329CB993}"/>
    <dgm:cxn modelId="{7F3B6C75-32EE-49CA-BC57-F81C533E95F2}" srcId="{2524E8AA-DD54-4877-A3AD-157EC718DC1F}" destId="{B3490B79-2CC2-4482-B851-03D70083CDB1}" srcOrd="0" destOrd="0" parTransId="{D41323B7-035B-442C-B4DE-B927B865B34B}" sibTransId="{11DB3D15-20D0-46F4-8C34-8E0059DB3B4B}"/>
    <dgm:cxn modelId="{24F21556-B08F-41F7-9D4F-786398ED9C8F}" srcId="{2524E8AA-DD54-4877-A3AD-157EC718DC1F}" destId="{43AE202A-4D86-4F66-9060-9D4C42C16E23}" srcOrd="2" destOrd="0" parTransId="{E2A611DE-C898-4976-BA96-389D4CB8B68B}" sibTransId="{B7805C21-E6E6-4CEF-B031-BC3D66D5DB6C}"/>
    <dgm:cxn modelId="{4335C988-9C3B-4294-B5C8-178D55644766}" srcId="{2524E8AA-DD54-4877-A3AD-157EC718DC1F}" destId="{74429888-FD3C-4947-AFE7-8BB0117541FE}" srcOrd="1" destOrd="0" parTransId="{57250AA4-22F4-42C5-A1A8-71B9A470337C}" sibTransId="{79625CE9-7919-4331-B25D-DCEA5194D5DD}"/>
    <dgm:cxn modelId="{2F98D88D-5217-4F65-833F-0F2B451B91AC}" type="presOf" srcId="{B3490B79-2CC2-4482-B851-03D70083CDB1}" destId="{1EFAD6C9-DA5A-420E-8391-25BAB9ABB7E2}" srcOrd="0" destOrd="0" presId="urn:microsoft.com/office/officeart/2005/8/layout/process5"/>
    <dgm:cxn modelId="{C891AE98-976D-48FF-B40B-14F6C2A6528F}" type="presOf" srcId="{11DB3D15-20D0-46F4-8C34-8E0059DB3B4B}" destId="{A62196DE-BD2C-48AE-B62A-BBC61B3B6854}" srcOrd="0" destOrd="0" presId="urn:microsoft.com/office/officeart/2005/8/layout/process5"/>
    <dgm:cxn modelId="{77DAD6A0-0BFC-4FD6-AEE6-3FB8B261BE7E}" type="presOf" srcId="{C74F91CE-F21E-40DF-878E-73C37B9B7312}" destId="{00E736B7-24BA-439F-B315-4A57829DBAB6}" srcOrd="0" destOrd="0" presId="urn:microsoft.com/office/officeart/2005/8/layout/process5"/>
    <dgm:cxn modelId="{3B6A9CA2-6705-4C84-AA28-00FF50624462}" type="presOf" srcId="{43AE202A-4D86-4F66-9060-9D4C42C16E23}" destId="{8F95C9FD-17A3-40D4-9928-B434B07A4C85}" srcOrd="0" destOrd="0" presId="urn:microsoft.com/office/officeart/2005/8/layout/process5"/>
    <dgm:cxn modelId="{BD86E2A8-E9EC-4AF4-8210-6E3650794E8A}" srcId="{2524E8AA-DD54-4877-A3AD-157EC718DC1F}" destId="{9F7F8557-9AF9-4EA9-A356-877AC47F08C3}" srcOrd="4" destOrd="0" parTransId="{C5D66F7D-9656-44EE-9E73-BD5A048EAB28}" sibTransId="{3D0CCB92-28F0-43CB-8453-D15314E5EAF6}"/>
    <dgm:cxn modelId="{534876AA-0091-4FCE-B5EC-03A32A218D10}" type="presOf" srcId="{7BC7C53A-6F1A-48AE-BB15-16EC329CB993}" destId="{B4713E4A-F045-42D7-BF07-862A6FB5BA90}" srcOrd="1" destOrd="0" presId="urn:microsoft.com/office/officeart/2005/8/layout/process5"/>
    <dgm:cxn modelId="{E497BBD7-16A6-4D39-8F6C-6C8F361A0256}" type="presOf" srcId="{B7805C21-E6E6-4CEF-B031-BC3D66D5DB6C}" destId="{1E38F3AB-8D32-4333-B607-6F1FC4AF4EDE}" srcOrd="1" destOrd="0" presId="urn:microsoft.com/office/officeart/2005/8/layout/process5"/>
    <dgm:cxn modelId="{0AC09BFA-71F1-4A86-9A2C-B089D9CF767D}" type="presOf" srcId="{74429888-FD3C-4947-AFE7-8BB0117541FE}" destId="{7659E3DE-17FB-4A1D-82BC-FB716CD813F9}" srcOrd="0" destOrd="0" presId="urn:microsoft.com/office/officeart/2005/8/layout/process5"/>
    <dgm:cxn modelId="{7EA18108-DF4D-44AB-AA11-7EED55F6F0CB}" type="presParOf" srcId="{2999EFAF-DBEE-407C-BB7D-254841904316}" destId="{1EFAD6C9-DA5A-420E-8391-25BAB9ABB7E2}" srcOrd="0" destOrd="0" presId="urn:microsoft.com/office/officeart/2005/8/layout/process5"/>
    <dgm:cxn modelId="{2D6D4C20-E40F-41F2-B5B6-38DCC8D041C3}" type="presParOf" srcId="{2999EFAF-DBEE-407C-BB7D-254841904316}" destId="{A62196DE-BD2C-48AE-B62A-BBC61B3B6854}" srcOrd="1" destOrd="0" presId="urn:microsoft.com/office/officeart/2005/8/layout/process5"/>
    <dgm:cxn modelId="{2F4A7082-17D1-4793-9644-EDC285D1315B}" type="presParOf" srcId="{A62196DE-BD2C-48AE-B62A-BBC61B3B6854}" destId="{C9016412-13F2-445A-A009-6B90C0B80DA1}" srcOrd="0" destOrd="0" presId="urn:microsoft.com/office/officeart/2005/8/layout/process5"/>
    <dgm:cxn modelId="{4ECECC3A-FB07-47C6-B061-117D778B24D1}" type="presParOf" srcId="{2999EFAF-DBEE-407C-BB7D-254841904316}" destId="{7659E3DE-17FB-4A1D-82BC-FB716CD813F9}" srcOrd="2" destOrd="0" presId="urn:microsoft.com/office/officeart/2005/8/layout/process5"/>
    <dgm:cxn modelId="{0A31691C-4B57-4081-84ED-5E20E4A10326}" type="presParOf" srcId="{2999EFAF-DBEE-407C-BB7D-254841904316}" destId="{DEF49678-AE21-40C8-AE69-E9C81F10E31A}" srcOrd="3" destOrd="0" presId="urn:microsoft.com/office/officeart/2005/8/layout/process5"/>
    <dgm:cxn modelId="{5E177D6A-51BC-4F39-B6F5-10BAFE481DEF}" type="presParOf" srcId="{DEF49678-AE21-40C8-AE69-E9C81F10E31A}" destId="{28D1B4AC-A8B2-4EC2-98C3-A5CC1D74CD22}" srcOrd="0" destOrd="0" presId="urn:microsoft.com/office/officeart/2005/8/layout/process5"/>
    <dgm:cxn modelId="{1A4D0DE9-C5AE-4CD0-902D-B220BF6BEC1B}" type="presParOf" srcId="{2999EFAF-DBEE-407C-BB7D-254841904316}" destId="{8F95C9FD-17A3-40D4-9928-B434B07A4C85}" srcOrd="4" destOrd="0" presId="urn:microsoft.com/office/officeart/2005/8/layout/process5"/>
    <dgm:cxn modelId="{3F649574-3ED3-449B-9F88-952103C4D7CE}" type="presParOf" srcId="{2999EFAF-DBEE-407C-BB7D-254841904316}" destId="{348B13D2-DD76-4154-BCD9-9DBE4B41F192}" srcOrd="5" destOrd="0" presId="urn:microsoft.com/office/officeart/2005/8/layout/process5"/>
    <dgm:cxn modelId="{C181A816-2E9B-4F9A-934E-AF5AF43AB6B5}" type="presParOf" srcId="{348B13D2-DD76-4154-BCD9-9DBE4B41F192}" destId="{1E38F3AB-8D32-4333-B607-6F1FC4AF4EDE}" srcOrd="0" destOrd="0" presId="urn:microsoft.com/office/officeart/2005/8/layout/process5"/>
    <dgm:cxn modelId="{4807E59D-C55C-48A0-8433-1E814EB9EC7A}" type="presParOf" srcId="{2999EFAF-DBEE-407C-BB7D-254841904316}" destId="{00E736B7-24BA-439F-B315-4A57829DBAB6}" srcOrd="6" destOrd="0" presId="urn:microsoft.com/office/officeart/2005/8/layout/process5"/>
    <dgm:cxn modelId="{248907A4-989A-4DD2-9677-8946B9264A49}" type="presParOf" srcId="{2999EFAF-DBEE-407C-BB7D-254841904316}" destId="{63D17E80-DACE-484B-9622-507A5414B23E}" srcOrd="7" destOrd="0" presId="urn:microsoft.com/office/officeart/2005/8/layout/process5"/>
    <dgm:cxn modelId="{5DD8BA02-2810-4611-9F71-D3E1058AC7C9}" type="presParOf" srcId="{63D17E80-DACE-484B-9622-507A5414B23E}" destId="{B4713E4A-F045-42D7-BF07-862A6FB5BA90}" srcOrd="0" destOrd="0" presId="urn:microsoft.com/office/officeart/2005/8/layout/process5"/>
    <dgm:cxn modelId="{163DB0A3-DBCD-48B4-8CB0-5B320850F712}" type="presParOf" srcId="{2999EFAF-DBEE-407C-BB7D-254841904316}" destId="{15F3E200-3EC1-417B-A17A-DD5B502F513A}"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E1E3CE-BD36-41F2-AC0A-B707AFCDD2A8}"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49D89B18-45C9-418F-8A06-0E3EA797FD54}">
      <dgm:prSet/>
      <dgm:spPr/>
      <dgm:t>
        <a:bodyPr/>
        <a:lstStyle/>
        <a:p>
          <a:pPr>
            <a:defRPr cap="all"/>
          </a:pPr>
          <a:r>
            <a:rPr lang="en-IN" dirty="0"/>
            <a:t>The limitations of the developed model will be identified, and potential future directions for improving the performance and interpretability of the model for AD detection using MRI images will be discussed.</a:t>
          </a:r>
          <a:endParaRPr lang="en-US" dirty="0"/>
        </a:p>
      </dgm:t>
    </dgm:pt>
    <dgm:pt modelId="{3E525292-CD2C-43A5-B0A9-A909D5274DD9}" type="parTrans" cxnId="{894BC894-0F8A-471B-B9E8-975AA00EA80D}">
      <dgm:prSet/>
      <dgm:spPr/>
      <dgm:t>
        <a:bodyPr/>
        <a:lstStyle/>
        <a:p>
          <a:endParaRPr lang="en-US"/>
        </a:p>
      </dgm:t>
    </dgm:pt>
    <dgm:pt modelId="{364A7E44-66C5-419B-9211-789C194ACB6C}" type="sibTrans" cxnId="{894BC894-0F8A-471B-B9E8-975AA00EA80D}">
      <dgm:prSet/>
      <dgm:spPr/>
      <dgm:t>
        <a:bodyPr/>
        <a:lstStyle/>
        <a:p>
          <a:endParaRPr lang="en-US"/>
        </a:p>
      </dgm:t>
    </dgm:pt>
    <dgm:pt modelId="{AF243E89-0630-4D59-8B92-AEE991748D49}">
      <dgm:prSet/>
      <dgm:spPr/>
      <dgm:t>
        <a:bodyPr/>
        <a:lstStyle/>
        <a:p>
          <a:pPr>
            <a:defRPr cap="all"/>
          </a:pPr>
          <a:r>
            <a:rPr lang="en-IN" dirty="0"/>
            <a:t>The future plan for this research includes further validation and refinement of the model by choosing optimal hyperparameters.</a:t>
          </a:r>
          <a:endParaRPr lang="en-US" dirty="0"/>
        </a:p>
      </dgm:t>
    </dgm:pt>
    <dgm:pt modelId="{DA150BE5-9D9D-4017-8C87-D5D510AA6246}" type="parTrans" cxnId="{792FB46C-655B-44AE-ABD3-76D6A7732E08}">
      <dgm:prSet/>
      <dgm:spPr/>
      <dgm:t>
        <a:bodyPr/>
        <a:lstStyle/>
        <a:p>
          <a:endParaRPr lang="en-US"/>
        </a:p>
      </dgm:t>
    </dgm:pt>
    <dgm:pt modelId="{5CB7C715-E17B-4434-A5B1-BE5BFC8C4CE2}" type="sibTrans" cxnId="{792FB46C-655B-44AE-ABD3-76D6A7732E08}">
      <dgm:prSet/>
      <dgm:spPr/>
      <dgm:t>
        <a:bodyPr/>
        <a:lstStyle/>
        <a:p>
          <a:endParaRPr lang="en-US"/>
        </a:p>
      </dgm:t>
    </dgm:pt>
    <dgm:pt modelId="{362BB62B-81C7-45BC-A06F-1A6AA9F52065}">
      <dgm:prSet/>
      <dgm:spPr/>
      <dgm:t>
        <a:bodyPr/>
        <a:lstStyle/>
        <a:p>
          <a:pPr>
            <a:defRPr cap="all"/>
          </a:pPr>
          <a:r>
            <a:rPr lang="en-IN" dirty="0"/>
            <a:t>Introducing some changes in the model layers’ structure for more efficiency.</a:t>
          </a:r>
          <a:endParaRPr lang="en-US" dirty="0"/>
        </a:p>
      </dgm:t>
    </dgm:pt>
    <dgm:pt modelId="{48803D7E-D3F4-4EEC-9D39-6580B07C192F}" type="parTrans" cxnId="{7BAAE974-1D36-4615-9CB9-9C1BE3E17311}">
      <dgm:prSet/>
      <dgm:spPr/>
      <dgm:t>
        <a:bodyPr/>
        <a:lstStyle/>
        <a:p>
          <a:endParaRPr lang="en-US"/>
        </a:p>
      </dgm:t>
    </dgm:pt>
    <dgm:pt modelId="{915BEB13-6F21-450F-8234-5BA2297D149E}" type="sibTrans" cxnId="{7BAAE974-1D36-4615-9CB9-9C1BE3E17311}">
      <dgm:prSet/>
      <dgm:spPr/>
      <dgm:t>
        <a:bodyPr/>
        <a:lstStyle/>
        <a:p>
          <a:endParaRPr lang="en-US"/>
        </a:p>
      </dgm:t>
    </dgm:pt>
    <dgm:pt modelId="{DB304D2F-11C7-485A-9479-26C149E7B18C}" type="pres">
      <dgm:prSet presAssocID="{DCE1E3CE-BD36-41F2-AC0A-B707AFCDD2A8}" presName="root" presStyleCnt="0">
        <dgm:presLayoutVars>
          <dgm:dir/>
          <dgm:resizeHandles val="exact"/>
        </dgm:presLayoutVars>
      </dgm:prSet>
      <dgm:spPr/>
    </dgm:pt>
    <dgm:pt modelId="{99C4FA25-A23F-4F22-92FD-EBBEFC23F698}" type="pres">
      <dgm:prSet presAssocID="{49D89B18-45C9-418F-8A06-0E3EA797FD54}" presName="compNode" presStyleCnt="0"/>
      <dgm:spPr/>
    </dgm:pt>
    <dgm:pt modelId="{6B483DDB-02D9-4FAF-BC52-65E6D07BA003}" type="pres">
      <dgm:prSet presAssocID="{49D89B18-45C9-418F-8A06-0E3EA797FD54}" presName="iconBgRect" presStyleLbl="bgShp" presStyleIdx="0" presStyleCnt="3"/>
      <dgm:spPr/>
    </dgm:pt>
    <dgm:pt modelId="{EFD1874C-89C7-4A67-BB2E-C62EAF2B9649}" type="pres">
      <dgm:prSet presAssocID="{49D89B18-45C9-418F-8A06-0E3EA797FD5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689B95CE-6F92-48DF-A17F-6A28D7246FB2}" type="pres">
      <dgm:prSet presAssocID="{49D89B18-45C9-418F-8A06-0E3EA797FD54}" presName="spaceRect" presStyleCnt="0"/>
      <dgm:spPr/>
    </dgm:pt>
    <dgm:pt modelId="{3ABE18CC-8D0D-45D3-8491-103F2FD9FEFF}" type="pres">
      <dgm:prSet presAssocID="{49D89B18-45C9-418F-8A06-0E3EA797FD54}" presName="textRect" presStyleLbl="revTx" presStyleIdx="0" presStyleCnt="3" custScaleY="185646">
        <dgm:presLayoutVars>
          <dgm:chMax val="1"/>
          <dgm:chPref val="1"/>
        </dgm:presLayoutVars>
      </dgm:prSet>
      <dgm:spPr/>
    </dgm:pt>
    <dgm:pt modelId="{07862CF3-352F-44B3-8CD2-0CD8A3EF5D87}" type="pres">
      <dgm:prSet presAssocID="{364A7E44-66C5-419B-9211-789C194ACB6C}" presName="sibTrans" presStyleCnt="0"/>
      <dgm:spPr/>
    </dgm:pt>
    <dgm:pt modelId="{7E53B584-404E-4508-A742-A2AA6B157AF0}" type="pres">
      <dgm:prSet presAssocID="{AF243E89-0630-4D59-8B92-AEE991748D49}" presName="compNode" presStyleCnt="0"/>
      <dgm:spPr/>
    </dgm:pt>
    <dgm:pt modelId="{A0FBE6C1-6C95-4E1E-9936-4FE7E8B0CAAB}" type="pres">
      <dgm:prSet presAssocID="{AF243E89-0630-4D59-8B92-AEE991748D49}" presName="iconBgRect" presStyleLbl="bgShp" presStyleIdx="1" presStyleCnt="3"/>
      <dgm:spPr/>
    </dgm:pt>
    <dgm:pt modelId="{B06CAFF3-56FE-4596-8098-97E92621FE51}" type="pres">
      <dgm:prSet presAssocID="{AF243E89-0630-4D59-8B92-AEE991748D4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DB0C0D33-0E70-46E1-9C66-2E803FF30519}" type="pres">
      <dgm:prSet presAssocID="{AF243E89-0630-4D59-8B92-AEE991748D49}" presName="spaceRect" presStyleCnt="0"/>
      <dgm:spPr/>
    </dgm:pt>
    <dgm:pt modelId="{6B302113-2131-4A53-943F-B87C0E2C7782}" type="pres">
      <dgm:prSet presAssocID="{AF243E89-0630-4D59-8B92-AEE991748D49}" presName="textRect" presStyleLbl="revTx" presStyleIdx="1" presStyleCnt="3" custScaleY="188567">
        <dgm:presLayoutVars>
          <dgm:chMax val="1"/>
          <dgm:chPref val="1"/>
        </dgm:presLayoutVars>
      </dgm:prSet>
      <dgm:spPr/>
    </dgm:pt>
    <dgm:pt modelId="{1DB57CFB-B792-4CD5-9CCC-DD935A915D65}" type="pres">
      <dgm:prSet presAssocID="{5CB7C715-E17B-4434-A5B1-BE5BFC8C4CE2}" presName="sibTrans" presStyleCnt="0"/>
      <dgm:spPr/>
    </dgm:pt>
    <dgm:pt modelId="{398E60F8-E8AF-4EAD-A664-415670E8E9DD}" type="pres">
      <dgm:prSet presAssocID="{362BB62B-81C7-45BC-A06F-1A6AA9F52065}" presName="compNode" presStyleCnt="0"/>
      <dgm:spPr/>
    </dgm:pt>
    <dgm:pt modelId="{34233B06-B2D9-4907-ADDF-D6F3AE24EF4A}" type="pres">
      <dgm:prSet presAssocID="{362BB62B-81C7-45BC-A06F-1A6AA9F52065}" presName="iconBgRect" presStyleLbl="bgShp" presStyleIdx="2" presStyleCnt="3"/>
      <dgm:spPr/>
    </dgm:pt>
    <dgm:pt modelId="{E17913FF-3FFA-45E9-B0BE-12703D7DADC5}" type="pres">
      <dgm:prSet presAssocID="{362BB62B-81C7-45BC-A06F-1A6AA9F5206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559C9B0E-53EC-4959-94E3-63E88E29811F}" type="pres">
      <dgm:prSet presAssocID="{362BB62B-81C7-45BC-A06F-1A6AA9F52065}" presName="spaceRect" presStyleCnt="0"/>
      <dgm:spPr/>
    </dgm:pt>
    <dgm:pt modelId="{E2637587-6075-4455-81C0-A6C5D8F3BF03}" type="pres">
      <dgm:prSet presAssocID="{362BB62B-81C7-45BC-A06F-1A6AA9F52065}" presName="textRect" presStyleLbl="revTx" presStyleIdx="2" presStyleCnt="3" custScaleY="195994">
        <dgm:presLayoutVars>
          <dgm:chMax val="1"/>
          <dgm:chPref val="1"/>
        </dgm:presLayoutVars>
      </dgm:prSet>
      <dgm:spPr/>
    </dgm:pt>
  </dgm:ptLst>
  <dgm:cxnLst>
    <dgm:cxn modelId="{073FF141-5374-49B5-A40C-CFD4757D4A08}" type="presOf" srcId="{AF243E89-0630-4D59-8B92-AEE991748D49}" destId="{6B302113-2131-4A53-943F-B87C0E2C7782}" srcOrd="0" destOrd="0" presId="urn:microsoft.com/office/officeart/2018/5/layout/IconCircleLabelList"/>
    <dgm:cxn modelId="{AAE43366-8365-48E0-B6C4-A3DE5B116042}" type="presOf" srcId="{362BB62B-81C7-45BC-A06F-1A6AA9F52065}" destId="{E2637587-6075-4455-81C0-A6C5D8F3BF03}" srcOrd="0" destOrd="0" presId="urn:microsoft.com/office/officeart/2018/5/layout/IconCircleLabelList"/>
    <dgm:cxn modelId="{792FB46C-655B-44AE-ABD3-76D6A7732E08}" srcId="{DCE1E3CE-BD36-41F2-AC0A-B707AFCDD2A8}" destId="{AF243E89-0630-4D59-8B92-AEE991748D49}" srcOrd="1" destOrd="0" parTransId="{DA150BE5-9D9D-4017-8C87-D5D510AA6246}" sibTransId="{5CB7C715-E17B-4434-A5B1-BE5BFC8C4CE2}"/>
    <dgm:cxn modelId="{7BAAE974-1D36-4615-9CB9-9C1BE3E17311}" srcId="{DCE1E3CE-BD36-41F2-AC0A-B707AFCDD2A8}" destId="{362BB62B-81C7-45BC-A06F-1A6AA9F52065}" srcOrd="2" destOrd="0" parTransId="{48803D7E-D3F4-4EEC-9D39-6580B07C192F}" sibTransId="{915BEB13-6F21-450F-8234-5BA2297D149E}"/>
    <dgm:cxn modelId="{894BC894-0F8A-471B-B9E8-975AA00EA80D}" srcId="{DCE1E3CE-BD36-41F2-AC0A-B707AFCDD2A8}" destId="{49D89B18-45C9-418F-8A06-0E3EA797FD54}" srcOrd="0" destOrd="0" parTransId="{3E525292-CD2C-43A5-B0A9-A909D5274DD9}" sibTransId="{364A7E44-66C5-419B-9211-789C194ACB6C}"/>
    <dgm:cxn modelId="{B0374DC5-E6D8-406D-94A2-0584F439C4A9}" type="presOf" srcId="{DCE1E3CE-BD36-41F2-AC0A-B707AFCDD2A8}" destId="{DB304D2F-11C7-485A-9479-26C149E7B18C}" srcOrd="0" destOrd="0" presId="urn:microsoft.com/office/officeart/2018/5/layout/IconCircleLabelList"/>
    <dgm:cxn modelId="{70144CCB-3FC3-4C51-B53E-033AD97ABA52}" type="presOf" srcId="{49D89B18-45C9-418F-8A06-0E3EA797FD54}" destId="{3ABE18CC-8D0D-45D3-8491-103F2FD9FEFF}" srcOrd="0" destOrd="0" presId="urn:microsoft.com/office/officeart/2018/5/layout/IconCircleLabelList"/>
    <dgm:cxn modelId="{DEBBDDA9-6052-4E52-B7DC-0AF18B72013B}" type="presParOf" srcId="{DB304D2F-11C7-485A-9479-26C149E7B18C}" destId="{99C4FA25-A23F-4F22-92FD-EBBEFC23F698}" srcOrd="0" destOrd="0" presId="urn:microsoft.com/office/officeart/2018/5/layout/IconCircleLabelList"/>
    <dgm:cxn modelId="{3BEBDD4F-6ADC-4F79-8433-6CE3B5001B70}" type="presParOf" srcId="{99C4FA25-A23F-4F22-92FD-EBBEFC23F698}" destId="{6B483DDB-02D9-4FAF-BC52-65E6D07BA003}" srcOrd="0" destOrd="0" presId="urn:microsoft.com/office/officeart/2018/5/layout/IconCircleLabelList"/>
    <dgm:cxn modelId="{FA9708CE-C29E-480B-A963-81A6B0B8A740}" type="presParOf" srcId="{99C4FA25-A23F-4F22-92FD-EBBEFC23F698}" destId="{EFD1874C-89C7-4A67-BB2E-C62EAF2B9649}" srcOrd="1" destOrd="0" presId="urn:microsoft.com/office/officeart/2018/5/layout/IconCircleLabelList"/>
    <dgm:cxn modelId="{9DF08E82-6698-46BA-9A16-9EF1F35372D9}" type="presParOf" srcId="{99C4FA25-A23F-4F22-92FD-EBBEFC23F698}" destId="{689B95CE-6F92-48DF-A17F-6A28D7246FB2}" srcOrd="2" destOrd="0" presId="urn:microsoft.com/office/officeart/2018/5/layout/IconCircleLabelList"/>
    <dgm:cxn modelId="{D63B2BC0-73DE-42C6-9B63-2FAA3892F528}" type="presParOf" srcId="{99C4FA25-A23F-4F22-92FD-EBBEFC23F698}" destId="{3ABE18CC-8D0D-45D3-8491-103F2FD9FEFF}" srcOrd="3" destOrd="0" presId="urn:microsoft.com/office/officeart/2018/5/layout/IconCircleLabelList"/>
    <dgm:cxn modelId="{D4C72ACF-35DD-4D0A-87B3-A7F5062A336E}" type="presParOf" srcId="{DB304D2F-11C7-485A-9479-26C149E7B18C}" destId="{07862CF3-352F-44B3-8CD2-0CD8A3EF5D87}" srcOrd="1" destOrd="0" presId="urn:microsoft.com/office/officeart/2018/5/layout/IconCircleLabelList"/>
    <dgm:cxn modelId="{437B22D4-A690-4438-A676-8638D1CD05F6}" type="presParOf" srcId="{DB304D2F-11C7-485A-9479-26C149E7B18C}" destId="{7E53B584-404E-4508-A742-A2AA6B157AF0}" srcOrd="2" destOrd="0" presId="urn:microsoft.com/office/officeart/2018/5/layout/IconCircleLabelList"/>
    <dgm:cxn modelId="{C04B7E8C-58EB-40F2-BF2C-F97090DBA172}" type="presParOf" srcId="{7E53B584-404E-4508-A742-A2AA6B157AF0}" destId="{A0FBE6C1-6C95-4E1E-9936-4FE7E8B0CAAB}" srcOrd="0" destOrd="0" presId="urn:microsoft.com/office/officeart/2018/5/layout/IconCircleLabelList"/>
    <dgm:cxn modelId="{6377220D-3E60-488F-93B9-C7B18D3A6701}" type="presParOf" srcId="{7E53B584-404E-4508-A742-A2AA6B157AF0}" destId="{B06CAFF3-56FE-4596-8098-97E92621FE51}" srcOrd="1" destOrd="0" presId="urn:microsoft.com/office/officeart/2018/5/layout/IconCircleLabelList"/>
    <dgm:cxn modelId="{7B35E32A-A1E3-4089-979F-A4D7C136E321}" type="presParOf" srcId="{7E53B584-404E-4508-A742-A2AA6B157AF0}" destId="{DB0C0D33-0E70-46E1-9C66-2E803FF30519}" srcOrd="2" destOrd="0" presId="urn:microsoft.com/office/officeart/2018/5/layout/IconCircleLabelList"/>
    <dgm:cxn modelId="{A4E1B234-4955-4481-A1F4-FB27E7D196A3}" type="presParOf" srcId="{7E53B584-404E-4508-A742-A2AA6B157AF0}" destId="{6B302113-2131-4A53-943F-B87C0E2C7782}" srcOrd="3" destOrd="0" presId="urn:microsoft.com/office/officeart/2018/5/layout/IconCircleLabelList"/>
    <dgm:cxn modelId="{250849D7-B101-4AEA-A625-1F62728A0BAB}" type="presParOf" srcId="{DB304D2F-11C7-485A-9479-26C149E7B18C}" destId="{1DB57CFB-B792-4CD5-9CCC-DD935A915D65}" srcOrd="3" destOrd="0" presId="urn:microsoft.com/office/officeart/2018/5/layout/IconCircleLabelList"/>
    <dgm:cxn modelId="{83FF3CEF-C565-4450-B696-C8EC02678133}" type="presParOf" srcId="{DB304D2F-11C7-485A-9479-26C149E7B18C}" destId="{398E60F8-E8AF-4EAD-A664-415670E8E9DD}" srcOrd="4" destOrd="0" presId="urn:microsoft.com/office/officeart/2018/5/layout/IconCircleLabelList"/>
    <dgm:cxn modelId="{0570C50F-CC84-4A36-A9AE-A75155BD974F}" type="presParOf" srcId="{398E60F8-E8AF-4EAD-A664-415670E8E9DD}" destId="{34233B06-B2D9-4907-ADDF-D6F3AE24EF4A}" srcOrd="0" destOrd="0" presId="urn:microsoft.com/office/officeart/2018/5/layout/IconCircleLabelList"/>
    <dgm:cxn modelId="{1122FED1-9195-41BB-92D4-4E52C03648FE}" type="presParOf" srcId="{398E60F8-E8AF-4EAD-A664-415670E8E9DD}" destId="{E17913FF-3FFA-45E9-B0BE-12703D7DADC5}" srcOrd="1" destOrd="0" presId="urn:microsoft.com/office/officeart/2018/5/layout/IconCircleLabelList"/>
    <dgm:cxn modelId="{64A163A8-4D40-41A7-B08B-DCFFEAC64317}" type="presParOf" srcId="{398E60F8-E8AF-4EAD-A664-415670E8E9DD}" destId="{559C9B0E-53EC-4959-94E3-63E88E29811F}" srcOrd="2" destOrd="0" presId="urn:microsoft.com/office/officeart/2018/5/layout/IconCircleLabelList"/>
    <dgm:cxn modelId="{B4A902F5-67FA-4963-9159-63B11DFC4F8E}" type="presParOf" srcId="{398E60F8-E8AF-4EAD-A664-415670E8E9DD}" destId="{E2637587-6075-4455-81C0-A6C5D8F3BF0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AD6C9-DA5A-420E-8391-25BAB9ABB7E2}">
      <dsp:nvSpPr>
        <dsp:cNvPr id="0" name=""/>
        <dsp:cNvSpPr/>
      </dsp:nvSpPr>
      <dsp:spPr>
        <a:xfrm>
          <a:off x="836764" y="0"/>
          <a:ext cx="2130615" cy="127836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Data Collection</a:t>
          </a:r>
        </a:p>
      </dsp:txBody>
      <dsp:txXfrm>
        <a:off x="874206" y="37442"/>
        <a:ext cx="2055731" cy="1203485"/>
      </dsp:txXfrm>
    </dsp:sp>
    <dsp:sp modelId="{A62196DE-BD2C-48AE-B62A-BBC61B3B6854}">
      <dsp:nvSpPr>
        <dsp:cNvPr id="0" name=""/>
        <dsp:cNvSpPr/>
      </dsp:nvSpPr>
      <dsp:spPr>
        <a:xfrm rot="956">
          <a:off x="3157110" y="375400"/>
          <a:ext cx="457076" cy="52839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3157110" y="481059"/>
        <a:ext cx="319953" cy="317036"/>
      </dsp:txXfrm>
    </dsp:sp>
    <dsp:sp modelId="{7659E3DE-17FB-4A1D-82BC-FB716CD813F9}">
      <dsp:nvSpPr>
        <dsp:cNvPr id="0" name=""/>
        <dsp:cNvSpPr/>
      </dsp:nvSpPr>
      <dsp:spPr>
        <a:xfrm>
          <a:off x="3829789" y="831"/>
          <a:ext cx="2130615" cy="127836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Data Pre-processing</a:t>
          </a:r>
        </a:p>
      </dsp:txBody>
      <dsp:txXfrm>
        <a:off x="3867231" y="38273"/>
        <a:ext cx="2055731" cy="1203485"/>
      </dsp:txXfrm>
    </dsp:sp>
    <dsp:sp modelId="{DEF49678-AE21-40C8-AE69-E9C81F10E31A}">
      <dsp:nvSpPr>
        <dsp:cNvPr id="0" name=""/>
        <dsp:cNvSpPr/>
      </dsp:nvSpPr>
      <dsp:spPr>
        <a:xfrm rot="5400000">
          <a:off x="4669252" y="1428344"/>
          <a:ext cx="451690" cy="52839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rot="-5400000">
        <a:off x="4736580" y="1466695"/>
        <a:ext cx="317036" cy="316183"/>
      </dsp:txXfrm>
    </dsp:sp>
    <dsp:sp modelId="{8F95C9FD-17A3-40D4-9928-B434B07A4C85}">
      <dsp:nvSpPr>
        <dsp:cNvPr id="0" name=""/>
        <dsp:cNvSpPr/>
      </dsp:nvSpPr>
      <dsp:spPr>
        <a:xfrm>
          <a:off x="3829789" y="2131447"/>
          <a:ext cx="2130615" cy="127836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Model Selection</a:t>
          </a:r>
        </a:p>
      </dsp:txBody>
      <dsp:txXfrm>
        <a:off x="3867231" y="2168889"/>
        <a:ext cx="2055731" cy="1203485"/>
      </dsp:txXfrm>
    </dsp:sp>
    <dsp:sp modelId="{348B13D2-DD76-4154-BCD9-9DBE4B41F192}">
      <dsp:nvSpPr>
        <dsp:cNvPr id="0" name=""/>
        <dsp:cNvSpPr/>
      </dsp:nvSpPr>
      <dsp:spPr>
        <a:xfrm rot="10800000">
          <a:off x="3190604" y="2506435"/>
          <a:ext cx="451690" cy="52839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rot="10800000">
        <a:off x="3326111" y="2612113"/>
        <a:ext cx="316183" cy="317036"/>
      </dsp:txXfrm>
    </dsp:sp>
    <dsp:sp modelId="{00E736B7-24BA-439F-B315-4A57829DBAB6}">
      <dsp:nvSpPr>
        <dsp:cNvPr id="0" name=""/>
        <dsp:cNvSpPr/>
      </dsp:nvSpPr>
      <dsp:spPr>
        <a:xfrm>
          <a:off x="846927" y="2131447"/>
          <a:ext cx="2130615" cy="127836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Model Evaluation</a:t>
          </a:r>
        </a:p>
      </dsp:txBody>
      <dsp:txXfrm>
        <a:off x="884369" y="2168889"/>
        <a:ext cx="2055731" cy="1203485"/>
      </dsp:txXfrm>
    </dsp:sp>
    <dsp:sp modelId="{63D17E80-DACE-484B-9622-507A5414B23E}">
      <dsp:nvSpPr>
        <dsp:cNvPr id="0" name=""/>
        <dsp:cNvSpPr/>
      </dsp:nvSpPr>
      <dsp:spPr>
        <a:xfrm rot="5400000">
          <a:off x="1686390" y="3558959"/>
          <a:ext cx="451690" cy="52839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rot="-5400000">
        <a:off x="1753718" y="3597310"/>
        <a:ext cx="317036" cy="316183"/>
      </dsp:txXfrm>
    </dsp:sp>
    <dsp:sp modelId="{15F3E200-3EC1-417B-A17A-DD5B502F513A}">
      <dsp:nvSpPr>
        <dsp:cNvPr id="0" name=""/>
        <dsp:cNvSpPr/>
      </dsp:nvSpPr>
      <dsp:spPr>
        <a:xfrm>
          <a:off x="846927" y="4262062"/>
          <a:ext cx="2130615" cy="127836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Future Directions</a:t>
          </a:r>
        </a:p>
      </dsp:txBody>
      <dsp:txXfrm>
        <a:off x="884369" y="4299504"/>
        <a:ext cx="2055731" cy="12034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83DDB-02D9-4FAF-BC52-65E6D07BA003}">
      <dsp:nvSpPr>
        <dsp:cNvPr id="0" name=""/>
        <dsp:cNvSpPr/>
      </dsp:nvSpPr>
      <dsp:spPr>
        <a:xfrm>
          <a:off x="679050" y="424006"/>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D1874C-89C7-4A67-BB2E-C62EAF2B9649}">
      <dsp:nvSpPr>
        <dsp:cNvPr id="0" name=""/>
        <dsp:cNvSpPr/>
      </dsp:nvSpPr>
      <dsp:spPr>
        <a:xfrm>
          <a:off x="1081237" y="826193"/>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BE18CC-8D0D-45D3-8491-103F2FD9FEFF}">
      <dsp:nvSpPr>
        <dsp:cNvPr id="0" name=""/>
        <dsp:cNvSpPr/>
      </dsp:nvSpPr>
      <dsp:spPr>
        <a:xfrm>
          <a:off x="75768" y="2590680"/>
          <a:ext cx="3093750" cy="1336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kern="1200" dirty="0"/>
            <a:t>The limitations of the developed model will be identified, and potential future directions for improving the performance and interpretability of the model for AD detection using MRI images will be discussed.</a:t>
          </a:r>
          <a:endParaRPr lang="en-US" sz="1200" kern="1200" dirty="0"/>
        </a:p>
      </dsp:txBody>
      <dsp:txXfrm>
        <a:off x="75768" y="2590680"/>
        <a:ext cx="3093750" cy="1336651"/>
      </dsp:txXfrm>
    </dsp:sp>
    <dsp:sp modelId="{A0FBE6C1-6C95-4E1E-9936-4FE7E8B0CAAB}">
      <dsp:nvSpPr>
        <dsp:cNvPr id="0" name=""/>
        <dsp:cNvSpPr/>
      </dsp:nvSpPr>
      <dsp:spPr>
        <a:xfrm>
          <a:off x="4314206" y="41874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6CAFF3-56FE-4596-8098-97E92621FE51}">
      <dsp:nvSpPr>
        <dsp:cNvPr id="0" name=""/>
        <dsp:cNvSpPr/>
      </dsp:nvSpPr>
      <dsp:spPr>
        <a:xfrm>
          <a:off x="4716393" y="820935"/>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302113-2131-4A53-943F-B87C0E2C7782}">
      <dsp:nvSpPr>
        <dsp:cNvPr id="0" name=""/>
        <dsp:cNvSpPr/>
      </dsp:nvSpPr>
      <dsp:spPr>
        <a:xfrm>
          <a:off x="3710925" y="2574907"/>
          <a:ext cx="3093750" cy="1357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kern="1200" dirty="0"/>
            <a:t>The future plan for this research includes further validation and refinement of the model by choosing optimal hyperparameters.</a:t>
          </a:r>
          <a:endParaRPr lang="en-US" sz="1200" kern="1200" dirty="0"/>
        </a:p>
      </dsp:txBody>
      <dsp:txXfrm>
        <a:off x="3710925" y="2574907"/>
        <a:ext cx="3093750" cy="1357682"/>
      </dsp:txXfrm>
    </dsp:sp>
    <dsp:sp modelId="{34233B06-B2D9-4907-ADDF-D6F3AE24EF4A}">
      <dsp:nvSpPr>
        <dsp:cNvPr id="0" name=""/>
        <dsp:cNvSpPr/>
      </dsp:nvSpPr>
      <dsp:spPr>
        <a:xfrm>
          <a:off x="7949362" y="405379"/>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7913FF-3FFA-45E9-B0BE-12703D7DADC5}">
      <dsp:nvSpPr>
        <dsp:cNvPr id="0" name=""/>
        <dsp:cNvSpPr/>
      </dsp:nvSpPr>
      <dsp:spPr>
        <a:xfrm>
          <a:off x="8351550" y="807567"/>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637587-6075-4455-81C0-A6C5D8F3BF03}">
      <dsp:nvSpPr>
        <dsp:cNvPr id="0" name=""/>
        <dsp:cNvSpPr/>
      </dsp:nvSpPr>
      <dsp:spPr>
        <a:xfrm>
          <a:off x="7346081" y="2534801"/>
          <a:ext cx="3093750" cy="1411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kern="1200" dirty="0"/>
            <a:t>Introducing some changes in the model layers’ structure for more efficiency.</a:t>
          </a:r>
          <a:endParaRPr lang="en-US" sz="1200" kern="1200" dirty="0"/>
        </a:p>
      </dsp:txBody>
      <dsp:txXfrm>
        <a:off x="7346081" y="2534801"/>
        <a:ext cx="3093750" cy="141115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92DB5-8398-4071-AAE5-A2BE22C1DDB0}" type="datetimeFigureOut">
              <a:rPr lang="en-IN" smtClean="0"/>
              <a:t>20-04-2023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D6F4AB-F51A-4DD9-983C-F35956FBDDA7}" type="slidenum">
              <a:rPr lang="en-IN" smtClean="0"/>
              <a:t>‹#›</a:t>
            </a:fld>
            <a:endParaRPr lang="en-IN"/>
          </a:p>
        </p:txBody>
      </p:sp>
    </p:spTree>
    <p:extLst>
      <p:ext uri="{BB962C8B-B14F-4D97-AF65-F5344CB8AC3E}">
        <p14:creationId xmlns:p14="http://schemas.microsoft.com/office/powerpoint/2010/main" val="3318998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chart shows the distribution of the classes in the dataset</a:t>
            </a:r>
          </a:p>
        </p:txBody>
      </p:sp>
      <p:sp>
        <p:nvSpPr>
          <p:cNvPr id="4" name="Slide Number Placeholder 3"/>
          <p:cNvSpPr>
            <a:spLocks noGrp="1"/>
          </p:cNvSpPr>
          <p:nvPr>
            <p:ph type="sldNum" sz="quarter" idx="5"/>
          </p:nvPr>
        </p:nvSpPr>
        <p:spPr/>
        <p:txBody>
          <a:bodyPr/>
          <a:lstStyle/>
          <a:p>
            <a:fld id="{AAD6F4AB-F51A-4DD9-983C-F35956FBDDA7}" type="slidenum">
              <a:rPr lang="en-IN" smtClean="0"/>
              <a:t>8</a:t>
            </a:fld>
            <a:endParaRPr lang="en-IN"/>
          </a:p>
        </p:txBody>
      </p:sp>
    </p:spTree>
    <p:extLst>
      <p:ext uri="{BB962C8B-B14F-4D97-AF65-F5344CB8AC3E}">
        <p14:creationId xmlns:p14="http://schemas.microsoft.com/office/powerpoint/2010/main" val="44518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D1D5DB"/>
                </a:solidFill>
                <a:effectLst/>
                <a:latin typeface="Söhne"/>
              </a:rPr>
              <a:t>Resizing: The original images in the dataset have varying sizes. The first step is to resize them to a uniform size to facilitate training. (224,224,3)</a:t>
            </a:r>
          </a:p>
          <a:p>
            <a:pPr algn="l">
              <a:buFont typeface="+mj-lt"/>
              <a:buAutoNum type="arabicPeriod"/>
            </a:pPr>
            <a:r>
              <a:rPr lang="en-US" b="0" i="0" dirty="0">
                <a:solidFill>
                  <a:srgbClr val="D1D5DB"/>
                </a:solidFill>
                <a:effectLst/>
                <a:latin typeface="Söhne"/>
              </a:rPr>
              <a:t>Normalization: The pixel values in the images range from 0 to 255. To ensure that the model trains efficiently, it is important to normalize the pixel values to a range between 0 and 1. This is done by dividing each pixel value by 255.</a:t>
            </a:r>
          </a:p>
          <a:p>
            <a:pPr algn="l">
              <a:buFont typeface="+mj-lt"/>
              <a:buAutoNum type="arabicPeriod"/>
            </a:pPr>
            <a:r>
              <a:rPr lang="en-US" b="0" i="0" dirty="0">
                <a:solidFill>
                  <a:srgbClr val="D1D5DB"/>
                </a:solidFill>
                <a:effectLst/>
                <a:latin typeface="Söhne"/>
              </a:rPr>
              <a:t>Data augmentation: To prevent overfitting and improve generalization, data augmentation is applied to the images during </a:t>
            </a:r>
            <a:r>
              <a:rPr lang="en-US" b="0" i="0" dirty="0" err="1">
                <a:solidFill>
                  <a:srgbClr val="D1D5DB"/>
                </a:solidFill>
                <a:effectLst/>
                <a:latin typeface="Söhne"/>
              </a:rPr>
              <a:t>training.Various</a:t>
            </a:r>
            <a:r>
              <a:rPr lang="en-US" b="0" i="0" dirty="0">
                <a:solidFill>
                  <a:srgbClr val="D1D5DB"/>
                </a:solidFill>
                <a:effectLst/>
                <a:latin typeface="Söhne"/>
              </a:rPr>
              <a:t> types of data augmentation are performed, such as rotation, shearing, zooming, and flipping.</a:t>
            </a:r>
          </a:p>
          <a:p>
            <a:endParaRPr lang="en-IN" dirty="0"/>
          </a:p>
        </p:txBody>
      </p:sp>
      <p:sp>
        <p:nvSpPr>
          <p:cNvPr id="4" name="Slide Number Placeholder 3"/>
          <p:cNvSpPr>
            <a:spLocks noGrp="1"/>
          </p:cNvSpPr>
          <p:nvPr>
            <p:ph type="sldNum" sz="quarter" idx="5"/>
          </p:nvPr>
        </p:nvSpPr>
        <p:spPr/>
        <p:txBody>
          <a:bodyPr/>
          <a:lstStyle/>
          <a:p>
            <a:fld id="{AAD6F4AB-F51A-4DD9-983C-F35956FBDDA7}" type="slidenum">
              <a:rPr lang="en-IN" smtClean="0"/>
              <a:t>9</a:t>
            </a:fld>
            <a:endParaRPr lang="en-IN"/>
          </a:p>
        </p:txBody>
      </p:sp>
    </p:spTree>
    <p:extLst>
      <p:ext uri="{BB962C8B-B14F-4D97-AF65-F5344CB8AC3E}">
        <p14:creationId xmlns:p14="http://schemas.microsoft.com/office/powerpoint/2010/main" val="2528259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D1D5DB"/>
                </a:solidFill>
                <a:effectLst/>
                <a:latin typeface="Söhne"/>
              </a:rPr>
              <a:t>The code imports the ResNet50 model from </a:t>
            </a:r>
            <a:r>
              <a:rPr lang="en-US" b="0" i="0" dirty="0" err="1">
                <a:solidFill>
                  <a:srgbClr val="D1D5DB"/>
                </a:solidFill>
                <a:effectLst/>
                <a:latin typeface="Söhne"/>
              </a:rPr>
              <a:t>Keras</a:t>
            </a:r>
            <a:r>
              <a:rPr lang="en-US" b="0" i="0" dirty="0">
                <a:solidFill>
                  <a:srgbClr val="D1D5DB"/>
                </a:solidFill>
                <a:effectLst/>
                <a:latin typeface="Söhne"/>
              </a:rPr>
              <a:t> applications with pre-trained weights on the ImageNet dataset, excluding the top (fully connected) layer, and sets the input shape to (</a:t>
            </a:r>
            <a:r>
              <a:rPr lang="en-US" b="0" i="0" dirty="0" err="1">
                <a:solidFill>
                  <a:srgbClr val="D1D5DB"/>
                </a:solidFill>
                <a:effectLst/>
                <a:latin typeface="Söhne"/>
              </a:rPr>
              <a:t>img_height</a:t>
            </a:r>
            <a:r>
              <a:rPr lang="en-US" b="0" i="0" dirty="0">
                <a:solidFill>
                  <a:srgbClr val="D1D5DB"/>
                </a:solidFill>
                <a:effectLst/>
                <a:latin typeface="Söhne"/>
              </a:rPr>
              <a:t>, </a:t>
            </a:r>
            <a:r>
              <a:rPr lang="en-US" b="0" i="0" dirty="0" err="1">
                <a:solidFill>
                  <a:srgbClr val="D1D5DB"/>
                </a:solidFill>
                <a:effectLst/>
                <a:latin typeface="Söhne"/>
              </a:rPr>
              <a:t>img_width</a:t>
            </a:r>
            <a:r>
              <a:rPr lang="en-US" b="0" i="0" dirty="0">
                <a:solidFill>
                  <a:srgbClr val="D1D5DB"/>
                </a:solidFill>
                <a:effectLst/>
                <a:latin typeface="Söhne"/>
              </a:rPr>
              <a:t>, 3).</a:t>
            </a:r>
          </a:p>
          <a:p>
            <a:pPr algn="l">
              <a:buFont typeface="+mj-lt"/>
              <a:buAutoNum type="arabicPeriod"/>
            </a:pPr>
            <a:r>
              <a:rPr lang="en-US" b="0" i="0" dirty="0">
                <a:solidFill>
                  <a:srgbClr val="D1D5DB"/>
                </a:solidFill>
                <a:effectLst/>
                <a:latin typeface="Söhne"/>
              </a:rPr>
              <a:t>A custom output layer is added to the ResNet50 model, which is a fully connected layer with 4 nodes and a </a:t>
            </a:r>
            <a:r>
              <a:rPr lang="en-US" b="0" i="0" dirty="0" err="1">
                <a:solidFill>
                  <a:srgbClr val="D1D5DB"/>
                </a:solidFill>
                <a:effectLst/>
                <a:latin typeface="Söhne"/>
              </a:rPr>
              <a:t>softmax</a:t>
            </a:r>
            <a:r>
              <a:rPr lang="en-US" b="0" i="0" dirty="0">
                <a:solidFill>
                  <a:srgbClr val="D1D5DB"/>
                </a:solidFill>
                <a:effectLst/>
                <a:latin typeface="Söhne"/>
              </a:rPr>
              <a:t> activation function.</a:t>
            </a:r>
          </a:p>
          <a:p>
            <a:pPr algn="l">
              <a:buFont typeface="+mj-lt"/>
              <a:buAutoNum type="arabicPeriod"/>
            </a:pPr>
            <a:r>
              <a:rPr lang="en-US" b="0" i="0" dirty="0">
                <a:solidFill>
                  <a:srgbClr val="D1D5DB"/>
                </a:solidFill>
                <a:effectLst/>
                <a:latin typeface="Söhne"/>
              </a:rPr>
              <a:t>The code freezes all layers except the last 50 layers of the ResNet50 model to fine-tune them on the new dataset.</a:t>
            </a:r>
          </a:p>
          <a:p>
            <a:pPr algn="l">
              <a:buFont typeface="+mj-lt"/>
              <a:buAutoNum type="arabicPeriod"/>
            </a:pPr>
            <a:r>
              <a:rPr lang="en-US" b="0" i="0" dirty="0">
                <a:solidFill>
                  <a:srgbClr val="D1D5DB"/>
                </a:solidFill>
                <a:effectLst/>
                <a:latin typeface="Söhne"/>
              </a:rPr>
              <a:t>The model is compiled with the Adam optimizer and a learning rate of 0.0001, using categorical cross-entropy as the loss function and accuracy as the metric to evaluate the performance.</a:t>
            </a:r>
          </a:p>
          <a:p>
            <a:pPr algn="l">
              <a:buFont typeface="+mj-lt"/>
              <a:buAutoNum type="arabicPeriod"/>
            </a:pPr>
            <a:r>
              <a:rPr lang="en-US" b="0" i="0" dirty="0">
                <a:solidFill>
                  <a:srgbClr val="D1D5DB"/>
                </a:solidFill>
                <a:effectLst/>
                <a:latin typeface="Söhne"/>
              </a:rPr>
              <a:t>Early stopping is implemented with a patience of 10 epochs and the best weights are restored after training.</a:t>
            </a:r>
          </a:p>
          <a:p>
            <a:pPr algn="l">
              <a:buFont typeface="+mj-lt"/>
              <a:buAutoNum type="arabicPeriod"/>
            </a:pPr>
            <a:r>
              <a:rPr lang="en-US" b="0" i="0" dirty="0">
                <a:solidFill>
                  <a:srgbClr val="D1D5DB"/>
                </a:solidFill>
                <a:effectLst/>
                <a:latin typeface="Söhne"/>
              </a:rPr>
              <a:t>The model is trained on the training set using a generator with batch size of 32.</a:t>
            </a:r>
          </a:p>
          <a:p>
            <a:pPr algn="l">
              <a:buFont typeface="+mj-lt"/>
              <a:buAutoNum type="arabicPeriod"/>
            </a:pPr>
            <a:r>
              <a:rPr lang="en-US" b="0" i="0" dirty="0">
                <a:solidFill>
                  <a:srgbClr val="D1D5DB"/>
                </a:solidFill>
                <a:effectLst/>
                <a:latin typeface="Söhne"/>
              </a:rPr>
              <a:t>The training process is monitored using the validation set and evaluated after each epoch.</a:t>
            </a:r>
          </a:p>
          <a:p>
            <a:pPr algn="l">
              <a:buFont typeface="+mj-lt"/>
              <a:buAutoNum type="arabicPeriod"/>
            </a:pPr>
            <a:r>
              <a:rPr lang="en-US" b="0" i="0" dirty="0">
                <a:solidFill>
                  <a:srgbClr val="D1D5DB"/>
                </a:solidFill>
                <a:effectLst/>
                <a:latin typeface="Söhne"/>
              </a:rPr>
              <a:t>The training is stopped early if the validation loss does not improve for 10 epochs.</a:t>
            </a:r>
          </a:p>
          <a:p>
            <a:pPr algn="l">
              <a:buFont typeface="+mj-lt"/>
              <a:buAutoNum type="arabicPeriod"/>
            </a:pPr>
            <a:r>
              <a:rPr lang="en-US" b="0" i="0" dirty="0">
                <a:solidFill>
                  <a:srgbClr val="D1D5DB"/>
                </a:solidFill>
                <a:effectLst/>
                <a:latin typeface="Söhne"/>
              </a:rPr>
              <a:t>The code evaluates the trained model on the test set and prints the evaluation metrics.</a:t>
            </a:r>
          </a:p>
          <a:p>
            <a:pPr algn="l">
              <a:buFont typeface="+mj-lt"/>
              <a:buAutoNum type="arabicPeriod"/>
            </a:pPr>
            <a:r>
              <a:rPr lang="en-US" b="0" i="0" dirty="0">
                <a:solidFill>
                  <a:srgbClr val="D1D5DB"/>
                </a:solidFill>
                <a:effectLst/>
                <a:latin typeface="Söhne"/>
              </a:rPr>
              <a:t>The trained model and the training history are saved to disk for future use.</a:t>
            </a:r>
          </a:p>
          <a:p>
            <a:pPr algn="l"/>
            <a:r>
              <a:rPr lang="en-US" b="0" i="0" dirty="0">
                <a:solidFill>
                  <a:srgbClr val="D1D5DB"/>
                </a:solidFill>
                <a:effectLst/>
                <a:latin typeface="Söhne"/>
              </a:rPr>
              <a:t>In summary, the code fine-tunes the pre-trained ResNet50 model on a new dataset with 4 classes of brain MRI images using transfer learning. The last 50 layers of the ResNet50 model are trained on the new dataset, while the rest of the layers are frozen to avoid overfitting. The model is trained with early stopping to prevent overfitting and evaluated on the test set to measure its performance. Finally, the trained model and the training history are saved for future use.</a:t>
            </a:r>
          </a:p>
          <a:p>
            <a:endParaRPr lang="en-IN" dirty="0"/>
          </a:p>
        </p:txBody>
      </p:sp>
      <p:sp>
        <p:nvSpPr>
          <p:cNvPr id="4" name="Slide Number Placeholder 3"/>
          <p:cNvSpPr>
            <a:spLocks noGrp="1"/>
          </p:cNvSpPr>
          <p:nvPr>
            <p:ph type="sldNum" sz="quarter" idx="5"/>
          </p:nvPr>
        </p:nvSpPr>
        <p:spPr/>
        <p:txBody>
          <a:bodyPr/>
          <a:lstStyle/>
          <a:p>
            <a:fld id="{AAD6F4AB-F51A-4DD9-983C-F35956FBDDA7}" type="slidenum">
              <a:rPr lang="en-IN" smtClean="0"/>
              <a:t>10</a:t>
            </a:fld>
            <a:endParaRPr lang="en-IN"/>
          </a:p>
        </p:txBody>
      </p:sp>
    </p:spTree>
    <p:extLst>
      <p:ext uri="{BB962C8B-B14F-4D97-AF65-F5344CB8AC3E}">
        <p14:creationId xmlns:p14="http://schemas.microsoft.com/office/powerpoint/2010/main" val="1595428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Vgg</a:t>
            </a:r>
            <a:r>
              <a:rPr lang="en-IN" dirty="0"/>
              <a:t>- visual geometry group</a:t>
            </a:r>
          </a:p>
          <a:p>
            <a:r>
              <a:rPr lang="en-US" b="0" i="0" dirty="0">
                <a:solidFill>
                  <a:srgbClr val="E8EAED"/>
                </a:solidFill>
                <a:effectLst/>
                <a:latin typeface="Google Sans"/>
              </a:rPr>
              <a:t>Skip connections are </a:t>
            </a:r>
            <a:r>
              <a:rPr lang="en-US" b="0" i="0" dirty="0">
                <a:solidFill>
                  <a:srgbClr val="E2EEFF"/>
                </a:solidFill>
                <a:effectLst/>
                <a:latin typeface="Google Sans"/>
              </a:rPr>
              <a:t>a type of shortcut that connects the output of one layer to the input of another layer that is not adjacent to it</a:t>
            </a:r>
            <a:r>
              <a:rPr lang="en-US" b="0" i="0" dirty="0">
                <a:solidFill>
                  <a:srgbClr val="E8EAED"/>
                </a:solidFill>
                <a:effectLst/>
                <a:latin typeface="Google Sans"/>
              </a:rPr>
              <a:t>. Skip connections can </a:t>
            </a:r>
            <a:r>
              <a:rPr lang="en-US" b="0" i="0" dirty="0">
                <a:solidFill>
                  <a:srgbClr val="E2EEFF"/>
                </a:solidFill>
                <a:effectLst/>
                <a:latin typeface="Google Sans"/>
              </a:rPr>
              <a:t>help to preserve information and gradients that might otherwise be lost or diluted by passing through multiple layers</a:t>
            </a:r>
            <a:r>
              <a:rPr lang="en-US" b="0" i="0" dirty="0">
                <a:solidFill>
                  <a:srgbClr val="E8EAED"/>
                </a:solidFill>
                <a:effectLst/>
                <a:latin typeface="Google Sans"/>
              </a:rPr>
              <a:t>.</a:t>
            </a:r>
          </a:p>
          <a:p>
            <a:r>
              <a:rPr lang="en-US" b="0" i="0" dirty="0">
                <a:solidFill>
                  <a:srgbClr val="E8EAED"/>
                </a:solidFill>
                <a:effectLst/>
                <a:latin typeface="Google Sans"/>
              </a:rPr>
              <a:t>The convolutional layer is </a:t>
            </a:r>
            <a:r>
              <a:rPr lang="en-US" b="0" i="0" dirty="0">
                <a:solidFill>
                  <a:srgbClr val="E2EEFF"/>
                </a:solidFill>
                <a:effectLst/>
                <a:latin typeface="Google Sans"/>
              </a:rPr>
              <a:t>the core building block of a CNN</a:t>
            </a:r>
            <a:r>
              <a:rPr lang="en-US" b="0" i="0" dirty="0">
                <a:solidFill>
                  <a:srgbClr val="E8EAED"/>
                </a:solidFill>
                <a:effectLst/>
                <a:latin typeface="Google San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7E7E7E"/>
                </a:solidFill>
                <a:effectLst/>
                <a:latin typeface="Poppins" panose="020B0502040204020203" pitchFamily="2" charset="0"/>
              </a:rPr>
              <a:t>Max pooling</a:t>
            </a:r>
            <a:r>
              <a:rPr lang="en-US" b="0" i="0" dirty="0">
                <a:solidFill>
                  <a:srgbClr val="7E7E7E"/>
                </a:solidFill>
                <a:effectLst/>
                <a:latin typeface="Poppins" panose="020B0502040204020203" pitchFamily="2" charset="0"/>
              </a:rPr>
              <a:t>: This works by selecting the maximum value from every pool. Max Pooling retains the </a:t>
            </a:r>
            <a:r>
              <a:rPr lang="en-US" b="1" i="0" dirty="0">
                <a:solidFill>
                  <a:srgbClr val="7E7E7E"/>
                </a:solidFill>
                <a:effectLst/>
                <a:latin typeface="Poppins" panose="020B0502040204020203" pitchFamily="2" charset="0"/>
              </a:rPr>
              <a:t>most prominent</a:t>
            </a:r>
            <a:r>
              <a:rPr lang="en-US" b="0" i="0" dirty="0">
                <a:solidFill>
                  <a:srgbClr val="7E7E7E"/>
                </a:solidFill>
                <a:effectLst/>
                <a:latin typeface="Poppins" panose="020B0502040204020203" pitchFamily="2" charset="0"/>
              </a:rPr>
              <a:t> features of the feature map, and the returned image is sharper than the original image.</a:t>
            </a:r>
          </a:p>
          <a:p>
            <a:r>
              <a:rPr lang="en-US" b="0" i="0" dirty="0">
                <a:solidFill>
                  <a:srgbClr val="E8EAED"/>
                </a:solidFill>
                <a:effectLst/>
                <a:latin typeface="Google Sans"/>
              </a:rPr>
              <a:t>Dense Layer is </a:t>
            </a:r>
            <a:r>
              <a:rPr lang="en-US" b="0" i="0" dirty="0">
                <a:solidFill>
                  <a:srgbClr val="E2EEFF"/>
                </a:solidFill>
                <a:effectLst/>
                <a:latin typeface="Google Sans"/>
              </a:rPr>
              <a:t>simple layer of neurons in which each neuron receives input from all the neurons of previous layer</a:t>
            </a:r>
            <a:r>
              <a:rPr lang="en-US" b="0" i="0" dirty="0">
                <a:solidFill>
                  <a:srgbClr val="E8EAED"/>
                </a:solidFill>
                <a:effectLst/>
                <a:latin typeface="Google Sans"/>
              </a:rPr>
              <a:t>, thus called as dense</a:t>
            </a:r>
          </a:p>
          <a:p>
            <a:r>
              <a:rPr lang="en-US" b="0" i="0" dirty="0">
                <a:solidFill>
                  <a:srgbClr val="E8EAED"/>
                </a:solidFill>
                <a:effectLst/>
                <a:latin typeface="Google Sans"/>
              </a:rPr>
              <a:t>Flattening is </a:t>
            </a:r>
            <a:r>
              <a:rPr lang="en-US" b="0" i="0" dirty="0">
                <a:solidFill>
                  <a:srgbClr val="E2EEFF"/>
                </a:solidFill>
                <a:effectLst/>
                <a:latin typeface="Google Sans"/>
              </a:rPr>
              <a:t>used to convert all the resultant 2-Dimensional arrays from pooled feature maps into a single long continuous linear vector</a:t>
            </a:r>
            <a:r>
              <a:rPr lang="en-US" b="0" i="0" dirty="0">
                <a:solidFill>
                  <a:srgbClr val="E8EAED"/>
                </a:solidFill>
                <a:effectLst/>
                <a:latin typeface="Google Sans"/>
              </a:rPr>
              <a:t>.</a:t>
            </a:r>
            <a:endParaRPr lang="en-IN" dirty="0"/>
          </a:p>
        </p:txBody>
      </p:sp>
      <p:sp>
        <p:nvSpPr>
          <p:cNvPr id="4" name="Slide Number Placeholder 3"/>
          <p:cNvSpPr>
            <a:spLocks noGrp="1"/>
          </p:cNvSpPr>
          <p:nvPr>
            <p:ph type="sldNum" sz="quarter" idx="5"/>
          </p:nvPr>
        </p:nvSpPr>
        <p:spPr/>
        <p:txBody>
          <a:bodyPr/>
          <a:lstStyle/>
          <a:p>
            <a:fld id="{AAD6F4AB-F51A-4DD9-983C-F35956FBDDA7}" type="slidenum">
              <a:rPr lang="en-IN" smtClean="0"/>
              <a:t>12</a:t>
            </a:fld>
            <a:endParaRPr lang="en-IN"/>
          </a:p>
        </p:txBody>
      </p:sp>
    </p:spTree>
    <p:extLst>
      <p:ext uri="{BB962C8B-B14F-4D97-AF65-F5344CB8AC3E}">
        <p14:creationId xmlns:p14="http://schemas.microsoft.com/office/powerpoint/2010/main" val="3088521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D1D5DB"/>
                </a:solidFill>
                <a:effectLst/>
                <a:latin typeface="Söhne"/>
              </a:rPr>
              <a:t>The code imports the 'layers' module from the TensorFlow </a:t>
            </a:r>
            <a:r>
              <a:rPr lang="en-US" b="0" i="0" dirty="0" err="1">
                <a:solidFill>
                  <a:srgbClr val="D1D5DB"/>
                </a:solidFill>
                <a:effectLst/>
                <a:latin typeface="Söhne"/>
              </a:rPr>
              <a:t>Keras</a:t>
            </a:r>
            <a:r>
              <a:rPr lang="en-US" b="0" i="0" dirty="0">
                <a:solidFill>
                  <a:srgbClr val="D1D5DB"/>
                </a:solidFill>
                <a:effectLst/>
                <a:latin typeface="Söhne"/>
              </a:rPr>
              <a:t> API. This module contains various neural network layers that can be used to build deep learning models.</a:t>
            </a:r>
          </a:p>
          <a:p>
            <a:pPr algn="l">
              <a:buFont typeface="+mj-lt"/>
              <a:buAutoNum type="arabicPeriod"/>
            </a:pPr>
            <a:r>
              <a:rPr lang="en-US" b="0" i="0" dirty="0">
                <a:solidFill>
                  <a:srgbClr val="D1D5DB"/>
                </a:solidFill>
                <a:effectLst/>
                <a:latin typeface="Söhne"/>
              </a:rPr>
              <a:t>The purpose of the Rescaling layer is to normalize the pixel values of the input images to a scale of 0-1. This is done by multiplying each pixel value by a factor of 1/255. This helps the model to converge faster and also improves its performance.</a:t>
            </a:r>
          </a:p>
          <a:p>
            <a:pPr algn="l">
              <a:buFont typeface="+mj-lt"/>
              <a:buAutoNum type="arabicPeriod"/>
            </a:pPr>
            <a:r>
              <a:rPr lang="en-US" b="0" i="0" dirty="0">
                <a:solidFill>
                  <a:srgbClr val="D1D5DB"/>
                </a:solidFill>
                <a:effectLst/>
                <a:latin typeface="Söhne"/>
              </a:rPr>
              <a:t>There are three convolutional layers in this model, with filter sizes of 16, 32, and 64 respectively. All the convolutional layers use a filter/kernel size of 3x3 and the '</a:t>
            </a:r>
            <a:r>
              <a:rPr lang="en-US" b="0" i="0" dirty="0" err="1">
                <a:solidFill>
                  <a:srgbClr val="D1D5DB"/>
                </a:solidFill>
                <a:effectLst/>
                <a:latin typeface="Söhne"/>
              </a:rPr>
              <a:t>relu</a:t>
            </a:r>
            <a:r>
              <a:rPr lang="en-US" b="0" i="0" dirty="0">
                <a:solidFill>
                  <a:srgbClr val="D1D5DB"/>
                </a:solidFill>
                <a:effectLst/>
                <a:latin typeface="Söhne"/>
              </a:rPr>
              <a:t>' activation function.</a:t>
            </a:r>
          </a:p>
          <a:p>
            <a:pPr algn="l">
              <a:buFont typeface="+mj-lt"/>
              <a:buAutoNum type="arabicPeriod"/>
            </a:pPr>
            <a:r>
              <a:rPr lang="en-US" b="0" i="0" dirty="0">
                <a:solidFill>
                  <a:srgbClr val="D1D5DB"/>
                </a:solidFill>
                <a:effectLst/>
                <a:latin typeface="Söhne"/>
              </a:rPr>
              <a:t>The MaxPooling2D layer reduces the spatial dimensions of the feature maps produced by the convolutional layers. This helps to reduce the computational complexity of the model, and also makes it more robust to small variations in the input images.</a:t>
            </a:r>
          </a:p>
          <a:p>
            <a:pPr algn="l">
              <a:buFont typeface="+mj-lt"/>
              <a:buAutoNum type="arabicPeriod"/>
            </a:pPr>
            <a:r>
              <a:rPr lang="en-US" b="0" i="0" dirty="0">
                <a:solidFill>
                  <a:srgbClr val="D1D5DB"/>
                </a:solidFill>
                <a:effectLst/>
                <a:latin typeface="Söhne"/>
              </a:rPr>
              <a:t>The Dropout layer randomly sets a fraction of the input units to zero during training. This helps to prevent overfitting by reducing the co-adaptation of neurons and forcing the network to learn more robust features.</a:t>
            </a:r>
          </a:p>
          <a:p>
            <a:pPr algn="l">
              <a:buFont typeface="+mj-lt"/>
              <a:buAutoNum type="arabicPeriod"/>
            </a:pPr>
            <a:r>
              <a:rPr lang="en-US" b="0" i="0" dirty="0">
                <a:solidFill>
                  <a:srgbClr val="D1D5DB"/>
                </a:solidFill>
                <a:effectLst/>
                <a:latin typeface="Söhne"/>
              </a:rPr>
              <a:t>The Flatten layer flattens the output of the convolutional layers into a one-dimensional array, which can then be fed into the fully connected layers of the model. This is necessary because the dense layers only accept one-dimensional input.</a:t>
            </a:r>
          </a:p>
          <a:p>
            <a:pPr algn="l">
              <a:buFont typeface="+mj-lt"/>
              <a:buAutoNum type="arabicPeriod"/>
            </a:pPr>
            <a:r>
              <a:rPr lang="en-US" b="0" i="0" dirty="0">
                <a:solidFill>
                  <a:srgbClr val="D1D5DB"/>
                </a:solidFill>
                <a:effectLst/>
                <a:latin typeface="Söhne"/>
              </a:rPr>
              <a:t>There are two dense layers in the model, with 128 and 4 neurons respectively. Both layers use the '</a:t>
            </a:r>
            <a:r>
              <a:rPr lang="en-US" b="0" i="0" dirty="0" err="1">
                <a:solidFill>
                  <a:srgbClr val="D1D5DB"/>
                </a:solidFill>
                <a:effectLst/>
                <a:latin typeface="Söhne"/>
              </a:rPr>
              <a:t>relu</a:t>
            </a:r>
            <a:r>
              <a:rPr lang="en-US" b="0" i="0" dirty="0">
                <a:solidFill>
                  <a:srgbClr val="D1D5DB"/>
                </a:solidFill>
                <a:effectLst/>
                <a:latin typeface="Söhne"/>
              </a:rPr>
              <a:t>' activation function.</a:t>
            </a:r>
            <a:r>
              <a:rPr lang="en-US" b="0" i="0" dirty="0">
                <a:solidFill>
                  <a:srgbClr val="555555"/>
                </a:solidFill>
                <a:effectLst/>
                <a:latin typeface="Helvetica Neue"/>
              </a:rPr>
              <a:t> The </a:t>
            </a:r>
            <a:r>
              <a:rPr lang="en-US" b="1" i="0" dirty="0">
                <a:solidFill>
                  <a:srgbClr val="555555"/>
                </a:solidFill>
                <a:effectLst/>
                <a:latin typeface="Helvetica Neue"/>
              </a:rPr>
              <a:t>rectified linear activation function</a:t>
            </a:r>
            <a:r>
              <a:rPr lang="en-US" b="0" i="0" dirty="0">
                <a:solidFill>
                  <a:srgbClr val="555555"/>
                </a:solidFill>
                <a:effectLst/>
                <a:latin typeface="Helvetica Neue"/>
              </a:rPr>
              <a:t> or </a:t>
            </a:r>
            <a:r>
              <a:rPr lang="en-US" b="1" i="0" dirty="0" err="1">
                <a:solidFill>
                  <a:srgbClr val="555555"/>
                </a:solidFill>
                <a:effectLst/>
                <a:latin typeface="Helvetica Neue"/>
              </a:rPr>
              <a:t>ReLU</a:t>
            </a:r>
            <a:r>
              <a:rPr lang="en-US" b="0" i="0">
                <a:solidFill>
                  <a:srgbClr val="555555"/>
                </a:solidFill>
                <a:effectLst/>
                <a:latin typeface="Helvetica Neue"/>
              </a:rPr>
              <a:t> for short is a piecewise linear function that will output the input directly if it is positive, otherwise, it will output zero.</a:t>
            </a:r>
            <a:endParaRPr lang="en-US" b="0" i="0" dirty="0">
              <a:solidFill>
                <a:srgbClr val="D1D5DB"/>
              </a:solidFill>
              <a:effectLst/>
              <a:latin typeface="Söhne"/>
            </a:endParaRPr>
          </a:p>
          <a:p>
            <a:pPr algn="l">
              <a:buFont typeface="+mj-lt"/>
              <a:buAutoNum type="arabicPeriod"/>
            </a:pPr>
            <a:r>
              <a:rPr lang="en-US" b="0" i="0" dirty="0">
                <a:solidFill>
                  <a:srgbClr val="D1D5DB"/>
                </a:solidFill>
                <a:effectLst/>
                <a:latin typeface="Söhne"/>
              </a:rPr>
              <a:t>The final activation function of the output layer is '</a:t>
            </a:r>
            <a:r>
              <a:rPr lang="en-US" b="0" i="0" dirty="0" err="1">
                <a:solidFill>
                  <a:srgbClr val="D1D5DB"/>
                </a:solidFill>
                <a:effectLst/>
                <a:latin typeface="Söhne"/>
              </a:rPr>
              <a:t>softmax</a:t>
            </a:r>
            <a:r>
              <a:rPr lang="en-US" b="0" i="0" dirty="0">
                <a:solidFill>
                  <a:srgbClr val="D1D5DB"/>
                </a:solidFill>
                <a:effectLst/>
                <a:latin typeface="Söhne"/>
              </a:rPr>
              <a:t>', which is used for multi-class classification problems. It normalizes the output of the model to a probability distribution over the different classes.</a:t>
            </a:r>
          </a:p>
          <a:p>
            <a:pPr algn="l">
              <a:buFont typeface="+mj-lt"/>
              <a:buAutoNum type="arabicPeriod"/>
            </a:pPr>
            <a:r>
              <a:rPr lang="en-US" b="0" i="0" dirty="0">
                <a:solidFill>
                  <a:srgbClr val="D1D5DB"/>
                </a:solidFill>
                <a:effectLst/>
                <a:latin typeface="Söhne"/>
              </a:rPr>
              <a:t>There are no callbacks or optimizers being used in this code.</a:t>
            </a:r>
          </a:p>
          <a:p>
            <a:pPr algn="l">
              <a:buFont typeface="+mj-lt"/>
              <a:buAutoNum type="arabicPeriod"/>
            </a:pPr>
            <a:r>
              <a:rPr lang="en-US" b="0" i="0" dirty="0">
                <a:solidFill>
                  <a:srgbClr val="D1D5DB"/>
                </a:solidFill>
                <a:effectLst/>
                <a:latin typeface="Söhne"/>
              </a:rPr>
              <a:t>The model can be trained and evaluated using a dataset by first defining the batch size, number of epochs, and validation split. Then, the model can be compiled with a loss function and optimizer, and fit to the training data using the 'fit' method. Finally, the model can be evaluated on the test data using the 'evaluate' method.</a:t>
            </a:r>
          </a:p>
          <a:p>
            <a:endParaRPr lang="en-IN" dirty="0"/>
          </a:p>
        </p:txBody>
      </p:sp>
      <p:sp>
        <p:nvSpPr>
          <p:cNvPr id="4" name="Slide Number Placeholder 3"/>
          <p:cNvSpPr>
            <a:spLocks noGrp="1"/>
          </p:cNvSpPr>
          <p:nvPr>
            <p:ph type="sldNum" sz="quarter" idx="5"/>
          </p:nvPr>
        </p:nvSpPr>
        <p:spPr/>
        <p:txBody>
          <a:bodyPr/>
          <a:lstStyle/>
          <a:p>
            <a:fld id="{AAD6F4AB-F51A-4DD9-983C-F35956FBDDA7}" type="slidenum">
              <a:rPr lang="en-IN" smtClean="0"/>
              <a:t>14</a:t>
            </a:fld>
            <a:endParaRPr lang="en-IN"/>
          </a:p>
        </p:txBody>
      </p:sp>
    </p:spTree>
    <p:extLst>
      <p:ext uri="{BB962C8B-B14F-4D97-AF65-F5344CB8AC3E}">
        <p14:creationId xmlns:p14="http://schemas.microsoft.com/office/powerpoint/2010/main" val="1729390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AED"/>
                </a:solidFill>
                <a:effectLst/>
                <a:latin typeface="Google Sans"/>
              </a:rPr>
              <a:t>Batch size is a term used in machine learning and refers to </a:t>
            </a:r>
            <a:r>
              <a:rPr lang="en-US" b="0" i="0" dirty="0">
                <a:solidFill>
                  <a:srgbClr val="E2EEFF"/>
                </a:solidFill>
                <a:effectLst/>
                <a:latin typeface="Google Sans"/>
              </a:rPr>
              <a:t>the number of training examples utilized in one iteration</a:t>
            </a:r>
            <a:r>
              <a:rPr lang="en-US" b="0" i="0" dirty="0">
                <a:solidFill>
                  <a:srgbClr val="E8EAED"/>
                </a:solidFill>
                <a:effectLst/>
                <a:latin typeface="Google Sans"/>
              </a:rPr>
              <a:t>.</a:t>
            </a:r>
            <a:endParaRPr lang="en-IN" dirty="0"/>
          </a:p>
        </p:txBody>
      </p:sp>
      <p:sp>
        <p:nvSpPr>
          <p:cNvPr id="4" name="Slide Number Placeholder 3"/>
          <p:cNvSpPr>
            <a:spLocks noGrp="1"/>
          </p:cNvSpPr>
          <p:nvPr>
            <p:ph type="sldNum" sz="quarter" idx="5"/>
          </p:nvPr>
        </p:nvSpPr>
        <p:spPr/>
        <p:txBody>
          <a:bodyPr/>
          <a:lstStyle/>
          <a:p>
            <a:fld id="{AAD6F4AB-F51A-4DD9-983C-F35956FBDDA7}" type="slidenum">
              <a:rPr lang="en-IN" smtClean="0"/>
              <a:t>16</a:t>
            </a:fld>
            <a:endParaRPr lang="en-IN"/>
          </a:p>
        </p:txBody>
      </p:sp>
    </p:spTree>
    <p:extLst>
      <p:ext uri="{BB962C8B-B14F-4D97-AF65-F5344CB8AC3E}">
        <p14:creationId xmlns:p14="http://schemas.microsoft.com/office/powerpoint/2010/main" val="3550884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969F0-3D2A-C646-AD76-358E5ADEAE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BB1500-5401-2960-1E8E-BD98C30523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A9A30A-C214-5128-E487-B0BF5EA3272E}"/>
              </a:ext>
            </a:extLst>
          </p:cNvPr>
          <p:cNvSpPr>
            <a:spLocks noGrp="1"/>
          </p:cNvSpPr>
          <p:nvPr>
            <p:ph type="dt" sz="half" idx="10"/>
          </p:nvPr>
        </p:nvSpPr>
        <p:spPr/>
        <p:txBody>
          <a:bodyPr/>
          <a:lstStyle/>
          <a:p>
            <a:fld id="{79C5A860-F335-4252-AA00-24FB67ED2982}" type="datetime1">
              <a:rPr lang="en-US" smtClean="0"/>
              <a:t>4/20/2023</a:t>
            </a:fld>
            <a:endParaRPr lang="en-US"/>
          </a:p>
        </p:txBody>
      </p:sp>
      <p:sp>
        <p:nvSpPr>
          <p:cNvPr id="5" name="Footer Placeholder 4">
            <a:extLst>
              <a:ext uri="{FF2B5EF4-FFF2-40B4-BE49-F238E27FC236}">
                <a16:creationId xmlns:a16="http://schemas.microsoft.com/office/drawing/2014/main" id="{23A14B92-C4E4-517C-7909-C89D91D98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984856-F067-5F03-E106-E34B75139A6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96935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2F77-FFB1-D847-B3C1-F948AB9A8E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889FBB-EFCF-60B8-A443-9E3077A97F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B87472-8776-62A2-B93B-7DD9FB75F513}"/>
              </a:ext>
            </a:extLst>
          </p:cNvPr>
          <p:cNvSpPr>
            <a:spLocks noGrp="1"/>
          </p:cNvSpPr>
          <p:nvPr>
            <p:ph type="dt" sz="half" idx="10"/>
          </p:nvPr>
        </p:nvSpPr>
        <p:spPr/>
        <p:txBody>
          <a:bodyPr/>
          <a:lstStyle/>
          <a:p>
            <a:fld id="{46AB1048-0047-48CA-88BA-D69B470942CF}" type="datetime1">
              <a:rPr lang="en-US" smtClean="0"/>
              <a:t>4/20/2023</a:t>
            </a:fld>
            <a:endParaRPr lang="en-US"/>
          </a:p>
        </p:txBody>
      </p:sp>
      <p:sp>
        <p:nvSpPr>
          <p:cNvPr id="5" name="Footer Placeholder 4">
            <a:extLst>
              <a:ext uri="{FF2B5EF4-FFF2-40B4-BE49-F238E27FC236}">
                <a16:creationId xmlns:a16="http://schemas.microsoft.com/office/drawing/2014/main" id="{F94381A4-A7AF-A205-0771-19D40F509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4F1405-72E6-9FC5-922E-4F3B0C4AFFA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2739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C21A90-DE53-CE6F-F7FC-0CE0C46D1A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9CE68F-B459-4C5C-8025-2EAB85B1F9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2DACE1-3A58-2BF3-DC63-251510BDBA50}"/>
              </a:ext>
            </a:extLst>
          </p:cNvPr>
          <p:cNvSpPr>
            <a:spLocks noGrp="1"/>
          </p:cNvSpPr>
          <p:nvPr>
            <p:ph type="dt" sz="half" idx="10"/>
          </p:nvPr>
        </p:nvSpPr>
        <p:spPr/>
        <p:txBody>
          <a:bodyPr/>
          <a:lstStyle/>
          <a:p>
            <a:fld id="{5BD83879-648C-49A9-81A2-0EF5946532D0}" type="datetime1">
              <a:rPr lang="en-US" smtClean="0"/>
              <a:t>4/20/2023</a:t>
            </a:fld>
            <a:endParaRPr lang="en-US"/>
          </a:p>
        </p:txBody>
      </p:sp>
      <p:sp>
        <p:nvSpPr>
          <p:cNvPr id="5" name="Footer Placeholder 4">
            <a:extLst>
              <a:ext uri="{FF2B5EF4-FFF2-40B4-BE49-F238E27FC236}">
                <a16:creationId xmlns:a16="http://schemas.microsoft.com/office/drawing/2014/main" id="{E1F209C9-54EE-A21C-731E-24351056D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EDA897-23C0-E8EE-8876-1A5396ED14D7}"/>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72433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5796-45F2-0402-7DDE-71995854AA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A71733-2D17-B300-1B67-63A9716090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BDF109-0085-EB28-4F42-4FA4D17F225C}"/>
              </a:ext>
            </a:extLst>
          </p:cNvPr>
          <p:cNvSpPr>
            <a:spLocks noGrp="1"/>
          </p:cNvSpPr>
          <p:nvPr>
            <p:ph type="dt" sz="half" idx="10"/>
          </p:nvPr>
        </p:nvSpPr>
        <p:spPr/>
        <p:txBody>
          <a:bodyPr/>
          <a:lstStyle/>
          <a:p>
            <a:fld id="{D04BC802-30E3-4658-9CCA-F873646FEC67}" type="datetime1">
              <a:rPr lang="en-US" smtClean="0"/>
              <a:t>4/20/2023</a:t>
            </a:fld>
            <a:endParaRPr lang="en-US"/>
          </a:p>
        </p:txBody>
      </p:sp>
      <p:sp>
        <p:nvSpPr>
          <p:cNvPr id="5" name="Footer Placeholder 4">
            <a:extLst>
              <a:ext uri="{FF2B5EF4-FFF2-40B4-BE49-F238E27FC236}">
                <a16:creationId xmlns:a16="http://schemas.microsoft.com/office/drawing/2014/main" id="{E9B7B287-2D76-F271-DDBB-4A23A34114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7D048-4B8B-51A9-F889-AEEBAE1C4EF5}"/>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3455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D15E7-036D-0132-76F6-BB70F55238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088FDA-3D6F-AEF6-66C6-9B59740DDE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BCC9DA-C4FD-42A3-E6DF-77D355604AC7}"/>
              </a:ext>
            </a:extLst>
          </p:cNvPr>
          <p:cNvSpPr>
            <a:spLocks noGrp="1"/>
          </p:cNvSpPr>
          <p:nvPr>
            <p:ph type="dt" sz="half" idx="10"/>
          </p:nvPr>
        </p:nvSpPr>
        <p:spPr/>
        <p:txBody>
          <a:bodyPr/>
          <a:lstStyle/>
          <a:p>
            <a:fld id="{0AB227A3-19CE-4153-81CE-64EB7AB094B3}" type="datetime1">
              <a:rPr lang="en-US" smtClean="0"/>
              <a:t>4/20/2023</a:t>
            </a:fld>
            <a:endParaRPr lang="en-US"/>
          </a:p>
        </p:txBody>
      </p:sp>
      <p:sp>
        <p:nvSpPr>
          <p:cNvPr id="5" name="Footer Placeholder 4">
            <a:extLst>
              <a:ext uri="{FF2B5EF4-FFF2-40B4-BE49-F238E27FC236}">
                <a16:creationId xmlns:a16="http://schemas.microsoft.com/office/drawing/2014/main" id="{D6B61D5F-E3C3-23CD-47A4-9A9392281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8CC9A-BC4B-B74C-8074-CB732B215C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21087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B83D1-A48E-0C79-C794-223A29A286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46DC7B-D336-458E-651E-C25FD61C77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6218E4-5B27-53C1-78C8-8D46D33815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898F70-53A9-8A94-500B-D232986CE99D}"/>
              </a:ext>
            </a:extLst>
          </p:cNvPr>
          <p:cNvSpPr>
            <a:spLocks noGrp="1"/>
          </p:cNvSpPr>
          <p:nvPr>
            <p:ph type="dt" sz="half" idx="10"/>
          </p:nvPr>
        </p:nvSpPr>
        <p:spPr/>
        <p:txBody>
          <a:bodyPr/>
          <a:lstStyle/>
          <a:p>
            <a:fld id="{B819A100-10F6-477E-8847-29D479EF1C92}" type="datetime1">
              <a:rPr lang="en-US" smtClean="0"/>
              <a:t>4/20/2023</a:t>
            </a:fld>
            <a:endParaRPr lang="en-US"/>
          </a:p>
        </p:txBody>
      </p:sp>
      <p:sp>
        <p:nvSpPr>
          <p:cNvPr id="6" name="Footer Placeholder 5">
            <a:extLst>
              <a:ext uri="{FF2B5EF4-FFF2-40B4-BE49-F238E27FC236}">
                <a16:creationId xmlns:a16="http://schemas.microsoft.com/office/drawing/2014/main" id="{AB1E710B-2848-AA09-AB31-8144CC8532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44E705-752F-BC50-BAE6-95F172E8C11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97514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A57C-C081-06FB-4DA2-BD59524D8A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80EEBA-2666-19C1-F962-2044FFF70E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8666E5-9FF9-9A2A-CB95-511C5F1D5F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2F4905-D2C5-14A9-FDBF-838BF134AE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4EB08A-CBAA-2FE5-C29A-2BA2F48EC9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49F89F-6A27-F9D9-F9AA-F994CB55D0C3}"/>
              </a:ext>
            </a:extLst>
          </p:cNvPr>
          <p:cNvSpPr>
            <a:spLocks noGrp="1"/>
          </p:cNvSpPr>
          <p:nvPr>
            <p:ph type="dt" sz="half" idx="10"/>
          </p:nvPr>
        </p:nvSpPr>
        <p:spPr/>
        <p:txBody>
          <a:bodyPr/>
          <a:lstStyle/>
          <a:p>
            <a:fld id="{5DF128AB-198A-495F-8475-FDB360C9873F}" type="datetime1">
              <a:rPr lang="en-US" smtClean="0"/>
              <a:t>4/20/2023</a:t>
            </a:fld>
            <a:endParaRPr lang="en-US"/>
          </a:p>
        </p:txBody>
      </p:sp>
      <p:sp>
        <p:nvSpPr>
          <p:cNvPr id="8" name="Footer Placeholder 7">
            <a:extLst>
              <a:ext uri="{FF2B5EF4-FFF2-40B4-BE49-F238E27FC236}">
                <a16:creationId xmlns:a16="http://schemas.microsoft.com/office/drawing/2014/main" id="{6125A513-EA62-3387-0288-7703A9754B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2BE10D-60D9-8928-1990-25012C3CDF81}"/>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56664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1641B-26E7-0160-EBFC-3C1EBD085F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4D882C-8924-AC31-413A-D47F1209F9FA}"/>
              </a:ext>
            </a:extLst>
          </p:cNvPr>
          <p:cNvSpPr>
            <a:spLocks noGrp="1"/>
          </p:cNvSpPr>
          <p:nvPr>
            <p:ph type="dt" sz="half" idx="10"/>
          </p:nvPr>
        </p:nvSpPr>
        <p:spPr/>
        <p:txBody>
          <a:bodyPr/>
          <a:lstStyle/>
          <a:p>
            <a:fld id="{021A235E-F8FD-479F-9FC7-18BE84110877}" type="datetime1">
              <a:rPr lang="en-US" smtClean="0"/>
              <a:t>4/20/2023</a:t>
            </a:fld>
            <a:endParaRPr lang="en-US"/>
          </a:p>
        </p:txBody>
      </p:sp>
      <p:sp>
        <p:nvSpPr>
          <p:cNvPr id="4" name="Footer Placeholder 3">
            <a:extLst>
              <a:ext uri="{FF2B5EF4-FFF2-40B4-BE49-F238E27FC236}">
                <a16:creationId xmlns:a16="http://schemas.microsoft.com/office/drawing/2014/main" id="{AFC82197-2B13-6CCF-54E6-C5E56D14D2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9A0A5E-00B7-B2BD-E37D-E3DDAA687F2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24925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004FEE-E71B-EA61-453C-B167ABF993BE}"/>
              </a:ext>
            </a:extLst>
          </p:cNvPr>
          <p:cNvSpPr>
            <a:spLocks noGrp="1"/>
          </p:cNvSpPr>
          <p:nvPr>
            <p:ph type="dt" sz="half" idx="10"/>
          </p:nvPr>
        </p:nvSpPr>
        <p:spPr/>
        <p:txBody>
          <a:bodyPr/>
          <a:lstStyle/>
          <a:p>
            <a:fld id="{E890F09B-68DA-462E-9DB4-4C9ADAB8CBCC}" type="datetime1">
              <a:rPr lang="en-US" smtClean="0"/>
              <a:t>4/20/2023</a:t>
            </a:fld>
            <a:endParaRPr lang="en-US"/>
          </a:p>
        </p:txBody>
      </p:sp>
      <p:sp>
        <p:nvSpPr>
          <p:cNvPr id="3" name="Footer Placeholder 2">
            <a:extLst>
              <a:ext uri="{FF2B5EF4-FFF2-40B4-BE49-F238E27FC236}">
                <a16:creationId xmlns:a16="http://schemas.microsoft.com/office/drawing/2014/main" id="{59A74EC0-A678-6C1E-0344-4508A574B2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A74785-C5BC-BF60-F8EB-41CA6C8F51D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012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9EFF-3652-549F-7393-E79F2E8B1D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B7F642-BC9A-02EB-3FDD-D7F92098AF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2D4B01B-9D3E-DBD4-B340-96ADB0C971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196742-ADD6-E5D9-B5CF-983DD3F76FDB}"/>
              </a:ext>
            </a:extLst>
          </p:cNvPr>
          <p:cNvSpPr>
            <a:spLocks noGrp="1"/>
          </p:cNvSpPr>
          <p:nvPr>
            <p:ph type="dt" sz="half" idx="10"/>
          </p:nvPr>
        </p:nvSpPr>
        <p:spPr/>
        <p:txBody>
          <a:bodyPr/>
          <a:lstStyle/>
          <a:p>
            <a:fld id="{17AC4E36-FABE-47EB-AA7F-C19A93824617}" type="datetime1">
              <a:rPr lang="en-US" smtClean="0"/>
              <a:t>4/20/2023</a:t>
            </a:fld>
            <a:endParaRPr lang="en-US"/>
          </a:p>
        </p:txBody>
      </p:sp>
      <p:sp>
        <p:nvSpPr>
          <p:cNvPr id="6" name="Footer Placeholder 5">
            <a:extLst>
              <a:ext uri="{FF2B5EF4-FFF2-40B4-BE49-F238E27FC236}">
                <a16:creationId xmlns:a16="http://schemas.microsoft.com/office/drawing/2014/main" id="{B495C860-3F20-CA90-A98B-B04E44E443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0971A-8E64-9EE3-673F-412543D77561}"/>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10199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F56CB-585C-366E-DF20-FD1320F24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DF79D2-E9E7-6E01-7966-84F37033B7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EFC2AD0-1B8E-53E0-8037-EFB32E8492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7643DE-B94A-255F-B97B-222DDAFFCEE9}"/>
              </a:ext>
            </a:extLst>
          </p:cNvPr>
          <p:cNvSpPr>
            <a:spLocks noGrp="1"/>
          </p:cNvSpPr>
          <p:nvPr>
            <p:ph type="dt" sz="half" idx="10"/>
          </p:nvPr>
        </p:nvSpPr>
        <p:spPr/>
        <p:txBody>
          <a:bodyPr/>
          <a:lstStyle/>
          <a:p>
            <a:fld id="{F199CE6B-5DE6-4A2D-B72E-5E8969F9F56F}" type="datetime1">
              <a:rPr lang="en-US" smtClean="0"/>
              <a:t>4/20/2023</a:t>
            </a:fld>
            <a:endParaRPr lang="en-US"/>
          </a:p>
        </p:txBody>
      </p:sp>
      <p:sp>
        <p:nvSpPr>
          <p:cNvPr id="6" name="Footer Placeholder 5">
            <a:extLst>
              <a:ext uri="{FF2B5EF4-FFF2-40B4-BE49-F238E27FC236}">
                <a16:creationId xmlns:a16="http://schemas.microsoft.com/office/drawing/2014/main" id="{2ADA2222-08BD-F9FB-44B4-F892BB865E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55A35B-F462-FE54-D2E6-28E56049E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39623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F774CD-C4F5-7A3A-5E6E-9872201BCB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3CD72C-70D4-7568-2BDD-6C9DCFF6C8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BA9426-1D9C-8AAC-A3A7-2BD21D5B67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81A142-DA77-4A5F-AD1F-14E6C18F0F5F}" type="datetime1">
              <a:rPr lang="en-US" smtClean="0"/>
              <a:t>4/20/2023</a:t>
            </a:fld>
            <a:endParaRPr lang="en-US" dirty="0"/>
          </a:p>
        </p:txBody>
      </p:sp>
      <p:sp>
        <p:nvSpPr>
          <p:cNvPr id="5" name="Footer Placeholder 4">
            <a:extLst>
              <a:ext uri="{FF2B5EF4-FFF2-40B4-BE49-F238E27FC236}">
                <a16:creationId xmlns:a16="http://schemas.microsoft.com/office/drawing/2014/main" id="{20C06933-5893-5458-8FDF-C652DAC73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8F81855-0C3D-8406-FA8A-4F173362AE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594385426"/>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49C7578D-0B1A-7264-A2E3-0718C313B4B5}"/>
              </a:ext>
            </a:extLst>
          </p:cNvPr>
          <p:cNvPicPr>
            <a:picLocks noChangeAspect="1"/>
          </p:cNvPicPr>
          <p:nvPr/>
        </p:nvPicPr>
        <p:blipFill rotWithShape="1">
          <a:blip r:embed="rId2"/>
          <a:srcRect l="8776" r="5116" b="2"/>
          <a:stretch/>
        </p:blipFill>
        <p:spPr>
          <a:xfrm>
            <a:off x="-50042" y="-39158"/>
            <a:ext cx="7918858" cy="6897158"/>
          </a:xfrm>
          <a:prstGeom prst="rect">
            <a:avLst/>
          </a:prstGeom>
        </p:spPr>
      </p:pic>
      <p:sp>
        <p:nvSpPr>
          <p:cNvPr id="2" name="Title 1">
            <a:extLst>
              <a:ext uri="{FF2B5EF4-FFF2-40B4-BE49-F238E27FC236}">
                <a16:creationId xmlns:a16="http://schemas.microsoft.com/office/drawing/2014/main" id="{DE7FE933-50BC-AD15-D16D-9E7F734B803C}"/>
              </a:ext>
            </a:extLst>
          </p:cNvPr>
          <p:cNvSpPr>
            <a:spLocks noGrp="1"/>
          </p:cNvSpPr>
          <p:nvPr>
            <p:ph type="ctrTitle"/>
          </p:nvPr>
        </p:nvSpPr>
        <p:spPr>
          <a:xfrm>
            <a:off x="7680960" y="1122363"/>
            <a:ext cx="3901440" cy="2689982"/>
          </a:xfrm>
        </p:spPr>
        <p:txBody>
          <a:bodyPr>
            <a:noAutofit/>
          </a:bodyPr>
          <a:lstStyle/>
          <a:p>
            <a:pPr algn="r">
              <a:lnSpc>
                <a:spcPct val="90000"/>
              </a:lnSpc>
            </a:pPr>
            <a:r>
              <a:rPr lang="en-IN" sz="4800" dirty="0"/>
              <a:t>Alzheimer’s Detection Using Deep Learning</a:t>
            </a:r>
          </a:p>
        </p:txBody>
      </p:sp>
      <p:sp>
        <p:nvSpPr>
          <p:cNvPr id="3" name="TextBox 2">
            <a:extLst>
              <a:ext uri="{FF2B5EF4-FFF2-40B4-BE49-F238E27FC236}">
                <a16:creationId xmlns:a16="http://schemas.microsoft.com/office/drawing/2014/main" id="{4B9FF888-87BB-FCCD-6495-516DBA91C5D3}"/>
              </a:ext>
            </a:extLst>
          </p:cNvPr>
          <p:cNvSpPr txBox="1"/>
          <p:nvPr/>
        </p:nvSpPr>
        <p:spPr>
          <a:xfrm>
            <a:off x="8018780" y="4373627"/>
            <a:ext cx="4064000" cy="1938992"/>
          </a:xfrm>
          <a:prstGeom prst="rect">
            <a:avLst/>
          </a:prstGeom>
          <a:noFill/>
        </p:spPr>
        <p:txBody>
          <a:bodyPr wrap="square" rtlCol="0">
            <a:spAutoFit/>
          </a:bodyPr>
          <a:lstStyle/>
          <a:p>
            <a:pPr algn="ctr"/>
            <a:r>
              <a:rPr lang="en-IN" sz="2000" dirty="0"/>
              <a:t>Presented by:</a:t>
            </a:r>
          </a:p>
          <a:p>
            <a:pPr algn="ctr"/>
            <a:r>
              <a:rPr lang="en-IN" sz="2000" dirty="0"/>
              <a:t>Priyanshu Saini</a:t>
            </a:r>
          </a:p>
          <a:p>
            <a:pPr algn="ctr"/>
            <a:r>
              <a:rPr lang="en-IN" sz="2000" dirty="0"/>
              <a:t>Shreyansh Rai</a:t>
            </a:r>
          </a:p>
          <a:p>
            <a:pPr algn="ctr"/>
            <a:endParaRPr lang="en-IN" sz="2000" dirty="0"/>
          </a:p>
          <a:p>
            <a:pPr algn="ctr"/>
            <a:r>
              <a:rPr lang="en-IN" sz="2000" dirty="0"/>
              <a:t>Guided By: </a:t>
            </a:r>
          </a:p>
          <a:p>
            <a:pPr algn="ctr"/>
            <a:r>
              <a:rPr lang="en-IN" sz="2000" dirty="0"/>
              <a:t>Mr. Aditya Gupta</a:t>
            </a:r>
          </a:p>
        </p:txBody>
      </p:sp>
    </p:spTree>
    <p:extLst>
      <p:ext uri="{BB962C8B-B14F-4D97-AF65-F5344CB8AC3E}">
        <p14:creationId xmlns:p14="http://schemas.microsoft.com/office/powerpoint/2010/main" val="241556111"/>
      </p:ext>
    </p:extLst>
  </p:cSld>
  <p:clrMapOvr>
    <a:masterClrMapping/>
  </p:clrMapOvr>
  <mc:AlternateContent xmlns:mc="http://schemas.openxmlformats.org/markup-compatibility/2006" xmlns:p14="http://schemas.microsoft.com/office/powerpoint/2010/main">
    <mc:Choice Requires="p14">
      <p:transition spd="med" p14:dur="700" advTm="3678">
        <p:fade/>
      </p:transition>
    </mc:Choice>
    <mc:Fallback xmlns="">
      <p:transition spd="med" advTm="3678">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63" name="Rectangle 62">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8257C7-0BC1-FF18-F08A-16FF49F7507D}"/>
              </a:ext>
            </a:extLst>
          </p:cNvPr>
          <p:cNvSpPr>
            <a:spLocks noGrp="1"/>
          </p:cNvSpPr>
          <p:nvPr>
            <p:ph type="title"/>
          </p:nvPr>
        </p:nvSpPr>
        <p:spPr>
          <a:xfrm>
            <a:off x="1099425" y="1238081"/>
            <a:ext cx="4709345" cy="962953"/>
          </a:xfrm>
        </p:spPr>
        <p:txBody>
          <a:bodyPr anchor="b">
            <a:normAutofit/>
          </a:bodyPr>
          <a:lstStyle/>
          <a:p>
            <a:r>
              <a:rPr lang="en-IN" sz="3800" dirty="0"/>
              <a:t>Pre – Trained ResNet50</a:t>
            </a:r>
          </a:p>
        </p:txBody>
      </p:sp>
      <p:sp>
        <p:nvSpPr>
          <p:cNvPr id="68" name="Rectangle 67">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A53900-899D-B3A1-D4A9-457193FA8121}"/>
              </a:ext>
            </a:extLst>
          </p:cNvPr>
          <p:cNvSpPr>
            <a:spLocks noGrp="1"/>
          </p:cNvSpPr>
          <p:nvPr>
            <p:ph idx="1"/>
          </p:nvPr>
        </p:nvSpPr>
        <p:spPr>
          <a:xfrm>
            <a:off x="1100736" y="2508105"/>
            <a:ext cx="4709345" cy="3632493"/>
          </a:xfrm>
        </p:spPr>
        <p:txBody>
          <a:bodyPr anchor="ctr">
            <a:normAutofit/>
          </a:bodyPr>
          <a:lstStyle/>
          <a:p>
            <a:pPr marL="0" indent="0">
              <a:buNone/>
            </a:pPr>
            <a:endParaRPr lang="en-IN" sz="2000" b="1" dirty="0">
              <a:effectLst/>
              <a:latin typeface="Calibri" panose="020F0502020204030204" pitchFamily="34" charset="0"/>
              <a:ea typeface="Times New Roman" panose="02020603050405020304" pitchFamily="18" charset="0"/>
            </a:endParaRPr>
          </a:p>
          <a:p>
            <a:pPr marL="0" indent="0">
              <a:buNone/>
            </a:pPr>
            <a:endParaRPr lang="en-IN" sz="2000" dirty="0"/>
          </a:p>
        </p:txBody>
      </p:sp>
      <p:pic>
        <p:nvPicPr>
          <p:cNvPr id="7" name="Picture 6" descr="Text&#10;&#10;Description automatically generated">
            <a:extLst>
              <a:ext uri="{FF2B5EF4-FFF2-40B4-BE49-F238E27FC236}">
                <a16:creationId xmlns:a16="http://schemas.microsoft.com/office/drawing/2014/main" id="{A24326E6-1BF7-BEF6-D1CB-CD5E7A809724}"/>
              </a:ext>
            </a:extLst>
          </p:cNvPr>
          <p:cNvPicPr>
            <a:picLocks noChangeAspect="1"/>
          </p:cNvPicPr>
          <p:nvPr/>
        </p:nvPicPr>
        <p:blipFill rotWithShape="1">
          <a:blip r:embed="rId3">
            <a:extLst>
              <a:ext uri="{28A0092B-C50C-407E-A947-70E740481C1C}">
                <a14:useLocalDpi xmlns:a14="http://schemas.microsoft.com/office/drawing/2010/main" val="0"/>
              </a:ext>
            </a:extLst>
          </a:blip>
          <a:srcRect r="34201" b="1"/>
          <a:stretch/>
        </p:blipFill>
        <p:spPr>
          <a:xfrm>
            <a:off x="6538366" y="1383738"/>
            <a:ext cx="4929098" cy="4756870"/>
          </a:xfrm>
          <a:prstGeom prst="rect">
            <a:avLst/>
          </a:prstGeom>
        </p:spPr>
      </p:pic>
    </p:spTree>
    <p:extLst>
      <p:ext uri="{BB962C8B-B14F-4D97-AF65-F5344CB8AC3E}">
        <p14:creationId xmlns:p14="http://schemas.microsoft.com/office/powerpoint/2010/main" val="335002647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28" name="Rectangle 27">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1" name="Rectangle 30">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8257C7-0BC1-FF18-F08A-16FF49F7507D}"/>
              </a:ext>
            </a:extLst>
          </p:cNvPr>
          <p:cNvSpPr>
            <a:spLocks noGrp="1"/>
          </p:cNvSpPr>
          <p:nvPr>
            <p:ph type="title"/>
          </p:nvPr>
        </p:nvSpPr>
        <p:spPr>
          <a:xfrm>
            <a:off x="1346200" y="292927"/>
            <a:ext cx="9148657" cy="2431733"/>
          </a:xfrm>
        </p:spPr>
        <p:txBody>
          <a:bodyPr anchor="ctr">
            <a:normAutofit/>
          </a:bodyPr>
          <a:lstStyle/>
          <a:p>
            <a:r>
              <a:rPr lang="en-IN" sz="2800" dirty="0"/>
              <a:t>Validation accuracy of 54% and validation loss of 90% was achieved for pre-trained ResNet50 model.</a:t>
            </a:r>
          </a:p>
        </p:txBody>
      </p:sp>
      <p:pic>
        <p:nvPicPr>
          <p:cNvPr id="4" name="Content Placeholder 4" descr="Text&#10;&#10;Description automatically generated">
            <a:extLst>
              <a:ext uri="{FF2B5EF4-FFF2-40B4-BE49-F238E27FC236}">
                <a16:creationId xmlns:a16="http://schemas.microsoft.com/office/drawing/2014/main" id="{42DF95EA-E40E-CD10-4CCB-AE999EA82E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1204" y="3669763"/>
            <a:ext cx="10489590" cy="2556470"/>
          </a:xfrm>
        </p:spPr>
      </p:pic>
    </p:spTree>
    <p:extLst>
      <p:ext uri="{BB962C8B-B14F-4D97-AF65-F5344CB8AC3E}">
        <p14:creationId xmlns:p14="http://schemas.microsoft.com/office/powerpoint/2010/main" val="325429120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C11244-1DD2-F7D1-8DC7-AF2E4599C649}"/>
              </a:ext>
            </a:extLst>
          </p:cNvPr>
          <p:cNvSpPr>
            <a:spLocks noGrp="1"/>
          </p:cNvSpPr>
          <p:nvPr>
            <p:ph type="title"/>
          </p:nvPr>
        </p:nvSpPr>
        <p:spPr>
          <a:xfrm>
            <a:off x="841248" y="334644"/>
            <a:ext cx="10509504" cy="1076914"/>
          </a:xfrm>
        </p:spPr>
        <p:txBody>
          <a:bodyPr anchor="ctr">
            <a:normAutofit/>
          </a:bodyPr>
          <a:lstStyle/>
          <a:p>
            <a:r>
              <a:rPr lang="en-IN" sz="4000"/>
              <a:t>Comparing  The Models</a:t>
            </a:r>
          </a:p>
        </p:txBody>
      </p:sp>
      <p:sp>
        <p:nvSpPr>
          <p:cNvPr id="22" name="Rectangle 2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Table 4">
            <a:extLst>
              <a:ext uri="{FF2B5EF4-FFF2-40B4-BE49-F238E27FC236}">
                <a16:creationId xmlns:a16="http://schemas.microsoft.com/office/drawing/2014/main" id="{FF0F3D74-916F-25B7-DECE-9F6B3F8DFFF7}"/>
              </a:ext>
            </a:extLst>
          </p:cNvPr>
          <p:cNvGraphicFramePr>
            <a:graphicFrameLocks noGrp="1"/>
          </p:cNvGraphicFramePr>
          <p:nvPr>
            <p:ph idx="1"/>
            <p:extLst>
              <p:ext uri="{D42A27DB-BD31-4B8C-83A1-F6EECF244321}">
                <p14:modId xmlns:p14="http://schemas.microsoft.com/office/powerpoint/2010/main" val="121171446"/>
              </p:ext>
            </p:extLst>
          </p:nvPr>
        </p:nvGraphicFramePr>
        <p:xfrm>
          <a:off x="838200" y="1998162"/>
          <a:ext cx="10506457" cy="4013821"/>
        </p:xfrm>
        <a:graphic>
          <a:graphicData uri="http://schemas.openxmlformats.org/drawingml/2006/table">
            <a:tbl>
              <a:tblPr firstRow="1" bandRow="1">
                <a:noFill/>
                <a:tableStyleId>{5C22544A-7EE6-4342-B048-85BDC9FD1C3A}</a:tableStyleId>
              </a:tblPr>
              <a:tblGrid>
                <a:gridCol w="3475893">
                  <a:extLst>
                    <a:ext uri="{9D8B030D-6E8A-4147-A177-3AD203B41FA5}">
                      <a16:colId xmlns:a16="http://schemas.microsoft.com/office/drawing/2014/main" val="2046565119"/>
                    </a:ext>
                  </a:extLst>
                </a:gridCol>
                <a:gridCol w="3454756">
                  <a:extLst>
                    <a:ext uri="{9D8B030D-6E8A-4147-A177-3AD203B41FA5}">
                      <a16:colId xmlns:a16="http://schemas.microsoft.com/office/drawing/2014/main" val="267564363"/>
                    </a:ext>
                  </a:extLst>
                </a:gridCol>
                <a:gridCol w="3575808">
                  <a:extLst>
                    <a:ext uri="{9D8B030D-6E8A-4147-A177-3AD203B41FA5}">
                      <a16:colId xmlns:a16="http://schemas.microsoft.com/office/drawing/2014/main" val="2017096065"/>
                    </a:ext>
                  </a:extLst>
                </a:gridCol>
              </a:tblGrid>
              <a:tr h="966564">
                <a:tc>
                  <a:txBody>
                    <a:bodyPr/>
                    <a:lstStyle/>
                    <a:p>
                      <a:r>
                        <a:rPr lang="en-IN" sz="1900" b="0" cap="all" spc="150" dirty="0">
                          <a:solidFill>
                            <a:schemeClr val="lt1"/>
                          </a:solidFill>
                        </a:rPr>
                        <a:t>Pre-Trained Resnet50</a:t>
                      </a:r>
                    </a:p>
                  </a:txBody>
                  <a:tcPr marL="166013" marR="166013" marT="166013" marB="166013">
                    <a:lnL w="12700" cmpd="sng">
                      <a:noFill/>
                    </a:lnL>
                    <a:lnR w="12700" cmpd="sng">
                      <a:noFill/>
                    </a:lnR>
                    <a:lnT w="12700" cmpd="sng">
                      <a:noFill/>
                    </a:lnT>
                    <a:lnB w="38100" cmpd="sng">
                      <a:noFill/>
                    </a:lnB>
                    <a:solidFill>
                      <a:srgbClr val="505356"/>
                    </a:solidFill>
                  </a:tcPr>
                </a:tc>
                <a:tc>
                  <a:txBody>
                    <a:bodyPr/>
                    <a:lstStyle/>
                    <a:p>
                      <a:r>
                        <a:rPr lang="en-US" sz="1900" b="0" cap="all" spc="150">
                          <a:solidFill>
                            <a:schemeClr val="lt1"/>
                          </a:solidFill>
                        </a:rPr>
                        <a:t>Pre-Trained VGG16</a:t>
                      </a:r>
                      <a:endParaRPr lang="en-IN" sz="1900" b="0" cap="all" spc="150">
                        <a:solidFill>
                          <a:schemeClr val="lt1"/>
                        </a:solidFill>
                      </a:endParaRPr>
                    </a:p>
                  </a:txBody>
                  <a:tcPr marL="166013" marR="166013" marT="166013" marB="166013">
                    <a:lnL w="12700" cmpd="sng">
                      <a:noFill/>
                    </a:lnL>
                    <a:lnR w="12700" cmpd="sng">
                      <a:noFill/>
                    </a:lnR>
                    <a:lnT w="12700" cmpd="sng">
                      <a:noFill/>
                    </a:lnT>
                    <a:lnB w="38100" cmpd="sng">
                      <a:noFill/>
                    </a:lnB>
                    <a:solidFill>
                      <a:srgbClr val="505356"/>
                    </a:solidFill>
                  </a:tcPr>
                </a:tc>
                <a:tc>
                  <a:txBody>
                    <a:bodyPr/>
                    <a:lstStyle/>
                    <a:p>
                      <a:r>
                        <a:rPr lang="en-IN" sz="1900" b="0" cap="all" spc="150" dirty="0">
                          <a:solidFill>
                            <a:schemeClr val="lt1"/>
                          </a:solidFill>
                        </a:rPr>
                        <a:t>Custom-Built CNN</a:t>
                      </a:r>
                    </a:p>
                  </a:txBody>
                  <a:tcPr marL="166013" marR="166013" marT="166013" marB="166013">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3207096147"/>
                  </a:ext>
                </a:extLst>
              </a:tr>
              <a:tr h="8558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cap="none" spc="0" dirty="0">
                          <a:solidFill>
                            <a:schemeClr val="tx1"/>
                          </a:solidFill>
                        </a:rPr>
                        <a:t>It is trained on millions of images on ImageNet.</a:t>
                      </a:r>
                    </a:p>
                  </a:txBody>
                  <a:tcPr marL="166013" marR="166013" marT="166013" marB="166013">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cap="none" spc="0" dirty="0">
                          <a:solidFill>
                            <a:schemeClr val="tx1"/>
                          </a:solidFill>
                          <a:effectLst/>
                          <a:latin typeface="+mn-lt"/>
                          <a:ea typeface="+mn-ea"/>
                          <a:cs typeface="+mn-cs"/>
                        </a:rPr>
                        <a:t>Simpler in architecture and easier to train on smaller datasets.</a:t>
                      </a:r>
                      <a:endParaRPr lang="en-IN" sz="1600" cap="none" spc="0" dirty="0">
                        <a:solidFill>
                          <a:schemeClr val="tx1"/>
                        </a:solidFill>
                      </a:endParaRPr>
                    </a:p>
                  </a:txBody>
                  <a:tcPr marL="166013" marR="166013" marT="166013" marB="166013">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cap="none" spc="0">
                          <a:solidFill>
                            <a:schemeClr val="tx1"/>
                          </a:solidFill>
                        </a:rPr>
                        <a:t>It is built for specific requirements.</a:t>
                      </a:r>
                    </a:p>
                    <a:p>
                      <a:endParaRPr lang="en-IN" sz="1600" cap="none" spc="0">
                        <a:solidFill>
                          <a:schemeClr val="tx1"/>
                        </a:solidFill>
                      </a:endParaRPr>
                    </a:p>
                  </a:txBody>
                  <a:tcPr marL="166013" marR="166013" marT="166013" marB="166013">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591662144"/>
                  </a:ext>
                </a:extLst>
              </a:tr>
              <a:tr h="1335481">
                <a:tc>
                  <a:txBody>
                    <a:bodyPr/>
                    <a:lstStyle/>
                    <a:p>
                      <a:r>
                        <a:rPr lang="en-IN" sz="1600" cap="none" spc="0">
                          <a:solidFill>
                            <a:schemeClr val="tx1"/>
                          </a:solidFill>
                        </a:rPr>
                        <a:t>It contains 50 convolutional layers and skip connections.</a:t>
                      </a:r>
                    </a:p>
                    <a:p>
                      <a:endParaRPr lang="en-IN" sz="1600" cap="none" spc="0">
                        <a:solidFill>
                          <a:schemeClr val="tx1"/>
                        </a:solidFill>
                      </a:endParaRPr>
                    </a:p>
                  </a:txBody>
                  <a:tcPr marL="166013" marR="166013" marT="166013" marB="16601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cap="none" spc="0">
                          <a:solidFill>
                            <a:schemeClr val="tx1"/>
                          </a:solidFill>
                          <a:effectLst/>
                          <a:latin typeface="+mn-lt"/>
                          <a:ea typeface="+mn-ea"/>
                          <a:cs typeface="+mn-cs"/>
                        </a:rPr>
                        <a:t>In VGG16 there are </a:t>
                      </a:r>
                      <a:r>
                        <a:rPr lang="en-US" sz="1600" cap="none" spc="0">
                          <a:solidFill>
                            <a:schemeClr val="tx1"/>
                          </a:solidFill>
                        </a:rPr>
                        <a:t>thirteen convolutional layers</a:t>
                      </a:r>
                      <a:r>
                        <a:rPr lang="en-US" sz="1600" b="0" i="0" kern="1200" cap="none" spc="0">
                          <a:solidFill>
                            <a:schemeClr val="tx1"/>
                          </a:solidFill>
                          <a:effectLst/>
                          <a:latin typeface="+mn-lt"/>
                          <a:ea typeface="+mn-ea"/>
                          <a:cs typeface="+mn-cs"/>
                        </a:rPr>
                        <a:t>, five Max Pooling layers, and three Dense layers.</a:t>
                      </a:r>
                      <a:endParaRPr lang="en-IN" sz="1600" cap="none" spc="0">
                        <a:solidFill>
                          <a:schemeClr val="tx1"/>
                        </a:solidFill>
                      </a:endParaRPr>
                    </a:p>
                  </a:txBody>
                  <a:tcPr marL="166013" marR="166013" marT="166013" marB="16601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IN" sz="1600" cap="none" spc="0" dirty="0">
                          <a:solidFill>
                            <a:schemeClr val="tx1"/>
                          </a:solidFill>
                        </a:rPr>
                        <a:t>In this we built rescaling, convolutional layers, pooling, dropout, flatten, dense layers.</a:t>
                      </a:r>
                    </a:p>
                  </a:txBody>
                  <a:tcPr marL="166013" marR="166013" marT="166013" marB="16601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57150393"/>
                  </a:ext>
                </a:extLst>
              </a:tr>
              <a:tr h="855888">
                <a:tc>
                  <a:txBody>
                    <a:bodyPr/>
                    <a:lstStyle/>
                    <a:p>
                      <a:r>
                        <a:rPr lang="en-IN" sz="1600" cap="none" spc="0">
                          <a:solidFill>
                            <a:schemeClr val="tx1"/>
                          </a:solidFill>
                        </a:rPr>
                        <a:t>It had a validation accuracy of 54% on our dataset.</a:t>
                      </a:r>
                    </a:p>
                  </a:txBody>
                  <a:tcPr marL="166013" marR="166013" marT="166013" marB="166013">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600" cap="none" spc="0">
                          <a:solidFill>
                            <a:schemeClr val="tx1"/>
                          </a:solidFill>
                        </a:rPr>
                        <a:t>It had a validation accuracy of 79% on our dataset.</a:t>
                      </a:r>
                      <a:endParaRPr lang="en-IN" sz="1600" cap="none" spc="0">
                        <a:solidFill>
                          <a:schemeClr val="tx1"/>
                        </a:solidFill>
                      </a:endParaRPr>
                    </a:p>
                  </a:txBody>
                  <a:tcPr marL="166013" marR="166013" marT="166013" marB="166013">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cap="none" spc="0" dirty="0">
                          <a:solidFill>
                            <a:schemeClr val="tx1"/>
                          </a:solidFill>
                        </a:rPr>
                        <a:t>It had a validation accuracy of 94% on our dataset.</a:t>
                      </a:r>
                    </a:p>
                  </a:txBody>
                  <a:tcPr marL="166013" marR="166013" marT="166013" marB="16601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173131429"/>
                  </a:ext>
                </a:extLst>
              </a:tr>
            </a:tbl>
          </a:graphicData>
        </a:graphic>
      </p:graphicFrame>
    </p:spTree>
    <p:extLst>
      <p:ext uri="{BB962C8B-B14F-4D97-AF65-F5344CB8AC3E}">
        <p14:creationId xmlns:p14="http://schemas.microsoft.com/office/powerpoint/2010/main" val="374653816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28" name="Rectangle 27">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1" name="Rectangle 30">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8257C7-0BC1-FF18-F08A-16FF49F7507D}"/>
              </a:ext>
            </a:extLst>
          </p:cNvPr>
          <p:cNvSpPr>
            <a:spLocks noGrp="1"/>
          </p:cNvSpPr>
          <p:nvPr>
            <p:ph type="title"/>
          </p:nvPr>
        </p:nvSpPr>
        <p:spPr>
          <a:xfrm>
            <a:off x="1153618" y="1239927"/>
            <a:ext cx="4008586" cy="4680583"/>
          </a:xfrm>
        </p:spPr>
        <p:txBody>
          <a:bodyPr anchor="ctr">
            <a:normAutofit/>
          </a:bodyPr>
          <a:lstStyle/>
          <a:p>
            <a:r>
              <a:rPr lang="en-IN" sz="5200" dirty="0"/>
              <a:t>Model Selection</a:t>
            </a:r>
          </a:p>
        </p:txBody>
      </p:sp>
      <p:sp>
        <p:nvSpPr>
          <p:cNvPr id="3" name="Content Placeholder 2">
            <a:extLst>
              <a:ext uri="{FF2B5EF4-FFF2-40B4-BE49-F238E27FC236}">
                <a16:creationId xmlns:a16="http://schemas.microsoft.com/office/drawing/2014/main" id="{CCA53900-899D-B3A1-D4A9-457193FA8121}"/>
              </a:ext>
            </a:extLst>
          </p:cNvPr>
          <p:cNvSpPr>
            <a:spLocks noGrp="1"/>
          </p:cNvSpPr>
          <p:nvPr>
            <p:ph idx="1"/>
          </p:nvPr>
        </p:nvSpPr>
        <p:spPr>
          <a:xfrm>
            <a:off x="6291923" y="1239927"/>
            <a:ext cx="4971824" cy="4680583"/>
          </a:xfrm>
        </p:spPr>
        <p:txBody>
          <a:bodyPr anchor="ctr">
            <a:normAutofit/>
          </a:bodyPr>
          <a:lstStyle/>
          <a:p>
            <a:pPr marL="0" indent="0">
              <a:buNone/>
            </a:pPr>
            <a:endParaRPr lang="en-IN" sz="2400" b="1" dirty="0">
              <a:effectLst/>
              <a:latin typeface="Calibri" panose="020F0502020204030204" pitchFamily="34" charset="0"/>
              <a:ea typeface="Times New Roman" panose="02020603050405020304" pitchFamily="18" charset="0"/>
            </a:endParaRPr>
          </a:p>
          <a:p>
            <a:r>
              <a:rPr lang="en-IN" sz="2000" dirty="0">
                <a:effectLst/>
                <a:latin typeface="Calibri" panose="020F0502020204030204" pitchFamily="34" charset="0"/>
                <a:ea typeface="Times New Roman" panose="02020603050405020304" pitchFamily="18" charset="0"/>
              </a:rPr>
              <a:t>A deep learning-based model will be developed using the TensorFlow-</a:t>
            </a:r>
            <a:r>
              <a:rPr lang="en-IN" sz="2000" dirty="0" err="1">
                <a:effectLst/>
                <a:latin typeface="Calibri" panose="020F0502020204030204" pitchFamily="34" charset="0"/>
                <a:ea typeface="Times New Roman" panose="02020603050405020304" pitchFamily="18" charset="0"/>
              </a:rPr>
              <a:t>Keras</a:t>
            </a:r>
            <a:r>
              <a:rPr lang="en-IN" sz="2000" dirty="0">
                <a:effectLst/>
                <a:latin typeface="Calibri" panose="020F0502020204030204" pitchFamily="34" charset="0"/>
                <a:ea typeface="Times New Roman" panose="02020603050405020304" pitchFamily="18" charset="0"/>
              </a:rPr>
              <a:t> framework. The </a:t>
            </a:r>
            <a:r>
              <a:rPr lang="en-IN" sz="2000" dirty="0">
                <a:latin typeface="Calibri" panose="020F0502020204030204" pitchFamily="34" charset="0"/>
                <a:ea typeface="Times New Roman" panose="02020603050405020304" pitchFamily="18" charset="0"/>
              </a:rPr>
              <a:t>Custom-Built CNN </a:t>
            </a:r>
            <a:r>
              <a:rPr lang="en-IN" sz="2000" dirty="0">
                <a:effectLst/>
                <a:latin typeface="Calibri" panose="020F0502020204030204" pitchFamily="34" charset="0"/>
                <a:ea typeface="Times New Roman" panose="02020603050405020304" pitchFamily="18" charset="0"/>
              </a:rPr>
              <a:t>architecture is </a:t>
            </a:r>
            <a:r>
              <a:rPr lang="en-IN" sz="2000" dirty="0">
                <a:latin typeface="Calibri" panose="020F0502020204030204" pitchFamily="34" charset="0"/>
                <a:ea typeface="Times New Roman" panose="02020603050405020304" pitchFamily="18" charset="0"/>
              </a:rPr>
              <a:t>developed </a:t>
            </a:r>
            <a:r>
              <a:rPr lang="en-IN" sz="2000" dirty="0">
                <a:effectLst/>
                <a:latin typeface="Calibri" panose="020F0502020204030204" pitchFamily="34" charset="0"/>
                <a:ea typeface="Times New Roman" panose="02020603050405020304" pitchFamily="18" charset="0"/>
              </a:rPr>
              <a:t>to handle the four-class classification problem. The model will include convolutional layers, pooling layers, dropout layers, and fully connected layers. </a:t>
            </a:r>
            <a:endParaRPr lang="en-IN" sz="2000" dirty="0"/>
          </a:p>
        </p:txBody>
      </p:sp>
    </p:spTree>
    <p:extLst>
      <p:ext uri="{BB962C8B-B14F-4D97-AF65-F5344CB8AC3E}">
        <p14:creationId xmlns:p14="http://schemas.microsoft.com/office/powerpoint/2010/main" val="413893243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28" name="Rectangle 27">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1" name="Rectangle 30">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8257C7-0BC1-FF18-F08A-16FF49F7507D}"/>
              </a:ext>
            </a:extLst>
          </p:cNvPr>
          <p:cNvSpPr>
            <a:spLocks noGrp="1"/>
          </p:cNvSpPr>
          <p:nvPr>
            <p:ph type="title"/>
          </p:nvPr>
        </p:nvSpPr>
        <p:spPr>
          <a:xfrm>
            <a:off x="1153618" y="1239927"/>
            <a:ext cx="4008586" cy="4680583"/>
          </a:xfrm>
        </p:spPr>
        <p:txBody>
          <a:bodyPr anchor="ctr">
            <a:normAutofit/>
          </a:bodyPr>
          <a:lstStyle/>
          <a:p>
            <a:r>
              <a:rPr lang="en-IN" sz="5200" dirty="0"/>
              <a:t>Model Architecture</a:t>
            </a:r>
          </a:p>
        </p:txBody>
      </p:sp>
      <p:pic>
        <p:nvPicPr>
          <p:cNvPr id="5" name="Content Placeholder 4">
            <a:extLst>
              <a:ext uri="{FF2B5EF4-FFF2-40B4-BE49-F238E27FC236}">
                <a16:creationId xmlns:a16="http://schemas.microsoft.com/office/drawing/2014/main" id="{59AF68E0-31FD-9FCE-95C3-3FA711F2F438}"/>
              </a:ext>
            </a:extLst>
          </p:cNvPr>
          <p:cNvPicPr>
            <a:picLocks noGrp="1" noChangeAspect="1"/>
          </p:cNvPicPr>
          <p:nvPr>
            <p:ph idx="1"/>
          </p:nvPr>
        </p:nvPicPr>
        <p:blipFill>
          <a:blip r:embed="rId3"/>
          <a:stretch>
            <a:fillRect/>
          </a:stretch>
        </p:blipFill>
        <p:spPr>
          <a:xfrm>
            <a:off x="4978400" y="1239292"/>
            <a:ext cx="6218238" cy="4345422"/>
          </a:xfrm>
        </p:spPr>
      </p:pic>
    </p:spTree>
    <p:extLst>
      <p:ext uri="{BB962C8B-B14F-4D97-AF65-F5344CB8AC3E}">
        <p14:creationId xmlns:p14="http://schemas.microsoft.com/office/powerpoint/2010/main" val="428140530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28" name="Rectangle 27">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1" name="Rectangle 30">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8257C7-0BC1-FF18-F08A-16FF49F7507D}"/>
              </a:ext>
            </a:extLst>
          </p:cNvPr>
          <p:cNvSpPr>
            <a:spLocks noGrp="1"/>
          </p:cNvSpPr>
          <p:nvPr>
            <p:ph type="title"/>
          </p:nvPr>
        </p:nvSpPr>
        <p:spPr>
          <a:xfrm>
            <a:off x="1153618" y="1239927"/>
            <a:ext cx="4008586" cy="4680583"/>
          </a:xfrm>
        </p:spPr>
        <p:txBody>
          <a:bodyPr anchor="ctr">
            <a:normAutofit/>
          </a:bodyPr>
          <a:lstStyle/>
          <a:p>
            <a:r>
              <a:rPr lang="en-IN" sz="5200" dirty="0"/>
              <a:t>Model Evaluation</a:t>
            </a:r>
          </a:p>
        </p:txBody>
      </p:sp>
      <p:pic>
        <p:nvPicPr>
          <p:cNvPr id="7" name="Content Placeholder 6">
            <a:extLst>
              <a:ext uri="{FF2B5EF4-FFF2-40B4-BE49-F238E27FC236}">
                <a16:creationId xmlns:a16="http://schemas.microsoft.com/office/drawing/2014/main" id="{F3A26603-A87E-7736-4338-DCF31E3451D3}"/>
              </a:ext>
            </a:extLst>
          </p:cNvPr>
          <p:cNvPicPr>
            <a:picLocks noGrp="1" noChangeAspect="1"/>
          </p:cNvPicPr>
          <p:nvPr>
            <p:ph idx="1"/>
          </p:nvPr>
        </p:nvPicPr>
        <p:blipFill>
          <a:blip r:embed="rId2"/>
          <a:stretch>
            <a:fillRect/>
          </a:stretch>
        </p:blipFill>
        <p:spPr>
          <a:xfrm>
            <a:off x="4020457" y="2485289"/>
            <a:ext cx="7424378" cy="2796492"/>
          </a:xfrm>
        </p:spPr>
      </p:pic>
      <p:sp>
        <p:nvSpPr>
          <p:cNvPr id="8" name="TextBox 7">
            <a:extLst>
              <a:ext uri="{FF2B5EF4-FFF2-40B4-BE49-F238E27FC236}">
                <a16:creationId xmlns:a16="http://schemas.microsoft.com/office/drawing/2014/main" id="{9102A4E5-0D5C-850B-7A8E-8C75DBE6AF0B}"/>
              </a:ext>
            </a:extLst>
          </p:cNvPr>
          <p:cNvSpPr txBox="1"/>
          <p:nvPr/>
        </p:nvSpPr>
        <p:spPr>
          <a:xfrm>
            <a:off x="5054600" y="1365764"/>
            <a:ext cx="4861461" cy="646331"/>
          </a:xfrm>
          <a:prstGeom prst="rect">
            <a:avLst/>
          </a:prstGeom>
          <a:noFill/>
        </p:spPr>
        <p:txBody>
          <a:bodyPr wrap="square" rtlCol="0">
            <a:spAutoFit/>
          </a:bodyPr>
          <a:lstStyle/>
          <a:p>
            <a:pPr marL="0" indent="0">
              <a:buNone/>
            </a:pPr>
            <a:r>
              <a:rPr lang="en-US" sz="1800" dirty="0"/>
              <a:t>Validation accuracy of 99.14%  and Validation loss of 2.36% is recorded.</a:t>
            </a:r>
          </a:p>
        </p:txBody>
      </p:sp>
    </p:spTree>
    <p:extLst>
      <p:ext uri="{BB962C8B-B14F-4D97-AF65-F5344CB8AC3E}">
        <p14:creationId xmlns:p14="http://schemas.microsoft.com/office/powerpoint/2010/main" val="4244687991"/>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8257C7-0BC1-FF18-F08A-16FF49F7507D}"/>
              </a:ext>
            </a:extLst>
          </p:cNvPr>
          <p:cNvSpPr>
            <a:spLocks noGrp="1"/>
          </p:cNvSpPr>
          <p:nvPr>
            <p:ph type="title"/>
          </p:nvPr>
        </p:nvSpPr>
        <p:spPr>
          <a:xfrm>
            <a:off x="1046746" y="641850"/>
            <a:ext cx="3611880" cy="1535865"/>
          </a:xfrm>
        </p:spPr>
        <p:txBody>
          <a:bodyPr>
            <a:normAutofit/>
          </a:bodyPr>
          <a:lstStyle/>
          <a:p>
            <a:r>
              <a:rPr lang="en-IN" sz="3200"/>
              <a:t>VGG -16</a:t>
            </a:r>
            <a:endParaRPr lang="en-IN" sz="3200" dirty="0"/>
          </a:p>
        </p:txBody>
      </p:sp>
      <p:sp>
        <p:nvSpPr>
          <p:cNvPr id="44" name="Rectangle 4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6" name="Rectangle 4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Content Placeholder 36">
            <a:extLst>
              <a:ext uri="{FF2B5EF4-FFF2-40B4-BE49-F238E27FC236}">
                <a16:creationId xmlns:a16="http://schemas.microsoft.com/office/drawing/2014/main" id="{D972558B-BAFF-B457-E358-2E83B6555936}"/>
              </a:ext>
            </a:extLst>
          </p:cNvPr>
          <p:cNvSpPr>
            <a:spLocks noGrp="1"/>
          </p:cNvSpPr>
          <p:nvPr>
            <p:ph idx="1"/>
          </p:nvPr>
        </p:nvSpPr>
        <p:spPr>
          <a:xfrm>
            <a:off x="5300640" y="641850"/>
            <a:ext cx="6053160" cy="1535865"/>
          </a:xfrm>
        </p:spPr>
        <p:txBody>
          <a:bodyPr anchor="ctr">
            <a:normAutofit/>
          </a:bodyPr>
          <a:lstStyle/>
          <a:p>
            <a:pPr marL="0" indent="0" algn="ctr">
              <a:buNone/>
            </a:pPr>
            <a:r>
              <a:rPr lang="en-US" sz="1800" dirty="0"/>
              <a:t>It ran for 50 epochs reaching a validation accuracy of 65.22%.</a:t>
            </a:r>
          </a:p>
        </p:txBody>
      </p:sp>
      <p:pic>
        <p:nvPicPr>
          <p:cNvPr id="3" name="Content Placeholder 2">
            <a:extLst>
              <a:ext uri="{FF2B5EF4-FFF2-40B4-BE49-F238E27FC236}">
                <a16:creationId xmlns:a16="http://schemas.microsoft.com/office/drawing/2014/main" id="{A14BE5C3-1D63-1D8C-1127-2AF9487D4517}"/>
              </a:ext>
            </a:extLst>
          </p:cNvPr>
          <p:cNvPicPr>
            <a:picLocks noChangeAspect="1"/>
          </p:cNvPicPr>
          <p:nvPr/>
        </p:nvPicPr>
        <p:blipFill rotWithShape="1">
          <a:blip r:embed="rId3"/>
          <a:srcRect r="-2" b="2865"/>
          <a:stretch/>
        </p:blipFill>
        <p:spPr>
          <a:xfrm>
            <a:off x="554416" y="2731167"/>
            <a:ext cx="11167447" cy="3484983"/>
          </a:xfrm>
          <a:prstGeom prst="rect">
            <a:avLst/>
          </a:prstGeom>
        </p:spPr>
      </p:pic>
    </p:spTree>
    <p:extLst>
      <p:ext uri="{BB962C8B-B14F-4D97-AF65-F5344CB8AC3E}">
        <p14:creationId xmlns:p14="http://schemas.microsoft.com/office/powerpoint/2010/main" val="104719144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D61C8-ECD6-BC18-8EDE-214B42C0268B}"/>
              </a:ext>
            </a:extLst>
          </p:cNvPr>
          <p:cNvSpPr>
            <a:spLocks noGrp="1"/>
          </p:cNvSpPr>
          <p:nvPr>
            <p:ph type="title"/>
          </p:nvPr>
        </p:nvSpPr>
        <p:spPr>
          <a:xfrm>
            <a:off x="838200" y="459863"/>
            <a:ext cx="10515600" cy="1004594"/>
          </a:xfrm>
        </p:spPr>
        <p:txBody>
          <a:bodyPr>
            <a:normAutofit/>
          </a:bodyPr>
          <a:lstStyle/>
          <a:p>
            <a:pPr algn="ctr"/>
            <a:r>
              <a:rPr lang="en-IN">
                <a:solidFill>
                  <a:srgbClr val="FFFFFF"/>
                </a:solidFill>
              </a:rPr>
              <a:t>Future Plan and Scope</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7510DFA-56E6-9B1E-C955-9B1D58C5DA21}"/>
              </a:ext>
            </a:extLst>
          </p:cNvPr>
          <p:cNvGraphicFramePr>
            <a:graphicFrameLocks noGrp="1"/>
          </p:cNvGraphicFramePr>
          <p:nvPr>
            <p:ph idx="1"/>
            <p:extLst>
              <p:ext uri="{D42A27DB-BD31-4B8C-83A1-F6EECF244321}">
                <p14:modId xmlns:p14="http://schemas.microsoft.com/office/powerpoint/2010/main" val="4115704363"/>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225200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3A50F997-ECA7-B774-489C-176E3AC94E5F}"/>
              </a:ext>
            </a:extLst>
          </p:cNvPr>
          <p:cNvPicPr>
            <a:picLocks noChangeAspect="1"/>
          </p:cNvPicPr>
          <p:nvPr/>
        </p:nvPicPr>
        <p:blipFill rotWithShape="1">
          <a:blip r:embed="rId2"/>
          <a:srcRect l="17243" r="-1" b="-1"/>
          <a:stretch/>
        </p:blipFill>
        <p:spPr>
          <a:xfrm>
            <a:off x="5101771" y="10"/>
            <a:ext cx="7094361" cy="6857989"/>
          </a:xfrm>
          <a:prstGeom prst="rect">
            <a:avLst/>
          </a:prstGeom>
        </p:spPr>
      </p:pic>
      <p:sp>
        <p:nvSpPr>
          <p:cNvPr id="8" name="Rectangle 7">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9196EC-A1BA-E251-9D7D-B737745FCBEE}"/>
              </a:ext>
            </a:extLst>
          </p:cNvPr>
          <p:cNvSpPr>
            <a:spLocks noGrp="1"/>
          </p:cNvSpPr>
          <p:nvPr>
            <p:ph type="title"/>
          </p:nvPr>
        </p:nvSpPr>
        <p:spPr>
          <a:xfrm>
            <a:off x="643467" y="795509"/>
            <a:ext cx="4092525" cy="2798604"/>
          </a:xfrm>
        </p:spPr>
        <p:txBody>
          <a:bodyPr vert="horz" lIns="91440" tIns="45720" rIns="91440" bIns="45720" rtlCol="0" anchor="b">
            <a:normAutofit/>
          </a:bodyPr>
          <a:lstStyle/>
          <a:p>
            <a:pPr algn="ctr"/>
            <a:r>
              <a:rPr lang="en-US" sz="6000" dirty="0">
                <a:solidFill>
                  <a:srgbClr val="FFFFFF"/>
                </a:solidFill>
              </a:rPr>
              <a:t>		THANK YOU</a:t>
            </a:r>
          </a:p>
        </p:txBody>
      </p:sp>
      <p:sp>
        <p:nvSpPr>
          <p:cNvPr id="12" name="Oval 11">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397229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Rectangle 3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54D940-AE03-0A38-7A29-0833ED584E65}"/>
              </a:ext>
            </a:extLst>
          </p:cNvPr>
          <p:cNvSpPr>
            <a:spLocks noGrp="1"/>
          </p:cNvSpPr>
          <p:nvPr>
            <p:ph type="title"/>
          </p:nvPr>
        </p:nvSpPr>
        <p:spPr>
          <a:xfrm>
            <a:off x="466722" y="586855"/>
            <a:ext cx="3201366" cy="3387497"/>
          </a:xfrm>
        </p:spPr>
        <p:txBody>
          <a:bodyPr anchor="b">
            <a:normAutofit/>
          </a:bodyPr>
          <a:lstStyle/>
          <a:p>
            <a:pPr algn="r"/>
            <a:r>
              <a:rPr lang="en-IN" sz="4000" dirty="0">
                <a:solidFill>
                  <a:srgbClr val="FFFFFF"/>
                </a:solidFill>
              </a:rPr>
              <a:t>Introduction</a:t>
            </a:r>
          </a:p>
        </p:txBody>
      </p:sp>
      <p:sp>
        <p:nvSpPr>
          <p:cNvPr id="3" name="Content Placeholder 2">
            <a:extLst>
              <a:ext uri="{FF2B5EF4-FFF2-40B4-BE49-F238E27FC236}">
                <a16:creationId xmlns:a16="http://schemas.microsoft.com/office/drawing/2014/main" id="{34E2A611-204C-DB3A-8E24-034A0CB8E84C}"/>
              </a:ext>
            </a:extLst>
          </p:cNvPr>
          <p:cNvSpPr>
            <a:spLocks noGrp="1"/>
          </p:cNvSpPr>
          <p:nvPr>
            <p:ph idx="1"/>
          </p:nvPr>
        </p:nvSpPr>
        <p:spPr>
          <a:xfrm>
            <a:off x="4810259" y="649480"/>
            <a:ext cx="6555347" cy="5546047"/>
          </a:xfrm>
        </p:spPr>
        <p:txBody>
          <a:bodyPr anchor="ctr">
            <a:normAutofit/>
          </a:bodyPr>
          <a:lstStyle/>
          <a:p>
            <a:pPr algn="just"/>
            <a:r>
              <a:rPr lang="en-US" sz="1800" b="0" i="0" dirty="0">
                <a:effectLst/>
              </a:rPr>
              <a:t>Alzheimer's disease is a progressive neurodegenerative disorder that affects millions of people worldwide. Early detection and accurate diagnosis of Alzheimer's disease are crucial for better management and treatment outcomes. </a:t>
            </a:r>
          </a:p>
          <a:p>
            <a:pPr algn="just"/>
            <a:r>
              <a:rPr lang="en-US" sz="1800" b="0" i="0" dirty="0">
                <a:effectLst/>
              </a:rPr>
              <a:t>Magnetic Resonance Imaging (MRI) is a widely used imaging modality for Alzheimer's disease diagnosis due to its non-invasive nature.</a:t>
            </a:r>
          </a:p>
          <a:p>
            <a:pPr algn="just"/>
            <a:r>
              <a:rPr lang="en-US" sz="1800" b="0" i="0" dirty="0">
                <a:effectLst/>
              </a:rPr>
              <a:t>Recent advancements in deep learning techniques have shown promising results in automating the process of MRI image classification for Alzheimer's disease detection. This presentation aims to explore the use of deep learning models for MRI image classification to detect Alzheimer's disease and discuss the potential benefits and limitations of these models.</a:t>
            </a:r>
          </a:p>
          <a:p>
            <a:endParaRPr lang="en-IN" sz="2000" dirty="0"/>
          </a:p>
        </p:txBody>
      </p:sp>
    </p:spTree>
    <p:extLst>
      <p:ext uri="{BB962C8B-B14F-4D97-AF65-F5344CB8AC3E}">
        <p14:creationId xmlns:p14="http://schemas.microsoft.com/office/powerpoint/2010/main" val="2608578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743DC9-00C9-DB8E-0320-9591CD9BF07B}"/>
              </a:ext>
            </a:extLst>
          </p:cNvPr>
          <p:cNvSpPr>
            <a:spLocks noGrp="1"/>
          </p:cNvSpPr>
          <p:nvPr>
            <p:ph type="title"/>
          </p:nvPr>
        </p:nvSpPr>
        <p:spPr>
          <a:xfrm>
            <a:off x="466722" y="586855"/>
            <a:ext cx="3201366" cy="3387497"/>
          </a:xfrm>
        </p:spPr>
        <p:txBody>
          <a:bodyPr anchor="b">
            <a:normAutofit/>
          </a:bodyPr>
          <a:lstStyle/>
          <a:p>
            <a:pPr algn="r"/>
            <a:r>
              <a:rPr lang="en-IN" sz="4000" dirty="0">
                <a:solidFill>
                  <a:srgbClr val="FFFFFF"/>
                </a:solidFill>
              </a:rPr>
              <a:t>Problem Statement</a:t>
            </a:r>
          </a:p>
        </p:txBody>
      </p:sp>
      <p:sp>
        <p:nvSpPr>
          <p:cNvPr id="3" name="Content Placeholder 2">
            <a:extLst>
              <a:ext uri="{FF2B5EF4-FFF2-40B4-BE49-F238E27FC236}">
                <a16:creationId xmlns:a16="http://schemas.microsoft.com/office/drawing/2014/main" id="{3C120B32-26AA-FDE8-566F-E25EFFEB7E80}"/>
              </a:ext>
            </a:extLst>
          </p:cNvPr>
          <p:cNvSpPr>
            <a:spLocks noGrp="1"/>
          </p:cNvSpPr>
          <p:nvPr>
            <p:ph idx="1"/>
          </p:nvPr>
        </p:nvSpPr>
        <p:spPr>
          <a:xfrm>
            <a:off x="4810259" y="649480"/>
            <a:ext cx="6555347" cy="5546047"/>
          </a:xfrm>
        </p:spPr>
        <p:txBody>
          <a:bodyPr anchor="ctr">
            <a:normAutofit/>
          </a:bodyPr>
          <a:lstStyle/>
          <a:p>
            <a:r>
              <a:rPr lang="en-IN" sz="2000" dirty="0">
                <a:effectLst/>
                <a:latin typeface="Calibri" panose="020F0502020204030204" pitchFamily="34" charset="0"/>
                <a:ea typeface="Times New Roman" panose="02020603050405020304" pitchFamily="18" charset="0"/>
                <a:cs typeface="Calibri" panose="020F0502020204030204" pitchFamily="34" charset="0"/>
              </a:rPr>
              <a:t>Manual interpretation of MRI images is time-consuming, subject to inter-observer variability, and can also lead to misdiagnosis. </a:t>
            </a:r>
          </a:p>
          <a:p>
            <a:r>
              <a:rPr lang="en-IN" sz="2000" dirty="0">
                <a:effectLst/>
                <a:latin typeface="Calibri" panose="020F0502020204030204" pitchFamily="34" charset="0"/>
                <a:ea typeface="Times New Roman" panose="02020603050405020304" pitchFamily="18" charset="0"/>
                <a:cs typeface="Calibri" panose="020F0502020204030204" pitchFamily="34" charset="0"/>
              </a:rPr>
              <a:t>Deep learning-based MRI image classification is an emerging approach for AD detection, but there is a need for robust and accurate models that can handle the data imbalance and improve interpretability of the decision-making process. </a:t>
            </a:r>
          </a:p>
          <a:p>
            <a:r>
              <a:rPr lang="en-IN" sz="2000" dirty="0">
                <a:effectLst/>
                <a:latin typeface="Calibri" panose="020F0502020204030204" pitchFamily="34" charset="0"/>
                <a:ea typeface="Times New Roman" panose="02020603050405020304" pitchFamily="18" charset="0"/>
                <a:cs typeface="Calibri" panose="020F0502020204030204" pitchFamily="34" charset="0"/>
              </a:rPr>
              <a:t>Therefore, the problem statement is to develop a deep learning model for accurate and automated AD detection using MRI images that can address these challenges and improve patient outcomes.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4378571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FB8D10-4691-8F8E-F29E-95F24F4F4C22}"/>
              </a:ext>
            </a:extLst>
          </p:cNvPr>
          <p:cNvSpPr>
            <a:spLocks noGrp="1"/>
          </p:cNvSpPr>
          <p:nvPr>
            <p:ph type="title"/>
          </p:nvPr>
        </p:nvSpPr>
        <p:spPr>
          <a:xfrm>
            <a:off x="466722" y="586855"/>
            <a:ext cx="3201366" cy="3387497"/>
          </a:xfrm>
        </p:spPr>
        <p:txBody>
          <a:bodyPr anchor="b">
            <a:normAutofit/>
          </a:bodyPr>
          <a:lstStyle/>
          <a:p>
            <a:pPr algn="r"/>
            <a:r>
              <a:rPr lang="en-IN" sz="4000" dirty="0">
                <a:solidFill>
                  <a:srgbClr val="FFFFFF"/>
                </a:solidFill>
              </a:rPr>
              <a:t>Research Gap</a:t>
            </a:r>
          </a:p>
        </p:txBody>
      </p:sp>
      <p:sp>
        <p:nvSpPr>
          <p:cNvPr id="3" name="Content Placeholder 2">
            <a:extLst>
              <a:ext uri="{FF2B5EF4-FFF2-40B4-BE49-F238E27FC236}">
                <a16:creationId xmlns:a16="http://schemas.microsoft.com/office/drawing/2014/main" id="{EE0EFAA6-F350-3480-4E6C-03BC1C14E8EE}"/>
              </a:ext>
            </a:extLst>
          </p:cNvPr>
          <p:cNvSpPr>
            <a:spLocks noGrp="1"/>
          </p:cNvSpPr>
          <p:nvPr>
            <p:ph idx="1"/>
          </p:nvPr>
        </p:nvSpPr>
        <p:spPr>
          <a:xfrm>
            <a:off x="4810259" y="649480"/>
            <a:ext cx="6555347" cy="5546047"/>
          </a:xfrm>
        </p:spPr>
        <p:txBody>
          <a:bodyPr anchor="ctr">
            <a:normAutofit/>
          </a:bodyPr>
          <a:lstStyle/>
          <a:p>
            <a:pPr algn="just"/>
            <a:r>
              <a:rPr lang="en-US" sz="2000" b="0" i="0" dirty="0">
                <a:effectLst/>
                <a:latin typeface="Söhne"/>
              </a:rPr>
              <a:t>Limited availability of labeled datasets for training and validating deep learning models for MRI image classification to detect Alzheimer's disease. Most studies in this area have used small or proprietary datasets, which limits the generalizability of the results.</a:t>
            </a:r>
          </a:p>
          <a:p>
            <a:pPr algn="just"/>
            <a:r>
              <a:rPr lang="en-US" sz="2000" b="0" i="0" dirty="0">
                <a:effectLst/>
                <a:latin typeface="Söhne"/>
              </a:rPr>
              <a:t>There is a need for larger, diverse, and publicly available datasets that can be used to benchmark different deep learning models for Alzheimer's disease detection.</a:t>
            </a:r>
          </a:p>
          <a:p>
            <a:pPr marL="0" indent="0" algn="just">
              <a:buNone/>
            </a:pPr>
            <a:endParaRPr lang="en-IN" sz="2000" dirty="0"/>
          </a:p>
        </p:txBody>
      </p:sp>
    </p:spTree>
    <p:extLst>
      <p:ext uri="{BB962C8B-B14F-4D97-AF65-F5344CB8AC3E}">
        <p14:creationId xmlns:p14="http://schemas.microsoft.com/office/powerpoint/2010/main" val="2005581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FB8D10-4691-8F8E-F29E-95F24F4F4C22}"/>
              </a:ext>
            </a:extLst>
          </p:cNvPr>
          <p:cNvSpPr>
            <a:spLocks noGrp="1"/>
          </p:cNvSpPr>
          <p:nvPr>
            <p:ph type="title"/>
          </p:nvPr>
        </p:nvSpPr>
        <p:spPr>
          <a:xfrm>
            <a:off x="466722" y="586855"/>
            <a:ext cx="3201366" cy="3387497"/>
          </a:xfrm>
        </p:spPr>
        <p:txBody>
          <a:bodyPr anchor="b">
            <a:normAutofit/>
          </a:bodyPr>
          <a:lstStyle/>
          <a:p>
            <a:pPr algn="r"/>
            <a:r>
              <a:rPr lang="en-IN" sz="4000" dirty="0">
                <a:solidFill>
                  <a:srgbClr val="FFFFFF"/>
                </a:solidFill>
              </a:rPr>
              <a:t>Research Objectives</a:t>
            </a:r>
          </a:p>
        </p:txBody>
      </p:sp>
      <p:sp>
        <p:nvSpPr>
          <p:cNvPr id="3" name="Content Placeholder 2">
            <a:extLst>
              <a:ext uri="{FF2B5EF4-FFF2-40B4-BE49-F238E27FC236}">
                <a16:creationId xmlns:a16="http://schemas.microsoft.com/office/drawing/2014/main" id="{EE0EFAA6-F350-3480-4E6C-03BC1C14E8EE}"/>
              </a:ext>
            </a:extLst>
          </p:cNvPr>
          <p:cNvSpPr>
            <a:spLocks noGrp="1"/>
          </p:cNvSpPr>
          <p:nvPr>
            <p:ph idx="1"/>
          </p:nvPr>
        </p:nvSpPr>
        <p:spPr>
          <a:xfrm>
            <a:off x="4810259" y="649480"/>
            <a:ext cx="6555347" cy="5546047"/>
          </a:xfrm>
        </p:spPr>
        <p:txBody>
          <a:bodyPr anchor="ctr">
            <a:normAutofit/>
          </a:bodyPr>
          <a:lstStyle/>
          <a:p>
            <a:pPr marL="342900" lvl="0" indent="-342900" algn="just" hangingPunct="0">
              <a:lnSpc>
                <a:spcPct val="107000"/>
              </a:lnSpc>
              <a:buFont typeface="+mj-lt"/>
              <a:buAutoNum type="arabicPeriod"/>
            </a:pPr>
            <a:r>
              <a:rPr lang="en-IN" sz="1800" dirty="0">
                <a:effectLst/>
                <a:latin typeface="Calibri" panose="020F0502020204030204" pitchFamily="34" charset="0"/>
                <a:ea typeface="Times New Roman" panose="02020603050405020304" pitchFamily="18" charset="0"/>
                <a:cs typeface="Calibri" panose="020F0502020204030204" pitchFamily="34" charset="0"/>
              </a:rPr>
              <a:t>To develop a deep learning model for accurate and automated detection of      Alzheimer's disease using MRI images.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hangingPunct="0">
              <a:lnSpc>
                <a:spcPct val="107000"/>
              </a:lnSpc>
              <a:spcAft>
                <a:spcPts val="800"/>
              </a:spcAft>
              <a:buFont typeface="+mj-lt"/>
              <a:buAutoNum type="arabicPeriod"/>
            </a:pPr>
            <a:r>
              <a:rPr lang="en-IN" sz="1800" dirty="0">
                <a:effectLst/>
                <a:latin typeface="Calibri" panose="020F0502020204030204" pitchFamily="34" charset="0"/>
                <a:ea typeface="Times New Roman" panose="02020603050405020304" pitchFamily="18" charset="0"/>
                <a:cs typeface="Calibri" panose="020F0502020204030204" pitchFamily="34" charset="0"/>
              </a:rPr>
              <a:t>To evaluate the performance of the developed model on a large dataset of MRI images with four classes (i.e., mild demented, very mild demented, moderate demented, non-demented).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800" dirty="0">
                <a:latin typeface="Calibri" panose="020F0502020204030204" pitchFamily="34" charset="0"/>
                <a:ea typeface="Times New Roman" panose="02020603050405020304" pitchFamily="18" charset="0"/>
                <a:cs typeface="Calibri" panose="020F0502020204030204" pitchFamily="34" charset="0"/>
              </a:rPr>
              <a:t> </a:t>
            </a:r>
            <a:r>
              <a:rPr lang="en-IN" sz="1800" dirty="0">
                <a:effectLst/>
                <a:latin typeface="Calibri" panose="020F0502020204030204" pitchFamily="34" charset="0"/>
                <a:ea typeface="Times New Roman" panose="02020603050405020304" pitchFamily="18" charset="0"/>
                <a:cs typeface="Calibri" panose="020F0502020204030204" pitchFamily="34" charset="0"/>
              </a:rPr>
              <a:t>To identify the limitations and potential future directions for           improving the performance and interpretability of deep learning-based models for AD detection using MRI images.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buNone/>
            </a:pPr>
            <a:endParaRPr lang="en-IN" sz="2000" dirty="0"/>
          </a:p>
        </p:txBody>
      </p:sp>
    </p:spTree>
    <p:extLst>
      <p:ext uri="{BB962C8B-B14F-4D97-AF65-F5344CB8AC3E}">
        <p14:creationId xmlns:p14="http://schemas.microsoft.com/office/powerpoint/2010/main" val="27595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FB8D10-4691-8F8E-F29E-95F24F4F4C22}"/>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Methodology </a:t>
            </a:r>
            <a:endParaRPr lang="en-IN" sz="4000" dirty="0">
              <a:solidFill>
                <a:srgbClr val="FFFFFF"/>
              </a:solidFill>
            </a:endParaRPr>
          </a:p>
        </p:txBody>
      </p:sp>
      <p:graphicFrame>
        <p:nvGraphicFramePr>
          <p:cNvPr id="7" name="Content Placeholder 3">
            <a:extLst>
              <a:ext uri="{FF2B5EF4-FFF2-40B4-BE49-F238E27FC236}">
                <a16:creationId xmlns:a16="http://schemas.microsoft.com/office/drawing/2014/main" id="{2DF8ADF4-B448-FC58-D9EC-E4F54096CEAC}"/>
              </a:ext>
            </a:extLst>
          </p:cNvPr>
          <p:cNvGraphicFramePr>
            <a:graphicFrameLocks/>
          </p:cNvGraphicFramePr>
          <p:nvPr>
            <p:extLst>
              <p:ext uri="{D42A27DB-BD31-4B8C-83A1-F6EECF244321}">
                <p14:modId xmlns:p14="http://schemas.microsoft.com/office/powerpoint/2010/main" val="1803244420"/>
              </p:ext>
            </p:extLst>
          </p:nvPr>
        </p:nvGraphicFramePr>
        <p:xfrm>
          <a:off x="4549514" y="621792"/>
          <a:ext cx="6807333"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678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8257C7-0BC1-FF18-F08A-16FF49F7507D}"/>
              </a:ext>
            </a:extLst>
          </p:cNvPr>
          <p:cNvSpPr>
            <a:spLocks noGrp="1"/>
          </p:cNvSpPr>
          <p:nvPr>
            <p:ph type="title"/>
          </p:nvPr>
        </p:nvSpPr>
        <p:spPr>
          <a:xfrm>
            <a:off x="589560" y="856180"/>
            <a:ext cx="4560584" cy="1128068"/>
          </a:xfrm>
        </p:spPr>
        <p:txBody>
          <a:bodyPr anchor="ctr">
            <a:normAutofit/>
          </a:bodyPr>
          <a:lstStyle/>
          <a:p>
            <a:r>
              <a:rPr lang="en-IN" sz="4000" dirty="0"/>
              <a:t>Data Collection</a:t>
            </a:r>
          </a:p>
        </p:txBody>
      </p:sp>
      <p:grpSp>
        <p:nvGrpSpPr>
          <p:cNvPr id="27" name="Group 2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8"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A53900-899D-B3A1-D4A9-457193FA8121}"/>
              </a:ext>
            </a:extLst>
          </p:cNvPr>
          <p:cNvSpPr>
            <a:spLocks noGrp="1"/>
          </p:cNvSpPr>
          <p:nvPr>
            <p:ph idx="1"/>
          </p:nvPr>
        </p:nvSpPr>
        <p:spPr>
          <a:xfrm>
            <a:off x="590719" y="2330505"/>
            <a:ext cx="4559425" cy="3979585"/>
          </a:xfrm>
        </p:spPr>
        <p:txBody>
          <a:bodyPr anchor="ctr">
            <a:normAutofit/>
          </a:bodyPr>
          <a:lstStyle/>
          <a:p>
            <a:pPr marL="0" indent="0">
              <a:buNone/>
            </a:pPr>
            <a:endParaRPr lang="en-IN" sz="2400" b="1" dirty="0">
              <a:effectLst/>
              <a:latin typeface="Calibri" panose="020F0502020204030204" pitchFamily="34" charset="0"/>
              <a:ea typeface="Times New Roman" panose="02020603050405020304" pitchFamily="18" charset="0"/>
              <a:cs typeface="Calibri" panose="020F0502020204030204" pitchFamily="34" charset="0"/>
            </a:endParaRPr>
          </a:p>
          <a:p>
            <a:pPr fontAlgn="base"/>
            <a:r>
              <a:rPr lang="en-US" sz="2000" b="0" i="0" dirty="0">
                <a:effectLst/>
              </a:rPr>
              <a:t>The  Kaggle dataset consists of 6400 labeled MRI images. The data has four classes of images both in training as well as a testing set:</a:t>
            </a:r>
          </a:p>
          <a:p>
            <a:pPr fontAlgn="base">
              <a:buFont typeface="+mj-lt"/>
              <a:buAutoNum type="arabicPeriod"/>
            </a:pPr>
            <a:r>
              <a:rPr lang="en-US" sz="2000" b="0" i="0" dirty="0">
                <a:effectLst/>
              </a:rPr>
              <a:t>Mild Demented</a:t>
            </a:r>
          </a:p>
          <a:p>
            <a:pPr fontAlgn="base">
              <a:buFont typeface="+mj-lt"/>
              <a:buAutoNum type="arabicPeriod"/>
            </a:pPr>
            <a:r>
              <a:rPr lang="en-US" sz="2000" b="0" i="0" dirty="0">
                <a:effectLst/>
              </a:rPr>
              <a:t>Moderate Demented</a:t>
            </a:r>
          </a:p>
          <a:p>
            <a:pPr fontAlgn="base">
              <a:buFont typeface="+mj-lt"/>
              <a:buAutoNum type="arabicPeriod"/>
            </a:pPr>
            <a:r>
              <a:rPr lang="en-US" sz="2000" b="0" i="0" dirty="0">
                <a:effectLst/>
              </a:rPr>
              <a:t>Non Demented</a:t>
            </a:r>
          </a:p>
          <a:p>
            <a:pPr fontAlgn="base">
              <a:buFont typeface="+mj-lt"/>
              <a:buAutoNum type="arabicPeriod"/>
            </a:pPr>
            <a:r>
              <a:rPr lang="en-US" sz="2000" b="0" i="0" dirty="0">
                <a:effectLst/>
              </a:rPr>
              <a:t>Very Mild Demented</a:t>
            </a:r>
          </a:p>
          <a:p>
            <a:endParaRPr lang="en-IN" sz="2000" dirty="0"/>
          </a:p>
        </p:txBody>
      </p:sp>
      <p:sp>
        <p:nvSpPr>
          <p:cNvPr id="33" name="Rectangle 3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vertebrate&#10;&#10;Description automatically generated">
            <a:extLst>
              <a:ext uri="{FF2B5EF4-FFF2-40B4-BE49-F238E27FC236}">
                <a16:creationId xmlns:a16="http://schemas.microsoft.com/office/drawing/2014/main" id="{0C3130EE-9D8A-F673-625B-01859F499A52}"/>
              </a:ext>
            </a:extLst>
          </p:cNvPr>
          <p:cNvPicPr>
            <a:picLocks noChangeAspect="1"/>
          </p:cNvPicPr>
          <p:nvPr/>
        </p:nvPicPr>
        <p:blipFill rotWithShape="1">
          <a:blip r:embed="rId2">
            <a:extLst>
              <a:ext uri="{28A0092B-C50C-407E-A947-70E740481C1C}">
                <a14:useLocalDpi xmlns:a14="http://schemas.microsoft.com/office/drawing/2010/main" val="0"/>
              </a:ext>
            </a:extLst>
          </a:blip>
          <a:srcRect t="6552" r="-1" b="11423"/>
          <a:stretch/>
        </p:blipFill>
        <p:spPr>
          <a:xfrm>
            <a:off x="5977788" y="799352"/>
            <a:ext cx="5425410" cy="5259296"/>
          </a:xfrm>
          <a:prstGeom prst="rect">
            <a:avLst/>
          </a:prstGeom>
        </p:spPr>
      </p:pic>
    </p:spTree>
    <p:extLst>
      <p:ext uri="{BB962C8B-B14F-4D97-AF65-F5344CB8AC3E}">
        <p14:creationId xmlns:p14="http://schemas.microsoft.com/office/powerpoint/2010/main" val="11044121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3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8257C7-0BC1-FF18-F08A-16FF49F7507D}"/>
              </a:ext>
            </a:extLst>
          </p:cNvPr>
          <p:cNvSpPr>
            <a:spLocks noGrp="1"/>
          </p:cNvSpPr>
          <p:nvPr>
            <p:ph type="title"/>
          </p:nvPr>
        </p:nvSpPr>
        <p:spPr>
          <a:xfrm>
            <a:off x="589560" y="856180"/>
            <a:ext cx="4560584" cy="1128068"/>
          </a:xfrm>
        </p:spPr>
        <p:txBody>
          <a:bodyPr anchor="ctr">
            <a:normAutofit/>
          </a:bodyPr>
          <a:lstStyle/>
          <a:p>
            <a:r>
              <a:rPr lang="en-IN" sz="4000"/>
              <a:t>Data Collection</a:t>
            </a:r>
            <a:endParaRPr lang="en-IN" sz="4000" dirty="0"/>
          </a:p>
        </p:txBody>
      </p:sp>
      <p:grpSp>
        <p:nvGrpSpPr>
          <p:cNvPr id="51" name="Group 4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3" name="Rectangle 4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4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ectangle 4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A53900-899D-B3A1-D4A9-457193FA8121}"/>
              </a:ext>
            </a:extLst>
          </p:cNvPr>
          <p:cNvSpPr>
            <a:spLocks noGrp="1"/>
          </p:cNvSpPr>
          <p:nvPr>
            <p:ph idx="1"/>
          </p:nvPr>
        </p:nvSpPr>
        <p:spPr>
          <a:xfrm>
            <a:off x="590719" y="2330505"/>
            <a:ext cx="4559425" cy="3979585"/>
          </a:xfrm>
        </p:spPr>
        <p:txBody>
          <a:bodyPr anchor="ctr">
            <a:normAutofit/>
          </a:bodyPr>
          <a:lstStyle/>
          <a:p>
            <a:pPr marL="0" indent="0">
              <a:buNone/>
            </a:pPr>
            <a:endParaRPr lang="en-IN" sz="2000" b="1">
              <a:effectLst/>
              <a:latin typeface="Calibri" panose="020F0502020204030204" pitchFamily="34" charset="0"/>
              <a:ea typeface="Times New Roman" panose="02020603050405020304" pitchFamily="18" charset="0"/>
              <a:cs typeface="Calibri" panose="020F0502020204030204" pitchFamily="34" charset="0"/>
            </a:endParaRPr>
          </a:p>
          <a:p>
            <a:pPr fontAlgn="base"/>
            <a:r>
              <a:rPr lang="en-US" sz="2000" b="0" i="0">
                <a:effectLst/>
              </a:rPr>
              <a:t>The  Kaggle dataset consists of 6400 labeled MRI images. The data has four classes of images both in training as well as a testing set:</a:t>
            </a:r>
          </a:p>
          <a:p>
            <a:pPr fontAlgn="base">
              <a:buFont typeface="+mj-lt"/>
              <a:buAutoNum type="arabicPeriod"/>
            </a:pPr>
            <a:r>
              <a:rPr lang="en-US" sz="2000" b="0" i="0">
                <a:effectLst/>
              </a:rPr>
              <a:t>Mild Demented</a:t>
            </a:r>
          </a:p>
          <a:p>
            <a:pPr fontAlgn="base">
              <a:buFont typeface="+mj-lt"/>
              <a:buAutoNum type="arabicPeriod"/>
            </a:pPr>
            <a:r>
              <a:rPr lang="en-US" sz="2000" b="0" i="0">
                <a:effectLst/>
              </a:rPr>
              <a:t>Moderate Demented</a:t>
            </a:r>
          </a:p>
          <a:p>
            <a:pPr fontAlgn="base">
              <a:buFont typeface="+mj-lt"/>
              <a:buAutoNum type="arabicPeriod"/>
            </a:pPr>
            <a:r>
              <a:rPr lang="en-US" sz="2000" b="0" i="0">
                <a:effectLst/>
              </a:rPr>
              <a:t>Non Demented</a:t>
            </a:r>
          </a:p>
          <a:p>
            <a:pPr fontAlgn="base">
              <a:buFont typeface="+mj-lt"/>
              <a:buAutoNum type="arabicPeriod"/>
            </a:pPr>
            <a:r>
              <a:rPr lang="en-US" sz="2000" b="0" i="0">
                <a:effectLst/>
              </a:rPr>
              <a:t>Very Mild Demented</a:t>
            </a:r>
          </a:p>
          <a:p>
            <a:endParaRPr lang="en-IN" sz="2000" dirty="0"/>
          </a:p>
        </p:txBody>
      </p:sp>
      <p:sp>
        <p:nvSpPr>
          <p:cNvPr id="48" name="Rectangle 4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bar chart&#10;&#10;Description automatically generated">
            <a:extLst>
              <a:ext uri="{FF2B5EF4-FFF2-40B4-BE49-F238E27FC236}">
                <a16:creationId xmlns:a16="http://schemas.microsoft.com/office/drawing/2014/main" id="{06A3BE17-A929-31BA-7722-D6BF1B4E01FD}"/>
              </a:ext>
            </a:extLst>
          </p:cNvPr>
          <p:cNvPicPr>
            <a:picLocks noChangeAspect="1"/>
          </p:cNvPicPr>
          <p:nvPr/>
        </p:nvPicPr>
        <p:blipFill rotWithShape="1">
          <a:blip r:embed="rId3"/>
          <a:srcRect l="266" t="-3078" r="1368" b="1809"/>
          <a:stretch/>
        </p:blipFill>
        <p:spPr>
          <a:xfrm>
            <a:off x="5685809" y="856180"/>
            <a:ext cx="5796719" cy="4669844"/>
          </a:xfrm>
          <a:prstGeom prst="rect">
            <a:avLst/>
          </a:prstGeom>
        </p:spPr>
      </p:pic>
    </p:spTree>
    <p:extLst>
      <p:ext uri="{BB962C8B-B14F-4D97-AF65-F5344CB8AC3E}">
        <p14:creationId xmlns:p14="http://schemas.microsoft.com/office/powerpoint/2010/main" val="1931253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8257C7-0BC1-FF18-F08A-16FF49F7507D}"/>
              </a:ext>
            </a:extLst>
          </p:cNvPr>
          <p:cNvSpPr>
            <a:spLocks noGrp="1"/>
          </p:cNvSpPr>
          <p:nvPr>
            <p:ph type="title"/>
          </p:nvPr>
        </p:nvSpPr>
        <p:spPr>
          <a:xfrm>
            <a:off x="589560" y="856180"/>
            <a:ext cx="4560584" cy="1128068"/>
          </a:xfrm>
        </p:spPr>
        <p:txBody>
          <a:bodyPr anchor="ctr">
            <a:normAutofit/>
          </a:bodyPr>
          <a:lstStyle/>
          <a:p>
            <a:r>
              <a:rPr lang="en-IN" sz="4000" dirty="0"/>
              <a:t>Data Pre-processing</a:t>
            </a:r>
          </a:p>
        </p:txBody>
      </p:sp>
      <p:grpSp>
        <p:nvGrpSpPr>
          <p:cNvPr id="27" name="Group 2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8"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A53900-899D-B3A1-D4A9-457193FA8121}"/>
              </a:ext>
            </a:extLst>
          </p:cNvPr>
          <p:cNvSpPr>
            <a:spLocks noGrp="1"/>
          </p:cNvSpPr>
          <p:nvPr>
            <p:ph idx="1"/>
          </p:nvPr>
        </p:nvSpPr>
        <p:spPr>
          <a:xfrm>
            <a:off x="590719" y="2330505"/>
            <a:ext cx="4559425" cy="3979585"/>
          </a:xfrm>
        </p:spPr>
        <p:txBody>
          <a:bodyPr anchor="ctr">
            <a:normAutofit/>
          </a:bodyPr>
          <a:lstStyle/>
          <a:p>
            <a:r>
              <a:rPr lang="en-IN" sz="2000" dirty="0">
                <a:effectLst/>
                <a:latin typeface="Calibri" panose="020F0502020204030204" pitchFamily="34" charset="0"/>
                <a:ea typeface="Times New Roman" panose="02020603050405020304" pitchFamily="18" charset="0"/>
                <a:cs typeface="Calibri" panose="020F0502020204030204" pitchFamily="34" charset="0"/>
              </a:rPr>
              <a:t>The collected dataset will be pre-processed, which includes resizing, normalization, and augmentation to increase the diversity of the data, to reduce overfitting and to improve the </a:t>
            </a:r>
            <a:r>
              <a:rPr lang="en-IN" sz="2000" dirty="0" err="1">
                <a:effectLst/>
                <a:latin typeface="Calibri" panose="020F0502020204030204" pitchFamily="34" charset="0"/>
                <a:ea typeface="Times New Roman" panose="02020603050405020304" pitchFamily="18" charset="0"/>
                <a:cs typeface="Calibri" panose="020F0502020204030204" pitchFamily="34" charset="0"/>
              </a:rPr>
              <a:t>generelisation</a:t>
            </a:r>
            <a:r>
              <a:rPr lang="en-IN" sz="2000" dirty="0">
                <a:effectLst/>
                <a:latin typeface="Calibri" panose="020F0502020204030204" pitchFamily="34" charset="0"/>
                <a:ea typeface="Times New Roman" panose="02020603050405020304" pitchFamily="18" charset="0"/>
                <a:cs typeface="Calibri" panose="020F0502020204030204" pitchFamily="34" charset="0"/>
              </a:rPr>
              <a:t> ability of the model.</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2000" dirty="0"/>
          </a:p>
        </p:txBody>
      </p:sp>
      <p:sp>
        <p:nvSpPr>
          <p:cNvPr id="33" name="Rectangle 3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579DFCD-87DE-78B0-6390-B632DB391BC0}"/>
              </a:ext>
            </a:extLst>
          </p:cNvPr>
          <p:cNvPicPr>
            <a:picLocks noChangeAspect="1"/>
          </p:cNvPicPr>
          <p:nvPr/>
        </p:nvPicPr>
        <p:blipFill rotWithShape="1">
          <a:blip r:embed="rId3"/>
          <a:srcRect r="4" b="7656"/>
          <a:stretch/>
        </p:blipFill>
        <p:spPr>
          <a:xfrm>
            <a:off x="5977788" y="799352"/>
            <a:ext cx="5425410" cy="5259296"/>
          </a:xfrm>
          <a:prstGeom prst="rect">
            <a:avLst/>
          </a:prstGeom>
        </p:spPr>
      </p:pic>
    </p:spTree>
    <p:extLst>
      <p:ext uri="{BB962C8B-B14F-4D97-AF65-F5344CB8AC3E}">
        <p14:creationId xmlns:p14="http://schemas.microsoft.com/office/powerpoint/2010/main" val="3635311989"/>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1516</TotalTime>
  <Words>1810</Words>
  <Application>Microsoft Office PowerPoint</Application>
  <PresentationFormat>Widescreen</PresentationFormat>
  <Paragraphs>110</Paragraphs>
  <Slides>18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Google Sans</vt:lpstr>
      <vt:lpstr>Helvetica Neue</vt:lpstr>
      <vt:lpstr>Poppins</vt:lpstr>
      <vt:lpstr>Söhne</vt:lpstr>
      <vt:lpstr>Office Theme</vt:lpstr>
      <vt:lpstr>Alzheimer’s Detection Using Deep Learning</vt:lpstr>
      <vt:lpstr>Introduction</vt:lpstr>
      <vt:lpstr>Problem Statement</vt:lpstr>
      <vt:lpstr>Research Gap</vt:lpstr>
      <vt:lpstr>Research Objectives</vt:lpstr>
      <vt:lpstr>Methodology </vt:lpstr>
      <vt:lpstr>Data Collection</vt:lpstr>
      <vt:lpstr>Data Collection</vt:lpstr>
      <vt:lpstr>Data Pre-processing</vt:lpstr>
      <vt:lpstr>Pre – Trained ResNet50</vt:lpstr>
      <vt:lpstr>Validation accuracy of 54% and validation loss of 90% was achieved for pre-trained ResNet50 model.</vt:lpstr>
      <vt:lpstr>Comparing  The Models</vt:lpstr>
      <vt:lpstr>Model Selection</vt:lpstr>
      <vt:lpstr>Model Architecture</vt:lpstr>
      <vt:lpstr>Model Evaluation</vt:lpstr>
      <vt:lpstr>VGG -16</vt:lpstr>
      <vt:lpstr>Future Plan and Scope</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Alzheimer’s Detection Using Deep Learning</dc:title>
  <dc:creator>Priyanshu Saini</dc:creator>
  <cp:lastModifiedBy>Shreyansh Rai [CSE - 2020]</cp:lastModifiedBy>
  <cp:revision>45</cp:revision>
  <dcterms:created xsi:type="dcterms:W3CDTF">2023-03-21T13:36:57Z</dcterms:created>
  <dcterms:modified xsi:type="dcterms:W3CDTF">2023-04-20T14:13:39Z</dcterms:modified>
</cp:coreProperties>
</file>