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1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QHg1Un0S06UMRjk1bSGiQNXTm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0"/>
  </p:normalViewPr>
  <p:slideViewPr>
    <p:cSldViewPr snapToGrid="0">
      <p:cViewPr varScale="1">
        <p:scale>
          <a:sx n="128" d="100"/>
          <a:sy n="128" d="100"/>
        </p:scale>
        <p:origin x="8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704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Data Science Case Study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Synaptic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606288" y="576470"/>
            <a:ext cx="10833652" cy="571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514350" indent="-514350">
              <a:spcBef>
                <a:spcPts val="0"/>
              </a:spcBef>
              <a:buSzPts val="2000"/>
            </a:pPr>
            <a:r>
              <a:rPr lang="en-US" sz="2600" i="1" dirty="0"/>
              <a:t>Assign a score to investors to indicate their quality as investors. The quality is ascertained by the success of their investments.</a:t>
            </a:r>
          </a:p>
          <a:p>
            <a:pPr marL="0" indent="0">
              <a:spcBef>
                <a:spcPts val="0"/>
              </a:spcBef>
              <a:buSzPts val="2000"/>
              <a:buNone/>
            </a:pPr>
            <a:endParaRPr lang="en-US" sz="2000" dirty="0"/>
          </a:p>
          <a:p>
            <a:pPr marL="971550" lvl="1" indent="-514350">
              <a:spcBef>
                <a:spcPts val="0"/>
              </a:spcBef>
              <a:buSzPts val="2000"/>
            </a:pPr>
            <a:r>
              <a:rPr lang="en-US" sz="1800" dirty="0"/>
              <a:t>Each company is assigned a score (good score if raised good money overall against others lying in the same industrial group and goes to several rounds of funding). </a:t>
            </a:r>
          </a:p>
          <a:p>
            <a:pPr marL="457200" lvl="1" indent="0">
              <a:spcBef>
                <a:spcPts val="0"/>
              </a:spcBef>
              <a:buSzPts val="2000"/>
              <a:buNone/>
            </a:pPr>
            <a:r>
              <a:rPr lang="en-US" sz="1800" dirty="0"/>
              <a:t>	</a:t>
            </a:r>
          </a:p>
          <a:p>
            <a:pPr marL="1428750" lvl="2" indent="-514350">
              <a:spcBef>
                <a:spcPts val="0"/>
              </a:spcBef>
              <a:buSzPts val="2000"/>
            </a:pPr>
            <a:r>
              <a:rPr lang="en-US" sz="1800" dirty="0"/>
              <a:t>Companies are grouped on basis of the description provided in the company details table, </a:t>
            </a:r>
            <a:r>
              <a:rPr lang="en-US" sz="1800" dirty="0" err="1"/>
              <a:t>Kmeans</a:t>
            </a:r>
            <a:r>
              <a:rPr lang="en-US" sz="1800" dirty="0"/>
              <a:t> are applied to the TFIDF vectorizer on description words for groupings</a:t>
            </a:r>
          </a:p>
          <a:p>
            <a:pPr marL="1428750" lvl="2" indent="-514350">
              <a:spcBef>
                <a:spcPts val="0"/>
              </a:spcBef>
              <a:buSzPts val="2000"/>
            </a:pPr>
            <a:r>
              <a:rPr lang="en-US" sz="1800" dirty="0"/>
              <a:t>Company performance is measured by total money raised on average per year of existence of the company and per round of funding</a:t>
            </a:r>
          </a:p>
          <a:p>
            <a:pPr marL="1428750" lvl="2" indent="-514350">
              <a:spcBef>
                <a:spcPts val="0"/>
              </a:spcBef>
              <a:buSzPts val="2000"/>
            </a:pPr>
            <a:r>
              <a:rPr lang="en-US" sz="1800" dirty="0"/>
              <a:t>Company’s overall score is the ratio of company performance to the mean performance of companies in its group </a:t>
            </a:r>
          </a:p>
          <a:p>
            <a:pPr marL="914400" lvl="2" indent="0">
              <a:spcBef>
                <a:spcPts val="0"/>
              </a:spcBef>
              <a:buSzPts val="2000"/>
              <a:buNone/>
            </a:pPr>
            <a:endParaRPr lang="en-US" sz="1800" dirty="0"/>
          </a:p>
          <a:p>
            <a:pPr marL="971550" lvl="1" indent="-514350">
              <a:spcBef>
                <a:spcPts val="0"/>
              </a:spcBef>
              <a:buSzPts val="2000"/>
            </a:pPr>
            <a:r>
              <a:rPr lang="en-US" sz="1800" dirty="0"/>
              <a:t>Each investment of investor is assigned a score, it’s the average of the investment growth ratio, inverse of duration between rounds and penalized company’s overall performance by the rank of series the investment was made in: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i="1" dirty="0" err="1"/>
              <a:t>investment_score</a:t>
            </a:r>
            <a:r>
              <a:rPr lang="en-US" sz="1800" i="1" dirty="0"/>
              <a:t> = (</a:t>
            </a:r>
            <a:br>
              <a:rPr lang="en-US" sz="1800" i="1" dirty="0"/>
            </a:br>
            <a:r>
              <a:rPr lang="en-US" sz="1800" i="1" dirty="0"/>
              <a:t>		</a:t>
            </a:r>
            <a:r>
              <a:rPr lang="en-US" sz="1800" i="1" dirty="0" err="1"/>
              <a:t>invest_growth_ratio</a:t>
            </a:r>
            <a:r>
              <a:rPr lang="en-US" sz="1800" i="1" dirty="0"/>
              <a:t> </a:t>
            </a:r>
            <a:br>
              <a:rPr lang="en-US" sz="1800" i="1" dirty="0"/>
            </a:br>
            <a:r>
              <a:rPr lang="en-US" sz="1800" i="1" dirty="0"/>
              <a:t>		+ 1 / </a:t>
            </a:r>
            <a:r>
              <a:rPr lang="en-US" sz="1800" i="1" dirty="0" err="1"/>
              <a:t>invest_duration_diff</a:t>
            </a:r>
            <a:r>
              <a:rPr lang="en-US" sz="1800" i="1" dirty="0"/>
              <a:t> </a:t>
            </a:r>
            <a:br>
              <a:rPr lang="en-US" sz="1800" i="1" dirty="0"/>
            </a:br>
            <a:r>
              <a:rPr lang="en-US" sz="1800" i="1" dirty="0"/>
              <a:t>		+ </a:t>
            </a:r>
            <a:r>
              <a:rPr lang="en-US" sz="1800" i="1" dirty="0" err="1"/>
              <a:t>company_performace</a:t>
            </a:r>
            <a:r>
              <a:rPr lang="en-US" sz="1800" i="1" dirty="0"/>
              <a:t> / rank</a:t>
            </a:r>
            <a:br>
              <a:rPr lang="en-US" sz="1800" i="1" dirty="0"/>
            </a:br>
            <a:r>
              <a:rPr lang="en-US" sz="1800" i="1" dirty="0"/>
              <a:t>	) / 3</a:t>
            </a:r>
          </a:p>
          <a:p>
            <a:pPr marL="457200" lvl="1" indent="0">
              <a:spcBef>
                <a:spcPts val="0"/>
              </a:spcBef>
              <a:buSzPts val="2000"/>
              <a:buNone/>
            </a:pPr>
            <a:endParaRPr lang="en-US" sz="1800" i="1" dirty="0"/>
          </a:p>
          <a:p>
            <a:pPr marL="1428750" lvl="2" indent="-514350">
              <a:spcBef>
                <a:spcPts val="0"/>
              </a:spcBef>
              <a:buSzPts val="2000"/>
            </a:pPr>
            <a:r>
              <a:rPr lang="en-US" sz="1800" b="1" dirty="0"/>
              <a:t>Investment growth ratio</a:t>
            </a:r>
            <a:r>
              <a:rPr lang="en-US" sz="1800" dirty="0"/>
              <a:t>: The ratio of funding received in current vs next</a:t>
            </a:r>
          </a:p>
          <a:p>
            <a:pPr marL="1428750" lvl="2" indent="-514350">
              <a:spcBef>
                <a:spcPts val="0"/>
              </a:spcBef>
              <a:buSzPts val="2000"/>
            </a:pPr>
            <a:r>
              <a:rPr lang="en-US" sz="1800" b="1" dirty="0"/>
              <a:t>Duration between rounds</a:t>
            </a:r>
            <a:r>
              <a:rPr lang="en-US" sz="1800" dirty="0"/>
              <a:t>: Time in years between current and next round</a:t>
            </a:r>
          </a:p>
          <a:p>
            <a:pPr marL="1428750" lvl="2" indent="-514350">
              <a:spcBef>
                <a:spcPts val="0"/>
              </a:spcBef>
              <a:buSzPts val="2000"/>
            </a:pPr>
            <a:r>
              <a:rPr lang="en-US" sz="1800" b="1" dirty="0"/>
              <a:t>Rank penalized company performance</a:t>
            </a:r>
            <a:r>
              <a:rPr lang="en-US" sz="1800" dirty="0"/>
              <a:t>: If the investor has invested in the company in an early stage, then investment score should be higher if overall growth of the company is good</a:t>
            </a:r>
          </a:p>
          <a:p>
            <a:pPr marL="1428750" lvl="2" indent="-514350">
              <a:spcBef>
                <a:spcPts val="0"/>
              </a:spcBef>
              <a:buSzPts val="2000"/>
            </a:pPr>
            <a:r>
              <a:rPr lang="en-US" sz="1800" dirty="0"/>
              <a:t>If next round information is not available or it is a then the investment is assigned simply the overall performance score for the company penalized by rank</a:t>
            </a:r>
          </a:p>
          <a:p>
            <a:pPr marL="1428750" lvl="2" indent="-514350">
              <a:spcBef>
                <a:spcPts val="0"/>
              </a:spcBef>
              <a:buSzPts val="2000"/>
              <a:buFont typeface="Arial"/>
              <a:buAutoNum type="arabicPeriod"/>
            </a:pPr>
            <a:endParaRPr lang="en-US" sz="1900" i="1" dirty="0"/>
          </a:p>
          <a:p>
            <a:pPr marL="914400" lvl="2" indent="0">
              <a:spcBef>
                <a:spcPts val="0"/>
              </a:spcBef>
              <a:buSzPts val="2000"/>
              <a:buNone/>
            </a:pPr>
            <a:r>
              <a:rPr lang="en-US" sz="1900" i="1" dirty="0"/>
              <a:t>Investor score is the average of the score of all the investments that it has made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indent="-514350">
              <a:buSzPts val="2000"/>
            </a:pPr>
            <a:r>
              <a:rPr lang="en-US" sz="2000" dirty="0"/>
              <a:t>Based on the investments made by the investors in past, recommend them 5 more companies which they have not invested yet but will be interested to invest in.</a:t>
            </a:r>
          </a:p>
          <a:p>
            <a:pPr marL="971550" lvl="1" indent="-514350">
              <a:spcBef>
                <a:spcPts val="1000"/>
              </a:spcBef>
              <a:buSzPts val="2000"/>
              <a:buAutoNum type="arabicPeriod"/>
            </a:pPr>
            <a:r>
              <a:rPr lang="en-US" sz="1900" dirty="0"/>
              <a:t>Filter the groups investor usually invest in, suggest top players of each group if not already invested</a:t>
            </a:r>
          </a:p>
          <a:p>
            <a:pPr marL="971550" lvl="1" indent="-514350">
              <a:spcBef>
                <a:spcPts val="1000"/>
              </a:spcBef>
              <a:buSzPts val="2000"/>
              <a:buAutoNum type="arabicPeriod"/>
            </a:pPr>
            <a:r>
              <a:rPr lang="en-US" sz="1900" dirty="0"/>
              <a:t>Group similar investors based on similar groups of industries(grouping on description), amount of investment made, and kind of industries (groups) investments are made in, suggest investment by top ranked investor </a:t>
            </a:r>
            <a:r>
              <a:rPr lang="en-US" sz="1900"/>
              <a:t>in that group</a:t>
            </a: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380129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395</Words>
  <Application>Microsoft Macintosh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Data Science Case Study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Case Study</dc:title>
  <dc:creator>siddhartha@synaptic.com</dc:creator>
  <cp:lastModifiedBy>Aashutosh Tiwari</cp:lastModifiedBy>
  <cp:revision>5</cp:revision>
  <dcterms:created xsi:type="dcterms:W3CDTF">2022-04-29T07:45:41Z</dcterms:created>
  <dcterms:modified xsi:type="dcterms:W3CDTF">2022-10-13T04:05:30Z</dcterms:modified>
</cp:coreProperties>
</file>