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59" r:id="rId8"/>
    <p:sldId id="268" r:id="rId9"/>
    <p:sldId id="271" r:id="rId10"/>
    <p:sldId id="267" r:id="rId11"/>
    <p:sldId id="260" r:id="rId12"/>
    <p:sldId id="265" r:id="rId13"/>
    <p:sldId id="269" r:id="rId14"/>
    <p:sldId id="270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>
      <p:cViewPr varScale="1">
        <p:scale>
          <a:sx n="116" d="100"/>
          <a:sy n="116" d="100"/>
        </p:scale>
        <p:origin x="102" y="534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Wilkinson" userId="528b1170-7a6c-4970-94bb-0eb34e1ae947" providerId="ADAL" clId="{6E9BAC63-0C32-4736-84ED-0865C29BE4FB}"/>
    <pc:docChg chg="undo custSel modSld">
      <pc:chgData name="Ben Wilkinson" userId="528b1170-7a6c-4970-94bb-0eb34e1ae947" providerId="ADAL" clId="{6E9BAC63-0C32-4736-84ED-0865C29BE4FB}" dt="2020-10-17T23:22:20.059" v="142" actId="20577"/>
      <pc:docMkLst>
        <pc:docMk/>
      </pc:docMkLst>
      <pc:sldChg chg="modSp mod">
        <pc:chgData name="Ben Wilkinson" userId="528b1170-7a6c-4970-94bb-0eb34e1ae947" providerId="ADAL" clId="{6E9BAC63-0C32-4736-84ED-0865C29BE4FB}" dt="2020-10-17T23:17:36.973" v="21" actId="20577"/>
        <pc:sldMkLst>
          <pc:docMk/>
          <pc:sldMk cId="4221582426" sldId="258"/>
        </pc:sldMkLst>
        <pc:spChg chg="mod">
          <ac:chgData name="Ben Wilkinson" userId="528b1170-7a6c-4970-94bb-0eb34e1ae947" providerId="ADAL" clId="{6E9BAC63-0C32-4736-84ED-0865C29BE4FB}" dt="2020-10-17T23:17:36.973" v="21" actId="20577"/>
          <ac:spMkLst>
            <pc:docMk/>
            <pc:sldMk cId="4221582426" sldId="258"/>
            <ac:spMk id="3" creationId="{00000000-0000-0000-0000-000000000000}"/>
          </ac:spMkLst>
        </pc:spChg>
      </pc:sldChg>
      <pc:sldChg chg="modSp mod">
        <pc:chgData name="Ben Wilkinson" userId="528b1170-7a6c-4970-94bb-0eb34e1ae947" providerId="ADAL" clId="{6E9BAC63-0C32-4736-84ED-0865C29BE4FB}" dt="2020-10-17T23:19:29.628" v="65" actId="20577"/>
        <pc:sldMkLst>
          <pc:docMk/>
          <pc:sldMk cId="3098616160" sldId="259"/>
        </pc:sldMkLst>
        <pc:spChg chg="mod">
          <ac:chgData name="Ben Wilkinson" userId="528b1170-7a6c-4970-94bb-0eb34e1ae947" providerId="ADAL" clId="{6E9BAC63-0C32-4736-84ED-0865C29BE4FB}" dt="2020-10-17T23:19:29.628" v="65" actId="20577"/>
          <ac:spMkLst>
            <pc:docMk/>
            <pc:sldMk cId="3098616160" sldId="259"/>
            <ac:spMk id="3" creationId="{00000000-0000-0000-0000-000000000000}"/>
          </ac:spMkLst>
        </pc:spChg>
      </pc:sldChg>
      <pc:sldChg chg="modSp mod">
        <pc:chgData name="Ben Wilkinson" userId="528b1170-7a6c-4970-94bb-0eb34e1ae947" providerId="ADAL" clId="{6E9BAC63-0C32-4736-84ED-0865C29BE4FB}" dt="2020-10-17T23:21:05.746" v="108" actId="20577"/>
        <pc:sldMkLst>
          <pc:docMk/>
          <pc:sldMk cId="381540845" sldId="260"/>
        </pc:sldMkLst>
        <pc:spChg chg="mod">
          <ac:chgData name="Ben Wilkinson" userId="528b1170-7a6c-4970-94bb-0eb34e1ae947" providerId="ADAL" clId="{6E9BAC63-0C32-4736-84ED-0865C29BE4FB}" dt="2020-10-17T23:21:05.746" v="108" actId="20577"/>
          <ac:spMkLst>
            <pc:docMk/>
            <pc:sldMk cId="381540845" sldId="260"/>
            <ac:spMk id="2" creationId="{00000000-0000-0000-0000-000000000000}"/>
          </ac:spMkLst>
        </pc:spChg>
      </pc:sldChg>
      <pc:sldChg chg="modSp mod">
        <pc:chgData name="Ben Wilkinson" userId="528b1170-7a6c-4970-94bb-0eb34e1ae947" providerId="ADAL" clId="{6E9BAC63-0C32-4736-84ED-0865C29BE4FB}" dt="2020-10-17T23:22:20.059" v="142" actId="20577"/>
        <pc:sldMkLst>
          <pc:docMk/>
          <pc:sldMk cId="1280870235" sldId="270"/>
        </pc:sldMkLst>
        <pc:spChg chg="mod">
          <ac:chgData name="Ben Wilkinson" userId="528b1170-7a6c-4970-94bb-0eb34e1ae947" providerId="ADAL" clId="{6E9BAC63-0C32-4736-84ED-0865C29BE4FB}" dt="2020-10-17T23:22:20.059" v="142" actId="20577"/>
          <ac:spMkLst>
            <pc:docMk/>
            <pc:sldMk cId="1280870235" sldId="270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425BE1-5216-4905-BFA8-3A50E745A0F1}" type="doc">
      <dgm:prSet loTypeId="urn:microsoft.com/office/officeart/2005/8/layout/venn1" loCatId="relationship" qsTypeId="urn:microsoft.com/office/officeart/2005/8/quickstyle/simple4" qsCatId="simple" csTypeId="urn:microsoft.com/office/officeart/2005/8/colors/colorful1" csCatId="colorful" phldr="1"/>
      <dgm:spPr/>
    </dgm:pt>
    <dgm:pt modelId="{31A511EF-82E6-46F2-8D56-3B41766940E2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lang="en-US" dirty="0">
              <a:latin typeface="+mn-lt"/>
            </a:rPr>
            <a:t>Should I use IaaS or PaaS?</a:t>
          </a:r>
        </a:p>
      </dgm:t>
      <dgm:extLst>
        <a:ext uri="{E40237B7-FDA0-4F09-8148-C483321AD2D9}">
          <dgm14:cNvPr xmlns:dgm14="http://schemas.microsoft.com/office/drawing/2010/diagram" id="0" name="" title="Task 1- market entry strategies"/>
        </a:ext>
      </dgm:extLst>
    </dgm:pt>
    <dgm:pt modelId="{558EBD23-69F9-4C9C-951B-35AE04F45DF2}" type="par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852E9F-9249-4BC7-9ED7-52FD5BC25B0D}" type="sibTrans" cxnId="{2FD75CCC-F144-4E90-A89B-6B8CF534C6A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57A2B9-82F1-47E0-A1E4-CF4F93602F77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What are my naming standards?</a:t>
          </a:r>
        </a:p>
      </dgm:t>
      <dgm:extLst>
        <a:ext uri="{E40237B7-FDA0-4F09-8148-C483321AD2D9}">
          <dgm14:cNvPr xmlns:dgm14="http://schemas.microsoft.com/office/drawing/2010/diagram" id="0" name="" title="Task 2- product and brand launch"/>
        </a:ext>
      </dgm:extLst>
    </dgm:pt>
    <dgm:pt modelId="{4CF2B930-4CBC-4FEC-8F76-E4271D22ACC1}" type="par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4032C-6BF0-45B2-963F-81F9DEBFE1BC}" type="sibTrans" cxnId="{48216F9C-11C3-49EB-906D-D6D952E132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2E6E978-ACDC-4EB6-A64E-0818A3CE1713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What governance models does Azure use?</a:t>
          </a:r>
        </a:p>
      </dgm:t>
      <dgm:extLst>
        <a:ext uri="{E40237B7-FDA0-4F09-8148-C483321AD2D9}">
          <dgm14:cNvPr xmlns:dgm14="http://schemas.microsoft.com/office/drawing/2010/diagram" id="0" name="" title="Task 3- competitive intelligence data"/>
        </a:ext>
      </dgm:extLst>
    </dgm:pt>
    <dgm:pt modelId="{6798258A-CE66-400B-BAA5-62EB85BD6B99}" type="par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BF0854F-D6D6-4677-842A-EC4FFEC6BDED}" type="sibTrans" cxnId="{8F9C65CA-CD63-4E75-812F-0489056A9E1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F365547-0919-4C94-A54E-69A7DF73309A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tabLst/>
          </a:pPr>
          <a:r>
            <a:rPr kumimoji="0" lang="en-US" b="0" i="0" u="none" strike="noStrike" cap="none" normalizeH="0" baseline="0" dirty="0">
              <a:ln/>
              <a:effectLst/>
              <a:latin typeface="+mn-lt"/>
            </a:rPr>
            <a:t>What topology should my network be?</a:t>
          </a:r>
        </a:p>
      </dgm:t>
      <dgm:extLst>
        <a:ext uri="{E40237B7-FDA0-4F09-8148-C483321AD2D9}">
          <dgm14:cNvPr xmlns:dgm14="http://schemas.microsoft.com/office/drawing/2010/diagram" id="0" name="" title="Task 4- market analysis, review and monitoring"/>
        </a:ext>
      </dgm:extLst>
    </dgm:pt>
    <dgm:pt modelId="{36F3B829-1134-43FE-9040-CCCFCF9016EB}" type="par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8D71198-7393-4BB2-A6DF-A980A7496AE3}" type="sibTrans" cxnId="{0FBA7D36-4A19-459D-8DE1-94836224200A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EC7B525-8CD9-45FA-8836-339D46FDD2A6}" type="pres">
      <dgm:prSet presAssocID="{94425BE1-5216-4905-BFA8-3A50E745A0F1}" presName="compositeShape" presStyleCnt="0">
        <dgm:presLayoutVars>
          <dgm:chMax val="7"/>
          <dgm:dir/>
          <dgm:resizeHandles val="exact"/>
        </dgm:presLayoutVars>
      </dgm:prSet>
      <dgm:spPr/>
    </dgm:pt>
    <dgm:pt modelId="{22FB44DA-C928-4387-B026-8530B8BDD5D7}" type="pres">
      <dgm:prSet presAssocID="{31A511EF-82E6-46F2-8D56-3B41766940E2}" presName="circ1" presStyleLbl="vennNode1" presStyleIdx="0" presStyleCnt="4"/>
      <dgm:spPr/>
    </dgm:pt>
    <dgm:pt modelId="{7AB5939A-09FD-457D-8364-2463FA124054}" type="pres">
      <dgm:prSet presAssocID="{31A511EF-82E6-46F2-8D56-3B41766940E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7C9E895-11CE-41C6-ACB6-0B7DF2E7BF75}" type="pres">
      <dgm:prSet presAssocID="{7857A2B9-82F1-47E0-A1E4-CF4F93602F77}" presName="circ2" presStyleLbl="vennNode1" presStyleIdx="1" presStyleCnt="4"/>
      <dgm:spPr/>
    </dgm:pt>
    <dgm:pt modelId="{1C55AD7E-CE27-4395-8F69-0864A66B894A}" type="pres">
      <dgm:prSet presAssocID="{7857A2B9-82F1-47E0-A1E4-CF4F93602F7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21A6BE-D36A-4A69-937B-6913B5BC53D3}" type="pres">
      <dgm:prSet presAssocID="{72E6E978-ACDC-4EB6-A64E-0818A3CE1713}" presName="circ3" presStyleLbl="vennNode1" presStyleIdx="2" presStyleCnt="4"/>
      <dgm:spPr/>
    </dgm:pt>
    <dgm:pt modelId="{FFE0333B-729E-42FE-A7C0-800B2F2696E1}" type="pres">
      <dgm:prSet presAssocID="{72E6E978-ACDC-4EB6-A64E-0818A3CE1713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099A668-C280-49D5-BCD8-5B0BBA1B23FB}" type="pres">
      <dgm:prSet presAssocID="{3F365547-0919-4C94-A54E-69A7DF73309A}" presName="circ4" presStyleLbl="vennNode1" presStyleIdx="3" presStyleCnt="4"/>
      <dgm:spPr/>
    </dgm:pt>
    <dgm:pt modelId="{53047548-4711-4986-80C0-2FC135E160F7}" type="pres">
      <dgm:prSet presAssocID="{3F365547-0919-4C94-A54E-69A7DF73309A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AC4E105-A902-4A5A-8B9E-D7A078A7D07D}" type="presOf" srcId="{94425BE1-5216-4905-BFA8-3A50E745A0F1}" destId="{2EC7B525-8CD9-45FA-8836-339D46FDD2A6}" srcOrd="0" destOrd="0" presId="urn:microsoft.com/office/officeart/2005/8/layout/venn1"/>
    <dgm:cxn modelId="{0FBA7D36-4A19-459D-8DE1-94836224200A}" srcId="{94425BE1-5216-4905-BFA8-3A50E745A0F1}" destId="{3F365547-0919-4C94-A54E-69A7DF73309A}" srcOrd="3" destOrd="0" parTransId="{36F3B829-1134-43FE-9040-CCCFCF9016EB}" sibTransId="{A8D71198-7393-4BB2-A6DF-A980A7496AE3}"/>
    <dgm:cxn modelId="{2A61243C-66D6-4F91-8D3C-FC2B404FF5F7}" type="presOf" srcId="{7857A2B9-82F1-47E0-A1E4-CF4F93602F77}" destId="{27C9E895-11CE-41C6-ACB6-0B7DF2E7BF75}" srcOrd="0" destOrd="0" presId="urn:microsoft.com/office/officeart/2005/8/layout/venn1"/>
    <dgm:cxn modelId="{11CDAA4E-BC2C-46A4-B99E-DF2F25706AD7}" type="presOf" srcId="{31A511EF-82E6-46F2-8D56-3B41766940E2}" destId="{7AB5939A-09FD-457D-8364-2463FA124054}" srcOrd="1" destOrd="0" presId="urn:microsoft.com/office/officeart/2005/8/layout/venn1"/>
    <dgm:cxn modelId="{2F090972-8063-4E53-A916-FC2B26CF354B}" type="presOf" srcId="{72E6E978-ACDC-4EB6-A64E-0818A3CE1713}" destId="{5E21A6BE-D36A-4A69-937B-6913B5BC53D3}" srcOrd="0" destOrd="0" presId="urn:microsoft.com/office/officeart/2005/8/layout/venn1"/>
    <dgm:cxn modelId="{996BEA56-B169-44D1-83A1-00DBF63A6C81}" type="presOf" srcId="{31A511EF-82E6-46F2-8D56-3B41766940E2}" destId="{22FB44DA-C928-4387-B026-8530B8BDD5D7}" srcOrd="0" destOrd="0" presId="urn:microsoft.com/office/officeart/2005/8/layout/venn1"/>
    <dgm:cxn modelId="{48216F9C-11C3-49EB-906D-D6D952E132F7}" srcId="{94425BE1-5216-4905-BFA8-3A50E745A0F1}" destId="{7857A2B9-82F1-47E0-A1E4-CF4F93602F77}" srcOrd="1" destOrd="0" parTransId="{4CF2B930-4CBC-4FEC-8F76-E4271D22ACC1}" sibTransId="{FBF4032C-6BF0-45B2-963F-81F9DEBFE1BC}"/>
    <dgm:cxn modelId="{469C8F9E-7D17-4437-84D3-65A893372C79}" type="presOf" srcId="{3F365547-0919-4C94-A54E-69A7DF73309A}" destId="{2099A668-C280-49D5-BCD8-5B0BBA1B23FB}" srcOrd="0" destOrd="0" presId="urn:microsoft.com/office/officeart/2005/8/layout/venn1"/>
    <dgm:cxn modelId="{8F9C65CA-CD63-4E75-812F-0489056A9E13}" srcId="{94425BE1-5216-4905-BFA8-3A50E745A0F1}" destId="{72E6E978-ACDC-4EB6-A64E-0818A3CE1713}" srcOrd="2" destOrd="0" parTransId="{6798258A-CE66-400B-BAA5-62EB85BD6B99}" sibTransId="{DBF0854F-D6D6-4677-842A-EC4FFEC6BDED}"/>
    <dgm:cxn modelId="{6104AFCA-9C4D-4B5B-9B50-478C10678395}" type="presOf" srcId="{7857A2B9-82F1-47E0-A1E4-CF4F93602F77}" destId="{1C55AD7E-CE27-4395-8F69-0864A66B894A}" srcOrd="1" destOrd="0" presId="urn:microsoft.com/office/officeart/2005/8/layout/venn1"/>
    <dgm:cxn modelId="{2FD75CCC-F144-4E90-A89B-6B8CF534C6A7}" srcId="{94425BE1-5216-4905-BFA8-3A50E745A0F1}" destId="{31A511EF-82E6-46F2-8D56-3B41766940E2}" srcOrd="0" destOrd="0" parTransId="{558EBD23-69F9-4C9C-951B-35AE04F45DF2}" sibTransId="{D9852E9F-9249-4BC7-9ED7-52FD5BC25B0D}"/>
    <dgm:cxn modelId="{C5F5C0DB-4986-45C7-A2F8-52FE2FE834DC}" type="presOf" srcId="{3F365547-0919-4C94-A54E-69A7DF73309A}" destId="{53047548-4711-4986-80C0-2FC135E160F7}" srcOrd="1" destOrd="0" presId="urn:microsoft.com/office/officeart/2005/8/layout/venn1"/>
    <dgm:cxn modelId="{F30C69FE-682A-4ED9-AAE3-0F06475C3E24}" type="presOf" srcId="{72E6E978-ACDC-4EB6-A64E-0818A3CE1713}" destId="{FFE0333B-729E-42FE-A7C0-800B2F2696E1}" srcOrd="1" destOrd="0" presId="urn:microsoft.com/office/officeart/2005/8/layout/venn1"/>
    <dgm:cxn modelId="{3B82F586-BEB1-40FA-ADF5-FB1B8CD14BCF}" type="presParOf" srcId="{2EC7B525-8CD9-45FA-8836-339D46FDD2A6}" destId="{22FB44DA-C928-4387-B026-8530B8BDD5D7}" srcOrd="0" destOrd="0" presId="urn:microsoft.com/office/officeart/2005/8/layout/venn1"/>
    <dgm:cxn modelId="{3BB9546F-3BC3-4E65-9087-7F0362B52010}" type="presParOf" srcId="{2EC7B525-8CD9-45FA-8836-339D46FDD2A6}" destId="{7AB5939A-09FD-457D-8364-2463FA124054}" srcOrd="1" destOrd="0" presId="urn:microsoft.com/office/officeart/2005/8/layout/venn1"/>
    <dgm:cxn modelId="{811E9D82-AEEE-4D14-B592-B48B69A86D15}" type="presParOf" srcId="{2EC7B525-8CD9-45FA-8836-339D46FDD2A6}" destId="{27C9E895-11CE-41C6-ACB6-0B7DF2E7BF75}" srcOrd="2" destOrd="0" presId="urn:microsoft.com/office/officeart/2005/8/layout/venn1"/>
    <dgm:cxn modelId="{1DF7B629-1731-4669-8635-549801DEF8D2}" type="presParOf" srcId="{2EC7B525-8CD9-45FA-8836-339D46FDD2A6}" destId="{1C55AD7E-CE27-4395-8F69-0864A66B894A}" srcOrd="3" destOrd="0" presId="urn:microsoft.com/office/officeart/2005/8/layout/venn1"/>
    <dgm:cxn modelId="{DB1B82FF-8059-4C0D-80E5-A20CACD5402D}" type="presParOf" srcId="{2EC7B525-8CD9-45FA-8836-339D46FDD2A6}" destId="{5E21A6BE-D36A-4A69-937B-6913B5BC53D3}" srcOrd="4" destOrd="0" presId="urn:microsoft.com/office/officeart/2005/8/layout/venn1"/>
    <dgm:cxn modelId="{5FC35545-8434-4FD3-9230-99247D61FE0D}" type="presParOf" srcId="{2EC7B525-8CD9-45FA-8836-339D46FDD2A6}" destId="{FFE0333B-729E-42FE-A7C0-800B2F2696E1}" srcOrd="5" destOrd="0" presId="urn:microsoft.com/office/officeart/2005/8/layout/venn1"/>
    <dgm:cxn modelId="{A125D005-F47D-46D5-8DFF-02D229FD40F4}" type="presParOf" srcId="{2EC7B525-8CD9-45FA-8836-339D46FDD2A6}" destId="{2099A668-C280-49D5-BCD8-5B0BBA1B23FB}" srcOrd="6" destOrd="0" presId="urn:microsoft.com/office/officeart/2005/8/layout/venn1"/>
    <dgm:cxn modelId="{B4E53818-A673-4BF7-B29B-86DE62A5433E}" type="presParOf" srcId="{2EC7B525-8CD9-45FA-8836-339D46FDD2A6}" destId="{53047548-4711-4986-80C0-2FC135E160F7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B44DA-C928-4387-B026-8530B8BDD5D7}">
      <dsp:nvSpPr>
        <dsp:cNvPr id="0" name=""/>
        <dsp:cNvSpPr/>
      </dsp:nvSpPr>
      <dsp:spPr>
        <a:xfrm>
          <a:off x="1424939" y="41909"/>
          <a:ext cx="2179320" cy="2179320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lang="en-US" sz="1400" kern="1200" dirty="0">
              <a:latin typeface="+mn-lt"/>
            </a:rPr>
            <a:t>Should I use IaaS or PaaS?</a:t>
          </a:r>
        </a:p>
      </dsp:txBody>
      <dsp:txXfrm>
        <a:off x="1676399" y="335279"/>
        <a:ext cx="1676400" cy="691515"/>
      </dsp:txXfrm>
    </dsp:sp>
    <dsp:sp modelId="{27C9E895-11CE-41C6-ACB6-0B7DF2E7BF75}">
      <dsp:nvSpPr>
        <dsp:cNvPr id="0" name=""/>
        <dsp:cNvSpPr/>
      </dsp:nvSpPr>
      <dsp:spPr>
        <a:xfrm>
          <a:off x="2388870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What are my naming standards?</a:t>
          </a:r>
        </a:p>
      </dsp:txBody>
      <dsp:txXfrm>
        <a:off x="3562350" y="1257299"/>
        <a:ext cx="838200" cy="1676400"/>
      </dsp:txXfrm>
    </dsp:sp>
    <dsp:sp modelId="{5E21A6BE-D36A-4A69-937B-6913B5BC53D3}">
      <dsp:nvSpPr>
        <dsp:cNvPr id="0" name=""/>
        <dsp:cNvSpPr/>
      </dsp:nvSpPr>
      <dsp:spPr>
        <a:xfrm>
          <a:off x="1424939" y="1969770"/>
          <a:ext cx="2179320" cy="2179320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What governance models does Azure use?</a:t>
          </a:r>
        </a:p>
      </dsp:txBody>
      <dsp:txXfrm>
        <a:off x="1676399" y="3164204"/>
        <a:ext cx="1676400" cy="691515"/>
      </dsp:txXfrm>
    </dsp:sp>
    <dsp:sp modelId="{2099A668-C280-49D5-BCD8-5B0BBA1B23FB}">
      <dsp:nvSpPr>
        <dsp:cNvPr id="0" name=""/>
        <dsp:cNvSpPr/>
      </dsp:nvSpPr>
      <dsp:spPr>
        <a:xfrm>
          <a:off x="461009" y="1005839"/>
          <a:ext cx="2179320" cy="2179320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marR="0" lvl="0" indent="0" algn="ctr" defTabSz="6223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n-US" sz="1400" b="0" i="0" u="none" strike="noStrike" kern="1200" cap="none" normalizeH="0" baseline="0" dirty="0">
              <a:ln/>
              <a:effectLst/>
              <a:latin typeface="+mn-lt"/>
            </a:rPr>
            <a:t>What topology should my network be?</a:t>
          </a:r>
        </a:p>
      </dsp:txBody>
      <dsp:txXfrm>
        <a:off x="628649" y="1257299"/>
        <a:ext cx="838200" cy="167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12/10/2020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2:20:21.529"/>
    </inkml:context>
    <inkml:brush xml:id="br0">
      <inkml:brushProperty name="width" value="0.21167" units="cm"/>
      <inkml:brushProperty name="height" value="0.21167" units="cm"/>
      <inkml:brushProperty name="color" value="#FFC000"/>
      <inkml:brushProperty name="ignorePressure" value="1"/>
    </inkml:brush>
  </inkml:definitions>
  <inkml:trace contextRef="#ctx0" brushRef="#br0">23566 737,'5'0,"28"5,12 2,9-1,1 0,-4-3,-1 0,1-2,3 0,2-1,7-1,2 1,6 0,1 0,-2 4,-2 3,-3 4,-8 1,-7-1,-9-4,-4-2,-5-2,-2-2,-2-1,0-5,1-2,0 0,0 1,0 2,-4 6,-7 9,-12 1,-6 5,-4 9,-1 11,1 3,-5 11,0 7,1 8,2-1,-8-7,-2-9,2-6,4-7,2-4,4-2,2-1,2 4,0 2,0 1,1-2,0-1,4-6,2-3,-5 0,-4 0,-6-3,-6-5,-7-6,-5-5,-2-2,-2-3,-1 5,-1 1,-4-1,-12 0,-2-2,-4-1,-2-1,-7-1,3 0,-5 0,-1 0,6-1,8 1,7 0,7 0,4 0,4 0,-4 0,-1 0,-5 0,-1 0,2 0,-3 0,1 10,2 4,-2-1,1-3,1-3,3-2,-2-2,-1-2,-3-1,0-1,-3 1,-3-1,0 1,4-1,-6 1,1 0,3 0,4 0,-5 0,0 0,2 0,5 0,3 0,3 0,3 0,-4 0,-1 0,-5 0,0 0,-4 0,2 0,2 0,3 0,3 0,3 0,1 0,1 0,-4 0,-8 0,0 0,1 0,-2 0,-5 0,-4 0,-3 0,3 0,0 0,-2 0,-2 0,0 0,2 0,7 0,1 0,-2 0,-3 0,-3 0,2 0,-5 0,3 0,-1 0,0 0,-1 0,-2 0,4 0,7 0,5 0,6 0,3 0,3 0,0 0,-3 0,-3 0,-4 0,-6 0,-6 0,-3 0,-3 0,3 0,1 0,-5 0,1 0,7 0,1 0,-1 0,3 0,0 0,2 0,0 0,-3 0,2 0,-2 0,3 0,-1 0,-8 0,1 0,-1 0,-7 0,-2 0,4 0,8 0,2 0,-1 0,-1 0,3 0,-6 0,1 0,-4 0,-4-5,5-2,-4 0,-2 2,0 1,6 2,7 1,2 0,4 1,-1 0,-2 1,1-1,-1 0,1 0,-1 0,-7 0,-6 0,-1 0,-7 0,3 0,3 0,2 0,6 0,1 0,-4 0,-4 0,-6 0,-2 0,0 0,-2 0,-1 0,-2 0,1 0,3 0,-3 0,-8 0,-11 0,0 0,5 0,2 0,-4 0,3 0,5 0,6 0,7 0,9 0,-1 0,5 0,2 0,0 0,-2 0,4 0,5 0,6 0,-1 0,-4 0,-3 0,-5 0,-8 0,-4 0,-1 0,5 0,-7 0,-2 0,-4 0,-6 0,-3 0,-9 0,-3 0,4 0,2 0,6 0,2 0,0 0,-2 0,8 0,6 0,-4 0,-6 0,5 0,6 0,4 0,3 0,1 0,1 0,-5 0,-1 0,-6 0,-5 0,0 0,2 0,4 0,4 0,3 0,2 0,-4 0,-7 0,-5 0,-10 0,-7 0,4 0,1 0,1 0,0 0,0 0,-11 0,-3 0,-5 0,0 0,-2 0,3 0,-1 0,2 0,-1 0,2 0,3 0,15 0,11 0,13 0,7 0,3 0,0 0,-2 0,-16 0,-7 0,-1 0,4 0,-2 0,3 0,7 0,12 0,3 0,-4 0,2 0,5 0,-10 0,-5 0,-7 0,-2 0,1 0,3 0,2 0,-2 0,0 0,-4 0,-10 0,-11 0,-5 0,-6 0,-1 0,7 0,5 0,-1 0,-1 0,1 0,1 0,-4 0,0 0,0 0,2 0,-3 0,-1 0,-3 0,0 0,3 0,7 0,10 0,-2 0,-2 0,-1-5,-2-1,-10-1,0 2,-2 2,6 0,8 2,-1 1,4 0,2 0,-1 0,3 1,5-1,6 0,4 0,3 0,2 0,6 0,-3 0,-8 0,-12 0,-8 0,-1 0,-5 0,-13 0,-9 0,-11 0,-5 0,5 0,8 0,4 0,5 0,-10 0,0 0,-5 0,-3 0,0-5,11-2,5-5,15 0,14 2,10 3,12-3,6 0,2 2,-2 3,-1-4,-2 1,-2 1,3 2,7 1,0 3,-1 0,-3 1,2 0,-1 0,-7-4,-14-3,-11 1,-6 1,-3 2,3 0,2 2,5 1,6 0,6 0,4 0,3 0,3 1,0-1,5 0,-3 0,3 0,6 0,0 0,4 0,4 0,4 0,2 0,8-5,8-7,7-11,6-8,3-2,-3-2,-1 0,1 2,1 0,2 2,0 0,-3 1,-2 0,0-5,3-1,0 0,-3 1,-1 1,1-3,2-1,1-4,2 1,-4 6,-1 5,1-3,1-1,2 0,1 1,1 1,1-4,0-2,-5 2,-2 1,1 1,6 7,8 8,9 7,5 6,5 4,2 2,2 1,1 0,-1 1,0-1,0 0,0-1,4 1,2-1,-1 0,-1 0,-1 0,-2 5,-1 1,4 0,2 0,-1-3,-7 5,3 0,0-1,0-2,0-1,-1-2,0-1,0-1,4 0,1-1,1 1,-2 0,-2 0,4-1,6 1,1 0,-3 0,-2 0,-3 0,-3 0,-2 0,4 10,1 4,0-1,-1-3,-2-2,-1-4,-1-1,-1-2,-5 4,-2 1,0 0,1-2,2-1,-4 4,0 1,1-1,-14-2,-28-17,-16-6,-8-11,-1 1,2 4,3 6,3-4,2 3,2-2,-3-2,-2-2,2-2,0 4,2-5,1 3,7 0,1 0,1-1,3-2,-4 5,2 0,-1 0,-2 4,-1-1,-1 3,3 1,2 1,-2-6,-1 1,-1 3,3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5-10T02:20:24.991"/>
    </inkml:context>
    <inkml:brush xml:id="br0">
      <inkml:brushProperty name="width" value="0.21167" units="cm"/>
      <inkml:brushProperty name="height" value="0.21167" units="cm"/>
      <inkml:brushProperty name="color" value="#FFC000"/>
      <inkml:brushProperty name="ignorePressure" value="1"/>
    </inkml:brush>
  </inkml:definitions>
  <inkml:trace contextRef="#ctx0" brushRef="#br0">1107 1,'-5'0,"-6"0,-8 0,-4 0,-4 0,-3 0,0 0,-1 0,0 0,0 0,0 0,0 5,1 2,0 0,5 3,2 0,0-1,-2-3,-1-2,-1 4,-2 0,0-2,-1 0,5 2,1 0,-5 0,-7-3,-4 4,6 4,3 1,2-2,1-3,0-3,5 2,1 0,-6-1,-3-2,3 3,2 0,0 10,5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12/10/2020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12/10/2020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12/10/2020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zure/templates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zure </a:t>
            </a:r>
            <a:r>
              <a:rPr lang="en-US" dirty="0">
                <a:solidFill>
                  <a:srgbClr val="0070C0"/>
                </a:solidFill>
              </a:rPr>
              <a:t>D</a:t>
            </a:r>
            <a:r>
              <a:rPr lang="en-US" dirty="0"/>
              <a:t>eployment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</a:t>
            </a:r>
            <a:r>
              <a:rPr lang="en-US" dirty="0"/>
              <a:t>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>
                <a:solidFill>
                  <a:srgbClr val="0070C0"/>
                </a:solidFill>
              </a:rPr>
              <a:t>ADF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AF8574-0CBD-4816-98D2-BA2F94494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2" y="1012930"/>
            <a:ext cx="1524000" cy="195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5257800"/>
            <a:ext cx="11734800" cy="10668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One parameter file per Application Environment.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E0AA2B-F9DA-4613-8BF8-2A06F10853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42018" y="1361818"/>
            <a:ext cx="5563376" cy="3677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439DB-4CA9-47F6-9E59-359398777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412" y="2057400"/>
            <a:ext cx="3735294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8B1C25-99EE-44B7-BAB8-C18D2280E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494" y="485422"/>
            <a:ext cx="2558718" cy="51958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911F2-85D5-492A-9376-AF49E899FB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399" y="2057400"/>
            <a:ext cx="6008914" cy="243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29D62B-EB93-499E-AD2A-CD7ACAC062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493" y="574431"/>
            <a:ext cx="3581400" cy="46833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6624A3-1DC9-452F-97CE-9D433F2ED7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1455603"/>
            <a:ext cx="12188825" cy="39467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F751F0-F39E-42A4-A400-ED5ECAD8D2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77846"/>
            <a:ext cx="12188825" cy="670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257800"/>
            <a:ext cx="10971372" cy="106680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0" y="685800"/>
            <a:ext cx="982837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Links</a:t>
            </a:r>
          </a:p>
          <a:p>
            <a:pPr>
              <a:buFontTx/>
              <a:buChar char="-"/>
            </a:pPr>
            <a:r>
              <a:rPr lang="en-US" dirty="0"/>
              <a:t>Sample projects</a:t>
            </a:r>
          </a:p>
          <a:p>
            <a:pPr lvl="1">
              <a:buFontTx/>
              <a:buChar char="-"/>
            </a:pPr>
            <a:r>
              <a:rPr lang="en-US" dirty="0"/>
              <a:t>https://github.com/brwilkinson/AzureDeploymentFramework</a:t>
            </a:r>
          </a:p>
          <a:p>
            <a:pPr>
              <a:buFontTx/>
              <a:buChar char="-"/>
            </a:pPr>
            <a:r>
              <a:rPr lang="en-US" dirty="0"/>
              <a:t>Template Information</a:t>
            </a:r>
          </a:p>
          <a:p>
            <a:pPr lvl="1">
              <a:buFontTx/>
              <a:buChar char="-"/>
            </a:pPr>
            <a:r>
              <a:rPr lang="en-US" dirty="0">
                <a:hlinkClick r:id="rId2"/>
              </a:rPr>
              <a:t>https://docs.microsoft.com/en-us/azure/templates/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Feel free to reach out directly for other private projects</a:t>
            </a:r>
          </a:p>
          <a:p>
            <a:pPr lvl="1">
              <a:buFontTx/>
              <a:buChar char="-"/>
            </a:pPr>
            <a:r>
              <a:rPr lang="en-US" dirty="0"/>
              <a:t>Assistance with Templates /  DSC / PowerShell</a:t>
            </a:r>
          </a:p>
          <a:p>
            <a:pPr>
              <a:buFontTx/>
              <a:buChar char="-"/>
            </a:pPr>
            <a:r>
              <a:rPr lang="en-US" dirty="0"/>
              <a:t>All feedback is welcome . . . The ADF is always changing.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7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293812" y="685801"/>
            <a:ext cx="10287000" cy="4800599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7030A0"/>
                </a:solidFill>
              </a:rPr>
              <a:t>declarative</a:t>
            </a:r>
            <a:r>
              <a:rPr lang="en-US" dirty="0"/>
              <a:t> way to build Cloud Infrastructure and Services.</a:t>
            </a:r>
          </a:p>
          <a:p>
            <a:r>
              <a:rPr lang="en-US" dirty="0"/>
              <a:t>Combines two common </a:t>
            </a:r>
            <a:r>
              <a:rPr lang="en-US" dirty="0">
                <a:solidFill>
                  <a:srgbClr val="7030A0"/>
                </a:solidFill>
              </a:rPr>
              <a:t>idempotent</a:t>
            </a:r>
            <a:r>
              <a:rPr lang="en-US" dirty="0"/>
              <a:t> technologies for Automation</a:t>
            </a:r>
          </a:p>
          <a:p>
            <a:r>
              <a:rPr lang="en-US" dirty="0">
                <a:solidFill>
                  <a:srgbClr val="7030A0"/>
                </a:solidFill>
              </a:rPr>
              <a:t>Infrastructure</a:t>
            </a:r>
            <a:r>
              <a:rPr lang="en-US" dirty="0"/>
              <a:t> as Code:</a:t>
            </a:r>
          </a:p>
          <a:p>
            <a:pPr lvl="1"/>
            <a:r>
              <a:rPr lang="en-US" dirty="0"/>
              <a:t>Azure Resource Manager (</a:t>
            </a:r>
            <a:r>
              <a:rPr lang="en-US" b="1" dirty="0"/>
              <a:t>ARM</a:t>
            </a:r>
            <a:r>
              <a:rPr lang="en-US" dirty="0"/>
              <a:t>) Deployment Templates</a:t>
            </a:r>
          </a:p>
          <a:p>
            <a:pPr marL="228600" lvl="1" indent="-2286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Configuration</a:t>
            </a:r>
            <a:r>
              <a:rPr lang="en-US" sz="2800" dirty="0"/>
              <a:t> as Code:</a:t>
            </a:r>
          </a:p>
          <a:p>
            <a:pPr lvl="1"/>
            <a:r>
              <a:rPr lang="en-US" dirty="0"/>
              <a:t>PowerShell Desired State Configuration (</a:t>
            </a:r>
            <a:r>
              <a:rPr lang="en-US" b="1" dirty="0"/>
              <a:t>DSC</a:t>
            </a:r>
            <a:r>
              <a:rPr lang="en-US" dirty="0"/>
              <a:t>)</a:t>
            </a:r>
          </a:p>
          <a:p>
            <a:pPr marL="228600" lvl="1" indent="-2286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/>
              <a:t>Follows a DevOps mindset for Deployment</a:t>
            </a:r>
          </a:p>
          <a:p>
            <a:pPr marL="228600" lvl="1" indent="-2286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sz="2800" dirty="0"/>
              <a:t>Useful for </a:t>
            </a:r>
            <a:r>
              <a:rPr lang="en-US" sz="2800" b="1" dirty="0"/>
              <a:t>IaaS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or</a:t>
            </a:r>
            <a:r>
              <a:rPr lang="en-US" sz="2800" dirty="0"/>
              <a:t> </a:t>
            </a:r>
            <a:r>
              <a:rPr lang="en-US" sz="2800" b="1" dirty="0"/>
              <a:t>PaaS</a:t>
            </a:r>
            <a:r>
              <a:rPr lang="en-US" sz="2800" dirty="0"/>
              <a:t> services </a:t>
            </a:r>
            <a:r>
              <a:rPr lang="en-US" sz="2800" dirty="0">
                <a:solidFill>
                  <a:srgbClr val="7030A0"/>
                </a:solidFill>
              </a:rPr>
              <a:t>+</a:t>
            </a:r>
            <a:r>
              <a:rPr lang="en-US" sz="2800" dirty="0"/>
              <a:t> monitoring </a:t>
            </a:r>
            <a:r>
              <a:rPr lang="en-US" sz="2800" dirty="0">
                <a:solidFill>
                  <a:srgbClr val="7030A0"/>
                </a:solidFill>
              </a:rPr>
              <a:t>+</a:t>
            </a:r>
            <a:r>
              <a:rPr lang="en-US" sz="2800" dirty="0"/>
              <a:t> security </a:t>
            </a:r>
            <a:r>
              <a:rPr lang="en-US" sz="2800" dirty="0">
                <a:solidFill>
                  <a:srgbClr val="7030A0"/>
                </a:solidFill>
              </a:rPr>
              <a:t>+ +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4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5410200"/>
            <a:ext cx="10971372" cy="1066800"/>
          </a:xfrm>
        </p:spPr>
        <p:txBody>
          <a:bodyPr/>
          <a:lstStyle/>
          <a:p>
            <a:r>
              <a:rPr lang="en-US" dirty="0"/>
              <a:t>Why use ADF?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1141412" y="381001"/>
            <a:ext cx="10287000" cy="5791199"/>
          </a:xfrm>
        </p:spPr>
        <p:txBody>
          <a:bodyPr>
            <a:normAutofit/>
          </a:bodyPr>
          <a:lstStyle/>
          <a:p>
            <a:r>
              <a:rPr lang="en-US" dirty="0"/>
              <a:t>The focus of the toolkit is the initial training (ramp up) and allows the customer to </a:t>
            </a:r>
            <a:r>
              <a:rPr lang="en-US" b="1" dirty="0"/>
              <a:t>get to production </a:t>
            </a:r>
            <a:r>
              <a:rPr lang="en-US" dirty="0"/>
              <a:t>in Azure faster/efficiently.</a:t>
            </a:r>
          </a:p>
          <a:p>
            <a:r>
              <a:rPr lang="en-US" dirty="0"/>
              <a:t>By using </a:t>
            </a:r>
            <a:r>
              <a:rPr lang="en-US" u="sng" dirty="0"/>
              <a:t>Infrastructure</a:t>
            </a:r>
            <a:r>
              <a:rPr lang="en-US" dirty="0"/>
              <a:t> and </a:t>
            </a:r>
            <a:r>
              <a:rPr lang="en-US" u="sng" dirty="0"/>
              <a:t>Configuration</a:t>
            </a:r>
            <a:r>
              <a:rPr lang="en-US" dirty="0"/>
              <a:t> as Code</a:t>
            </a:r>
            <a:endParaRPr lang="en-US" sz="2400" dirty="0"/>
          </a:p>
          <a:p>
            <a:pPr lvl="1"/>
            <a:r>
              <a:rPr lang="en-US" dirty="0"/>
              <a:t>All code is checked into source control</a:t>
            </a:r>
          </a:p>
          <a:p>
            <a:pPr lvl="2"/>
            <a:r>
              <a:rPr lang="en-US" dirty="0"/>
              <a:t>Promotes teamwork</a:t>
            </a:r>
          </a:p>
          <a:p>
            <a:pPr lvl="2"/>
            <a:r>
              <a:rPr lang="en-US" dirty="0"/>
              <a:t>Easy sharing of code between the team</a:t>
            </a:r>
          </a:p>
          <a:p>
            <a:pPr lvl="2"/>
            <a:r>
              <a:rPr lang="en-US" dirty="0"/>
              <a:t>Allows ongoing support for the customer throughout the application lifecycle</a:t>
            </a:r>
          </a:p>
          <a:p>
            <a:pPr lvl="1"/>
            <a:r>
              <a:rPr lang="en-US" dirty="0"/>
              <a:t>Documentation as Code</a:t>
            </a:r>
          </a:p>
          <a:p>
            <a:r>
              <a:rPr lang="en-US" dirty="0"/>
              <a:t>We use the exact same code for the full application lifecycle</a:t>
            </a:r>
          </a:p>
          <a:p>
            <a:pPr marL="330200" lvl="1" indent="0">
              <a:buNone/>
            </a:pPr>
            <a:r>
              <a:rPr lang="en-US" dirty="0"/>
              <a:t>  Development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Test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QA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Production </a:t>
            </a:r>
            <a:r>
              <a:rPr lang="en-US" dirty="0">
                <a:sym typeface="Wingdings" panose="05000000000000000000" pitchFamily="2" charset="2"/>
              </a:rPr>
              <a:t> Development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Allows the ability to easily spin up Multiple instances of Application environments (side by side)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38CFCE8-FB71-4FA0-897A-5D65E9286E40}"/>
                  </a:ext>
                </a:extLst>
              </p14:cNvPr>
              <p14:cNvContentPartPr/>
              <p14:nvPr/>
            </p14:nvContentPartPr>
            <p14:xfrm>
              <a:off x="778447" y="4274365"/>
              <a:ext cx="8986680" cy="675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38CFCE8-FB71-4FA0-897A-5D65E9286E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0287" y="4236205"/>
                <a:ext cx="906264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A1C568-BB4C-49C8-B71B-3E91A8D9211B}"/>
                  </a:ext>
                </a:extLst>
              </p14:cNvPr>
              <p14:cNvContentPartPr/>
              <p14:nvPr/>
            </p14:nvContentPartPr>
            <p14:xfrm>
              <a:off x="1053487" y="4517725"/>
              <a:ext cx="398520" cy="93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A1C568-BB4C-49C8-B71B-3E91A8D921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5327" y="4479418"/>
                <a:ext cx="474480" cy="1698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58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257800"/>
            <a:ext cx="10971372" cy="1066800"/>
          </a:xfrm>
        </p:spPr>
        <p:txBody>
          <a:bodyPr/>
          <a:lstStyle/>
          <a:p>
            <a:r>
              <a:rPr lang="en-US" dirty="0"/>
              <a:t>When to use ADF?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0" y="685800"/>
            <a:ext cx="6246971" cy="4876800"/>
          </a:xfrm>
        </p:spPr>
        <p:txBody>
          <a:bodyPr>
            <a:normAutofit/>
          </a:bodyPr>
          <a:lstStyle/>
          <a:p>
            <a:r>
              <a:rPr lang="en-US" dirty="0"/>
              <a:t>To walk through the layers of Azure </a:t>
            </a:r>
            <a:r>
              <a:rPr lang="en-US" b="1" dirty="0"/>
              <a:t>and</a:t>
            </a:r>
            <a:r>
              <a:rPr lang="en-US" dirty="0"/>
              <a:t> understand the customer application step by step.</a:t>
            </a:r>
          </a:p>
          <a:p>
            <a:r>
              <a:rPr lang="en-US" dirty="0"/>
              <a:t>Document requirements as you go.</a:t>
            </a:r>
          </a:p>
          <a:p>
            <a:r>
              <a:rPr lang="en-US" dirty="0"/>
              <a:t>Ideal for lift and shift, with focus on full Automation (not imaging).</a:t>
            </a:r>
          </a:p>
          <a:p>
            <a:r>
              <a:rPr lang="en-US" dirty="0"/>
              <a:t>Best suited to Application migrations (not full datacenter migrations).</a:t>
            </a:r>
          </a:p>
          <a:p>
            <a:r>
              <a:rPr lang="en-US" dirty="0"/>
              <a:t>Easier to implement for Developers, over Operators? (</a:t>
            </a:r>
            <a:r>
              <a:rPr lang="en-US" dirty="0" err="1"/>
              <a:t>IaC</a:t>
            </a:r>
            <a:r>
              <a:rPr lang="en-US" dirty="0"/>
              <a:t>).</a:t>
            </a:r>
          </a:p>
        </p:txBody>
      </p:sp>
      <p:graphicFrame>
        <p:nvGraphicFramePr>
          <p:cNvPr id="5" name="Content Placeholder 4" descr="Basic venn diagram showing overlapping relationships between 4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6510064"/>
              </p:ext>
            </p:extLst>
          </p:nvPr>
        </p:nvGraphicFramePr>
        <p:xfrm>
          <a:off x="6551613" y="685800"/>
          <a:ext cx="5029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86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605462"/>
            <a:ext cx="11430000" cy="1066800"/>
          </a:xfrm>
        </p:spPr>
        <p:txBody>
          <a:bodyPr/>
          <a:lstStyle/>
          <a:p>
            <a:r>
              <a:rPr lang="en-US" dirty="0"/>
              <a:t>How to get started? (Understand what ADF can do)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713008-544C-4C7A-AF7F-4122086B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42862"/>
            <a:ext cx="771670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0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26EFF-7BFF-47B2-8B7A-869327F5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6019800"/>
            <a:ext cx="10971372" cy="609600"/>
          </a:xfrm>
        </p:spPr>
        <p:txBody>
          <a:bodyPr/>
          <a:lstStyle/>
          <a:p>
            <a:r>
              <a:rPr lang="en-US" dirty="0"/>
              <a:t>How to get started? (Which files to look at)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C6F0A-5881-43F3-8B4E-F9B9CEE3BF9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760412" y="228600"/>
            <a:ext cx="10572368" cy="5844062"/>
          </a:xfrm>
        </p:spPr>
      </p:pic>
    </p:spTree>
    <p:extLst>
      <p:ext uri="{BB962C8B-B14F-4D97-AF65-F5344CB8AC3E}">
        <p14:creationId xmlns:p14="http://schemas.microsoft.com/office/powerpoint/2010/main" val="12717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5257800"/>
            <a:ext cx="10971372" cy="1066800"/>
          </a:xfrm>
        </p:spPr>
        <p:txBody>
          <a:bodyPr/>
          <a:lstStyle/>
          <a:p>
            <a:r>
              <a:rPr lang="en-US" dirty="0"/>
              <a:t>How to get started?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0" y="685800"/>
            <a:ext cx="9828372" cy="5029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Become familiar with the tools and processes used in ADF</a:t>
            </a:r>
          </a:p>
          <a:p>
            <a:pPr lvl="1"/>
            <a:r>
              <a:rPr lang="en-US" dirty="0"/>
              <a:t>Start deploying straight away</a:t>
            </a:r>
          </a:p>
          <a:p>
            <a:pPr lvl="1"/>
            <a:r>
              <a:rPr lang="en-US" dirty="0"/>
              <a:t>Start to work on the DSC configurations for the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Azure capabilities and build the configurations</a:t>
            </a:r>
          </a:p>
          <a:p>
            <a:pPr lvl="1"/>
            <a:r>
              <a:rPr lang="en-US" dirty="0"/>
              <a:t>Log Analytics</a:t>
            </a:r>
          </a:p>
          <a:p>
            <a:pPr lvl="1"/>
            <a:r>
              <a:rPr lang="en-US" dirty="0"/>
              <a:t>Virtual Networks</a:t>
            </a:r>
          </a:p>
          <a:p>
            <a:pPr lvl="2"/>
            <a:r>
              <a:rPr lang="en-US" dirty="0"/>
              <a:t>Topology</a:t>
            </a:r>
          </a:p>
          <a:p>
            <a:pPr lvl="2"/>
            <a:r>
              <a:rPr lang="en-US" dirty="0"/>
              <a:t>Subnet sizes</a:t>
            </a:r>
          </a:p>
          <a:p>
            <a:pPr lvl="2"/>
            <a:r>
              <a:rPr lang="en-US" dirty="0"/>
              <a:t>NSG’s</a:t>
            </a:r>
          </a:p>
          <a:p>
            <a:pPr lvl="1"/>
            <a:r>
              <a:rPr lang="en-US" dirty="0"/>
              <a:t>Load Balancers</a:t>
            </a:r>
          </a:p>
          <a:p>
            <a:pPr lvl="1"/>
            <a:r>
              <a:rPr lang="en-US" dirty="0"/>
              <a:t>Virtual Machines</a:t>
            </a:r>
          </a:p>
          <a:p>
            <a:pPr lvl="2"/>
            <a:r>
              <a:rPr lang="en-US" dirty="0"/>
              <a:t>Linux</a:t>
            </a:r>
          </a:p>
          <a:p>
            <a:pPr lvl="2"/>
            <a:r>
              <a:rPr lang="en-US" dirty="0"/>
              <a:t>Windows</a:t>
            </a:r>
          </a:p>
          <a:p>
            <a:pPr lvl="2"/>
            <a:r>
              <a:rPr lang="en-US" dirty="0"/>
              <a:t>Appliances</a:t>
            </a:r>
          </a:p>
          <a:p>
            <a:pPr lvl="1"/>
            <a:r>
              <a:rPr lang="en-US" dirty="0"/>
              <a:t>Web Application Firewalls</a:t>
            </a:r>
          </a:p>
        </p:txBody>
      </p:sp>
    </p:spTree>
    <p:extLst>
      <p:ext uri="{BB962C8B-B14F-4D97-AF65-F5344CB8AC3E}">
        <p14:creationId xmlns:p14="http://schemas.microsoft.com/office/powerpoint/2010/main" val="129238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0" y="5249248"/>
            <a:ext cx="10971372" cy="1066800"/>
          </a:xfrm>
        </p:spPr>
        <p:txBody>
          <a:bodyPr/>
          <a:lstStyle/>
          <a:p>
            <a:r>
              <a:rPr lang="en-US" dirty="0"/>
              <a:t>How to get started? (start deploying with ARM)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A4D04C-E03E-4585-B4BB-67FAD1D2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533400"/>
            <a:ext cx="9448800" cy="4841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828013-3ED4-4DCD-B6C9-CF64990C5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565" y="412523"/>
            <a:ext cx="6715648" cy="5083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A1658E-1020-4B6D-AC9E-F034AC7CBA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121" y="562294"/>
            <a:ext cx="7068536" cy="46869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EB9362-29E7-411D-AAD3-D3005AAD1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411" y="815694"/>
            <a:ext cx="7211431" cy="44678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78409D-B478-4D7D-92CA-07299B041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0516" y="829031"/>
            <a:ext cx="4972744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5257800"/>
            <a:ext cx="11430000" cy="1066800"/>
          </a:xfrm>
        </p:spPr>
        <p:txBody>
          <a:bodyPr/>
          <a:lstStyle/>
          <a:p>
            <a:r>
              <a:rPr lang="en-US" dirty="0"/>
              <a:t>How to get started? (Become familiar with DSC)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A14CD9-CCE0-4645-ACCD-D3A74874A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38" y="685800"/>
            <a:ext cx="1100088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445A1F0B47A64E8BCB7F600EB772BE" ma:contentTypeVersion="2" ma:contentTypeDescription="Create a new document." ma:contentTypeScope="" ma:versionID="d45b806cb6717f9c292127fec61080d1">
  <xsd:schema xmlns:xsd="http://www.w3.org/2001/XMLSchema" xmlns:xs="http://www.w3.org/2001/XMLSchema" xmlns:p="http://schemas.microsoft.com/office/2006/metadata/properties" xmlns:ns2="3fbeeacb-7a52-4089-9938-2baadc6e1226" targetNamespace="http://schemas.microsoft.com/office/2006/metadata/properties" ma:root="true" ma:fieldsID="09f29b915fa1014edca7bb21cb8975a3" ns2:_="">
    <xsd:import namespace="3fbeeacb-7a52-4089-9938-2baadc6e12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eeacb-7a52-4089-9938-2baadc6e12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431559-67A3-4293-AAD5-3767E93116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2DF1AA-AD5C-4728-BA5D-8706F2B292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3F500FE-BC19-49E1-9212-06F8B305C0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beeacb-7a52-4089-9938-2baadc6e12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presentation on product or service</Template>
  <TotalTime>179</TotalTime>
  <Words>434</Words>
  <Application>Microsoft Office PowerPoint</Application>
  <PresentationFormat>Custom</PresentationFormat>
  <Paragraphs>65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</vt:lpstr>
      <vt:lpstr>Corbel</vt:lpstr>
      <vt:lpstr>Sales presentation on product or service</vt:lpstr>
      <vt:lpstr>Azure Deployment Framework</vt:lpstr>
      <vt:lpstr>What is ADF?</vt:lpstr>
      <vt:lpstr>Why use ADF?</vt:lpstr>
      <vt:lpstr>When to use ADF?</vt:lpstr>
      <vt:lpstr>How to get started? (Understand what ADF can do)</vt:lpstr>
      <vt:lpstr>How to get started? (Which files to look at)</vt:lpstr>
      <vt:lpstr>How to get started?</vt:lpstr>
      <vt:lpstr>How to get started? (start deploying with ARM)</vt:lpstr>
      <vt:lpstr>How to get started? (Become familiar with DSC)</vt:lpstr>
      <vt:lpstr> One parameter file per Application Environment.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Deployment Framework</dc:title>
  <dc:creator>Ben Wilkinson</dc:creator>
  <cp:lastModifiedBy>Ben Wilkinson</cp:lastModifiedBy>
  <cp:revision>21</cp:revision>
  <dcterms:created xsi:type="dcterms:W3CDTF">2018-05-10T02:02:48Z</dcterms:created>
  <dcterms:modified xsi:type="dcterms:W3CDTF">2020-12-10T19:55:08Z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0x0101004D445A1F0B47A64E8BCB7F600EB772BE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benwilk@microsoft.com</vt:lpwstr>
  </property>
  <property fmtid="{D5CDD505-2E9C-101B-9397-08002B2CF9AE}" pid="6" name="MSIP_Label_f42aa342-8706-4288-bd11-ebb85995028c_SetDate">
    <vt:lpwstr>2018-05-10T02:20:54.9893834Z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