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3.xml" ContentType="application/vnd.openxmlformats-officedocument.presentationml.tags+xml"/>
  <Override PartName="/ppt/notesSlides/notesSlide4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3.xml" ContentType="application/vnd.openxmlformats-officedocument.presentationml.notesSlide+xml"/>
  <Override PartName="/ppt/tags/tag10.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94" r:id="rId1"/>
  </p:sldMasterIdLst>
  <p:notesMasterIdLst>
    <p:notesMasterId r:id="rId47"/>
  </p:notesMasterIdLst>
  <p:sldIdLst>
    <p:sldId id="256" r:id="rId2"/>
    <p:sldId id="257" r:id="rId3"/>
    <p:sldId id="320" r:id="rId4"/>
    <p:sldId id="302" r:id="rId5"/>
    <p:sldId id="319" r:id="rId6"/>
    <p:sldId id="308" r:id="rId7"/>
    <p:sldId id="335" r:id="rId8"/>
    <p:sldId id="314" r:id="rId9"/>
    <p:sldId id="331" r:id="rId10"/>
    <p:sldId id="327" r:id="rId11"/>
    <p:sldId id="325" r:id="rId12"/>
    <p:sldId id="332" r:id="rId13"/>
    <p:sldId id="333" r:id="rId14"/>
    <p:sldId id="334" r:id="rId15"/>
    <p:sldId id="309" r:id="rId16"/>
    <p:sldId id="315" r:id="rId17"/>
    <p:sldId id="336" r:id="rId18"/>
    <p:sldId id="328" r:id="rId19"/>
    <p:sldId id="326" r:id="rId20"/>
    <p:sldId id="329" r:id="rId21"/>
    <p:sldId id="330" r:id="rId22"/>
    <p:sldId id="310" r:id="rId23"/>
    <p:sldId id="337" r:id="rId24"/>
    <p:sldId id="311" r:id="rId25"/>
    <p:sldId id="312" r:id="rId26"/>
    <p:sldId id="316" r:id="rId27"/>
    <p:sldId id="317" r:id="rId28"/>
    <p:sldId id="318" r:id="rId29"/>
    <p:sldId id="313" r:id="rId30"/>
    <p:sldId id="338" r:id="rId31"/>
    <p:sldId id="340" r:id="rId32"/>
    <p:sldId id="339" r:id="rId33"/>
    <p:sldId id="341" r:id="rId34"/>
    <p:sldId id="342" r:id="rId35"/>
    <p:sldId id="347" r:id="rId36"/>
    <p:sldId id="343" r:id="rId37"/>
    <p:sldId id="344" r:id="rId38"/>
    <p:sldId id="345" r:id="rId39"/>
    <p:sldId id="346" r:id="rId40"/>
    <p:sldId id="324" r:id="rId41"/>
    <p:sldId id="323" r:id="rId42"/>
    <p:sldId id="322" r:id="rId43"/>
    <p:sldId id="321" r:id="rId44"/>
    <p:sldId id="299" r:id="rId45"/>
    <p:sldId id="300"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273D15A-3548-0E42-AC57-E6FB0C81106E}">
          <p14:sldIdLst>
            <p14:sldId id="256"/>
            <p14:sldId id="257"/>
          </p14:sldIdLst>
        </p14:section>
        <p14:section name="INTRODUCTION" id="{B27A7660-3126-0048-B47B-44DBE8DA3563}">
          <p14:sldIdLst>
            <p14:sldId id="320"/>
            <p14:sldId id="302"/>
            <p14:sldId id="319"/>
          </p14:sldIdLst>
        </p14:section>
        <p14:section name="PROCESS" id="{DDD3DD68-8C67-954D-8806-A0625293E52F}">
          <p14:sldIdLst>
            <p14:sldId id="308"/>
            <p14:sldId id="335"/>
            <p14:sldId id="314"/>
            <p14:sldId id="331"/>
            <p14:sldId id="327"/>
            <p14:sldId id="325"/>
            <p14:sldId id="332"/>
            <p14:sldId id="333"/>
            <p14:sldId id="334"/>
            <p14:sldId id="309"/>
            <p14:sldId id="315"/>
            <p14:sldId id="336"/>
            <p14:sldId id="328"/>
            <p14:sldId id="326"/>
            <p14:sldId id="329"/>
            <p14:sldId id="330"/>
            <p14:sldId id="310"/>
            <p14:sldId id="337"/>
            <p14:sldId id="311"/>
            <p14:sldId id="312"/>
            <p14:sldId id="316"/>
            <p14:sldId id="317"/>
            <p14:sldId id="318"/>
            <p14:sldId id="313"/>
            <p14:sldId id="338"/>
            <p14:sldId id="340"/>
            <p14:sldId id="339"/>
            <p14:sldId id="341"/>
            <p14:sldId id="342"/>
            <p14:sldId id="347"/>
            <p14:sldId id="343"/>
            <p14:sldId id="344"/>
            <p14:sldId id="345"/>
            <p14:sldId id="346"/>
          </p14:sldIdLst>
        </p14:section>
        <p14:section name="Examples" id="{6CE751C9-CF3A-8842-BDD8-AA8004855637}">
          <p14:sldIdLst>
            <p14:sldId id="324"/>
            <p14:sldId id="323"/>
            <p14:sldId id="322"/>
            <p14:sldId id="321"/>
          </p14:sldIdLst>
        </p14:section>
        <p14:section name="THE END" id="{8CB52104-AD87-46E2-AA00-F01BF4D210AE}">
          <p14:sldIdLst>
            <p14:sldId id="299"/>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1"/>
    <p:restoredTop sz="94643"/>
  </p:normalViewPr>
  <p:slideViewPr>
    <p:cSldViewPr snapToGrid="0" snapToObjects="1">
      <p:cViewPr varScale="1">
        <p:scale>
          <a:sx n="106" d="100"/>
          <a:sy n="106" d="100"/>
        </p:scale>
        <p:origin x="176" y="1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DD7A6-7014-7048-8B0A-48FB4FEC487B}" type="datetimeFigureOut">
              <a:rPr lang="es-ES" smtClean="0"/>
              <a:t>29/5/18</a:t>
            </a:fld>
            <a:endParaRPr lang="es-ES"/>
          </a:p>
        </p:txBody>
      </p:sp>
      <p:sp>
        <p:nvSpPr>
          <p:cNvPr id="4" name="Marcador de posición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EF21C-D619-1644-A015-02F79FAF84B9}" type="slidenum">
              <a:rPr lang="es-ES" smtClean="0"/>
              <a:t>‹#›</a:t>
            </a:fld>
            <a:endParaRPr lang="es-ES"/>
          </a:p>
        </p:txBody>
      </p:sp>
    </p:spTree>
    <p:extLst>
      <p:ext uri="{BB962C8B-B14F-4D97-AF65-F5344CB8AC3E}">
        <p14:creationId xmlns:p14="http://schemas.microsoft.com/office/powerpoint/2010/main" val="338069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0</a:t>
            </a:fld>
            <a:endParaRPr lang="es-ES"/>
          </a:p>
        </p:txBody>
      </p:sp>
    </p:spTree>
    <p:extLst>
      <p:ext uri="{BB962C8B-B14F-4D97-AF65-F5344CB8AC3E}">
        <p14:creationId xmlns:p14="http://schemas.microsoft.com/office/powerpoint/2010/main" val="47924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9</a:t>
            </a:fld>
            <a:endParaRPr lang="es-ES"/>
          </a:p>
        </p:txBody>
      </p:sp>
    </p:spTree>
    <p:extLst>
      <p:ext uri="{BB962C8B-B14F-4D97-AF65-F5344CB8AC3E}">
        <p14:creationId xmlns:p14="http://schemas.microsoft.com/office/powerpoint/2010/main" val="1542767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10</a:t>
            </a:fld>
            <a:endParaRPr lang="es-ES"/>
          </a:p>
        </p:txBody>
      </p:sp>
    </p:spTree>
    <p:extLst>
      <p:ext uri="{BB962C8B-B14F-4D97-AF65-F5344CB8AC3E}">
        <p14:creationId xmlns:p14="http://schemas.microsoft.com/office/powerpoint/2010/main" val="296939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11</a:t>
            </a:fld>
            <a:endParaRPr lang="es-ES"/>
          </a:p>
        </p:txBody>
      </p:sp>
    </p:spTree>
    <p:extLst>
      <p:ext uri="{BB962C8B-B14F-4D97-AF65-F5344CB8AC3E}">
        <p14:creationId xmlns:p14="http://schemas.microsoft.com/office/powerpoint/2010/main" val="2071307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12</a:t>
            </a:fld>
            <a:endParaRPr lang="es-ES"/>
          </a:p>
        </p:txBody>
      </p:sp>
    </p:spTree>
    <p:extLst>
      <p:ext uri="{BB962C8B-B14F-4D97-AF65-F5344CB8AC3E}">
        <p14:creationId xmlns:p14="http://schemas.microsoft.com/office/powerpoint/2010/main" val="757850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13</a:t>
            </a:fld>
            <a:endParaRPr lang="es-ES"/>
          </a:p>
        </p:txBody>
      </p:sp>
    </p:spTree>
    <p:extLst>
      <p:ext uri="{BB962C8B-B14F-4D97-AF65-F5344CB8AC3E}">
        <p14:creationId xmlns:p14="http://schemas.microsoft.com/office/powerpoint/2010/main" val="331294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14</a:t>
            </a:fld>
            <a:endParaRPr lang="es-ES"/>
          </a:p>
        </p:txBody>
      </p:sp>
    </p:spTree>
    <p:extLst>
      <p:ext uri="{BB962C8B-B14F-4D97-AF65-F5344CB8AC3E}">
        <p14:creationId xmlns:p14="http://schemas.microsoft.com/office/powerpoint/2010/main" val="2725626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15</a:t>
            </a:fld>
            <a:endParaRPr lang="es-ES"/>
          </a:p>
        </p:txBody>
      </p:sp>
    </p:spTree>
    <p:extLst>
      <p:ext uri="{BB962C8B-B14F-4D97-AF65-F5344CB8AC3E}">
        <p14:creationId xmlns:p14="http://schemas.microsoft.com/office/powerpoint/2010/main" val="3399448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16</a:t>
            </a:fld>
            <a:endParaRPr lang="es-ES"/>
          </a:p>
        </p:txBody>
      </p:sp>
    </p:spTree>
    <p:extLst>
      <p:ext uri="{BB962C8B-B14F-4D97-AF65-F5344CB8AC3E}">
        <p14:creationId xmlns:p14="http://schemas.microsoft.com/office/powerpoint/2010/main" val="1021323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17</a:t>
            </a:fld>
            <a:endParaRPr lang="es-ES"/>
          </a:p>
        </p:txBody>
      </p:sp>
    </p:spTree>
    <p:extLst>
      <p:ext uri="{BB962C8B-B14F-4D97-AF65-F5344CB8AC3E}">
        <p14:creationId xmlns:p14="http://schemas.microsoft.com/office/powerpoint/2010/main" val="504513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18</a:t>
            </a:fld>
            <a:endParaRPr lang="es-ES"/>
          </a:p>
        </p:txBody>
      </p:sp>
    </p:spTree>
    <p:extLst>
      <p:ext uri="{BB962C8B-B14F-4D97-AF65-F5344CB8AC3E}">
        <p14:creationId xmlns:p14="http://schemas.microsoft.com/office/powerpoint/2010/main" val="2795436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1</a:t>
            </a:fld>
            <a:endParaRPr lang="es-ES"/>
          </a:p>
        </p:txBody>
      </p:sp>
    </p:spTree>
    <p:extLst>
      <p:ext uri="{BB962C8B-B14F-4D97-AF65-F5344CB8AC3E}">
        <p14:creationId xmlns:p14="http://schemas.microsoft.com/office/powerpoint/2010/main" val="1159483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19</a:t>
            </a:fld>
            <a:endParaRPr lang="es-ES"/>
          </a:p>
        </p:txBody>
      </p:sp>
    </p:spTree>
    <p:extLst>
      <p:ext uri="{BB962C8B-B14F-4D97-AF65-F5344CB8AC3E}">
        <p14:creationId xmlns:p14="http://schemas.microsoft.com/office/powerpoint/2010/main" val="1744954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20</a:t>
            </a:fld>
            <a:endParaRPr lang="es-ES"/>
          </a:p>
        </p:txBody>
      </p:sp>
    </p:spTree>
    <p:extLst>
      <p:ext uri="{BB962C8B-B14F-4D97-AF65-F5344CB8AC3E}">
        <p14:creationId xmlns:p14="http://schemas.microsoft.com/office/powerpoint/2010/main" val="1260258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21</a:t>
            </a:fld>
            <a:endParaRPr lang="es-ES"/>
          </a:p>
        </p:txBody>
      </p:sp>
    </p:spTree>
    <p:extLst>
      <p:ext uri="{BB962C8B-B14F-4D97-AF65-F5344CB8AC3E}">
        <p14:creationId xmlns:p14="http://schemas.microsoft.com/office/powerpoint/2010/main" val="3163006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22</a:t>
            </a:fld>
            <a:endParaRPr lang="es-ES"/>
          </a:p>
        </p:txBody>
      </p:sp>
    </p:spTree>
    <p:extLst>
      <p:ext uri="{BB962C8B-B14F-4D97-AF65-F5344CB8AC3E}">
        <p14:creationId xmlns:p14="http://schemas.microsoft.com/office/powerpoint/2010/main" val="646435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23</a:t>
            </a:fld>
            <a:endParaRPr lang="es-ES"/>
          </a:p>
        </p:txBody>
      </p:sp>
    </p:spTree>
    <p:extLst>
      <p:ext uri="{BB962C8B-B14F-4D97-AF65-F5344CB8AC3E}">
        <p14:creationId xmlns:p14="http://schemas.microsoft.com/office/powerpoint/2010/main" val="2079921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24</a:t>
            </a:fld>
            <a:endParaRPr lang="es-ES"/>
          </a:p>
        </p:txBody>
      </p:sp>
    </p:spTree>
    <p:extLst>
      <p:ext uri="{BB962C8B-B14F-4D97-AF65-F5344CB8AC3E}">
        <p14:creationId xmlns:p14="http://schemas.microsoft.com/office/powerpoint/2010/main" val="693314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25</a:t>
            </a:fld>
            <a:endParaRPr lang="es-ES"/>
          </a:p>
        </p:txBody>
      </p:sp>
    </p:spTree>
    <p:extLst>
      <p:ext uri="{BB962C8B-B14F-4D97-AF65-F5344CB8AC3E}">
        <p14:creationId xmlns:p14="http://schemas.microsoft.com/office/powerpoint/2010/main" val="1110545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26</a:t>
            </a:fld>
            <a:endParaRPr lang="es-ES"/>
          </a:p>
        </p:txBody>
      </p:sp>
    </p:spTree>
    <p:extLst>
      <p:ext uri="{BB962C8B-B14F-4D97-AF65-F5344CB8AC3E}">
        <p14:creationId xmlns:p14="http://schemas.microsoft.com/office/powerpoint/2010/main" val="3574578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27</a:t>
            </a:fld>
            <a:endParaRPr lang="es-ES"/>
          </a:p>
        </p:txBody>
      </p:sp>
    </p:spTree>
    <p:extLst>
      <p:ext uri="{BB962C8B-B14F-4D97-AF65-F5344CB8AC3E}">
        <p14:creationId xmlns:p14="http://schemas.microsoft.com/office/powerpoint/2010/main" val="623026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28</a:t>
            </a:fld>
            <a:endParaRPr lang="es-ES"/>
          </a:p>
        </p:txBody>
      </p:sp>
    </p:spTree>
    <p:extLst>
      <p:ext uri="{BB962C8B-B14F-4D97-AF65-F5344CB8AC3E}">
        <p14:creationId xmlns:p14="http://schemas.microsoft.com/office/powerpoint/2010/main" val="4061892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custDataLst>
              <p:tags r:id="rId1"/>
            </p:custDataLst>
          </p:nvPr>
        </p:nvSpPr>
        <p:spPr/>
        <p:txBody>
          <a:bodyPr/>
          <a:lstStyle/>
          <a:p>
            <a:r>
              <a:rPr lang="es-ES"/>
              <a:t>LiveSlide
https://www.youtube.com/watch?v=ED18n03WdWw</a:t>
            </a:r>
          </a:p>
        </p:txBody>
      </p:sp>
      <p:sp>
        <p:nvSpPr>
          <p:cNvPr id="4" name="Marcador de número de diapositiva 3"/>
          <p:cNvSpPr>
            <a:spLocks noGrp="1"/>
          </p:cNvSpPr>
          <p:nvPr>
            <p:ph type="sldNum" sz="quarter" idx="10"/>
          </p:nvPr>
        </p:nvSpPr>
        <p:spPr/>
        <p:txBody>
          <a:bodyPr/>
          <a:lstStyle/>
          <a:p>
            <a:fld id="{4A4EF21C-D619-1644-A015-02F79FAF84B9}" type="slidenum">
              <a:rPr lang="es-ES" smtClean="0"/>
              <a:t>2</a:t>
            </a:fld>
            <a:endParaRPr lang="es-ES"/>
          </a:p>
        </p:txBody>
      </p:sp>
    </p:spTree>
    <p:extLst>
      <p:ext uri="{BB962C8B-B14F-4D97-AF65-F5344CB8AC3E}">
        <p14:creationId xmlns:p14="http://schemas.microsoft.com/office/powerpoint/2010/main" val="2408913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29</a:t>
            </a:fld>
            <a:endParaRPr lang="es-ES"/>
          </a:p>
        </p:txBody>
      </p:sp>
    </p:spTree>
    <p:extLst>
      <p:ext uri="{BB962C8B-B14F-4D97-AF65-F5344CB8AC3E}">
        <p14:creationId xmlns:p14="http://schemas.microsoft.com/office/powerpoint/2010/main" val="19203165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30</a:t>
            </a:fld>
            <a:endParaRPr lang="es-ES"/>
          </a:p>
        </p:txBody>
      </p:sp>
    </p:spTree>
    <p:extLst>
      <p:ext uri="{BB962C8B-B14F-4D97-AF65-F5344CB8AC3E}">
        <p14:creationId xmlns:p14="http://schemas.microsoft.com/office/powerpoint/2010/main" val="3004670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31</a:t>
            </a:fld>
            <a:endParaRPr lang="es-ES"/>
          </a:p>
        </p:txBody>
      </p:sp>
    </p:spTree>
    <p:extLst>
      <p:ext uri="{BB962C8B-B14F-4D97-AF65-F5344CB8AC3E}">
        <p14:creationId xmlns:p14="http://schemas.microsoft.com/office/powerpoint/2010/main" val="4295928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32</a:t>
            </a:fld>
            <a:endParaRPr lang="es-ES"/>
          </a:p>
        </p:txBody>
      </p:sp>
    </p:spTree>
    <p:extLst>
      <p:ext uri="{BB962C8B-B14F-4D97-AF65-F5344CB8AC3E}">
        <p14:creationId xmlns:p14="http://schemas.microsoft.com/office/powerpoint/2010/main" val="302629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33</a:t>
            </a:fld>
            <a:endParaRPr lang="es-ES"/>
          </a:p>
        </p:txBody>
      </p:sp>
    </p:spTree>
    <p:extLst>
      <p:ext uri="{BB962C8B-B14F-4D97-AF65-F5344CB8AC3E}">
        <p14:creationId xmlns:p14="http://schemas.microsoft.com/office/powerpoint/2010/main" val="12587123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34</a:t>
            </a:fld>
            <a:endParaRPr lang="es-ES"/>
          </a:p>
        </p:txBody>
      </p:sp>
    </p:spTree>
    <p:extLst>
      <p:ext uri="{BB962C8B-B14F-4D97-AF65-F5344CB8AC3E}">
        <p14:creationId xmlns:p14="http://schemas.microsoft.com/office/powerpoint/2010/main" val="24530577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35</a:t>
            </a:fld>
            <a:endParaRPr lang="es-ES"/>
          </a:p>
        </p:txBody>
      </p:sp>
    </p:spTree>
    <p:extLst>
      <p:ext uri="{BB962C8B-B14F-4D97-AF65-F5344CB8AC3E}">
        <p14:creationId xmlns:p14="http://schemas.microsoft.com/office/powerpoint/2010/main" val="135993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36</a:t>
            </a:fld>
            <a:endParaRPr lang="es-ES"/>
          </a:p>
        </p:txBody>
      </p:sp>
    </p:spTree>
    <p:extLst>
      <p:ext uri="{BB962C8B-B14F-4D97-AF65-F5344CB8AC3E}">
        <p14:creationId xmlns:p14="http://schemas.microsoft.com/office/powerpoint/2010/main" val="3387792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37</a:t>
            </a:fld>
            <a:endParaRPr lang="es-ES"/>
          </a:p>
        </p:txBody>
      </p:sp>
    </p:spTree>
    <p:extLst>
      <p:ext uri="{BB962C8B-B14F-4D97-AF65-F5344CB8AC3E}">
        <p14:creationId xmlns:p14="http://schemas.microsoft.com/office/powerpoint/2010/main" val="27707242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38</a:t>
            </a:fld>
            <a:endParaRPr lang="es-ES"/>
          </a:p>
        </p:txBody>
      </p:sp>
    </p:spTree>
    <p:extLst>
      <p:ext uri="{BB962C8B-B14F-4D97-AF65-F5344CB8AC3E}">
        <p14:creationId xmlns:p14="http://schemas.microsoft.com/office/powerpoint/2010/main" val="2110652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3</a:t>
            </a:fld>
            <a:endParaRPr lang="es-ES"/>
          </a:p>
        </p:txBody>
      </p:sp>
    </p:spTree>
    <p:extLst>
      <p:ext uri="{BB962C8B-B14F-4D97-AF65-F5344CB8AC3E}">
        <p14:creationId xmlns:p14="http://schemas.microsoft.com/office/powerpoint/2010/main" val="6566673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custDataLst>
              <p:tags r:id="rId1"/>
            </p:custDataLst>
          </p:nvPr>
        </p:nvSpPr>
        <p:spPr/>
        <p:txBody>
          <a:bodyPr/>
          <a:lstStyle/>
          <a:p>
            <a:r>
              <a:rPr lang="es-ES"/>
              <a:t>LiveSlide
https://www.youtube.com/watch?v=pJQY3ACw7CI</a:t>
            </a:r>
          </a:p>
        </p:txBody>
      </p:sp>
      <p:sp>
        <p:nvSpPr>
          <p:cNvPr id="4" name="Marcador de número de diapositiva 3"/>
          <p:cNvSpPr>
            <a:spLocks noGrp="1"/>
          </p:cNvSpPr>
          <p:nvPr>
            <p:ph type="sldNum" sz="quarter" idx="10"/>
          </p:nvPr>
        </p:nvSpPr>
        <p:spPr/>
        <p:txBody>
          <a:bodyPr/>
          <a:lstStyle/>
          <a:p>
            <a:fld id="{4A4EF21C-D619-1644-A015-02F79FAF84B9}" type="slidenum">
              <a:rPr lang="es-ES" smtClean="0"/>
              <a:t>39</a:t>
            </a:fld>
            <a:endParaRPr lang="es-ES"/>
          </a:p>
        </p:txBody>
      </p:sp>
    </p:spTree>
    <p:extLst>
      <p:ext uri="{BB962C8B-B14F-4D97-AF65-F5344CB8AC3E}">
        <p14:creationId xmlns:p14="http://schemas.microsoft.com/office/powerpoint/2010/main" val="39105926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custDataLst>
              <p:tags r:id="rId1"/>
            </p:custDataLst>
          </p:nvPr>
        </p:nvSpPr>
        <p:spPr/>
        <p:txBody>
          <a:bodyPr/>
          <a:lstStyle/>
          <a:p>
            <a:r>
              <a:rPr lang="es-ES"/>
              <a:t>LiveSlide
https://www.youtube.com/watch?v=q8lmomugFuw</a:t>
            </a:r>
          </a:p>
        </p:txBody>
      </p:sp>
      <p:sp>
        <p:nvSpPr>
          <p:cNvPr id="4" name="Marcador de número de diapositiva 3"/>
          <p:cNvSpPr>
            <a:spLocks noGrp="1"/>
          </p:cNvSpPr>
          <p:nvPr>
            <p:ph type="sldNum" sz="quarter" idx="10"/>
          </p:nvPr>
        </p:nvSpPr>
        <p:spPr/>
        <p:txBody>
          <a:bodyPr/>
          <a:lstStyle/>
          <a:p>
            <a:fld id="{4A4EF21C-D619-1644-A015-02F79FAF84B9}" type="slidenum">
              <a:rPr lang="es-ES" smtClean="0"/>
              <a:t>40</a:t>
            </a:fld>
            <a:endParaRPr lang="es-ES"/>
          </a:p>
        </p:txBody>
      </p:sp>
    </p:spTree>
    <p:extLst>
      <p:ext uri="{BB962C8B-B14F-4D97-AF65-F5344CB8AC3E}">
        <p14:creationId xmlns:p14="http://schemas.microsoft.com/office/powerpoint/2010/main" val="991924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custDataLst>
              <p:tags r:id="rId1"/>
            </p:custDataLst>
          </p:nvPr>
        </p:nvSpPr>
        <p:spPr/>
        <p:txBody>
          <a:bodyPr/>
          <a:lstStyle/>
          <a:p>
            <a:r>
              <a:rPr lang="es-ES"/>
              <a:t>LiveSlide
https://www.youtube.com/watch?v=4rOS8xjmGmI</a:t>
            </a:r>
          </a:p>
        </p:txBody>
      </p:sp>
      <p:sp>
        <p:nvSpPr>
          <p:cNvPr id="4" name="Marcador de número de diapositiva 3"/>
          <p:cNvSpPr>
            <a:spLocks noGrp="1"/>
          </p:cNvSpPr>
          <p:nvPr>
            <p:ph type="sldNum" sz="quarter" idx="10"/>
          </p:nvPr>
        </p:nvSpPr>
        <p:spPr/>
        <p:txBody>
          <a:bodyPr/>
          <a:lstStyle/>
          <a:p>
            <a:fld id="{4A4EF21C-D619-1644-A015-02F79FAF84B9}" type="slidenum">
              <a:rPr lang="es-ES" smtClean="0"/>
              <a:t>41</a:t>
            </a:fld>
            <a:endParaRPr lang="es-ES"/>
          </a:p>
        </p:txBody>
      </p:sp>
    </p:spTree>
    <p:extLst>
      <p:ext uri="{BB962C8B-B14F-4D97-AF65-F5344CB8AC3E}">
        <p14:creationId xmlns:p14="http://schemas.microsoft.com/office/powerpoint/2010/main" val="40065152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custDataLst>
              <p:tags r:id="rId1"/>
            </p:custDataLst>
          </p:nvPr>
        </p:nvSpPr>
        <p:spPr/>
        <p:txBody>
          <a:bodyPr/>
          <a:lstStyle/>
          <a:p>
            <a:r>
              <a:rPr lang="es-ES"/>
              <a:t>LiveSlide
https://www.youtube.com/watch?v=Oe5Zi_e1zEo</a:t>
            </a:r>
          </a:p>
        </p:txBody>
      </p:sp>
      <p:sp>
        <p:nvSpPr>
          <p:cNvPr id="4" name="Marcador de número de diapositiva 3"/>
          <p:cNvSpPr>
            <a:spLocks noGrp="1"/>
          </p:cNvSpPr>
          <p:nvPr>
            <p:ph type="sldNum" sz="quarter" idx="10"/>
          </p:nvPr>
        </p:nvSpPr>
        <p:spPr/>
        <p:txBody>
          <a:bodyPr/>
          <a:lstStyle/>
          <a:p>
            <a:fld id="{4A4EF21C-D619-1644-A015-02F79FAF84B9}" type="slidenum">
              <a:rPr lang="es-ES" smtClean="0"/>
              <a:t>42</a:t>
            </a:fld>
            <a:endParaRPr lang="es-ES"/>
          </a:p>
        </p:txBody>
      </p:sp>
    </p:spTree>
    <p:extLst>
      <p:ext uri="{BB962C8B-B14F-4D97-AF65-F5344CB8AC3E}">
        <p14:creationId xmlns:p14="http://schemas.microsoft.com/office/powerpoint/2010/main" val="39986299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43</a:t>
            </a:fld>
            <a:endParaRPr lang="es-ES"/>
          </a:p>
        </p:txBody>
      </p:sp>
    </p:spTree>
    <p:extLst>
      <p:ext uri="{BB962C8B-B14F-4D97-AF65-F5344CB8AC3E}">
        <p14:creationId xmlns:p14="http://schemas.microsoft.com/office/powerpoint/2010/main" val="4333956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44</a:t>
            </a:fld>
            <a:endParaRPr lang="es-ES"/>
          </a:p>
        </p:txBody>
      </p:sp>
    </p:spTree>
    <p:extLst>
      <p:ext uri="{BB962C8B-B14F-4D97-AF65-F5344CB8AC3E}">
        <p14:creationId xmlns:p14="http://schemas.microsoft.com/office/powerpoint/2010/main" val="982473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4</a:t>
            </a:fld>
            <a:endParaRPr lang="es-ES"/>
          </a:p>
        </p:txBody>
      </p:sp>
    </p:spTree>
    <p:extLst>
      <p:ext uri="{BB962C8B-B14F-4D97-AF65-F5344CB8AC3E}">
        <p14:creationId xmlns:p14="http://schemas.microsoft.com/office/powerpoint/2010/main" val="3585734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5</a:t>
            </a:fld>
            <a:endParaRPr lang="es-ES"/>
          </a:p>
        </p:txBody>
      </p:sp>
    </p:spTree>
    <p:extLst>
      <p:ext uri="{BB962C8B-B14F-4D97-AF65-F5344CB8AC3E}">
        <p14:creationId xmlns:p14="http://schemas.microsoft.com/office/powerpoint/2010/main" val="2373340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6</a:t>
            </a:fld>
            <a:endParaRPr lang="es-ES"/>
          </a:p>
        </p:txBody>
      </p:sp>
    </p:spTree>
    <p:extLst>
      <p:ext uri="{BB962C8B-B14F-4D97-AF65-F5344CB8AC3E}">
        <p14:creationId xmlns:p14="http://schemas.microsoft.com/office/powerpoint/2010/main" val="3669457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7</a:t>
            </a:fld>
            <a:endParaRPr lang="es-ES"/>
          </a:p>
        </p:txBody>
      </p:sp>
    </p:spTree>
    <p:extLst>
      <p:ext uri="{BB962C8B-B14F-4D97-AF65-F5344CB8AC3E}">
        <p14:creationId xmlns:p14="http://schemas.microsoft.com/office/powerpoint/2010/main" val="1349872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A4EF21C-D619-1644-A015-02F79FAF84B9}" type="slidenum">
              <a:rPr lang="es-ES" smtClean="0"/>
              <a:t>8</a:t>
            </a:fld>
            <a:endParaRPr lang="es-ES"/>
          </a:p>
        </p:txBody>
      </p:sp>
    </p:spTree>
    <p:extLst>
      <p:ext uri="{BB962C8B-B14F-4D97-AF65-F5344CB8AC3E}">
        <p14:creationId xmlns:p14="http://schemas.microsoft.com/office/powerpoint/2010/main" val="1111540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7" name="Date Placeholder 6"/>
          <p:cNvSpPr>
            <a:spLocks noGrp="1"/>
          </p:cNvSpPr>
          <p:nvPr>
            <p:ph type="dt" sz="half" idx="10"/>
          </p:nvPr>
        </p:nvSpPr>
        <p:spPr/>
        <p:txBody>
          <a:bodyPr/>
          <a:lstStyle/>
          <a:p>
            <a:fld id="{73949A31-1AB5-874B-AE5A-D48C1900F960}" type="datetime1">
              <a:rPr lang="es-ES" smtClean="0"/>
              <a:t>29/5/18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02231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704DE6E-D0E1-CB4D-8CED-CB9E538B2517}" type="datetime1">
              <a:rPr lang="es-ES" smtClean="0"/>
              <a:t>29/5/18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941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D40A1D-4A57-1943-9326-455CBEAE5F1E}" type="datetime1">
              <a:rPr lang="es-ES" smtClean="0"/>
              <a:t>29/5/18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18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CF931FD-3A45-0445-87E5-D717F43E5C85}" type="datetime1">
              <a:rPr lang="es-ES" smtClean="0"/>
              <a:t>29/5/18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826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7" name="Date Placeholder 6"/>
          <p:cNvSpPr>
            <a:spLocks noGrp="1"/>
          </p:cNvSpPr>
          <p:nvPr>
            <p:ph type="dt" sz="half" idx="10"/>
          </p:nvPr>
        </p:nvSpPr>
        <p:spPr/>
        <p:txBody>
          <a:bodyPr/>
          <a:lstStyle/>
          <a:p>
            <a:fld id="{8CE41DCC-1836-E94D-A41F-95AFBCBEDD00}" type="datetime1">
              <a:rPr lang="es-ES" smtClean="0"/>
              <a:t>29/5/18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95885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BE8E93AE-1C34-E543-983C-B52DA1B48FEC}" type="datetime1">
              <a:rPr lang="es-ES" smtClean="0"/>
              <a:t>29/5/18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786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02239" y="3143250"/>
            <a:ext cx="3288024" cy="259677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7" name="Date Placeholder 6"/>
          <p:cNvSpPr>
            <a:spLocks noGrp="1"/>
          </p:cNvSpPr>
          <p:nvPr>
            <p:ph type="dt" sz="half" idx="10"/>
          </p:nvPr>
        </p:nvSpPr>
        <p:spPr/>
        <p:txBody>
          <a:bodyPr/>
          <a:lstStyle/>
          <a:p>
            <a:fld id="{61BF6AB4-6B62-0A4C-A79D-E6E798BCEA7C}" type="datetime1">
              <a:rPr lang="es-ES" smtClean="0"/>
              <a:t>29/5/18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025454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6A1A3A4-D67D-EB43-949B-7EEA403BEA78}" type="datetime1">
              <a:rPr lang="es-ES" smtClean="0"/>
              <a:t>29/5/18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763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C30F2-CD01-E148-97CF-1CD915072D13}" type="datetime1">
              <a:rPr lang="es-ES" smtClean="0"/>
              <a:t>29/5/18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8719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descripció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9" name="Date Placeholder 8"/>
          <p:cNvSpPr>
            <a:spLocks noGrp="1"/>
          </p:cNvSpPr>
          <p:nvPr>
            <p:ph type="dt" sz="half" idx="10"/>
          </p:nvPr>
        </p:nvSpPr>
        <p:spPr/>
        <p:txBody>
          <a:bodyPr/>
          <a:lstStyle/>
          <a:p>
            <a:fld id="{57BA3006-E252-F64A-AC72-A15E54A188F6}" type="datetime1">
              <a:rPr lang="es-ES" smtClean="0"/>
              <a:t>29/5/18</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945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descripció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465B543-2284-2A4D-8238-2AFE4D58B0C8}" type="datetime1">
              <a:rPr lang="es-ES" smtClean="0"/>
              <a:t>29/5/18</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587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79E274B1-B8C0-6F47-B975-58DDB3726489}" type="datetime1">
              <a:rPr lang="es-ES" smtClean="0"/>
              <a:t>29/5/18</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888939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861048-0DB7-4C4B-8BD5-9EBBBEE4652E}"/>
              </a:ext>
            </a:extLst>
          </p:cNvPr>
          <p:cNvSpPr>
            <a:spLocks noGrp="1"/>
          </p:cNvSpPr>
          <p:nvPr>
            <p:ph type="ctrTitle"/>
          </p:nvPr>
        </p:nvSpPr>
        <p:spPr>
          <a:xfrm>
            <a:off x="2409537" y="1061351"/>
            <a:ext cx="4072539" cy="2765702"/>
          </a:xfrm>
        </p:spPr>
        <p:txBody>
          <a:bodyPr/>
          <a:lstStyle/>
          <a:p>
            <a:r>
              <a:rPr lang="en-GB" dirty="0"/>
              <a:t>Human-robot interaction</a:t>
            </a:r>
            <a:br>
              <a:rPr lang="en-GB" dirty="0"/>
            </a:br>
            <a:r>
              <a:rPr lang="en-GB" dirty="0"/>
              <a:t>(HRI)</a:t>
            </a:r>
          </a:p>
        </p:txBody>
      </p:sp>
      <p:sp>
        <p:nvSpPr>
          <p:cNvPr id="3" name="Subtítulo 2">
            <a:extLst>
              <a:ext uri="{FF2B5EF4-FFF2-40B4-BE49-F238E27FC236}">
                <a16:creationId xmlns:a16="http://schemas.microsoft.com/office/drawing/2014/main" id="{D146C370-D1F4-5C41-8DFC-D6CEBD0E7CFB}"/>
              </a:ext>
            </a:extLst>
          </p:cNvPr>
          <p:cNvSpPr>
            <a:spLocks noGrp="1"/>
          </p:cNvSpPr>
          <p:nvPr>
            <p:ph type="subTitle" idx="1"/>
          </p:nvPr>
        </p:nvSpPr>
        <p:spPr>
          <a:xfrm>
            <a:off x="1145582" y="4751254"/>
            <a:ext cx="6600451" cy="1571169"/>
          </a:xfrm>
        </p:spPr>
        <p:txBody>
          <a:bodyPr>
            <a:normAutofit fontScale="77500" lnSpcReduction="20000"/>
          </a:bodyPr>
          <a:lstStyle/>
          <a:p>
            <a:r>
              <a:rPr lang="en-GB" dirty="0"/>
              <a:t>Autonomous Robotics</a:t>
            </a:r>
          </a:p>
          <a:p>
            <a:r>
              <a:rPr lang="es-ES" dirty="0"/>
              <a:t>ESIIAB – UCLM </a:t>
            </a:r>
          </a:p>
          <a:p>
            <a:endParaRPr lang="es-ES" dirty="0"/>
          </a:p>
          <a:p>
            <a:r>
              <a:rPr lang="es-ES" dirty="0"/>
              <a:t>Alejandro Martín Simón Sánchez</a:t>
            </a:r>
          </a:p>
          <a:p>
            <a:r>
              <a:rPr lang="es-ES" dirty="0"/>
              <a:t>Jorge Daniel Laborda Sicilia</a:t>
            </a:r>
          </a:p>
        </p:txBody>
      </p:sp>
    </p:spTree>
    <p:extLst>
      <p:ext uri="{BB962C8B-B14F-4D97-AF65-F5344CB8AC3E}">
        <p14:creationId xmlns:p14="http://schemas.microsoft.com/office/powerpoint/2010/main" val="104111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5.1 Goals / Commands</a:t>
            </a:r>
            <a:endParaRPr lang="es-ES" sz="1800" b="0" strike="noStrike" spc="-1">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6629400" y="1600934"/>
            <a:ext cx="2549992" cy="1075860"/>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553071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2942C-E2A8-C442-AECF-F2F5A4B47F0A}"/>
              </a:ext>
            </a:extLst>
          </p:cNvPr>
          <p:cNvSpPr>
            <a:spLocks noGrp="1"/>
          </p:cNvSpPr>
          <p:nvPr>
            <p:ph type="title"/>
          </p:nvPr>
        </p:nvSpPr>
        <p:spPr>
          <a:xfrm>
            <a:off x="1606297" y="416052"/>
            <a:ext cx="5937755" cy="1188720"/>
          </a:xfrm>
        </p:spPr>
        <p:txBody>
          <a:bodyPr>
            <a:normAutofit/>
          </a:bodyPr>
          <a:lstStyle/>
          <a:p>
            <a:r>
              <a:rPr lang="es-ES" b="1" i="1" dirty="0"/>
              <a:t>PROCESS</a:t>
            </a:r>
            <a:endParaRPr lang="en-GB" b="1" i="1" dirty="0"/>
          </a:p>
        </p:txBody>
      </p:sp>
      <p:sp>
        <p:nvSpPr>
          <p:cNvPr id="4" name="Marcador de posición de número de diapositiva 3">
            <a:extLst>
              <a:ext uri="{FF2B5EF4-FFF2-40B4-BE49-F238E27FC236}">
                <a16:creationId xmlns:a16="http://schemas.microsoft.com/office/drawing/2014/main" id="{739A36FA-7CE0-2E4F-9409-47F64E22FD28}"/>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Marcador de contenido 4">
            <a:extLst>
              <a:ext uri="{FF2B5EF4-FFF2-40B4-BE49-F238E27FC236}">
                <a16:creationId xmlns:a16="http://schemas.microsoft.com/office/drawing/2014/main" id="{0BC8B122-8D6C-4365-ABEF-12871E38713B}"/>
              </a:ext>
            </a:extLst>
          </p:cNvPr>
          <p:cNvSpPr>
            <a:spLocks noGrp="1"/>
          </p:cNvSpPr>
          <p:nvPr>
            <p:ph idx="1"/>
          </p:nvPr>
        </p:nvSpPr>
        <p:spPr>
          <a:xfrm>
            <a:off x="410603" y="1948963"/>
            <a:ext cx="8195269" cy="2484492"/>
          </a:xfrm>
        </p:spPr>
        <p:txBody>
          <a:bodyPr>
            <a:normAutofit/>
          </a:bodyPr>
          <a:lstStyle/>
          <a:p>
            <a:pPr marL="34925" lvl="1" indent="0" algn="ctr">
              <a:buNone/>
            </a:pPr>
            <a:r>
              <a:rPr lang="en-GB" sz="2000" b="1" i="1" dirty="0"/>
              <a:t>Google Speech Service</a:t>
            </a:r>
          </a:p>
          <a:p>
            <a:pPr marL="492125" lvl="2" algn="just"/>
            <a:r>
              <a:rPr lang="en-GB" sz="2000" dirty="0"/>
              <a:t>It recognizes patterns.</a:t>
            </a:r>
          </a:p>
          <a:p>
            <a:pPr marL="492125" lvl="2" algn="just"/>
            <a:r>
              <a:rPr lang="en-GB" sz="2000" dirty="0"/>
              <a:t>It splits the audio in parts, so it can pre-process it.</a:t>
            </a:r>
          </a:p>
          <a:p>
            <a:pPr marL="492125" lvl="2" algn="just"/>
            <a:r>
              <a:rPr lang="en-GB" sz="2000" dirty="0"/>
              <a:t>It uses neuronal networks. Each layer is specialized in doing something. For example, one can identify vocals and consonants. The next one can identify phonemes, and so on…</a:t>
            </a:r>
          </a:p>
          <a:p>
            <a:pPr marL="263525" lvl="1" algn="just"/>
            <a:endParaRPr lang="en-GB" sz="1800" dirty="0"/>
          </a:p>
          <a:p>
            <a:pPr marL="263525" lvl="1" algn="just"/>
            <a:endParaRPr lang="en-GB" sz="1800" dirty="0"/>
          </a:p>
          <a:p>
            <a:pPr marL="263525" lvl="1" algn="just"/>
            <a:endParaRPr lang="en-GB" sz="1800" dirty="0"/>
          </a:p>
        </p:txBody>
      </p:sp>
      <p:pic>
        <p:nvPicPr>
          <p:cNvPr id="7" name="Imagen 6">
            <a:extLst>
              <a:ext uri="{FF2B5EF4-FFF2-40B4-BE49-F238E27FC236}">
                <a16:creationId xmlns:a16="http://schemas.microsoft.com/office/drawing/2014/main" id="{6635EEE5-60B8-4CC1-AC11-5AC5240F9561}"/>
              </a:ext>
            </a:extLst>
          </p:cNvPr>
          <p:cNvPicPr>
            <a:picLocks noChangeAspect="1"/>
          </p:cNvPicPr>
          <p:nvPr/>
        </p:nvPicPr>
        <p:blipFill>
          <a:blip r:embed="rId3"/>
          <a:stretch>
            <a:fillRect/>
          </a:stretch>
        </p:blipFill>
        <p:spPr>
          <a:xfrm>
            <a:off x="2310015" y="4433455"/>
            <a:ext cx="4523970" cy="2253149"/>
          </a:xfrm>
          <a:prstGeom prst="rect">
            <a:avLst/>
          </a:prstGeom>
        </p:spPr>
      </p:pic>
    </p:spTree>
    <p:extLst>
      <p:ext uri="{BB962C8B-B14F-4D97-AF65-F5344CB8AC3E}">
        <p14:creationId xmlns:p14="http://schemas.microsoft.com/office/powerpoint/2010/main" val="4211452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5.1 Goals / Commands</a:t>
            </a:r>
            <a:endParaRPr lang="es-ES" sz="1800" b="0" strike="noStrike" spc="-1">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5436900" y="2442784"/>
            <a:ext cx="1798200" cy="564292"/>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512142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5.1 Goals / Commands</a:t>
            </a:r>
            <a:endParaRPr lang="es-ES" sz="1800" b="0" strike="noStrike" spc="-1">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2664000" y="1856520"/>
            <a:ext cx="3096000" cy="684720"/>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492278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5.1 Goals / Commands</a:t>
            </a:r>
            <a:endParaRPr lang="es-ES" sz="1800" b="0" strike="noStrike" spc="-1">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3083603" y="2404726"/>
            <a:ext cx="1798200" cy="1058834"/>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361386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5.1 Goals / Commands</a:t>
            </a:r>
            <a:endParaRPr lang="es-ES" sz="1800" b="0" strike="noStrike" spc="-1">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2664000" y="3225240"/>
            <a:ext cx="3096000" cy="543600"/>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078083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2942C-E2A8-C442-AECF-F2F5A4B47F0A}"/>
              </a:ext>
            </a:extLst>
          </p:cNvPr>
          <p:cNvSpPr>
            <a:spLocks noGrp="1"/>
          </p:cNvSpPr>
          <p:nvPr>
            <p:ph type="title"/>
          </p:nvPr>
        </p:nvSpPr>
        <p:spPr>
          <a:xfrm>
            <a:off x="1606297" y="416052"/>
            <a:ext cx="5937755" cy="1188720"/>
          </a:xfrm>
        </p:spPr>
        <p:txBody>
          <a:bodyPr>
            <a:normAutofit/>
          </a:bodyPr>
          <a:lstStyle/>
          <a:p>
            <a:r>
              <a:rPr lang="es-ES" b="1" i="1" dirty="0"/>
              <a:t>PROCESS</a:t>
            </a:r>
            <a:endParaRPr lang="en-GB" b="1" i="1" dirty="0"/>
          </a:p>
        </p:txBody>
      </p:sp>
      <p:sp>
        <p:nvSpPr>
          <p:cNvPr id="4" name="Marcador de posición de número de diapositiva 3">
            <a:extLst>
              <a:ext uri="{FF2B5EF4-FFF2-40B4-BE49-F238E27FC236}">
                <a16:creationId xmlns:a16="http://schemas.microsoft.com/office/drawing/2014/main" id="{739A36FA-7CE0-2E4F-9409-47F64E22FD28}"/>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Marcador de contenido 4">
            <a:extLst>
              <a:ext uri="{FF2B5EF4-FFF2-40B4-BE49-F238E27FC236}">
                <a16:creationId xmlns:a16="http://schemas.microsoft.com/office/drawing/2014/main" id="{0BC8B122-8D6C-4365-ABEF-12871E38713B}"/>
              </a:ext>
            </a:extLst>
          </p:cNvPr>
          <p:cNvSpPr>
            <a:spLocks noGrp="1"/>
          </p:cNvSpPr>
          <p:nvPr>
            <p:ph idx="1"/>
          </p:nvPr>
        </p:nvSpPr>
        <p:spPr>
          <a:xfrm>
            <a:off x="1158748" y="1824272"/>
            <a:ext cx="7081364" cy="4027888"/>
          </a:xfrm>
        </p:spPr>
        <p:txBody>
          <a:bodyPr>
            <a:normAutofit/>
          </a:bodyPr>
          <a:lstStyle/>
          <a:p>
            <a:pPr marL="34925" lvl="1" indent="0" algn="ctr">
              <a:buNone/>
            </a:pPr>
            <a:r>
              <a:rPr lang="en-GB" sz="2000" b="1" i="1" dirty="0"/>
              <a:t>LU4R ROS Interface</a:t>
            </a:r>
          </a:p>
          <a:p>
            <a:pPr marL="263525" lvl="1" algn="just"/>
            <a:r>
              <a:rPr lang="en-GB" sz="2000" dirty="0"/>
              <a:t>When the transcription and the entities are sent to the server a CFR String is got as a response.</a:t>
            </a:r>
          </a:p>
          <a:p>
            <a:pPr marL="263525" lvl="1" algn="just"/>
            <a:r>
              <a:rPr lang="en-GB" sz="1800" dirty="0"/>
              <a:t>Examples:</a:t>
            </a:r>
          </a:p>
          <a:p>
            <a:pPr marL="492125" lvl="2" algn="just"/>
            <a:r>
              <a:rPr lang="es-ES" sz="1800" dirty="0"/>
              <a:t>BRINGING(</a:t>
            </a:r>
            <a:r>
              <a:rPr lang="es-ES" sz="1800" dirty="0" err="1"/>
              <a:t>beneficiary</a:t>
            </a:r>
            <a:r>
              <a:rPr lang="es-ES" sz="1800" dirty="0"/>
              <a:t>:"me",</a:t>
            </a:r>
            <a:r>
              <a:rPr lang="es-ES" sz="1800" dirty="0" err="1"/>
              <a:t>theme</a:t>
            </a:r>
            <a:r>
              <a:rPr lang="es-ES" sz="1800" dirty="0"/>
              <a:t>:"</a:t>
            </a:r>
            <a:r>
              <a:rPr lang="es-ES" sz="1800" dirty="0" err="1"/>
              <a:t>the</a:t>
            </a:r>
            <a:r>
              <a:rPr lang="es-ES" sz="1800" dirty="0"/>
              <a:t> </a:t>
            </a:r>
            <a:r>
              <a:rPr lang="es-ES" sz="1800" dirty="0" err="1"/>
              <a:t>bottle</a:t>
            </a:r>
            <a:r>
              <a:rPr lang="es-ES" sz="1800" dirty="0"/>
              <a:t>")</a:t>
            </a:r>
          </a:p>
          <a:p>
            <a:pPr marL="492125" lvl="2" algn="just"/>
            <a:r>
              <a:rPr lang="es-ES" sz="1800" dirty="0"/>
              <a:t>MOTION(</a:t>
            </a:r>
            <a:r>
              <a:rPr lang="es-ES" sz="1800" dirty="0" err="1"/>
              <a:t>goal</a:t>
            </a:r>
            <a:r>
              <a:rPr lang="es-ES" sz="1800" dirty="0"/>
              <a:t>:"to </a:t>
            </a:r>
            <a:r>
              <a:rPr lang="es-ES" sz="1800" dirty="0" err="1"/>
              <a:t>the</a:t>
            </a:r>
            <a:r>
              <a:rPr lang="es-ES" sz="1800" dirty="0"/>
              <a:t> </a:t>
            </a:r>
            <a:r>
              <a:rPr lang="es-ES" sz="1800" dirty="0" err="1"/>
              <a:t>bathroom</a:t>
            </a:r>
            <a:r>
              <a:rPr lang="es-ES" sz="1800" dirty="0"/>
              <a:t>")</a:t>
            </a:r>
          </a:p>
          <a:p>
            <a:pPr marL="492125" lvl="2" algn="just"/>
            <a:r>
              <a:rPr lang="es-ES" sz="1800" dirty="0"/>
              <a:t>RELEASING(</a:t>
            </a:r>
            <a:r>
              <a:rPr lang="es-ES" sz="1800" dirty="0" err="1"/>
              <a:t>theme</a:t>
            </a:r>
            <a:r>
              <a:rPr lang="es-ES" sz="1800" dirty="0"/>
              <a:t>:"</a:t>
            </a:r>
            <a:r>
              <a:rPr lang="es-ES" sz="1800" dirty="0" err="1"/>
              <a:t>the</a:t>
            </a:r>
            <a:r>
              <a:rPr lang="es-ES" sz="1800" dirty="0"/>
              <a:t> </a:t>
            </a:r>
            <a:r>
              <a:rPr lang="es-ES" sz="1800" dirty="0" err="1"/>
              <a:t>Kraken</a:t>
            </a:r>
            <a:r>
              <a:rPr lang="es-ES" sz="1800" dirty="0"/>
              <a:t>")</a:t>
            </a:r>
            <a:endParaRPr lang="en-GB" sz="1800" dirty="0"/>
          </a:p>
          <a:p>
            <a:pPr marL="263525" lvl="1" algn="just"/>
            <a:endParaRPr lang="en-GB" sz="1800" dirty="0"/>
          </a:p>
          <a:p>
            <a:pPr marL="263525" lvl="1" algn="just"/>
            <a:endParaRPr lang="en-GB" sz="1800" dirty="0"/>
          </a:p>
        </p:txBody>
      </p:sp>
    </p:spTree>
    <p:extLst>
      <p:ext uri="{BB962C8B-B14F-4D97-AF65-F5344CB8AC3E}">
        <p14:creationId xmlns:p14="http://schemas.microsoft.com/office/powerpoint/2010/main" val="2557039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dirty="0">
                <a:solidFill>
                  <a:srgbClr val="000000"/>
                </a:solidFill>
                <a:uFill>
                  <a:solidFill>
                    <a:srgbClr val="FFFFFF"/>
                  </a:solidFill>
                </a:uFill>
                <a:latin typeface="Arial"/>
                <a:ea typeface="DejaVu Sans"/>
              </a:rPr>
              <a:t>3.1. </a:t>
            </a:r>
            <a:r>
              <a:rPr lang="es-ES" sz="1500" b="0" strike="noStrike" spc="-1" dirty="0" err="1">
                <a:solidFill>
                  <a:srgbClr val="000000"/>
                </a:solidFill>
                <a:uFill>
                  <a:solidFill>
                    <a:srgbClr val="FFFFFF"/>
                  </a:solidFill>
                </a:uFill>
                <a:latin typeface="Arial"/>
                <a:ea typeface="DejaVu Sans"/>
              </a:rPr>
              <a:t>Hypothesis</a:t>
            </a:r>
            <a:r>
              <a:rPr lang="es-ES" sz="1500" b="0" strike="noStrike" spc="-1" dirty="0">
                <a:solidFill>
                  <a:srgbClr val="000000"/>
                </a:solidFill>
                <a:uFill>
                  <a:solidFill>
                    <a:srgbClr val="FFFFFF"/>
                  </a:solidFill>
                </a:uFill>
                <a:latin typeface="Arial"/>
                <a:ea typeface="DejaVu Sans"/>
              </a:rPr>
              <a:t> + </a:t>
            </a:r>
            <a:r>
              <a:rPr lang="es-ES" sz="1500" b="0" strike="noStrike" spc="-1" dirty="0" err="1">
                <a:solidFill>
                  <a:srgbClr val="000000"/>
                </a:solidFill>
                <a:uFill>
                  <a:solidFill>
                    <a:srgbClr val="FFFFFF"/>
                  </a:solidFill>
                </a:uFill>
                <a:latin typeface="Arial"/>
                <a:ea typeface="DejaVu Sans"/>
              </a:rPr>
              <a:t>entities</a:t>
            </a:r>
            <a:endParaRPr lang="es-ES" sz="1800" b="0" strike="noStrike" spc="-1" dirty="0">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5.1 Goals / Commands</a:t>
            </a:r>
            <a:endParaRPr lang="es-ES" sz="1800" b="0" strike="noStrike" spc="-1">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1203278" y="2782898"/>
            <a:ext cx="1639830" cy="575183"/>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910534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dirty="0">
                <a:solidFill>
                  <a:srgbClr val="000000"/>
                </a:solidFill>
                <a:uFill>
                  <a:solidFill>
                    <a:srgbClr val="FFFFFF"/>
                  </a:solidFill>
                </a:uFill>
                <a:latin typeface="Arial"/>
                <a:ea typeface="DejaVu Sans"/>
              </a:rPr>
              <a:t>3.1. </a:t>
            </a:r>
            <a:r>
              <a:rPr lang="es-ES" sz="1500" b="0" strike="noStrike" spc="-1" dirty="0" err="1">
                <a:solidFill>
                  <a:srgbClr val="000000"/>
                </a:solidFill>
                <a:uFill>
                  <a:solidFill>
                    <a:srgbClr val="FFFFFF"/>
                  </a:solidFill>
                </a:uFill>
                <a:latin typeface="Arial"/>
                <a:ea typeface="DejaVu Sans"/>
              </a:rPr>
              <a:t>Hypothesis</a:t>
            </a:r>
            <a:r>
              <a:rPr lang="es-ES" sz="1500" b="0" strike="noStrike" spc="-1" dirty="0">
                <a:solidFill>
                  <a:srgbClr val="000000"/>
                </a:solidFill>
                <a:uFill>
                  <a:solidFill>
                    <a:srgbClr val="FFFFFF"/>
                  </a:solidFill>
                </a:uFill>
                <a:latin typeface="Arial"/>
                <a:ea typeface="DejaVu Sans"/>
              </a:rPr>
              <a:t> + </a:t>
            </a:r>
            <a:r>
              <a:rPr lang="es-ES" sz="1500" b="0" strike="noStrike" spc="-1" dirty="0" err="1">
                <a:solidFill>
                  <a:srgbClr val="000000"/>
                </a:solidFill>
                <a:uFill>
                  <a:solidFill>
                    <a:srgbClr val="FFFFFF"/>
                  </a:solidFill>
                </a:uFill>
                <a:latin typeface="Arial"/>
                <a:ea typeface="DejaVu Sans"/>
              </a:rPr>
              <a:t>entities</a:t>
            </a:r>
            <a:endParaRPr lang="es-ES" sz="1800" b="0" strike="noStrike" spc="-1" dirty="0">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5.1 Goals / Commands</a:t>
            </a:r>
            <a:endParaRPr lang="es-ES" sz="1800" b="0" strike="noStrike" spc="-1">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31530" y="2001960"/>
            <a:ext cx="1433918" cy="4359960"/>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549165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2942C-E2A8-C442-AECF-F2F5A4B47F0A}"/>
              </a:ext>
            </a:extLst>
          </p:cNvPr>
          <p:cNvSpPr>
            <a:spLocks noGrp="1"/>
          </p:cNvSpPr>
          <p:nvPr>
            <p:ph type="title"/>
          </p:nvPr>
        </p:nvSpPr>
        <p:spPr>
          <a:xfrm>
            <a:off x="1606297" y="416052"/>
            <a:ext cx="5937755" cy="1188720"/>
          </a:xfrm>
        </p:spPr>
        <p:txBody>
          <a:bodyPr>
            <a:normAutofit/>
          </a:bodyPr>
          <a:lstStyle/>
          <a:p>
            <a:r>
              <a:rPr lang="es-ES" b="1" i="1" dirty="0"/>
              <a:t>PROCESS</a:t>
            </a:r>
            <a:endParaRPr lang="en-GB" b="1" i="1" dirty="0"/>
          </a:p>
        </p:txBody>
      </p:sp>
      <p:sp>
        <p:nvSpPr>
          <p:cNvPr id="4" name="Marcador de posición de número de diapositiva 3">
            <a:extLst>
              <a:ext uri="{FF2B5EF4-FFF2-40B4-BE49-F238E27FC236}">
                <a16:creationId xmlns:a16="http://schemas.microsoft.com/office/drawing/2014/main" id="{739A36FA-7CE0-2E4F-9409-47F64E22FD28}"/>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5" name="Marcador de contenido 4">
            <a:extLst>
              <a:ext uri="{FF2B5EF4-FFF2-40B4-BE49-F238E27FC236}">
                <a16:creationId xmlns:a16="http://schemas.microsoft.com/office/drawing/2014/main" id="{0BC8B122-8D6C-4365-ABEF-12871E38713B}"/>
              </a:ext>
            </a:extLst>
          </p:cNvPr>
          <p:cNvSpPr>
            <a:spLocks noGrp="1"/>
          </p:cNvSpPr>
          <p:nvPr>
            <p:ph idx="1"/>
          </p:nvPr>
        </p:nvSpPr>
        <p:spPr>
          <a:xfrm>
            <a:off x="410603" y="1948963"/>
            <a:ext cx="8195269" cy="2484492"/>
          </a:xfrm>
        </p:spPr>
        <p:txBody>
          <a:bodyPr>
            <a:normAutofit/>
          </a:bodyPr>
          <a:lstStyle/>
          <a:p>
            <a:pPr marL="34925" lvl="1" indent="0" algn="ctr">
              <a:buNone/>
            </a:pPr>
            <a:r>
              <a:rPr lang="en-GB" sz="2000" b="1" i="1" dirty="0"/>
              <a:t>LU4R SERVER</a:t>
            </a:r>
          </a:p>
          <a:p>
            <a:pPr marL="34925" lvl="1" indent="0" algn="just">
              <a:buNone/>
            </a:pPr>
            <a:endParaRPr lang="en-GB" sz="1800" dirty="0"/>
          </a:p>
          <a:p>
            <a:pPr marL="263525" lvl="1" algn="just"/>
            <a:endParaRPr lang="en-GB" sz="1800" dirty="0"/>
          </a:p>
          <a:p>
            <a:pPr marL="263525" lvl="1" algn="just"/>
            <a:endParaRPr lang="en-GB" sz="1800" dirty="0"/>
          </a:p>
        </p:txBody>
      </p:sp>
      <p:pic>
        <p:nvPicPr>
          <p:cNvPr id="6" name="Picture 5">
            <a:extLst>
              <a:ext uri="{FF2B5EF4-FFF2-40B4-BE49-F238E27FC236}">
                <a16:creationId xmlns:a16="http://schemas.microsoft.com/office/drawing/2014/main" id="{E268555D-949B-5E47-B87D-8A020BD82CFF}"/>
              </a:ext>
            </a:extLst>
          </p:cNvPr>
          <p:cNvPicPr>
            <a:picLocks noChangeAspect="1"/>
          </p:cNvPicPr>
          <p:nvPr/>
        </p:nvPicPr>
        <p:blipFill>
          <a:blip r:embed="rId3"/>
          <a:stretch>
            <a:fillRect/>
          </a:stretch>
        </p:blipFill>
        <p:spPr>
          <a:xfrm>
            <a:off x="476083" y="2430379"/>
            <a:ext cx="8064308" cy="3546909"/>
          </a:xfrm>
          <a:prstGeom prst="rect">
            <a:avLst/>
          </a:prstGeom>
        </p:spPr>
      </p:pic>
    </p:spTree>
    <p:extLst>
      <p:ext uri="{BB962C8B-B14F-4D97-AF65-F5344CB8AC3E}">
        <p14:creationId xmlns:p14="http://schemas.microsoft.com/office/powerpoint/2010/main" val="101371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err="1"/>
              <a:t>index</a:t>
            </a:r>
            <a:endParaRPr lang="es-ES" b="1" i="1" dirty="0"/>
          </a:p>
        </p:txBody>
      </p:sp>
      <p:sp>
        <p:nvSpPr>
          <p:cNvPr id="3" name="Marcador de contenido 2">
            <a:extLst>
              <a:ext uri="{FF2B5EF4-FFF2-40B4-BE49-F238E27FC236}">
                <a16:creationId xmlns:a16="http://schemas.microsoft.com/office/drawing/2014/main" id="{D8B5EC46-30F8-1D41-824E-47AF8BB05E31}"/>
              </a:ext>
            </a:extLst>
          </p:cNvPr>
          <p:cNvSpPr>
            <a:spLocks noGrp="1"/>
          </p:cNvSpPr>
          <p:nvPr>
            <p:ph idx="1"/>
          </p:nvPr>
        </p:nvSpPr>
        <p:spPr>
          <a:xfrm>
            <a:off x="1876084" y="2280705"/>
            <a:ext cx="5428592" cy="2818210"/>
          </a:xfrm>
        </p:spPr>
        <p:txBody>
          <a:bodyPr>
            <a:normAutofit/>
          </a:bodyPr>
          <a:lstStyle/>
          <a:p>
            <a:pPr marL="342900" indent="-342900" algn="just">
              <a:buFont typeface="+mj-lt"/>
              <a:buAutoNum type="arabicPeriod"/>
            </a:pPr>
            <a:r>
              <a:rPr lang="es-ES" dirty="0"/>
              <a:t>INTRODUCTION …...…………………………… 2</a:t>
            </a:r>
          </a:p>
          <a:p>
            <a:pPr marL="342900" indent="-342900" algn="just">
              <a:buFont typeface="+mj-lt"/>
              <a:buAutoNum type="arabicPeriod"/>
            </a:pPr>
            <a:r>
              <a:rPr lang="es-ES" dirty="0"/>
              <a:t>PROCESS ………………………..………………. . . 5</a:t>
            </a:r>
          </a:p>
          <a:p>
            <a:pPr marL="342900" indent="-342900" algn="just">
              <a:buFont typeface="+mj-lt"/>
              <a:buAutoNum type="arabicPeriod"/>
            </a:pPr>
            <a:r>
              <a:rPr lang="es-ES" dirty="0"/>
              <a:t>EXAMPLES ……………………………………..…39 </a:t>
            </a:r>
          </a:p>
          <a:p>
            <a:pPr marL="342900" indent="-342900" algn="just">
              <a:buFont typeface="+mj-lt"/>
              <a:buAutoNum type="arabicPeriod"/>
            </a:pPr>
            <a:r>
              <a:rPr lang="es-ES" dirty="0"/>
              <a:t>CONCLUSIONS ………….…………………..… 43</a:t>
            </a:r>
          </a:p>
        </p:txBody>
      </p:sp>
      <p:sp>
        <p:nvSpPr>
          <p:cNvPr id="5" name="Marcador de posición de número de diapositiva 4">
            <a:extLst>
              <a:ext uri="{FF2B5EF4-FFF2-40B4-BE49-F238E27FC236}">
                <a16:creationId xmlns:a16="http://schemas.microsoft.com/office/drawing/2014/main" id="{5263677F-BFBA-AB4C-A82C-456AA2EE766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09206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2942C-E2A8-C442-AECF-F2F5A4B47F0A}"/>
              </a:ext>
            </a:extLst>
          </p:cNvPr>
          <p:cNvSpPr>
            <a:spLocks noGrp="1"/>
          </p:cNvSpPr>
          <p:nvPr>
            <p:ph type="title"/>
          </p:nvPr>
        </p:nvSpPr>
        <p:spPr>
          <a:xfrm>
            <a:off x="1606297" y="416052"/>
            <a:ext cx="5937755" cy="1188720"/>
          </a:xfrm>
        </p:spPr>
        <p:txBody>
          <a:bodyPr>
            <a:normAutofit/>
          </a:bodyPr>
          <a:lstStyle/>
          <a:p>
            <a:r>
              <a:rPr lang="es-ES" b="1" i="1" dirty="0"/>
              <a:t>PROCESS</a:t>
            </a:r>
            <a:endParaRPr lang="en-GB" b="1" i="1" dirty="0"/>
          </a:p>
        </p:txBody>
      </p:sp>
      <p:sp>
        <p:nvSpPr>
          <p:cNvPr id="4" name="Marcador de posición de número de diapositiva 3">
            <a:extLst>
              <a:ext uri="{FF2B5EF4-FFF2-40B4-BE49-F238E27FC236}">
                <a16:creationId xmlns:a16="http://schemas.microsoft.com/office/drawing/2014/main" id="{739A36FA-7CE0-2E4F-9409-47F64E22FD28}"/>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Marcador de contenido 4">
            <a:extLst>
              <a:ext uri="{FF2B5EF4-FFF2-40B4-BE49-F238E27FC236}">
                <a16:creationId xmlns:a16="http://schemas.microsoft.com/office/drawing/2014/main" id="{0BC8B122-8D6C-4365-ABEF-12871E38713B}"/>
              </a:ext>
            </a:extLst>
          </p:cNvPr>
          <p:cNvSpPr>
            <a:spLocks noGrp="1"/>
          </p:cNvSpPr>
          <p:nvPr>
            <p:ph idx="1"/>
          </p:nvPr>
        </p:nvSpPr>
        <p:spPr>
          <a:xfrm>
            <a:off x="410603" y="1948962"/>
            <a:ext cx="8195269" cy="3886353"/>
          </a:xfrm>
        </p:spPr>
        <p:txBody>
          <a:bodyPr>
            <a:normAutofit fontScale="92500"/>
          </a:bodyPr>
          <a:lstStyle/>
          <a:p>
            <a:pPr marL="34925" lvl="1" indent="0" algn="ctr">
              <a:buNone/>
            </a:pPr>
            <a:r>
              <a:rPr lang="en-GB" sz="2000" b="1" i="1" dirty="0"/>
              <a:t>LU4R SERVER</a:t>
            </a:r>
          </a:p>
          <a:p>
            <a:pPr marL="263525" lvl="1" algn="just"/>
            <a:r>
              <a:rPr lang="en-GB" sz="1900" dirty="0"/>
              <a:t>The robot must know the language and be context-aware.</a:t>
            </a:r>
          </a:p>
          <a:p>
            <a:pPr marL="263525" lvl="1" algn="just"/>
            <a:r>
              <a:rPr lang="en-GB" sz="1900" dirty="0"/>
              <a:t>Robot interactions need to be </a:t>
            </a:r>
            <a:r>
              <a:rPr lang="en-GB" sz="1900" b="1" i="1" dirty="0"/>
              <a:t>Grounded</a:t>
            </a:r>
            <a:r>
              <a:rPr lang="en-GB" sz="1900" dirty="0"/>
              <a:t>.  The meaning of any command depends on the current state of the physical world.</a:t>
            </a:r>
          </a:p>
          <a:p>
            <a:pPr marL="263525" lvl="1" algn="just"/>
            <a:r>
              <a:rPr lang="en-GB" sz="1900" dirty="0"/>
              <a:t>Interpretation of a command interacts with the perception of the surroundings.</a:t>
            </a:r>
          </a:p>
          <a:p>
            <a:pPr marL="263525" lvl="1" algn="just"/>
            <a:r>
              <a:rPr lang="en-GB" sz="1900" dirty="0"/>
              <a:t>LU4R uses a SLU (Spoken Language Understanding) that integrates both perception and linguistic information.</a:t>
            </a:r>
          </a:p>
          <a:p>
            <a:pPr marL="263525" lvl="1" algn="just"/>
            <a:r>
              <a:rPr lang="en-GB" sz="1900" dirty="0"/>
              <a:t>LU4R has been trained by using the </a:t>
            </a:r>
            <a:r>
              <a:rPr lang="en-GB" sz="1900" dirty="0" err="1"/>
              <a:t>HuRIC</a:t>
            </a:r>
            <a:r>
              <a:rPr lang="en-GB" sz="1900" dirty="0"/>
              <a:t> (Human Robot Interaction Corpus)</a:t>
            </a:r>
          </a:p>
          <a:p>
            <a:pPr marL="263525" lvl="1" algn="just"/>
            <a:r>
              <a:rPr lang="en-GB" sz="1900" dirty="0"/>
              <a:t>Commands separated into Semantic Frames. </a:t>
            </a:r>
          </a:p>
          <a:p>
            <a:pPr marL="263525" lvl="1" algn="just"/>
            <a:r>
              <a:rPr lang="en-GB" sz="1900" dirty="0"/>
              <a:t>Understands 18 different frames.</a:t>
            </a:r>
          </a:p>
          <a:p>
            <a:pPr marL="263525" lvl="1" algn="just"/>
            <a:endParaRPr lang="en-GB" sz="1900" dirty="0"/>
          </a:p>
          <a:p>
            <a:pPr marL="263525" lvl="1" algn="just"/>
            <a:endParaRPr lang="en-GB" sz="1300" dirty="0"/>
          </a:p>
          <a:p>
            <a:pPr marL="263525" lvl="1" algn="just"/>
            <a:endParaRPr lang="en-GB" sz="1800" dirty="0"/>
          </a:p>
          <a:p>
            <a:pPr marL="263525" lvl="1" algn="just"/>
            <a:endParaRPr lang="en-GB" sz="1800" dirty="0"/>
          </a:p>
          <a:p>
            <a:pPr marL="263525" lvl="1" algn="just"/>
            <a:endParaRPr lang="en-GB" sz="1800" dirty="0"/>
          </a:p>
        </p:txBody>
      </p:sp>
    </p:spTree>
    <p:extLst>
      <p:ext uri="{BB962C8B-B14F-4D97-AF65-F5344CB8AC3E}">
        <p14:creationId xmlns:p14="http://schemas.microsoft.com/office/powerpoint/2010/main" val="1439302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2942C-E2A8-C442-AECF-F2F5A4B47F0A}"/>
              </a:ext>
            </a:extLst>
          </p:cNvPr>
          <p:cNvSpPr>
            <a:spLocks noGrp="1"/>
          </p:cNvSpPr>
          <p:nvPr>
            <p:ph type="title"/>
          </p:nvPr>
        </p:nvSpPr>
        <p:spPr>
          <a:xfrm>
            <a:off x="1606297" y="416052"/>
            <a:ext cx="5937755" cy="1188720"/>
          </a:xfrm>
        </p:spPr>
        <p:txBody>
          <a:bodyPr>
            <a:normAutofit/>
          </a:bodyPr>
          <a:lstStyle/>
          <a:p>
            <a:r>
              <a:rPr lang="es-ES" b="1" i="1" dirty="0"/>
              <a:t>PROCESS</a:t>
            </a:r>
            <a:endParaRPr lang="en-GB" b="1" i="1" dirty="0"/>
          </a:p>
        </p:txBody>
      </p:sp>
      <p:sp>
        <p:nvSpPr>
          <p:cNvPr id="4" name="Marcador de posición de número de diapositiva 3">
            <a:extLst>
              <a:ext uri="{FF2B5EF4-FFF2-40B4-BE49-F238E27FC236}">
                <a16:creationId xmlns:a16="http://schemas.microsoft.com/office/drawing/2014/main" id="{739A36FA-7CE0-2E4F-9409-47F64E22FD28}"/>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5" name="Marcador de contenido 4">
            <a:extLst>
              <a:ext uri="{FF2B5EF4-FFF2-40B4-BE49-F238E27FC236}">
                <a16:creationId xmlns:a16="http://schemas.microsoft.com/office/drawing/2014/main" id="{0BC8B122-8D6C-4365-ABEF-12871E38713B}"/>
              </a:ext>
            </a:extLst>
          </p:cNvPr>
          <p:cNvSpPr>
            <a:spLocks noGrp="1"/>
          </p:cNvSpPr>
          <p:nvPr>
            <p:ph idx="1"/>
          </p:nvPr>
        </p:nvSpPr>
        <p:spPr>
          <a:xfrm>
            <a:off x="410603" y="1948962"/>
            <a:ext cx="8195269" cy="3886353"/>
          </a:xfrm>
        </p:spPr>
        <p:txBody>
          <a:bodyPr>
            <a:normAutofit/>
          </a:bodyPr>
          <a:lstStyle/>
          <a:p>
            <a:pPr marL="34925" lvl="1" indent="0" algn="ctr">
              <a:buNone/>
            </a:pPr>
            <a:r>
              <a:rPr lang="en-GB" sz="2000" b="1" i="1" dirty="0"/>
              <a:t>LU4R SERVER</a:t>
            </a:r>
          </a:p>
          <a:p>
            <a:pPr marL="34925" lvl="1" indent="0" algn="just">
              <a:buNone/>
            </a:pPr>
            <a:endParaRPr lang="en-GB" sz="1900" dirty="0"/>
          </a:p>
          <a:p>
            <a:pPr marL="34925" lvl="1" indent="0" algn="just">
              <a:buNone/>
            </a:pPr>
            <a:endParaRPr lang="en-GB" sz="1900" dirty="0"/>
          </a:p>
          <a:p>
            <a:pPr marL="34925" lvl="1" indent="0" algn="just">
              <a:buNone/>
            </a:pPr>
            <a:endParaRPr lang="en-GB" sz="1900" dirty="0"/>
          </a:p>
          <a:p>
            <a:pPr marL="34925" lvl="1" indent="0" algn="just">
              <a:buNone/>
            </a:pPr>
            <a:r>
              <a:rPr lang="en-GB" sz="1900" dirty="0"/>
              <a:t>“Take the book on the table”                 [take]</a:t>
            </a:r>
            <a:r>
              <a:rPr lang="en-GB" sz="1900" baseline="-25000" dirty="0"/>
              <a:t>Taking</a:t>
            </a:r>
            <a:r>
              <a:rPr lang="en-GB" sz="1900" dirty="0"/>
              <a:t>[the book on the table]</a:t>
            </a:r>
            <a:r>
              <a:rPr lang="en-GB" sz="1900" baseline="-25000" dirty="0"/>
              <a:t>THEME</a:t>
            </a:r>
            <a:endParaRPr lang="en-GB" sz="1900" dirty="0"/>
          </a:p>
          <a:p>
            <a:pPr marL="263525" lvl="1" algn="just"/>
            <a:endParaRPr lang="en-GB" sz="1300" dirty="0"/>
          </a:p>
          <a:p>
            <a:pPr marL="263525" lvl="1" algn="just"/>
            <a:endParaRPr lang="en-GB" sz="1800" dirty="0"/>
          </a:p>
          <a:p>
            <a:pPr marL="263525" lvl="1" algn="just"/>
            <a:endParaRPr lang="en-GB" sz="1800" dirty="0"/>
          </a:p>
          <a:p>
            <a:pPr marL="263525" lvl="1" algn="just"/>
            <a:endParaRPr lang="en-GB" sz="1800" dirty="0"/>
          </a:p>
        </p:txBody>
      </p:sp>
      <p:cxnSp>
        <p:nvCxnSpPr>
          <p:cNvPr id="6" name="Straight Arrow Connector 5">
            <a:extLst>
              <a:ext uri="{FF2B5EF4-FFF2-40B4-BE49-F238E27FC236}">
                <a16:creationId xmlns:a16="http://schemas.microsoft.com/office/drawing/2014/main" id="{43CE2C1A-22F6-6647-9140-54BEE2895669}"/>
              </a:ext>
            </a:extLst>
          </p:cNvPr>
          <p:cNvCxnSpPr>
            <a:cxnSpLocks/>
          </p:cNvCxnSpPr>
          <p:nvPr/>
        </p:nvCxnSpPr>
        <p:spPr>
          <a:xfrm>
            <a:off x="3416968" y="3846444"/>
            <a:ext cx="9865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135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5.1 Goals / Commands</a:t>
            </a:r>
            <a:endParaRPr lang="es-ES" sz="1800" b="0" strike="noStrike" spc="-1">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1126710" y="3610655"/>
            <a:ext cx="1789649" cy="521511"/>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259228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5.1 Goals / Commands</a:t>
            </a:r>
            <a:endParaRPr lang="es-ES" sz="1800" b="0" strike="noStrike" spc="-1">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2602351" y="3225240"/>
            <a:ext cx="3157649" cy="607680"/>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766161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5.1 Goals / Commands</a:t>
            </a:r>
            <a:endParaRPr lang="es-ES" sz="1800" b="0" strike="noStrike" spc="-1">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3816720" y="3697200"/>
            <a:ext cx="1436000" cy="719902"/>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4102233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5.1 Goals / Commands</a:t>
            </a:r>
            <a:endParaRPr lang="es-ES" sz="1800" b="0" strike="noStrike" spc="-1">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2520720" y="4232880"/>
            <a:ext cx="3311280" cy="633240"/>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756532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2942C-E2A8-C442-AECF-F2F5A4B47F0A}"/>
              </a:ext>
            </a:extLst>
          </p:cNvPr>
          <p:cNvSpPr>
            <a:spLocks noGrp="1"/>
          </p:cNvSpPr>
          <p:nvPr>
            <p:ph type="title"/>
          </p:nvPr>
        </p:nvSpPr>
        <p:spPr>
          <a:xfrm>
            <a:off x="1606297" y="416052"/>
            <a:ext cx="5937755" cy="1188720"/>
          </a:xfrm>
        </p:spPr>
        <p:txBody>
          <a:bodyPr>
            <a:normAutofit/>
          </a:bodyPr>
          <a:lstStyle/>
          <a:p>
            <a:r>
              <a:rPr lang="es-ES" b="1" i="1" dirty="0"/>
              <a:t>PROCESS</a:t>
            </a:r>
            <a:endParaRPr lang="en-GB" b="1" i="1" dirty="0"/>
          </a:p>
        </p:txBody>
      </p:sp>
      <p:sp>
        <p:nvSpPr>
          <p:cNvPr id="4" name="Marcador de posición de número de diapositiva 3">
            <a:extLst>
              <a:ext uri="{FF2B5EF4-FFF2-40B4-BE49-F238E27FC236}">
                <a16:creationId xmlns:a16="http://schemas.microsoft.com/office/drawing/2014/main" id="{739A36FA-7CE0-2E4F-9409-47F64E22FD28}"/>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
        <p:nvSpPr>
          <p:cNvPr id="5" name="Marcador de contenido 4">
            <a:extLst>
              <a:ext uri="{FF2B5EF4-FFF2-40B4-BE49-F238E27FC236}">
                <a16:creationId xmlns:a16="http://schemas.microsoft.com/office/drawing/2014/main" id="{0BC8B122-8D6C-4365-ABEF-12871E38713B}"/>
              </a:ext>
            </a:extLst>
          </p:cNvPr>
          <p:cNvSpPr>
            <a:spLocks noGrp="1"/>
          </p:cNvSpPr>
          <p:nvPr>
            <p:ph idx="1"/>
          </p:nvPr>
        </p:nvSpPr>
        <p:spPr>
          <a:xfrm>
            <a:off x="1158748" y="1824272"/>
            <a:ext cx="7081364" cy="4027888"/>
          </a:xfrm>
        </p:spPr>
        <p:txBody>
          <a:bodyPr>
            <a:normAutofit/>
          </a:bodyPr>
          <a:lstStyle/>
          <a:p>
            <a:pPr marL="34925" lvl="1" indent="0" algn="ctr">
              <a:buNone/>
            </a:pPr>
            <a:r>
              <a:rPr lang="en-GB" sz="2000" b="1" i="1" dirty="0"/>
              <a:t>CFR Interpreter</a:t>
            </a:r>
          </a:p>
          <a:p>
            <a:pPr marL="263525" lvl="1" algn="just"/>
            <a:r>
              <a:rPr lang="en-GB" sz="2000" dirty="0"/>
              <a:t>Once the CFR string is received, the action has to be determined.</a:t>
            </a:r>
          </a:p>
          <a:p>
            <a:pPr marL="263525" lvl="1" algn="just"/>
            <a:r>
              <a:rPr lang="en-GB" sz="1800" dirty="0"/>
              <a:t>Examples:</a:t>
            </a:r>
          </a:p>
          <a:p>
            <a:pPr marL="492125" lvl="2" algn="just"/>
            <a:r>
              <a:rPr lang="es-ES" sz="1800" dirty="0"/>
              <a:t>BRINGING(</a:t>
            </a:r>
            <a:r>
              <a:rPr lang="es-ES" sz="1800" dirty="0" err="1"/>
              <a:t>beneficiary</a:t>
            </a:r>
            <a:r>
              <a:rPr lang="es-ES" sz="1800" dirty="0"/>
              <a:t>:"me",</a:t>
            </a:r>
            <a:r>
              <a:rPr lang="es-ES" sz="1800" dirty="0" err="1"/>
              <a:t>theme</a:t>
            </a:r>
            <a:r>
              <a:rPr lang="es-ES" sz="1800" dirty="0"/>
              <a:t>:"</a:t>
            </a:r>
            <a:r>
              <a:rPr lang="es-ES" sz="1800" dirty="0" err="1"/>
              <a:t>the</a:t>
            </a:r>
            <a:r>
              <a:rPr lang="es-ES" sz="1800" dirty="0"/>
              <a:t> </a:t>
            </a:r>
            <a:r>
              <a:rPr lang="es-ES" sz="1800" dirty="0" err="1"/>
              <a:t>bottle</a:t>
            </a:r>
            <a:r>
              <a:rPr lang="es-ES" sz="1800" dirty="0"/>
              <a:t>")</a:t>
            </a:r>
          </a:p>
          <a:p>
            <a:pPr marL="492125" lvl="2" algn="just"/>
            <a:r>
              <a:rPr lang="es-ES" sz="1800" dirty="0"/>
              <a:t>MOTION(</a:t>
            </a:r>
            <a:r>
              <a:rPr lang="es-ES" sz="1800" dirty="0" err="1"/>
              <a:t>goal</a:t>
            </a:r>
            <a:r>
              <a:rPr lang="es-ES" sz="1800" dirty="0"/>
              <a:t>:"to </a:t>
            </a:r>
            <a:r>
              <a:rPr lang="es-ES" sz="1800" dirty="0" err="1"/>
              <a:t>the</a:t>
            </a:r>
            <a:r>
              <a:rPr lang="es-ES" sz="1800" dirty="0"/>
              <a:t> </a:t>
            </a:r>
            <a:r>
              <a:rPr lang="es-ES" sz="1800" dirty="0" err="1"/>
              <a:t>bathroom</a:t>
            </a:r>
            <a:r>
              <a:rPr lang="es-ES" sz="1800" dirty="0"/>
              <a:t>")</a:t>
            </a:r>
          </a:p>
          <a:p>
            <a:pPr marL="492125" lvl="2" algn="just"/>
            <a:r>
              <a:rPr lang="es-ES" sz="1800" dirty="0"/>
              <a:t>RELEASING(</a:t>
            </a:r>
            <a:r>
              <a:rPr lang="es-ES" sz="1800" dirty="0" err="1"/>
              <a:t>theme</a:t>
            </a:r>
            <a:r>
              <a:rPr lang="es-ES" sz="1800" dirty="0"/>
              <a:t>:"</a:t>
            </a:r>
            <a:r>
              <a:rPr lang="es-ES" sz="1800" dirty="0" err="1"/>
              <a:t>the</a:t>
            </a:r>
            <a:r>
              <a:rPr lang="es-ES" sz="1800" dirty="0"/>
              <a:t> </a:t>
            </a:r>
            <a:r>
              <a:rPr lang="es-ES" sz="1800" dirty="0" err="1"/>
              <a:t>Kraken</a:t>
            </a:r>
            <a:r>
              <a:rPr lang="es-ES" sz="1800" dirty="0"/>
              <a:t>")</a:t>
            </a:r>
            <a:endParaRPr lang="en-GB" sz="1800" dirty="0"/>
          </a:p>
          <a:p>
            <a:pPr marL="263525" lvl="1" algn="just"/>
            <a:r>
              <a:rPr lang="en-GB" sz="1800" dirty="0"/>
              <a:t>These actions are BRINGING, MOTION, RELEASING.</a:t>
            </a:r>
          </a:p>
          <a:p>
            <a:pPr marL="263525" lvl="1" algn="just"/>
            <a:endParaRPr lang="en-GB" sz="1800" dirty="0"/>
          </a:p>
        </p:txBody>
      </p:sp>
    </p:spTree>
    <p:extLst>
      <p:ext uri="{BB962C8B-B14F-4D97-AF65-F5344CB8AC3E}">
        <p14:creationId xmlns:p14="http://schemas.microsoft.com/office/powerpoint/2010/main" val="416718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2942C-E2A8-C442-AECF-F2F5A4B47F0A}"/>
              </a:ext>
            </a:extLst>
          </p:cNvPr>
          <p:cNvSpPr>
            <a:spLocks noGrp="1"/>
          </p:cNvSpPr>
          <p:nvPr>
            <p:ph type="title"/>
          </p:nvPr>
        </p:nvSpPr>
        <p:spPr>
          <a:xfrm>
            <a:off x="1606297" y="416052"/>
            <a:ext cx="5937755" cy="1188720"/>
          </a:xfrm>
        </p:spPr>
        <p:txBody>
          <a:bodyPr>
            <a:normAutofit/>
          </a:bodyPr>
          <a:lstStyle/>
          <a:p>
            <a:r>
              <a:rPr lang="es-ES" b="1" i="1" dirty="0"/>
              <a:t>PROCESS</a:t>
            </a:r>
            <a:endParaRPr lang="en-GB" b="1" i="1" dirty="0"/>
          </a:p>
        </p:txBody>
      </p:sp>
      <p:sp>
        <p:nvSpPr>
          <p:cNvPr id="4" name="Marcador de posición de número de diapositiva 3">
            <a:extLst>
              <a:ext uri="{FF2B5EF4-FFF2-40B4-BE49-F238E27FC236}">
                <a16:creationId xmlns:a16="http://schemas.microsoft.com/office/drawing/2014/main" id="{739A36FA-7CE0-2E4F-9409-47F64E22FD28}"/>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5" name="Marcador de contenido 4">
            <a:extLst>
              <a:ext uri="{FF2B5EF4-FFF2-40B4-BE49-F238E27FC236}">
                <a16:creationId xmlns:a16="http://schemas.microsoft.com/office/drawing/2014/main" id="{0BC8B122-8D6C-4365-ABEF-12871E38713B}"/>
              </a:ext>
            </a:extLst>
          </p:cNvPr>
          <p:cNvSpPr>
            <a:spLocks noGrp="1"/>
          </p:cNvSpPr>
          <p:nvPr>
            <p:ph idx="1"/>
          </p:nvPr>
        </p:nvSpPr>
        <p:spPr>
          <a:xfrm>
            <a:off x="477520" y="1824272"/>
            <a:ext cx="8128352" cy="4027888"/>
          </a:xfrm>
        </p:spPr>
        <p:txBody>
          <a:bodyPr>
            <a:normAutofit fontScale="85000" lnSpcReduction="10000"/>
          </a:bodyPr>
          <a:lstStyle/>
          <a:p>
            <a:pPr marL="34925" lvl="1" indent="0" algn="ctr">
              <a:buNone/>
            </a:pPr>
            <a:r>
              <a:rPr lang="en-GB" sz="2000" b="1" i="1" dirty="0"/>
              <a:t>CFR Interpreter</a:t>
            </a:r>
          </a:p>
          <a:p>
            <a:pPr marL="263525" lvl="1" algn="just"/>
            <a:r>
              <a:rPr lang="en-GB" sz="2000" dirty="0"/>
              <a:t>Lists of goals are used:</a:t>
            </a:r>
          </a:p>
          <a:p>
            <a:pPr marL="34925" lvl="1" indent="0" algn="just">
              <a:buNone/>
            </a:pPr>
            <a:r>
              <a:rPr lang="en-GB" sz="2000" dirty="0"/>
              <a:t>[[</a:t>
            </a:r>
            <a:r>
              <a:rPr lang="en-GB" sz="2000" dirty="0" err="1">
                <a:solidFill>
                  <a:srgbClr val="FF0000"/>
                </a:solidFill>
              </a:rPr>
              <a:t>Reference_in_the_map</a:t>
            </a:r>
            <a:r>
              <a:rPr lang="en-GB" sz="2000" dirty="0">
                <a:solidFill>
                  <a:srgbClr val="FF0000"/>
                </a:solidFill>
              </a:rPr>
              <a:t> – Goal0</a:t>
            </a:r>
            <a:r>
              <a:rPr lang="en-GB" sz="2000" dirty="0"/>
              <a:t>, </a:t>
            </a:r>
            <a:r>
              <a:rPr lang="en-GB" sz="2000" dirty="0">
                <a:solidFill>
                  <a:srgbClr val="0070C0"/>
                </a:solidFill>
              </a:rPr>
              <a:t>name of the real place</a:t>
            </a:r>
            <a:r>
              <a:rPr lang="en-GB" sz="2000" dirty="0"/>
              <a:t>, synonymous1, synonymous2…],</a:t>
            </a:r>
          </a:p>
          <a:p>
            <a:pPr marL="34925" lvl="1" indent="0" algn="just">
              <a:buNone/>
            </a:pPr>
            <a:r>
              <a:rPr lang="en-GB" sz="2000" dirty="0"/>
              <a:t>[</a:t>
            </a:r>
            <a:r>
              <a:rPr lang="en-GB" sz="2000" dirty="0" err="1">
                <a:solidFill>
                  <a:srgbClr val="FF0000"/>
                </a:solidFill>
              </a:rPr>
              <a:t>Reference_in_the_map</a:t>
            </a:r>
            <a:r>
              <a:rPr lang="en-GB" sz="2000" dirty="0">
                <a:solidFill>
                  <a:srgbClr val="FF0000"/>
                </a:solidFill>
              </a:rPr>
              <a:t> – Goal0</a:t>
            </a:r>
            <a:r>
              <a:rPr lang="en-GB" sz="2000" dirty="0"/>
              <a:t>, </a:t>
            </a:r>
            <a:r>
              <a:rPr lang="en-GB" sz="2000" dirty="0">
                <a:solidFill>
                  <a:srgbClr val="0070C0"/>
                </a:solidFill>
              </a:rPr>
              <a:t>name of the real place</a:t>
            </a:r>
            <a:r>
              <a:rPr lang="en-GB" sz="2000" dirty="0"/>
              <a:t>, synonymous1, synonymous2…],</a:t>
            </a:r>
          </a:p>
          <a:p>
            <a:pPr marL="34925" lvl="1" indent="0" algn="just">
              <a:buNone/>
            </a:pPr>
            <a:r>
              <a:rPr lang="en-GB" sz="2000" dirty="0"/>
              <a:t>[</a:t>
            </a:r>
            <a:r>
              <a:rPr lang="en-GB" sz="2000" dirty="0" err="1">
                <a:solidFill>
                  <a:srgbClr val="FF0000"/>
                </a:solidFill>
              </a:rPr>
              <a:t>Reference_in_the_map</a:t>
            </a:r>
            <a:r>
              <a:rPr lang="en-GB" sz="2000" dirty="0">
                <a:solidFill>
                  <a:srgbClr val="FF0000"/>
                </a:solidFill>
              </a:rPr>
              <a:t> – Goal0</a:t>
            </a:r>
            <a:r>
              <a:rPr lang="en-GB" sz="2000" dirty="0"/>
              <a:t>, </a:t>
            </a:r>
            <a:r>
              <a:rPr lang="en-GB" sz="2000" dirty="0">
                <a:solidFill>
                  <a:srgbClr val="0070C0"/>
                </a:solidFill>
              </a:rPr>
              <a:t>name of the real place</a:t>
            </a:r>
            <a:r>
              <a:rPr lang="en-GB" sz="2000" dirty="0"/>
              <a:t>, synonymous1, synonymous2…],</a:t>
            </a:r>
          </a:p>
          <a:p>
            <a:pPr marL="34925" lvl="1" indent="0" algn="just">
              <a:buNone/>
            </a:pPr>
            <a:r>
              <a:rPr lang="en-GB" sz="2000" dirty="0"/>
              <a:t>[</a:t>
            </a:r>
            <a:r>
              <a:rPr lang="en-GB" sz="2000" dirty="0" err="1">
                <a:solidFill>
                  <a:srgbClr val="FF0000"/>
                </a:solidFill>
              </a:rPr>
              <a:t>Reference_in_the_map</a:t>
            </a:r>
            <a:r>
              <a:rPr lang="en-GB" sz="2000" dirty="0">
                <a:solidFill>
                  <a:srgbClr val="FF0000"/>
                </a:solidFill>
              </a:rPr>
              <a:t> – Goal0</a:t>
            </a:r>
            <a:r>
              <a:rPr lang="en-GB" sz="2000" dirty="0"/>
              <a:t>, </a:t>
            </a:r>
            <a:r>
              <a:rPr lang="en-GB" sz="2000" dirty="0">
                <a:solidFill>
                  <a:srgbClr val="0070C0"/>
                </a:solidFill>
              </a:rPr>
              <a:t>name of the real place</a:t>
            </a:r>
            <a:r>
              <a:rPr lang="en-GB" sz="2000" dirty="0"/>
              <a:t>, synonymous1, synonymous2…]]</a:t>
            </a:r>
          </a:p>
          <a:p>
            <a:pPr marL="263525" lvl="1" algn="just"/>
            <a:r>
              <a:rPr lang="en-GB" sz="1800" dirty="0"/>
              <a:t>Example:</a:t>
            </a:r>
            <a:endParaRPr lang="es-ES" sz="1800" dirty="0"/>
          </a:p>
          <a:p>
            <a:pPr marL="492125" lvl="2" algn="just"/>
            <a:r>
              <a:rPr lang="es-ES" sz="1800" dirty="0"/>
              <a:t>MOTION(</a:t>
            </a:r>
            <a:r>
              <a:rPr lang="es-ES" sz="1800" dirty="0" err="1"/>
              <a:t>goal</a:t>
            </a:r>
            <a:r>
              <a:rPr lang="es-ES" sz="1800" dirty="0"/>
              <a:t>:"to </a:t>
            </a:r>
            <a:r>
              <a:rPr lang="es-ES" sz="1800" dirty="0" err="1"/>
              <a:t>the</a:t>
            </a:r>
            <a:r>
              <a:rPr lang="es-ES" sz="1800" dirty="0"/>
              <a:t> </a:t>
            </a:r>
            <a:r>
              <a:rPr lang="es-ES" sz="1800" dirty="0" err="1"/>
              <a:t>bathroom</a:t>
            </a:r>
            <a:r>
              <a:rPr lang="es-ES" sz="1800" dirty="0"/>
              <a:t>") </a:t>
            </a:r>
          </a:p>
          <a:p>
            <a:pPr marL="492125" lvl="2" algn="just"/>
            <a:r>
              <a:rPr lang="en-GB" sz="1800" dirty="0"/>
              <a:t>It’s checked if one word of “to the bathroom” coincides with one word of the list of goals. Then the robot is sent to the referenced goal in the map.</a:t>
            </a:r>
          </a:p>
          <a:p>
            <a:pPr marL="263525" lvl="1" algn="just"/>
            <a:endParaRPr lang="en-GB" sz="1800" dirty="0"/>
          </a:p>
        </p:txBody>
      </p:sp>
    </p:spTree>
    <p:extLst>
      <p:ext uri="{BB962C8B-B14F-4D97-AF65-F5344CB8AC3E}">
        <p14:creationId xmlns:p14="http://schemas.microsoft.com/office/powerpoint/2010/main" val="360071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2942C-E2A8-C442-AECF-F2F5A4B47F0A}"/>
              </a:ext>
            </a:extLst>
          </p:cNvPr>
          <p:cNvSpPr>
            <a:spLocks noGrp="1"/>
          </p:cNvSpPr>
          <p:nvPr>
            <p:ph type="title"/>
          </p:nvPr>
        </p:nvSpPr>
        <p:spPr>
          <a:xfrm>
            <a:off x="1606297" y="416052"/>
            <a:ext cx="5937755" cy="1188720"/>
          </a:xfrm>
        </p:spPr>
        <p:txBody>
          <a:bodyPr>
            <a:normAutofit/>
          </a:bodyPr>
          <a:lstStyle/>
          <a:p>
            <a:r>
              <a:rPr lang="es-ES" b="1" i="1" dirty="0"/>
              <a:t>PROCESS</a:t>
            </a:r>
            <a:endParaRPr lang="en-GB" b="1" i="1" dirty="0"/>
          </a:p>
        </p:txBody>
      </p:sp>
      <p:sp>
        <p:nvSpPr>
          <p:cNvPr id="4" name="Marcador de posición de número de diapositiva 3">
            <a:extLst>
              <a:ext uri="{FF2B5EF4-FFF2-40B4-BE49-F238E27FC236}">
                <a16:creationId xmlns:a16="http://schemas.microsoft.com/office/drawing/2014/main" id="{739A36FA-7CE0-2E4F-9409-47F64E22FD28}"/>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5" name="Marcador de contenido 4">
            <a:extLst>
              <a:ext uri="{FF2B5EF4-FFF2-40B4-BE49-F238E27FC236}">
                <a16:creationId xmlns:a16="http://schemas.microsoft.com/office/drawing/2014/main" id="{0BC8B122-8D6C-4365-ABEF-12871E38713B}"/>
              </a:ext>
            </a:extLst>
          </p:cNvPr>
          <p:cNvSpPr>
            <a:spLocks noGrp="1"/>
          </p:cNvSpPr>
          <p:nvPr>
            <p:ph idx="1"/>
          </p:nvPr>
        </p:nvSpPr>
        <p:spPr>
          <a:xfrm>
            <a:off x="836118" y="1854752"/>
            <a:ext cx="7478112" cy="4292048"/>
          </a:xfrm>
        </p:spPr>
        <p:txBody>
          <a:bodyPr>
            <a:normAutofit fontScale="85000" lnSpcReduction="10000"/>
          </a:bodyPr>
          <a:lstStyle/>
          <a:p>
            <a:pPr marL="34925" lvl="1" indent="0" algn="ctr">
              <a:buNone/>
            </a:pPr>
            <a:r>
              <a:rPr lang="en-GB" sz="2000" b="1" i="1" dirty="0"/>
              <a:t>CFR Interpreter</a:t>
            </a:r>
          </a:p>
          <a:p>
            <a:pPr marL="263525" lvl="1" algn="just"/>
            <a:r>
              <a:rPr lang="en-GB" sz="2000" dirty="0"/>
              <a:t>Lists of objects are used:</a:t>
            </a:r>
          </a:p>
          <a:p>
            <a:pPr marL="34925" lvl="1" indent="0" algn="just">
              <a:buNone/>
            </a:pPr>
            <a:r>
              <a:rPr lang="en-GB" sz="2000" dirty="0"/>
              <a:t>[[</a:t>
            </a:r>
            <a:r>
              <a:rPr lang="en-GB" sz="2000" dirty="0">
                <a:solidFill>
                  <a:srgbClr val="0070C0"/>
                </a:solidFill>
              </a:rPr>
              <a:t>Object1</a:t>
            </a:r>
            <a:r>
              <a:rPr lang="en-GB" sz="2000" dirty="0"/>
              <a:t>, </a:t>
            </a:r>
            <a:r>
              <a:rPr lang="en-GB" sz="2000" dirty="0">
                <a:solidFill>
                  <a:srgbClr val="FF0000"/>
                </a:solidFill>
              </a:rPr>
              <a:t>Object2</a:t>
            </a:r>
            <a:r>
              <a:rPr lang="en-GB" sz="2000" dirty="0"/>
              <a:t>, Object3…],</a:t>
            </a:r>
          </a:p>
          <a:p>
            <a:pPr marL="34925" lvl="1" indent="0" algn="just">
              <a:buNone/>
            </a:pPr>
            <a:r>
              <a:rPr lang="en-GB" sz="2000" dirty="0"/>
              <a:t>[</a:t>
            </a:r>
            <a:r>
              <a:rPr lang="en-GB" sz="2000" dirty="0">
                <a:solidFill>
                  <a:srgbClr val="0070C0"/>
                </a:solidFill>
              </a:rPr>
              <a:t>Object1</a:t>
            </a:r>
            <a:r>
              <a:rPr lang="en-GB" sz="2000" dirty="0"/>
              <a:t>, </a:t>
            </a:r>
            <a:r>
              <a:rPr lang="en-GB" sz="2000" dirty="0">
                <a:solidFill>
                  <a:srgbClr val="FF0000"/>
                </a:solidFill>
              </a:rPr>
              <a:t>Object2</a:t>
            </a:r>
            <a:r>
              <a:rPr lang="en-GB" sz="2000" dirty="0"/>
              <a:t>, Object3…],</a:t>
            </a:r>
          </a:p>
          <a:p>
            <a:pPr marL="34925" lvl="1" indent="0" algn="just">
              <a:buNone/>
            </a:pPr>
            <a:r>
              <a:rPr lang="en-GB" sz="2000" dirty="0"/>
              <a:t>[</a:t>
            </a:r>
            <a:r>
              <a:rPr lang="en-GB" sz="2000" dirty="0">
                <a:solidFill>
                  <a:srgbClr val="0070C0"/>
                </a:solidFill>
              </a:rPr>
              <a:t>Object1</a:t>
            </a:r>
            <a:r>
              <a:rPr lang="en-GB" sz="2000" dirty="0"/>
              <a:t>, </a:t>
            </a:r>
            <a:r>
              <a:rPr lang="en-GB" sz="2000" dirty="0">
                <a:solidFill>
                  <a:srgbClr val="FF0000"/>
                </a:solidFill>
              </a:rPr>
              <a:t>Object2</a:t>
            </a:r>
            <a:r>
              <a:rPr lang="en-GB" sz="2000" dirty="0"/>
              <a:t>, Object3…],</a:t>
            </a:r>
          </a:p>
          <a:p>
            <a:pPr marL="34925" lvl="1" indent="0" algn="just">
              <a:buNone/>
            </a:pPr>
            <a:r>
              <a:rPr lang="en-GB" sz="2000" dirty="0"/>
              <a:t>[</a:t>
            </a:r>
            <a:r>
              <a:rPr lang="en-GB" sz="2000" dirty="0">
                <a:solidFill>
                  <a:srgbClr val="0070C0"/>
                </a:solidFill>
              </a:rPr>
              <a:t>Object1</a:t>
            </a:r>
            <a:r>
              <a:rPr lang="en-GB" sz="2000" dirty="0"/>
              <a:t>, </a:t>
            </a:r>
            <a:r>
              <a:rPr lang="en-GB" sz="2000" dirty="0">
                <a:solidFill>
                  <a:srgbClr val="FF0000"/>
                </a:solidFill>
              </a:rPr>
              <a:t>Object2</a:t>
            </a:r>
            <a:r>
              <a:rPr lang="en-GB" sz="2000" dirty="0"/>
              <a:t>, Object3…]]</a:t>
            </a:r>
          </a:p>
          <a:p>
            <a:pPr marL="34925" lvl="1" indent="0" algn="just">
              <a:buNone/>
            </a:pPr>
            <a:endParaRPr lang="en-GB" sz="2000" dirty="0"/>
          </a:p>
          <a:p>
            <a:pPr marL="263525" lvl="1" algn="just"/>
            <a:r>
              <a:rPr lang="en-GB" sz="1800" dirty="0"/>
              <a:t>Example:</a:t>
            </a:r>
            <a:endParaRPr lang="es-ES" sz="1800" dirty="0"/>
          </a:p>
          <a:p>
            <a:pPr marL="492125" lvl="2" algn="just"/>
            <a:r>
              <a:rPr lang="es-ES" sz="1800" dirty="0"/>
              <a:t>BRINGING(</a:t>
            </a:r>
            <a:r>
              <a:rPr lang="es-ES" sz="1800" dirty="0" err="1"/>
              <a:t>beneficiary</a:t>
            </a:r>
            <a:r>
              <a:rPr lang="es-ES" sz="1800" dirty="0"/>
              <a:t>:"me",</a:t>
            </a:r>
            <a:r>
              <a:rPr lang="es-ES" sz="1800" dirty="0" err="1"/>
              <a:t>theme</a:t>
            </a:r>
            <a:r>
              <a:rPr lang="es-ES" sz="1800" dirty="0"/>
              <a:t>:"</a:t>
            </a:r>
            <a:r>
              <a:rPr lang="es-ES" sz="1800" dirty="0" err="1"/>
              <a:t>the</a:t>
            </a:r>
            <a:r>
              <a:rPr lang="es-ES" sz="1800" dirty="0"/>
              <a:t> </a:t>
            </a:r>
            <a:r>
              <a:rPr lang="es-ES" sz="1800" dirty="0" err="1"/>
              <a:t>bottle</a:t>
            </a:r>
            <a:r>
              <a:rPr lang="es-ES" sz="1800" dirty="0"/>
              <a:t>")</a:t>
            </a:r>
          </a:p>
          <a:p>
            <a:pPr marL="492125" lvl="2" algn="just"/>
            <a:r>
              <a:rPr lang="en-GB" sz="1800" dirty="0"/>
              <a:t>It’s checked if one word of “the bottle” coincides with one word of the list of objects. Then the robot is sent to the referenced goal in the map taking into account the index of the object list, so it’s sent to the goal which occupies the list with that index.</a:t>
            </a:r>
          </a:p>
          <a:p>
            <a:pPr marL="492125" lvl="2" algn="just"/>
            <a:r>
              <a:rPr lang="en-GB" sz="1800" dirty="0"/>
              <a:t>Finally, the robot takes object from that goal and returns to the last visited goal.</a:t>
            </a:r>
          </a:p>
          <a:p>
            <a:pPr marL="263525" lvl="1" algn="just"/>
            <a:endParaRPr lang="en-GB" sz="1800" dirty="0"/>
          </a:p>
        </p:txBody>
      </p:sp>
    </p:spTree>
    <p:extLst>
      <p:ext uri="{BB962C8B-B14F-4D97-AF65-F5344CB8AC3E}">
        <p14:creationId xmlns:p14="http://schemas.microsoft.com/office/powerpoint/2010/main" val="1686574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5.1 Goals / Commands</a:t>
            </a:r>
            <a:endParaRPr lang="es-ES" sz="1800" b="0" strike="noStrike" spc="-1">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2427278" y="4739302"/>
            <a:ext cx="1389442" cy="661778"/>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94255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CEC8153-3355-4BD4-981A-4A2BA9313492}"/>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4" name="Imagen 3">
            <a:extLst>
              <a:ext uri="{FF2B5EF4-FFF2-40B4-BE49-F238E27FC236}">
                <a16:creationId xmlns:a16="http://schemas.microsoft.com/office/drawing/2014/main" id="{85AC7145-62EC-44AD-BFE4-10A28BE51B11}"/>
              </a:ext>
            </a:extLst>
          </p:cNvPr>
          <p:cNvPicPr>
            <a:picLocks/>
          </p:cNvPicPr>
          <p:nvPr>
            <p:custDataLst>
              <p:tags r:id="rId1"/>
            </p:custDataLst>
          </p:nvPr>
        </p:nvPicPr>
        <p:blipFill>
          <a:blip r:embed="rId4"/>
          <a:stretch>
            <a:fillRect/>
          </a:stretch>
        </p:blipFill>
        <p:spPr>
          <a:xfrm>
            <a:off x="1366803" y="1791581"/>
            <a:ext cx="6442363" cy="3505200"/>
          </a:xfrm>
          <a:prstGeom prst="rect">
            <a:avLst/>
          </a:prstGeom>
        </p:spPr>
      </p:pic>
      <p:sp>
        <p:nvSpPr>
          <p:cNvPr id="5" name="Título 1">
            <a:extLst>
              <a:ext uri="{FF2B5EF4-FFF2-40B4-BE49-F238E27FC236}">
                <a16:creationId xmlns:a16="http://schemas.microsoft.com/office/drawing/2014/main" id="{0495670C-8F7F-446C-A39B-8F70D2728643}"/>
              </a:ext>
            </a:extLst>
          </p:cNvPr>
          <p:cNvSpPr txBox="1">
            <a:spLocks/>
          </p:cNvSpPr>
          <p:nvPr/>
        </p:nvSpPr>
        <p:spPr bwMode="blackWhite">
          <a:xfrm>
            <a:off x="1619108" y="442178"/>
            <a:ext cx="5937755" cy="1188720"/>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r>
              <a:rPr lang="es-ES" b="1" i="1"/>
              <a:t>INTRODUCTION</a:t>
            </a:r>
            <a:endParaRPr lang="es-ES" b="1" i="1" dirty="0"/>
          </a:p>
        </p:txBody>
      </p:sp>
      <p:sp>
        <p:nvSpPr>
          <p:cNvPr id="6" name="Marcador de contenido 7">
            <a:extLst>
              <a:ext uri="{FF2B5EF4-FFF2-40B4-BE49-F238E27FC236}">
                <a16:creationId xmlns:a16="http://schemas.microsoft.com/office/drawing/2014/main" id="{2B4A953C-61CE-49E1-80D5-3C3DB5F0287F}"/>
              </a:ext>
            </a:extLst>
          </p:cNvPr>
          <p:cNvSpPr txBox="1">
            <a:spLocks/>
          </p:cNvSpPr>
          <p:nvPr/>
        </p:nvSpPr>
        <p:spPr>
          <a:xfrm>
            <a:off x="2491991" y="5457465"/>
            <a:ext cx="4160017" cy="125604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GB" dirty="0"/>
              <a:t>Navigation using voice commands</a:t>
            </a:r>
          </a:p>
          <a:p>
            <a:r>
              <a:rPr lang="en-GB" dirty="0"/>
              <a:t>Semantic mapping</a:t>
            </a:r>
          </a:p>
        </p:txBody>
      </p:sp>
    </p:spTree>
    <p:extLst>
      <p:ext uri="{BB962C8B-B14F-4D97-AF65-F5344CB8AC3E}">
        <p14:creationId xmlns:p14="http://schemas.microsoft.com/office/powerpoint/2010/main" val="4261676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dirty="0">
                <a:solidFill>
                  <a:srgbClr val="000000"/>
                </a:solidFill>
                <a:uFill>
                  <a:solidFill>
                    <a:srgbClr val="FFFFFF"/>
                  </a:solidFill>
                </a:uFill>
                <a:latin typeface="Arial"/>
                <a:ea typeface="DejaVu Sans"/>
              </a:rPr>
              <a:t>5.1 </a:t>
            </a:r>
            <a:r>
              <a:rPr lang="es-ES" sz="1500" b="0" strike="noStrike" spc="-1" dirty="0" err="1">
                <a:solidFill>
                  <a:srgbClr val="000000"/>
                </a:solidFill>
                <a:uFill>
                  <a:solidFill>
                    <a:srgbClr val="FFFFFF"/>
                  </a:solidFill>
                </a:uFill>
                <a:latin typeface="Arial"/>
                <a:ea typeface="DejaVu Sans"/>
              </a:rPr>
              <a:t>Goals</a:t>
            </a:r>
            <a:r>
              <a:rPr lang="es-ES" sz="1500" b="0" strike="noStrike" spc="-1" dirty="0">
                <a:solidFill>
                  <a:srgbClr val="000000"/>
                </a:solidFill>
                <a:uFill>
                  <a:solidFill>
                    <a:srgbClr val="FFFFFF"/>
                  </a:solidFill>
                </a:uFill>
                <a:latin typeface="Arial"/>
                <a:ea typeface="DejaVu Sans"/>
              </a:rPr>
              <a:t> / </a:t>
            </a:r>
            <a:r>
              <a:rPr lang="es-ES" sz="1500" b="0" strike="noStrike" spc="-1" dirty="0" err="1">
                <a:solidFill>
                  <a:srgbClr val="000000"/>
                </a:solidFill>
                <a:uFill>
                  <a:solidFill>
                    <a:srgbClr val="FFFFFF"/>
                  </a:solidFill>
                </a:uFill>
                <a:latin typeface="Arial"/>
                <a:ea typeface="DejaVu Sans"/>
              </a:rPr>
              <a:t>Commands</a:t>
            </a:r>
            <a:endParaRPr lang="es-ES" sz="1800" b="0" strike="noStrike" spc="-1" dirty="0">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2624066" y="5333040"/>
            <a:ext cx="3135934" cy="661778"/>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22767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2942C-E2A8-C442-AECF-F2F5A4B47F0A}"/>
              </a:ext>
            </a:extLst>
          </p:cNvPr>
          <p:cNvSpPr>
            <a:spLocks noGrp="1"/>
          </p:cNvSpPr>
          <p:nvPr>
            <p:ph type="title"/>
          </p:nvPr>
        </p:nvSpPr>
        <p:spPr>
          <a:xfrm>
            <a:off x="1606297" y="416052"/>
            <a:ext cx="5937755" cy="1188720"/>
          </a:xfrm>
        </p:spPr>
        <p:txBody>
          <a:bodyPr>
            <a:normAutofit/>
          </a:bodyPr>
          <a:lstStyle/>
          <a:p>
            <a:r>
              <a:rPr lang="es-ES" b="1" i="1" dirty="0"/>
              <a:t>PROCESS</a:t>
            </a:r>
            <a:endParaRPr lang="en-GB" b="1" i="1" dirty="0"/>
          </a:p>
        </p:txBody>
      </p:sp>
      <p:sp>
        <p:nvSpPr>
          <p:cNvPr id="4" name="Marcador de posición de número de diapositiva 3">
            <a:extLst>
              <a:ext uri="{FF2B5EF4-FFF2-40B4-BE49-F238E27FC236}">
                <a16:creationId xmlns:a16="http://schemas.microsoft.com/office/drawing/2014/main" id="{739A36FA-7CE0-2E4F-9409-47F64E22FD28}"/>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5" name="Marcador de contenido 4">
            <a:extLst>
              <a:ext uri="{FF2B5EF4-FFF2-40B4-BE49-F238E27FC236}">
                <a16:creationId xmlns:a16="http://schemas.microsoft.com/office/drawing/2014/main" id="{0BC8B122-8D6C-4365-ABEF-12871E38713B}"/>
              </a:ext>
            </a:extLst>
          </p:cNvPr>
          <p:cNvSpPr>
            <a:spLocks noGrp="1"/>
          </p:cNvSpPr>
          <p:nvPr>
            <p:ph idx="1"/>
          </p:nvPr>
        </p:nvSpPr>
        <p:spPr>
          <a:xfrm>
            <a:off x="1158748" y="1824272"/>
            <a:ext cx="4288557" cy="4027888"/>
          </a:xfrm>
        </p:spPr>
        <p:txBody>
          <a:bodyPr>
            <a:normAutofit/>
          </a:bodyPr>
          <a:lstStyle/>
          <a:p>
            <a:pPr marL="34925" lvl="1" indent="0" algn="ctr">
              <a:buNone/>
            </a:pPr>
            <a:r>
              <a:rPr lang="en-GB" sz="2000" b="1" i="1" dirty="0"/>
              <a:t>ROSARNL</a:t>
            </a:r>
          </a:p>
          <a:p>
            <a:pPr marL="263525" lvl="1" algn="just"/>
            <a:r>
              <a:rPr lang="en-GB" sz="1900" dirty="0"/>
              <a:t>Uses Monte Carlo localization algorithm</a:t>
            </a:r>
          </a:p>
          <a:p>
            <a:pPr marL="263525" lvl="1" algn="just"/>
            <a:r>
              <a:rPr lang="en-GB" sz="1900" dirty="0"/>
              <a:t>Controls the motions of the Pioneer 3-DX </a:t>
            </a:r>
          </a:p>
          <a:p>
            <a:pPr marL="263525" lvl="1" algn="just"/>
            <a:r>
              <a:rPr lang="en-GB" sz="1900" dirty="0"/>
              <a:t>Uses a map of the environment to locate the robot</a:t>
            </a:r>
          </a:p>
          <a:p>
            <a:pPr marL="263525" lvl="1" algn="just"/>
            <a:r>
              <a:rPr lang="en-GB" sz="1900" dirty="0"/>
              <a:t>Uses ROS. Publishes the state of the robot, listens for commands.</a:t>
            </a:r>
          </a:p>
          <a:p>
            <a:pPr marL="263525" lvl="1" algn="just"/>
            <a:endParaRPr lang="en-GB" sz="1800" dirty="0"/>
          </a:p>
        </p:txBody>
      </p:sp>
      <p:pic>
        <p:nvPicPr>
          <p:cNvPr id="6" name="Picture 5">
            <a:extLst>
              <a:ext uri="{FF2B5EF4-FFF2-40B4-BE49-F238E27FC236}">
                <a16:creationId xmlns:a16="http://schemas.microsoft.com/office/drawing/2014/main" id="{591B0AF7-7F85-4440-B12B-941D4490504D}"/>
              </a:ext>
            </a:extLst>
          </p:cNvPr>
          <p:cNvPicPr>
            <a:picLocks noChangeAspect="1"/>
          </p:cNvPicPr>
          <p:nvPr/>
        </p:nvPicPr>
        <p:blipFill>
          <a:blip r:embed="rId3"/>
          <a:stretch>
            <a:fillRect/>
          </a:stretch>
        </p:blipFill>
        <p:spPr>
          <a:xfrm>
            <a:off x="5447305" y="1641392"/>
            <a:ext cx="3158567" cy="4393648"/>
          </a:xfrm>
          <a:prstGeom prst="rect">
            <a:avLst/>
          </a:prstGeom>
        </p:spPr>
      </p:pic>
    </p:spTree>
    <p:extLst>
      <p:ext uri="{BB962C8B-B14F-4D97-AF65-F5344CB8AC3E}">
        <p14:creationId xmlns:p14="http://schemas.microsoft.com/office/powerpoint/2010/main" val="3364798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dirty="0">
                <a:solidFill>
                  <a:srgbClr val="000000"/>
                </a:solidFill>
                <a:uFill>
                  <a:solidFill>
                    <a:srgbClr val="FFFFFF"/>
                  </a:solidFill>
                </a:uFill>
                <a:latin typeface="Arial"/>
                <a:ea typeface="DejaVu Sans"/>
              </a:rPr>
              <a:t>5.1 </a:t>
            </a:r>
            <a:r>
              <a:rPr lang="es-ES" sz="1500" b="0" strike="noStrike" spc="-1" dirty="0" err="1">
                <a:solidFill>
                  <a:srgbClr val="000000"/>
                </a:solidFill>
                <a:uFill>
                  <a:solidFill>
                    <a:srgbClr val="FFFFFF"/>
                  </a:solidFill>
                </a:uFill>
                <a:latin typeface="Arial"/>
                <a:ea typeface="DejaVu Sans"/>
              </a:rPr>
              <a:t>Goals</a:t>
            </a:r>
            <a:r>
              <a:rPr lang="es-ES" sz="1500" b="0" strike="noStrike" spc="-1" dirty="0">
                <a:solidFill>
                  <a:srgbClr val="000000"/>
                </a:solidFill>
                <a:uFill>
                  <a:solidFill>
                    <a:srgbClr val="FFFFFF"/>
                  </a:solidFill>
                </a:uFill>
                <a:latin typeface="Arial"/>
                <a:ea typeface="DejaVu Sans"/>
              </a:rPr>
              <a:t> / </a:t>
            </a:r>
            <a:r>
              <a:rPr lang="es-ES" sz="1500" b="0" strike="noStrike" spc="-1" dirty="0" err="1">
                <a:solidFill>
                  <a:srgbClr val="000000"/>
                </a:solidFill>
                <a:uFill>
                  <a:solidFill>
                    <a:srgbClr val="FFFFFF"/>
                  </a:solidFill>
                </a:uFill>
                <a:latin typeface="Arial"/>
                <a:ea typeface="DejaVu Sans"/>
              </a:rPr>
              <a:t>Commands</a:t>
            </a:r>
            <a:endParaRPr lang="es-ES" sz="1800" b="0" strike="noStrike" spc="-1" dirty="0">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5526156" y="5769900"/>
            <a:ext cx="1817843" cy="514620"/>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860666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dirty="0">
                <a:solidFill>
                  <a:srgbClr val="000000"/>
                </a:solidFill>
                <a:uFill>
                  <a:solidFill>
                    <a:srgbClr val="FFFFFF"/>
                  </a:solidFill>
                </a:uFill>
                <a:latin typeface="Arial"/>
                <a:ea typeface="DejaVu Sans"/>
              </a:rPr>
              <a:t>5.1 </a:t>
            </a:r>
            <a:r>
              <a:rPr lang="es-ES" sz="1500" b="0" strike="noStrike" spc="-1" dirty="0" err="1">
                <a:solidFill>
                  <a:srgbClr val="000000"/>
                </a:solidFill>
                <a:uFill>
                  <a:solidFill>
                    <a:srgbClr val="FFFFFF"/>
                  </a:solidFill>
                </a:uFill>
                <a:latin typeface="Arial"/>
                <a:ea typeface="DejaVu Sans"/>
              </a:rPr>
              <a:t>Goals</a:t>
            </a:r>
            <a:r>
              <a:rPr lang="es-ES" sz="1500" b="0" strike="noStrike" spc="-1" dirty="0">
                <a:solidFill>
                  <a:srgbClr val="000000"/>
                </a:solidFill>
                <a:uFill>
                  <a:solidFill>
                    <a:srgbClr val="FFFFFF"/>
                  </a:solidFill>
                </a:uFill>
                <a:latin typeface="Arial"/>
                <a:ea typeface="DejaVu Sans"/>
              </a:rPr>
              <a:t> / </a:t>
            </a:r>
            <a:r>
              <a:rPr lang="es-ES" sz="1500" b="0" strike="noStrike" spc="-1" dirty="0" err="1">
                <a:solidFill>
                  <a:srgbClr val="000000"/>
                </a:solidFill>
                <a:uFill>
                  <a:solidFill>
                    <a:srgbClr val="FFFFFF"/>
                  </a:solidFill>
                </a:uFill>
                <a:latin typeface="Arial"/>
                <a:ea typeface="DejaVu Sans"/>
              </a:rPr>
              <a:t>Commands</a:t>
            </a:r>
            <a:endParaRPr lang="es-ES" sz="1800" b="0" strike="noStrike" spc="-1" dirty="0">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6912000" y="5095440"/>
            <a:ext cx="2232000" cy="985320"/>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537317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2942C-E2A8-C442-AECF-F2F5A4B47F0A}"/>
              </a:ext>
            </a:extLst>
          </p:cNvPr>
          <p:cNvSpPr>
            <a:spLocks noGrp="1"/>
          </p:cNvSpPr>
          <p:nvPr>
            <p:ph type="title"/>
          </p:nvPr>
        </p:nvSpPr>
        <p:spPr>
          <a:xfrm>
            <a:off x="1606297" y="416052"/>
            <a:ext cx="5937755" cy="1188720"/>
          </a:xfrm>
        </p:spPr>
        <p:txBody>
          <a:bodyPr>
            <a:normAutofit/>
          </a:bodyPr>
          <a:lstStyle/>
          <a:p>
            <a:r>
              <a:rPr lang="es-ES" b="1" i="1" dirty="0"/>
              <a:t>PROCESS</a:t>
            </a:r>
            <a:endParaRPr lang="en-GB" b="1" i="1" dirty="0"/>
          </a:p>
        </p:txBody>
      </p:sp>
      <p:sp>
        <p:nvSpPr>
          <p:cNvPr id="4" name="Marcador de posición de número de diapositiva 3">
            <a:extLst>
              <a:ext uri="{FF2B5EF4-FFF2-40B4-BE49-F238E27FC236}">
                <a16:creationId xmlns:a16="http://schemas.microsoft.com/office/drawing/2014/main" id="{739A36FA-7CE0-2E4F-9409-47F64E22FD28}"/>
              </a:ext>
            </a:extLst>
          </p:cNvPr>
          <p:cNvSpPr>
            <a:spLocks noGrp="1"/>
          </p:cNvSpPr>
          <p:nvPr>
            <p:ph type="sldNum" sz="quarter" idx="12"/>
          </p:nvPr>
        </p:nvSpPr>
        <p:spPr>
          <a:xfrm>
            <a:off x="8240112" y="6217920"/>
            <a:ext cx="365760" cy="365760"/>
          </a:xfrm>
        </p:spPr>
        <p:txBody>
          <a:bodyPr/>
          <a:lstStyle/>
          <a:p>
            <a:fld id="{D57F1E4F-1CFF-5643-939E-217C01CDF565}" type="slidenum">
              <a:rPr lang="en-US" smtClean="0"/>
              <a:pPr/>
              <a:t>33</a:t>
            </a:fld>
            <a:endParaRPr lang="en-US" dirty="0"/>
          </a:p>
        </p:txBody>
      </p:sp>
      <p:sp>
        <p:nvSpPr>
          <p:cNvPr id="5" name="Marcador de contenido 4">
            <a:extLst>
              <a:ext uri="{FF2B5EF4-FFF2-40B4-BE49-F238E27FC236}">
                <a16:creationId xmlns:a16="http://schemas.microsoft.com/office/drawing/2014/main" id="{0BC8B122-8D6C-4365-ABEF-12871E38713B}"/>
              </a:ext>
            </a:extLst>
          </p:cNvPr>
          <p:cNvSpPr>
            <a:spLocks noGrp="1"/>
          </p:cNvSpPr>
          <p:nvPr>
            <p:ph idx="1"/>
          </p:nvPr>
        </p:nvSpPr>
        <p:spPr>
          <a:xfrm>
            <a:off x="1158748" y="1824272"/>
            <a:ext cx="4288557" cy="4027888"/>
          </a:xfrm>
        </p:spPr>
        <p:txBody>
          <a:bodyPr>
            <a:normAutofit/>
          </a:bodyPr>
          <a:lstStyle/>
          <a:p>
            <a:pPr marL="34925" lvl="1" indent="0" algn="ctr">
              <a:buNone/>
            </a:pPr>
            <a:r>
              <a:rPr lang="en-GB" sz="2000" b="1" i="1" dirty="0"/>
              <a:t>PIONEER 3-DX</a:t>
            </a:r>
            <a:endParaRPr lang="en-GB" sz="1900" b="1" i="1" dirty="0"/>
          </a:p>
          <a:p>
            <a:pPr marL="263525" lvl="1" algn="just"/>
            <a:r>
              <a:rPr lang="en-GB" sz="1900" dirty="0"/>
              <a:t>Small lightweight robot</a:t>
            </a:r>
          </a:p>
          <a:p>
            <a:pPr marL="263525" lvl="1" algn="just"/>
            <a:r>
              <a:rPr lang="en-GB" sz="1900" dirty="0"/>
              <a:t>Two wheels</a:t>
            </a:r>
          </a:p>
          <a:p>
            <a:pPr marL="263525" lvl="1" algn="just"/>
            <a:r>
              <a:rPr lang="en-GB" sz="1900" dirty="0"/>
              <a:t>Two motor differential drives</a:t>
            </a:r>
          </a:p>
          <a:p>
            <a:pPr marL="263525" lvl="1" algn="just"/>
            <a:r>
              <a:rPr lang="en-GB" sz="1900" dirty="0"/>
              <a:t>Front SONAR</a:t>
            </a:r>
          </a:p>
          <a:p>
            <a:pPr marL="263525" lvl="1" algn="just"/>
            <a:r>
              <a:rPr lang="en-GB" sz="1900" dirty="0"/>
              <a:t>Battery</a:t>
            </a:r>
          </a:p>
          <a:p>
            <a:pPr marL="263525" lvl="1" algn="just"/>
            <a:r>
              <a:rPr lang="en-GB" sz="1900" dirty="0"/>
              <a:t>Wheel encoders</a:t>
            </a:r>
          </a:p>
          <a:p>
            <a:pPr marL="263525" lvl="1" algn="just"/>
            <a:r>
              <a:rPr lang="en-GB" sz="1900" dirty="0"/>
              <a:t>Microcontroller with ARCOS firmware</a:t>
            </a:r>
          </a:p>
        </p:txBody>
      </p:sp>
      <p:pic>
        <p:nvPicPr>
          <p:cNvPr id="7" name="Picture 6">
            <a:extLst>
              <a:ext uri="{FF2B5EF4-FFF2-40B4-BE49-F238E27FC236}">
                <a16:creationId xmlns:a16="http://schemas.microsoft.com/office/drawing/2014/main" id="{269A8DAB-2898-0445-A7CE-6C0470E87506}"/>
              </a:ext>
            </a:extLst>
          </p:cNvPr>
          <p:cNvPicPr>
            <a:picLocks noChangeAspect="1"/>
          </p:cNvPicPr>
          <p:nvPr/>
        </p:nvPicPr>
        <p:blipFill>
          <a:blip r:embed="rId3"/>
          <a:stretch>
            <a:fillRect/>
          </a:stretch>
        </p:blipFill>
        <p:spPr>
          <a:xfrm>
            <a:off x="5447305" y="2552893"/>
            <a:ext cx="3299635" cy="2570646"/>
          </a:xfrm>
          <a:prstGeom prst="rect">
            <a:avLst/>
          </a:prstGeom>
        </p:spPr>
      </p:pic>
    </p:spTree>
    <p:extLst>
      <p:ext uri="{BB962C8B-B14F-4D97-AF65-F5344CB8AC3E}">
        <p14:creationId xmlns:p14="http://schemas.microsoft.com/office/powerpoint/2010/main" val="3375142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dirty="0">
                <a:solidFill>
                  <a:srgbClr val="000000"/>
                </a:solidFill>
                <a:uFill>
                  <a:solidFill>
                    <a:srgbClr val="FFFFFF"/>
                  </a:solidFill>
                </a:uFill>
                <a:latin typeface="Arial"/>
                <a:ea typeface="DejaVu Sans"/>
              </a:rPr>
              <a:t>5.1 </a:t>
            </a:r>
            <a:r>
              <a:rPr lang="es-ES" sz="1500" b="0" strike="noStrike" spc="-1" dirty="0" err="1">
                <a:solidFill>
                  <a:srgbClr val="000000"/>
                </a:solidFill>
                <a:uFill>
                  <a:solidFill>
                    <a:srgbClr val="FFFFFF"/>
                  </a:solidFill>
                </a:uFill>
                <a:latin typeface="Arial"/>
                <a:ea typeface="DejaVu Sans"/>
              </a:rPr>
              <a:t>Goals</a:t>
            </a:r>
            <a:r>
              <a:rPr lang="es-ES" sz="1500" b="0" strike="noStrike" spc="-1" dirty="0">
                <a:solidFill>
                  <a:srgbClr val="000000"/>
                </a:solidFill>
                <a:uFill>
                  <a:solidFill>
                    <a:srgbClr val="FFFFFF"/>
                  </a:solidFill>
                </a:uFill>
                <a:latin typeface="Arial"/>
                <a:ea typeface="DejaVu Sans"/>
              </a:rPr>
              <a:t> / </a:t>
            </a:r>
            <a:r>
              <a:rPr lang="es-ES" sz="1500" b="0" strike="noStrike" spc="-1" dirty="0" err="1">
                <a:solidFill>
                  <a:srgbClr val="000000"/>
                </a:solidFill>
                <a:uFill>
                  <a:solidFill>
                    <a:srgbClr val="FFFFFF"/>
                  </a:solidFill>
                </a:uFill>
                <a:latin typeface="Arial"/>
                <a:ea typeface="DejaVu Sans"/>
              </a:rPr>
              <a:t>Commands</a:t>
            </a:r>
            <a:endParaRPr lang="es-ES" sz="1800" b="0" strike="noStrike" spc="-1" dirty="0">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7343999" y="4450320"/>
            <a:ext cx="1656001" cy="650340"/>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338906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dirty="0">
                <a:solidFill>
                  <a:srgbClr val="000000"/>
                </a:solidFill>
                <a:uFill>
                  <a:solidFill>
                    <a:srgbClr val="FFFFFF"/>
                  </a:solidFill>
                </a:uFill>
                <a:latin typeface="Arial"/>
                <a:ea typeface="DejaVu Sans"/>
              </a:rPr>
              <a:t>5.1 </a:t>
            </a:r>
            <a:r>
              <a:rPr lang="es-ES" sz="1500" b="0" strike="noStrike" spc="-1" dirty="0" err="1">
                <a:solidFill>
                  <a:srgbClr val="000000"/>
                </a:solidFill>
                <a:uFill>
                  <a:solidFill>
                    <a:srgbClr val="FFFFFF"/>
                  </a:solidFill>
                </a:uFill>
                <a:latin typeface="Arial"/>
                <a:ea typeface="DejaVu Sans"/>
              </a:rPr>
              <a:t>Goals</a:t>
            </a:r>
            <a:r>
              <a:rPr lang="es-ES" sz="1500" b="0" strike="noStrike" spc="-1" dirty="0">
                <a:solidFill>
                  <a:srgbClr val="000000"/>
                </a:solidFill>
                <a:uFill>
                  <a:solidFill>
                    <a:srgbClr val="FFFFFF"/>
                  </a:solidFill>
                </a:uFill>
                <a:latin typeface="Arial"/>
                <a:ea typeface="DejaVu Sans"/>
              </a:rPr>
              <a:t> / </a:t>
            </a:r>
            <a:r>
              <a:rPr lang="es-ES" sz="1500" b="0" strike="noStrike" spc="-1" dirty="0" err="1">
                <a:solidFill>
                  <a:srgbClr val="000000"/>
                </a:solidFill>
                <a:uFill>
                  <a:solidFill>
                    <a:srgbClr val="FFFFFF"/>
                  </a:solidFill>
                </a:uFill>
                <a:latin typeface="Arial"/>
                <a:ea typeface="DejaVu Sans"/>
              </a:rPr>
              <a:t>Commands</a:t>
            </a:r>
            <a:endParaRPr lang="es-ES" sz="1800" b="0" strike="noStrike" spc="-1" dirty="0">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5566873" y="5019480"/>
            <a:ext cx="1343146" cy="585900"/>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692722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dirty="0">
                <a:solidFill>
                  <a:srgbClr val="000000"/>
                </a:solidFill>
                <a:uFill>
                  <a:solidFill>
                    <a:srgbClr val="FFFFFF"/>
                  </a:solidFill>
                </a:uFill>
                <a:latin typeface="Arial"/>
                <a:ea typeface="DejaVu Sans"/>
              </a:rPr>
              <a:t>5.1 </a:t>
            </a:r>
            <a:r>
              <a:rPr lang="es-ES" sz="1500" b="0" strike="noStrike" spc="-1" dirty="0" err="1">
                <a:solidFill>
                  <a:srgbClr val="000000"/>
                </a:solidFill>
                <a:uFill>
                  <a:solidFill>
                    <a:srgbClr val="FFFFFF"/>
                  </a:solidFill>
                </a:uFill>
                <a:latin typeface="Arial"/>
                <a:ea typeface="DejaVu Sans"/>
              </a:rPr>
              <a:t>Goals</a:t>
            </a:r>
            <a:r>
              <a:rPr lang="es-ES" sz="1500" b="0" strike="noStrike" spc="-1" dirty="0">
                <a:solidFill>
                  <a:srgbClr val="000000"/>
                </a:solidFill>
                <a:uFill>
                  <a:solidFill>
                    <a:srgbClr val="FFFFFF"/>
                  </a:solidFill>
                </a:uFill>
                <a:latin typeface="Arial"/>
                <a:ea typeface="DejaVu Sans"/>
              </a:rPr>
              <a:t> / </a:t>
            </a:r>
            <a:r>
              <a:rPr lang="es-ES" sz="1500" b="0" strike="noStrike" spc="-1" dirty="0" err="1">
                <a:solidFill>
                  <a:srgbClr val="000000"/>
                </a:solidFill>
                <a:uFill>
                  <a:solidFill>
                    <a:srgbClr val="FFFFFF"/>
                  </a:solidFill>
                </a:uFill>
                <a:latin typeface="Arial"/>
                <a:ea typeface="DejaVu Sans"/>
              </a:rPr>
              <a:t>Commands</a:t>
            </a:r>
            <a:endParaRPr lang="es-ES" sz="1800" b="0" strike="noStrike" spc="-1" dirty="0">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2593640" y="5352328"/>
            <a:ext cx="3166359" cy="585900"/>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580371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dirty="0">
                <a:solidFill>
                  <a:srgbClr val="000000"/>
                </a:solidFill>
                <a:uFill>
                  <a:solidFill>
                    <a:srgbClr val="FFFFFF"/>
                  </a:solidFill>
                </a:uFill>
                <a:latin typeface="Arial"/>
                <a:ea typeface="DejaVu Sans"/>
              </a:rPr>
              <a:t>5.1 </a:t>
            </a:r>
            <a:r>
              <a:rPr lang="es-ES" sz="1500" b="0" strike="noStrike" spc="-1" dirty="0" err="1">
                <a:solidFill>
                  <a:srgbClr val="000000"/>
                </a:solidFill>
                <a:uFill>
                  <a:solidFill>
                    <a:srgbClr val="FFFFFF"/>
                  </a:solidFill>
                </a:uFill>
                <a:latin typeface="Arial"/>
                <a:ea typeface="DejaVu Sans"/>
              </a:rPr>
              <a:t>Goals</a:t>
            </a:r>
            <a:r>
              <a:rPr lang="es-ES" sz="1500" b="0" strike="noStrike" spc="-1" dirty="0">
                <a:solidFill>
                  <a:srgbClr val="000000"/>
                </a:solidFill>
                <a:uFill>
                  <a:solidFill>
                    <a:srgbClr val="FFFFFF"/>
                  </a:solidFill>
                </a:uFill>
                <a:latin typeface="Arial"/>
                <a:ea typeface="DejaVu Sans"/>
              </a:rPr>
              <a:t> / </a:t>
            </a:r>
            <a:r>
              <a:rPr lang="es-ES" sz="1500" b="0" strike="noStrike" spc="-1" dirty="0" err="1">
                <a:solidFill>
                  <a:srgbClr val="000000"/>
                </a:solidFill>
                <a:uFill>
                  <a:solidFill>
                    <a:srgbClr val="FFFFFF"/>
                  </a:solidFill>
                </a:uFill>
                <a:latin typeface="Arial"/>
                <a:ea typeface="DejaVu Sans"/>
              </a:rPr>
              <a:t>Commands</a:t>
            </a:r>
            <a:endParaRPr lang="es-ES" sz="1800" b="0" strike="noStrike" spc="-1" dirty="0">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4621897" y="4857840"/>
            <a:ext cx="1045381" cy="475380"/>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4224444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dirty="0">
                <a:solidFill>
                  <a:srgbClr val="000000"/>
                </a:solidFill>
                <a:uFill>
                  <a:solidFill>
                    <a:srgbClr val="FFFFFF"/>
                  </a:solidFill>
                </a:uFill>
                <a:latin typeface="Arial"/>
                <a:ea typeface="DejaVu Sans"/>
              </a:rPr>
              <a:t>5.1 </a:t>
            </a:r>
            <a:r>
              <a:rPr lang="es-ES" sz="1500" b="0" strike="noStrike" spc="-1" dirty="0" err="1">
                <a:solidFill>
                  <a:srgbClr val="000000"/>
                </a:solidFill>
                <a:uFill>
                  <a:solidFill>
                    <a:srgbClr val="FFFFFF"/>
                  </a:solidFill>
                </a:uFill>
                <a:latin typeface="Arial"/>
                <a:ea typeface="DejaVu Sans"/>
              </a:rPr>
              <a:t>Goals</a:t>
            </a:r>
            <a:r>
              <a:rPr lang="es-ES" sz="1500" b="0" strike="noStrike" spc="-1" dirty="0">
                <a:solidFill>
                  <a:srgbClr val="000000"/>
                </a:solidFill>
                <a:uFill>
                  <a:solidFill>
                    <a:srgbClr val="FFFFFF"/>
                  </a:solidFill>
                </a:uFill>
                <a:latin typeface="Arial"/>
                <a:ea typeface="DejaVu Sans"/>
              </a:rPr>
              <a:t> / </a:t>
            </a:r>
            <a:r>
              <a:rPr lang="es-ES" sz="1500" b="0" strike="noStrike" spc="-1" dirty="0" err="1">
                <a:solidFill>
                  <a:srgbClr val="000000"/>
                </a:solidFill>
                <a:uFill>
                  <a:solidFill>
                    <a:srgbClr val="FFFFFF"/>
                  </a:solidFill>
                </a:uFill>
                <a:latin typeface="Arial"/>
                <a:ea typeface="DejaVu Sans"/>
              </a:rPr>
              <a:t>Commands</a:t>
            </a:r>
            <a:endParaRPr lang="es-ES" sz="1800" b="0" strike="noStrike" spc="-1" dirty="0">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2627699" y="4312440"/>
            <a:ext cx="3060301" cy="475380"/>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TextBox 4">
            <a:extLst>
              <a:ext uri="{FF2B5EF4-FFF2-40B4-BE49-F238E27FC236}">
                <a16:creationId xmlns:a16="http://schemas.microsoft.com/office/drawing/2014/main" id="{6B788CC9-DDED-FC44-994D-DBD3FAB16969}"/>
              </a:ext>
            </a:extLst>
          </p:cNvPr>
          <p:cNvSpPr txBox="1"/>
          <p:nvPr/>
        </p:nvSpPr>
        <p:spPr>
          <a:xfrm>
            <a:off x="5306067" y="4007846"/>
            <a:ext cx="2276585" cy="369332"/>
          </a:xfrm>
          <a:prstGeom prst="rect">
            <a:avLst/>
          </a:prstGeom>
          <a:noFill/>
        </p:spPr>
        <p:txBody>
          <a:bodyPr wrap="none" rtlCol="0">
            <a:spAutoFit/>
          </a:bodyPr>
          <a:lstStyle/>
          <a:p>
            <a:r>
              <a:rPr lang="es-ES_tradnl" dirty="0"/>
              <a:t>MORE COMMANDS?</a:t>
            </a:r>
          </a:p>
        </p:txBody>
      </p:sp>
      <p:sp>
        <p:nvSpPr>
          <p:cNvPr id="40" name="Marco 2">
            <a:extLst>
              <a:ext uri="{FF2B5EF4-FFF2-40B4-BE49-F238E27FC236}">
                <a16:creationId xmlns:a16="http://schemas.microsoft.com/office/drawing/2014/main" id="{6A40BB05-5D56-CA45-91AE-146CB2A188E2}"/>
              </a:ext>
            </a:extLst>
          </p:cNvPr>
          <p:cNvSpPr/>
          <p:nvPr/>
        </p:nvSpPr>
        <p:spPr>
          <a:xfrm>
            <a:off x="5306067" y="4005982"/>
            <a:ext cx="2250796" cy="396548"/>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82301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INTRODUCTION</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5.1 Goals / Commands</a:t>
            </a:r>
            <a:endParaRPr lang="es-ES" sz="1800" b="0" strike="noStrike" spc="-1">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Tree>
    <p:extLst>
      <p:ext uri="{BB962C8B-B14F-4D97-AF65-F5344CB8AC3E}">
        <p14:creationId xmlns:p14="http://schemas.microsoft.com/office/powerpoint/2010/main" val="1885630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8EA9D401-AD7F-48D5-B06C-C3BF0EA5B648}"/>
              </a:ext>
            </a:extLst>
          </p:cNvPr>
          <p:cNvSpPr>
            <a:spLocks noGrp="1"/>
          </p:cNvSpPr>
          <p:nvPr>
            <p:ph type="sldNum" sz="quarter" idx="12"/>
          </p:nvPr>
        </p:nvSpPr>
        <p:spPr/>
        <p:txBody>
          <a:bodyPr/>
          <a:lstStyle/>
          <a:p>
            <a:fld id="{D57F1E4F-1CFF-5643-939E-217C01CDF565}" type="slidenum">
              <a:rPr lang="en-US" smtClean="0"/>
              <a:pPr/>
              <a:t>39</a:t>
            </a:fld>
            <a:endParaRPr lang="en-US" dirty="0"/>
          </a:p>
        </p:txBody>
      </p:sp>
      <p:pic>
        <p:nvPicPr>
          <p:cNvPr id="4" name="Imagen 3">
            <a:extLst>
              <a:ext uri="{FF2B5EF4-FFF2-40B4-BE49-F238E27FC236}">
                <a16:creationId xmlns:a16="http://schemas.microsoft.com/office/drawing/2014/main" id="{2D3918C0-2D68-44F5-83C0-6B5193E29709}"/>
              </a:ext>
            </a:extLst>
          </p:cNvPr>
          <p:cNvPicPr>
            <a:picLocks/>
          </p:cNvPicPr>
          <p:nvPr>
            <p:custDataLst>
              <p:tags r:id="rId1"/>
            </p:custDataLst>
          </p:nvPr>
        </p:nvPicPr>
        <p:blipFill>
          <a:blip r:embed="rId4"/>
          <a:stretch>
            <a:fillRect/>
          </a:stretch>
        </p:blipFill>
        <p:spPr>
          <a:xfrm>
            <a:off x="1136073" y="2302428"/>
            <a:ext cx="6899563" cy="3915492"/>
          </a:xfrm>
          <a:prstGeom prst="rect">
            <a:avLst/>
          </a:prstGeom>
        </p:spPr>
      </p:pic>
      <p:sp>
        <p:nvSpPr>
          <p:cNvPr id="5" name="Título 1">
            <a:extLst>
              <a:ext uri="{FF2B5EF4-FFF2-40B4-BE49-F238E27FC236}">
                <a16:creationId xmlns:a16="http://schemas.microsoft.com/office/drawing/2014/main" id="{79C19C2C-98A3-482A-B156-6277E828CA36}"/>
              </a:ext>
            </a:extLst>
          </p:cNvPr>
          <p:cNvSpPr txBox="1">
            <a:spLocks/>
          </p:cNvSpPr>
          <p:nvPr/>
        </p:nvSpPr>
        <p:spPr bwMode="blackWhite">
          <a:xfrm>
            <a:off x="1606297" y="416052"/>
            <a:ext cx="5937755" cy="1188720"/>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r>
              <a:rPr lang="en-GB" b="1" i="1"/>
              <a:t>Using the robot</a:t>
            </a:r>
            <a:endParaRPr lang="en-GB" b="1" i="1" dirty="0"/>
          </a:p>
        </p:txBody>
      </p:sp>
      <p:sp>
        <p:nvSpPr>
          <p:cNvPr id="6" name="CuadroTexto 5">
            <a:extLst>
              <a:ext uri="{FF2B5EF4-FFF2-40B4-BE49-F238E27FC236}">
                <a16:creationId xmlns:a16="http://schemas.microsoft.com/office/drawing/2014/main" id="{87EEF219-50FB-446A-BE79-E005547CEAD6}"/>
              </a:ext>
            </a:extLst>
          </p:cNvPr>
          <p:cNvSpPr txBox="1"/>
          <p:nvPr/>
        </p:nvSpPr>
        <p:spPr>
          <a:xfrm>
            <a:off x="3662624" y="1768934"/>
            <a:ext cx="1818751" cy="369332"/>
          </a:xfrm>
          <a:prstGeom prst="rect">
            <a:avLst/>
          </a:prstGeom>
          <a:noFill/>
        </p:spPr>
        <p:txBody>
          <a:bodyPr wrap="square" rtlCol="0">
            <a:spAutoFit/>
          </a:bodyPr>
          <a:lstStyle/>
          <a:p>
            <a:r>
              <a:rPr lang="es-ES" dirty="0"/>
              <a:t>GO COMMAND</a:t>
            </a:r>
          </a:p>
        </p:txBody>
      </p:sp>
    </p:spTree>
    <p:extLst>
      <p:ext uri="{BB962C8B-B14F-4D97-AF65-F5344CB8AC3E}">
        <p14:creationId xmlns:p14="http://schemas.microsoft.com/office/powerpoint/2010/main" val="3668916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41C36948-82AA-44CA-A657-1B4D37802690}"/>
              </a:ext>
            </a:extLst>
          </p:cNvPr>
          <p:cNvSpPr>
            <a:spLocks noGrp="1"/>
          </p:cNvSpPr>
          <p:nvPr>
            <p:ph type="sldNum" sz="quarter" idx="12"/>
          </p:nvPr>
        </p:nvSpPr>
        <p:spPr/>
        <p:txBody>
          <a:bodyPr/>
          <a:lstStyle/>
          <a:p>
            <a:fld id="{D57F1E4F-1CFF-5643-939E-217C01CDF565}" type="slidenum">
              <a:rPr lang="en-US" smtClean="0"/>
              <a:pPr/>
              <a:t>40</a:t>
            </a:fld>
            <a:endParaRPr lang="en-US" dirty="0"/>
          </a:p>
        </p:txBody>
      </p:sp>
      <p:pic>
        <p:nvPicPr>
          <p:cNvPr id="4" name="Imagen 3">
            <a:extLst>
              <a:ext uri="{FF2B5EF4-FFF2-40B4-BE49-F238E27FC236}">
                <a16:creationId xmlns:a16="http://schemas.microsoft.com/office/drawing/2014/main" id="{A5A7CF6B-E20D-4AE5-B76C-5BB2770F397C}"/>
              </a:ext>
            </a:extLst>
          </p:cNvPr>
          <p:cNvPicPr>
            <a:picLocks/>
          </p:cNvPicPr>
          <p:nvPr>
            <p:custDataLst>
              <p:tags r:id="rId1"/>
            </p:custDataLst>
          </p:nvPr>
        </p:nvPicPr>
        <p:blipFill>
          <a:blip r:embed="rId4"/>
          <a:stretch>
            <a:fillRect/>
          </a:stretch>
        </p:blipFill>
        <p:spPr>
          <a:xfrm>
            <a:off x="1082963" y="2192575"/>
            <a:ext cx="6978073" cy="4025345"/>
          </a:xfrm>
          <a:prstGeom prst="rect">
            <a:avLst/>
          </a:prstGeom>
        </p:spPr>
      </p:pic>
      <p:sp>
        <p:nvSpPr>
          <p:cNvPr id="5" name="Título 1">
            <a:extLst>
              <a:ext uri="{FF2B5EF4-FFF2-40B4-BE49-F238E27FC236}">
                <a16:creationId xmlns:a16="http://schemas.microsoft.com/office/drawing/2014/main" id="{E8D52F64-8A97-43DF-AC4C-13C3F9120087}"/>
              </a:ext>
            </a:extLst>
          </p:cNvPr>
          <p:cNvSpPr txBox="1">
            <a:spLocks/>
          </p:cNvSpPr>
          <p:nvPr/>
        </p:nvSpPr>
        <p:spPr bwMode="blackWhite">
          <a:xfrm>
            <a:off x="1606297" y="416052"/>
            <a:ext cx="5937755" cy="1188720"/>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r>
              <a:rPr lang="en-GB" b="1" i="1"/>
              <a:t>Using the robot</a:t>
            </a:r>
            <a:endParaRPr lang="en-GB" b="1" i="1" dirty="0"/>
          </a:p>
        </p:txBody>
      </p:sp>
      <p:sp>
        <p:nvSpPr>
          <p:cNvPr id="6" name="CuadroTexto 5">
            <a:extLst>
              <a:ext uri="{FF2B5EF4-FFF2-40B4-BE49-F238E27FC236}">
                <a16:creationId xmlns:a16="http://schemas.microsoft.com/office/drawing/2014/main" id="{7311C326-1DAB-4F6E-A2DE-13395CE90D2E}"/>
              </a:ext>
            </a:extLst>
          </p:cNvPr>
          <p:cNvSpPr txBox="1"/>
          <p:nvPr/>
        </p:nvSpPr>
        <p:spPr>
          <a:xfrm>
            <a:off x="2642716" y="1823243"/>
            <a:ext cx="3758084" cy="369332"/>
          </a:xfrm>
          <a:prstGeom prst="rect">
            <a:avLst/>
          </a:prstGeom>
          <a:noFill/>
        </p:spPr>
        <p:txBody>
          <a:bodyPr wrap="square" rtlCol="0">
            <a:spAutoFit/>
          </a:bodyPr>
          <a:lstStyle/>
          <a:p>
            <a:r>
              <a:rPr lang="es-ES" dirty="0"/>
              <a:t>RELEASE THE KRAKEN COMMAND</a:t>
            </a:r>
          </a:p>
        </p:txBody>
      </p:sp>
    </p:spTree>
    <p:extLst>
      <p:ext uri="{BB962C8B-B14F-4D97-AF65-F5344CB8AC3E}">
        <p14:creationId xmlns:p14="http://schemas.microsoft.com/office/powerpoint/2010/main" val="3258506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11FC2BE-16FA-43AD-8F01-B74609E74052}"/>
              </a:ext>
            </a:extLst>
          </p:cNvPr>
          <p:cNvSpPr>
            <a:spLocks noGrp="1"/>
          </p:cNvSpPr>
          <p:nvPr>
            <p:ph type="sldNum" sz="quarter" idx="12"/>
          </p:nvPr>
        </p:nvSpPr>
        <p:spPr/>
        <p:txBody>
          <a:bodyPr/>
          <a:lstStyle/>
          <a:p>
            <a:fld id="{D57F1E4F-1CFF-5643-939E-217C01CDF565}" type="slidenum">
              <a:rPr lang="en-US" smtClean="0"/>
              <a:pPr/>
              <a:t>41</a:t>
            </a:fld>
            <a:endParaRPr lang="en-US" dirty="0"/>
          </a:p>
        </p:txBody>
      </p:sp>
      <p:pic>
        <p:nvPicPr>
          <p:cNvPr id="4" name="Imagen 3">
            <a:extLst>
              <a:ext uri="{FF2B5EF4-FFF2-40B4-BE49-F238E27FC236}">
                <a16:creationId xmlns:a16="http://schemas.microsoft.com/office/drawing/2014/main" id="{6675AC37-4B3B-4FB5-8007-86160165EDC0}"/>
              </a:ext>
            </a:extLst>
          </p:cNvPr>
          <p:cNvPicPr>
            <a:picLocks/>
          </p:cNvPicPr>
          <p:nvPr>
            <p:custDataLst>
              <p:tags r:id="rId1"/>
            </p:custDataLst>
          </p:nvPr>
        </p:nvPicPr>
        <p:blipFill>
          <a:blip r:embed="rId4"/>
          <a:stretch>
            <a:fillRect/>
          </a:stretch>
        </p:blipFill>
        <p:spPr>
          <a:xfrm>
            <a:off x="1193800" y="2217975"/>
            <a:ext cx="6756400" cy="3999945"/>
          </a:xfrm>
          <a:prstGeom prst="rect">
            <a:avLst/>
          </a:prstGeom>
        </p:spPr>
      </p:pic>
      <p:sp>
        <p:nvSpPr>
          <p:cNvPr id="6" name="Título 1">
            <a:extLst>
              <a:ext uri="{FF2B5EF4-FFF2-40B4-BE49-F238E27FC236}">
                <a16:creationId xmlns:a16="http://schemas.microsoft.com/office/drawing/2014/main" id="{0BC9AC4C-58DD-4C75-9FEE-DD5940F3154F}"/>
              </a:ext>
            </a:extLst>
          </p:cNvPr>
          <p:cNvSpPr txBox="1">
            <a:spLocks/>
          </p:cNvSpPr>
          <p:nvPr/>
        </p:nvSpPr>
        <p:spPr bwMode="blackWhite">
          <a:xfrm>
            <a:off x="1606297" y="416052"/>
            <a:ext cx="5937755" cy="1188720"/>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r>
              <a:rPr lang="en-GB" b="1" i="1"/>
              <a:t>Using the robot</a:t>
            </a:r>
            <a:endParaRPr lang="en-GB" b="1" i="1" dirty="0"/>
          </a:p>
        </p:txBody>
      </p:sp>
      <p:sp>
        <p:nvSpPr>
          <p:cNvPr id="7" name="CuadroTexto 6">
            <a:extLst>
              <a:ext uri="{FF2B5EF4-FFF2-40B4-BE49-F238E27FC236}">
                <a16:creationId xmlns:a16="http://schemas.microsoft.com/office/drawing/2014/main" id="{0A42C404-FE3E-411E-9B90-31910CF817AB}"/>
              </a:ext>
            </a:extLst>
          </p:cNvPr>
          <p:cNvSpPr txBox="1"/>
          <p:nvPr/>
        </p:nvSpPr>
        <p:spPr>
          <a:xfrm>
            <a:off x="3456632" y="1848643"/>
            <a:ext cx="2230734" cy="369332"/>
          </a:xfrm>
          <a:prstGeom prst="rect">
            <a:avLst/>
          </a:prstGeom>
          <a:noFill/>
        </p:spPr>
        <p:txBody>
          <a:bodyPr wrap="square" rtlCol="0">
            <a:spAutoFit/>
          </a:bodyPr>
          <a:lstStyle/>
          <a:p>
            <a:r>
              <a:rPr lang="es-ES" dirty="0"/>
              <a:t>BRING COMMAND</a:t>
            </a:r>
          </a:p>
        </p:txBody>
      </p:sp>
    </p:spTree>
    <p:extLst>
      <p:ext uri="{BB962C8B-B14F-4D97-AF65-F5344CB8AC3E}">
        <p14:creationId xmlns:p14="http://schemas.microsoft.com/office/powerpoint/2010/main" val="30106859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2C69497-0A04-4484-ABE4-09A996C5C824}"/>
              </a:ext>
            </a:extLst>
          </p:cNvPr>
          <p:cNvSpPr>
            <a:spLocks noGrp="1"/>
          </p:cNvSpPr>
          <p:nvPr>
            <p:ph type="sldNum" sz="quarter" idx="12"/>
          </p:nvPr>
        </p:nvSpPr>
        <p:spPr/>
        <p:txBody>
          <a:bodyPr/>
          <a:lstStyle/>
          <a:p>
            <a:fld id="{D57F1E4F-1CFF-5643-939E-217C01CDF565}" type="slidenum">
              <a:rPr lang="en-US" smtClean="0"/>
              <a:pPr/>
              <a:t>42</a:t>
            </a:fld>
            <a:endParaRPr lang="en-US" dirty="0"/>
          </a:p>
        </p:txBody>
      </p:sp>
      <p:pic>
        <p:nvPicPr>
          <p:cNvPr id="4" name="Imagen 3">
            <a:extLst>
              <a:ext uri="{FF2B5EF4-FFF2-40B4-BE49-F238E27FC236}">
                <a16:creationId xmlns:a16="http://schemas.microsoft.com/office/drawing/2014/main" id="{46A5D3A5-4F37-446B-80F3-D17EB9BCCDDF}"/>
              </a:ext>
            </a:extLst>
          </p:cNvPr>
          <p:cNvPicPr>
            <a:picLocks/>
          </p:cNvPicPr>
          <p:nvPr>
            <p:custDataLst>
              <p:tags r:id="rId1"/>
            </p:custDataLst>
          </p:nvPr>
        </p:nvPicPr>
        <p:blipFill>
          <a:blip r:embed="rId4"/>
          <a:stretch>
            <a:fillRect/>
          </a:stretch>
        </p:blipFill>
        <p:spPr>
          <a:xfrm>
            <a:off x="1145309" y="2192575"/>
            <a:ext cx="6853382" cy="4025345"/>
          </a:xfrm>
          <a:prstGeom prst="rect">
            <a:avLst/>
          </a:prstGeom>
        </p:spPr>
      </p:pic>
      <p:sp>
        <p:nvSpPr>
          <p:cNvPr id="5" name="Título 1">
            <a:extLst>
              <a:ext uri="{FF2B5EF4-FFF2-40B4-BE49-F238E27FC236}">
                <a16:creationId xmlns:a16="http://schemas.microsoft.com/office/drawing/2014/main" id="{F419C767-883D-4080-9980-759BC29953F2}"/>
              </a:ext>
            </a:extLst>
          </p:cNvPr>
          <p:cNvSpPr txBox="1">
            <a:spLocks/>
          </p:cNvSpPr>
          <p:nvPr/>
        </p:nvSpPr>
        <p:spPr bwMode="blackWhite">
          <a:xfrm>
            <a:off x="1606297" y="416052"/>
            <a:ext cx="5937755" cy="1188720"/>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r>
              <a:rPr lang="en-GB" b="1" i="1"/>
              <a:t>Using the robot</a:t>
            </a:r>
            <a:endParaRPr lang="en-GB" b="1" i="1" dirty="0"/>
          </a:p>
        </p:txBody>
      </p:sp>
      <p:sp>
        <p:nvSpPr>
          <p:cNvPr id="6" name="CuadroTexto 5">
            <a:extLst>
              <a:ext uri="{FF2B5EF4-FFF2-40B4-BE49-F238E27FC236}">
                <a16:creationId xmlns:a16="http://schemas.microsoft.com/office/drawing/2014/main" id="{0A757599-CFD5-4B9F-80BD-3E0F743176D5}"/>
              </a:ext>
            </a:extLst>
          </p:cNvPr>
          <p:cNvSpPr txBox="1"/>
          <p:nvPr/>
        </p:nvSpPr>
        <p:spPr>
          <a:xfrm>
            <a:off x="3572189" y="1823243"/>
            <a:ext cx="1999622" cy="369332"/>
          </a:xfrm>
          <a:prstGeom prst="rect">
            <a:avLst/>
          </a:prstGeom>
          <a:noFill/>
        </p:spPr>
        <p:txBody>
          <a:bodyPr wrap="square" rtlCol="0">
            <a:spAutoFit/>
          </a:bodyPr>
          <a:lstStyle/>
          <a:p>
            <a:r>
              <a:rPr lang="es-ES" dirty="0"/>
              <a:t>STOP COMMAND</a:t>
            </a:r>
          </a:p>
        </p:txBody>
      </p:sp>
    </p:spTree>
    <p:extLst>
      <p:ext uri="{BB962C8B-B14F-4D97-AF65-F5344CB8AC3E}">
        <p14:creationId xmlns:p14="http://schemas.microsoft.com/office/powerpoint/2010/main" val="2378235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2942C-E2A8-C442-AECF-F2F5A4B47F0A}"/>
              </a:ext>
            </a:extLst>
          </p:cNvPr>
          <p:cNvSpPr>
            <a:spLocks noGrp="1"/>
          </p:cNvSpPr>
          <p:nvPr>
            <p:ph type="title"/>
          </p:nvPr>
        </p:nvSpPr>
        <p:spPr>
          <a:xfrm>
            <a:off x="1606297" y="416052"/>
            <a:ext cx="5937755" cy="1188720"/>
          </a:xfrm>
        </p:spPr>
        <p:txBody>
          <a:bodyPr>
            <a:normAutofit/>
          </a:bodyPr>
          <a:lstStyle/>
          <a:p>
            <a:r>
              <a:rPr lang="en-GB" b="1" i="1" dirty="0"/>
              <a:t>conclusions</a:t>
            </a:r>
          </a:p>
        </p:txBody>
      </p:sp>
      <p:sp>
        <p:nvSpPr>
          <p:cNvPr id="4" name="Marcador de posición de número de diapositiva 3">
            <a:extLst>
              <a:ext uri="{FF2B5EF4-FFF2-40B4-BE49-F238E27FC236}">
                <a16:creationId xmlns:a16="http://schemas.microsoft.com/office/drawing/2014/main" id="{739A36FA-7CE0-2E4F-9409-47F64E22FD28}"/>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
        <p:nvSpPr>
          <p:cNvPr id="5" name="Marcador de contenido 4">
            <a:extLst>
              <a:ext uri="{FF2B5EF4-FFF2-40B4-BE49-F238E27FC236}">
                <a16:creationId xmlns:a16="http://schemas.microsoft.com/office/drawing/2014/main" id="{0BC8B122-8D6C-4365-ABEF-12871E38713B}"/>
              </a:ext>
            </a:extLst>
          </p:cNvPr>
          <p:cNvSpPr>
            <a:spLocks noGrp="1"/>
          </p:cNvSpPr>
          <p:nvPr>
            <p:ph idx="1"/>
          </p:nvPr>
        </p:nvSpPr>
        <p:spPr>
          <a:xfrm>
            <a:off x="1161922" y="2037632"/>
            <a:ext cx="6826503" cy="3729137"/>
          </a:xfrm>
        </p:spPr>
        <p:txBody>
          <a:bodyPr>
            <a:normAutofit/>
          </a:bodyPr>
          <a:lstStyle/>
          <a:p>
            <a:pPr marL="263525" lvl="1" algn="just"/>
            <a:r>
              <a:rPr lang="en-GB" dirty="0"/>
              <a:t>Natural language is a big computational problem.</a:t>
            </a:r>
          </a:p>
          <a:p>
            <a:pPr marL="263525" lvl="1" algn="just"/>
            <a:endParaRPr lang="en-GB" dirty="0"/>
          </a:p>
          <a:p>
            <a:pPr marL="263525" lvl="1" algn="just"/>
            <a:r>
              <a:rPr lang="en-GB" dirty="0"/>
              <a:t>As it is obvious, the simulation done by computer is not the same done by a real robot. The robot commits more errors.</a:t>
            </a:r>
          </a:p>
          <a:p>
            <a:pPr marL="263525" lvl="1" algn="just"/>
            <a:endParaRPr lang="en-GB" dirty="0"/>
          </a:p>
          <a:p>
            <a:pPr marL="263525" lvl="1" algn="just"/>
            <a:r>
              <a:rPr lang="en-GB" dirty="0"/>
              <a:t>For future improvements, a </a:t>
            </a:r>
            <a:r>
              <a:rPr lang="en-GB" dirty="0" err="1"/>
              <a:t>prolog</a:t>
            </a:r>
            <a:r>
              <a:rPr lang="en-GB" dirty="0"/>
              <a:t> facts database could indeed make the robot understand better it’s surrounding and establish a little dialogue with the user to better understand what it’s purpose is. </a:t>
            </a:r>
            <a:endParaRPr lang="en-GB" sz="1800" dirty="0"/>
          </a:p>
          <a:p>
            <a:pPr marL="263525" lvl="1" algn="just"/>
            <a:endParaRPr lang="en-GB" sz="1800" dirty="0"/>
          </a:p>
        </p:txBody>
      </p:sp>
    </p:spTree>
    <p:extLst>
      <p:ext uri="{BB962C8B-B14F-4D97-AF65-F5344CB8AC3E}">
        <p14:creationId xmlns:p14="http://schemas.microsoft.com/office/powerpoint/2010/main" val="1972171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2942C-E2A8-C442-AECF-F2F5A4B47F0A}"/>
              </a:ext>
            </a:extLst>
          </p:cNvPr>
          <p:cNvSpPr>
            <a:spLocks noGrp="1"/>
          </p:cNvSpPr>
          <p:nvPr>
            <p:ph type="title"/>
          </p:nvPr>
        </p:nvSpPr>
        <p:spPr>
          <a:xfrm>
            <a:off x="1600200" y="2834640"/>
            <a:ext cx="5937755" cy="1188720"/>
          </a:xfrm>
        </p:spPr>
        <p:txBody>
          <a:bodyPr>
            <a:normAutofit/>
          </a:bodyPr>
          <a:lstStyle/>
          <a:p>
            <a:r>
              <a:rPr lang="en-GB" b="1" i="1" dirty="0"/>
              <a:t>Questions time</a:t>
            </a:r>
          </a:p>
        </p:txBody>
      </p:sp>
      <p:sp>
        <p:nvSpPr>
          <p:cNvPr id="4" name="Marcador de posición de número de diapositiva 3">
            <a:extLst>
              <a:ext uri="{FF2B5EF4-FFF2-40B4-BE49-F238E27FC236}">
                <a16:creationId xmlns:a16="http://schemas.microsoft.com/office/drawing/2014/main" id="{739A36FA-7CE0-2E4F-9409-47F64E22FD28}"/>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34288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2942C-E2A8-C442-AECF-F2F5A4B47F0A}"/>
              </a:ext>
            </a:extLst>
          </p:cNvPr>
          <p:cNvSpPr>
            <a:spLocks noGrp="1"/>
          </p:cNvSpPr>
          <p:nvPr>
            <p:ph type="title"/>
          </p:nvPr>
        </p:nvSpPr>
        <p:spPr>
          <a:xfrm>
            <a:off x="1606297" y="416052"/>
            <a:ext cx="5937755" cy="1188720"/>
          </a:xfrm>
        </p:spPr>
        <p:txBody>
          <a:bodyPr>
            <a:normAutofit/>
          </a:bodyPr>
          <a:lstStyle/>
          <a:p>
            <a:r>
              <a:rPr lang="es-ES" b="1" i="1" dirty="0"/>
              <a:t>INTRODUCTION</a:t>
            </a:r>
            <a:endParaRPr lang="en-GB" b="1" i="1" dirty="0"/>
          </a:p>
        </p:txBody>
      </p:sp>
      <p:sp>
        <p:nvSpPr>
          <p:cNvPr id="4" name="Marcador de posición de número de diapositiva 3">
            <a:extLst>
              <a:ext uri="{FF2B5EF4-FFF2-40B4-BE49-F238E27FC236}">
                <a16:creationId xmlns:a16="http://schemas.microsoft.com/office/drawing/2014/main" id="{739A36FA-7CE0-2E4F-9409-47F64E22FD28}"/>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Marcador de contenido 4">
            <a:extLst>
              <a:ext uri="{FF2B5EF4-FFF2-40B4-BE49-F238E27FC236}">
                <a16:creationId xmlns:a16="http://schemas.microsoft.com/office/drawing/2014/main" id="{0BC8B122-8D6C-4365-ABEF-12871E38713B}"/>
              </a:ext>
            </a:extLst>
          </p:cNvPr>
          <p:cNvSpPr>
            <a:spLocks noGrp="1"/>
          </p:cNvSpPr>
          <p:nvPr>
            <p:ph idx="1"/>
          </p:nvPr>
        </p:nvSpPr>
        <p:spPr>
          <a:xfrm>
            <a:off x="1158748" y="1824272"/>
            <a:ext cx="7009892" cy="3885648"/>
          </a:xfrm>
        </p:spPr>
        <p:txBody>
          <a:bodyPr>
            <a:normAutofit/>
          </a:bodyPr>
          <a:lstStyle/>
          <a:p>
            <a:pPr marL="34925" lvl="1" indent="0" algn="ctr">
              <a:buNone/>
            </a:pPr>
            <a:r>
              <a:rPr lang="en-GB" sz="2000" b="1" i="1" dirty="0"/>
              <a:t>Used programs</a:t>
            </a:r>
          </a:p>
          <a:p>
            <a:pPr marL="263525" lvl="1" algn="just"/>
            <a:r>
              <a:rPr lang="en-GB" sz="2000" dirty="0"/>
              <a:t>ROS Kinetic in the laptop. ROS Indigo in the real robot.</a:t>
            </a:r>
          </a:p>
          <a:p>
            <a:pPr marL="263525" lvl="1" algn="just"/>
            <a:r>
              <a:rPr lang="en-GB" sz="2000" dirty="0"/>
              <a:t>ARIA 2.9.1</a:t>
            </a:r>
          </a:p>
          <a:p>
            <a:pPr marL="263525" lvl="1" algn="just"/>
            <a:r>
              <a:rPr lang="en-GB" sz="2000" dirty="0"/>
              <a:t>ARNL 1.9.2</a:t>
            </a:r>
          </a:p>
          <a:p>
            <a:pPr marL="263525" lvl="1" algn="just"/>
            <a:r>
              <a:rPr lang="en-GB" sz="2000" dirty="0" err="1"/>
              <a:t>MobileSim</a:t>
            </a:r>
            <a:r>
              <a:rPr lang="en-GB" sz="2000" dirty="0"/>
              <a:t> 0.7.3</a:t>
            </a:r>
          </a:p>
          <a:p>
            <a:pPr marL="263525" lvl="1" algn="just"/>
            <a:r>
              <a:rPr lang="en-GB" sz="2000" dirty="0"/>
              <a:t>ROSARNL. A version modified by Cristina Romero González is used, so the grips can be used.</a:t>
            </a:r>
            <a:endParaRPr lang="en-GB" sz="1800" dirty="0"/>
          </a:p>
          <a:p>
            <a:pPr marL="263525" lvl="1" algn="just"/>
            <a:endParaRPr lang="en-GB" sz="1800" dirty="0"/>
          </a:p>
          <a:p>
            <a:pPr marL="263525" lvl="1" algn="just"/>
            <a:endParaRPr lang="en-GB" sz="1800" dirty="0"/>
          </a:p>
        </p:txBody>
      </p:sp>
    </p:spTree>
    <p:extLst>
      <p:ext uri="{BB962C8B-B14F-4D97-AF65-F5344CB8AC3E}">
        <p14:creationId xmlns:p14="http://schemas.microsoft.com/office/powerpoint/2010/main" val="281387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5.1 Goals / Commands</a:t>
            </a:r>
            <a:endParaRPr lang="es-ES" sz="1800" b="0" strike="noStrike" spc="-1">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1368720" y="1474200"/>
            <a:ext cx="1224360" cy="1075860"/>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486358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5.1 Goals / Commands</a:t>
            </a:r>
            <a:endParaRPr lang="es-ES" sz="1800" b="0" strike="noStrike" spc="-1">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2342828" y="1673460"/>
            <a:ext cx="3670784" cy="1075860"/>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425937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2942C-E2A8-C442-AECF-F2F5A4B47F0A}"/>
              </a:ext>
            </a:extLst>
          </p:cNvPr>
          <p:cNvSpPr>
            <a:spLocks noGrp="1"/>
          </p:cNvSpPr>
          <p:nvPr>
            <p:ph type="title"/>
          </p:nvPr>
        </p:nvSpPr>
        <p:spPr>
          <a:xfrm>
            <a:off x="1606297" y="416052"/>
            <a:ext cx="5937755" cy="1188720"/>
          </a:xfrm>
        </p:spPr>
        <p:txBody>
          <a:bodyPr>
            <a:normAutofit/>
          </a:bodyPr>
          <a:lstStyle/>
          <a:p>
            <a:r>
              <a:rPr lang="es-ES" b="1" i="1" dirty="0"/>
              <a:t>PROCESS</a:t>
            </a:r>
            <a:endParaRPr lang="en-GB" b="1" i="1" dirty="0"/>
          </a:p>
        </p:txBody>
      </p:sp>
      <p:sp>
        <p:nvSpPr>
          <p:cNvPr id="4" name="Marcador de posición de número de diapositiva 3">
            <a:extLst>
              <a:ext uri="{FF2B5EF4-FFF2-40B4-BE49-F238E27FC236}">
                <a16:creationId xmlns:a16="http://schemas.microsoft.com/office/drawing/2014/main" id="{739A36FA-7CE0-2E4F-9409-47F64E22FD28}"/>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Marcador de contenido 4">
            <a:extLst>
              <a:ext uri="{FF2B5EF4-FFF2-40B4-BE49-F238E27FC236}">
                <a16:creationId xmlns:a16="http://schemas.microsoft.com/office/drawing/2014/main" id="{0BC8B122-8D6C-4365-ABEF-12871E38713B}"/>
              </a:ext>
            </a:extLst>
          </p:cNvPr>
          <p:cNvSpPr>
            <a:spLocks noGrp="1"/>
          </p:cNvSpPr>
          <p:nvPr>
            <p:ph idx="1"/>
          </p:nvPr>
        </p:nvSpPr>
        <p:spPr>
          <a:xfrm>
            <a:off x="1158748" y="1824272"/>
            <a:ext cx="3697731" cy="3885648"/>
          </a:xfrm>
        </p:spPr>
        <p:txBody>
          <a:bodyPr>
            <a:normAutofit/>
          </a:bodyPr>
          <a:lstStyle/>
          <a:p>
            <a:pPr marL="34925" lvl="1" indent="0" algn="ctr">
              <a:buNone/>
            </a:pPr>
            <a:r>
              <a:rPr lang="en-GB" sz="2000" b="1" i="1" dirty="0"/>
              <a:t>Voice Interface</a:t>
            </a:r>
          </a:p>
          <a:p>
            <a:pPr marL="263525" lvl="1" algn="just"/>
            <a:r>
              <a:rPr lang="en-GB" sz="2000" dirty="0"/>
              <a:t>You introduce a voice command.</a:t>
            </a:r>
          </a:p>
          <a:p>
            <a:pPr marL="263525" lvl="1" algn="just"/>
            <a:r>
              <a:rPr lang="en-GB" sz="2000" dirty="0"/>
              <a:t>It’s sent to Google Speech Recognition service (API).</a:t>
            </a:r>
          </a:p>
          <a:p>
            <a:pPr marL="263525" lvl="1" algn="just"/>
            <a:r>
              <a:rPr lang="en-GB" sz="2000" dirty="0"/>
              <a:t>It replies with a transcription in a dictionary.</a:t>
            </a:r>
          </a:p>
          <a:p>
            <a:pPr marL="263525" lvl="1" algn="just"/>
            <a:r>
              <a:rPr lang="en-GB" sz="2000" dirty="0"/>
              <a:t>It’s given the appropriate format.</a:t>
            </a:r>
          </a:p>
          <a:p>
            <a:pPr marL="263525" lvl="1" algn="just"/>
            <a:r>
              <a:rPr lang="en-GB" sz="2000" dirty="0"/>
              <a:t>Only English.</a:t>
            </a:r>
          </a:p>
          <a:p>
            <a:pPr marL="263525" lvl="1" algn="just"/>
            <a:endParaRPr lang="en-GB" sz="1800" dirty="0"/>
          </a:p>
          <a:p>
            <a:pPr marL="263525" lvl="1" algn="just"/>
            <a:endParaRPr lang="en-GB" sz="1800" dirty="0"/>
          </a:p>
          <a:p>
            <a:pPr marL="263525" lvl="1" algn="just"/>
            <a:endParaRPr lang="en-GB" sz="1800" dirty="0"/>
          </a:p>
        </p:txBody>
      </p:sp>
      <p:pic>
        <p:nvPicPr>
          <p:cNvPr id="6" name="Imagen 5">
            <a:extLst>
              <a:ext uri="{FF2B5EF4-FFF2-40B4-BE49-F238E27FC236}">
                <a16:creationId xmlns:a16="http://schemas.microsoft.com/office/drawing/2014/main" id="{7A1B740C-0888-9C49-BE58-2BC1DA7AA5B1}"/>
              </a:ext>
            </a:extLst>
          </p:cNvPr>
          <p:cNvPicPr>
            <a:picLocks noChangeAspect="1"/>
          </p:cNvPicPr>
          <p:nvPr/>
        </p:nvPicPr>
        <p:blipFill>
          <a:blip r:embed="rId3"/>
          <a:stretch>
            <a:fillRect/>
          </a:stretch>
        </p:blipFill>
        <p:spPr>
          <a:xfrm>
            <a:off x="5558028" y="1875071"/>
            <a:ext cx="2468372" cy="3770426"/>
          </a:xfrm>
          <a:prstGeom prst="rect">
            <a:avLst/>
          </a:prstGeom>
        </p:spPr>
      </p:pic>
    </p:spTree>
    <p:extLst>
      <p:ext uri="{BB962C8B-B14F-4D97-AF65-F5344CB8AC3E}">
        <p14:creationId xmlns:p14="http://schemas.microsoft.com/office/powerpoint/2010/main" val="3604026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CB5A2-7F02-C243-B074-ED211EABE79F}"/>
              </a:ext>
            </a:extLst>
          </p:cNvPr>
          <p:cNvSpPr>
            <a:spLocks noGrp="1"/>
          </p:cNvSpPr>
          <p:nvPr>
            <p:ph type="title"/>
          </p:nvPr>
        </p:nvSpPr>
        <p:spPr>
          <a:xfrm>
            <a:off x="1619108" y="442178"/>
            <a:ext cx="5937755" cy="1188720"/>
          </a:xfrm>
        </p:spPr>
        <p:txBody>
          <a:bodyPr>
            <a:normAutofit/>
          </a:bodyPr>
          <a:lstStyle/>
          <a:p>
            <a:r>
              <a:rPr lang="es-ES" b="1" i="1" dirty="0"/>
              <a:t>PROCESS</a:t>
            </a:r>
          </a:p>
        </p:txBody>
      </p:sp>
      <p:sp>
        <p:nvSpPr>
          <p:cNvPr id="4" name="Marcador de posición de número de diapositiva 3">
            <a:extLst>
              <a:ext uri="{FF2B5EF4-FFF2-40B4-BE49-F238E27FC236}">
                <a16:creationId xmlns:a16="http://schemas.microsoft.com/office/drawing/2014/main" id="{AB1CF4ED-5CF5-EA48-B515-26267FA67F8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9" name="CustomShape 1">
            <a:extLst>
              <a:ext uri="{FF2B5EF4-FFF2-40B4-BE49-F238E27FC236}">
                <a16:creationId xmlns:a16="http://schemas.microsoft.com/office/drawing/2014/main" id="{67E59D82-2599-8C44-AD63-220DEE5D3B3E}"/>
              </a:ext>
            </a:extLst>
          </p:cNvPr>
          <p:cNvSpPr/>
          <p:nvPr/>
        </p:nvSpPr>
        <p:spPr>
          <a:xfrm>
            <a:off x="72720" y="2114640"/>
            <a:ext cx="1151280" cy="4103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SERVER</a:t>
            </a:r>
            <a:endParaRPr lang="es-ES" sz="1800" b="0" strike="noStrike" spc="-1">
              <a:solidFill>
                <a:srgbClr val="000000"/>
              </a:solidFill>
              <a:uFill>
                <a:solidFill>
                  <a:srgbClr val="FFFFFF"/>
                </a:solidFill>
              </a:uFill>
              <a:latin typeface="Arial"/>
            </a:endParaRPr>
          </a:p>
        </p:txBody>
      </p:sp>
      <p:sp>
        <p:nvSpPr>
          <p:cNvPr id="10" name="CustomShape 2">
            <a:extLst>
              <a:ext uri="{FF2B5EF4-FFF2-40B4-BE49-F238E27FC236}">
                <a16:creationId xmlns:a16="http://schemas.microsoft.com/office/drawing/2014/main" id="{EA7B7214-9C27-FD49-9D4D-032CDD48900C}"/>
              </a:ext>
            </a:extLst>
          </p:cNvPr>
          <p:cNvSpPr/>
          <p:nvPr/>
        </p:nvSpPr>
        <p:spPr>
          <a:xfrm>
            <a:off x="2664720" y="1934640"/>
            <a:ext cx="3023280" cy="5428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Voice Interface</a:t>
            </a:r>
            <a:endParaRPr lang="es-ES" sz="1800" b="0" strike="noStrike" spc="-1">
              <a:solidFill>
                <a:srgbClr val="000000"/>
              </a:solidFill>
              <a:uFill>
                <a:solidFill>
                  <a:srgbClr val="FFFFFF"/>
                </a:solidFill>
              </a:uFill>
              <a:latin typeface="Arial"/>
            </a:endParaRPr>
          </a:p>
        </p:txBody>
      </p:sp>
      <p:sp>
        <p:nvSpPr>
          <p:cNvPr id="11" name="CustomShape 3">
            <a:extLst>
              <a:ext uri="{FF2B5EF4-FFF2-40B4-BE49-F238E27FC236}">
                <a16:creationId xmlns:a16="http://schemas.microsoft.com/office/drawing/2014/main" id="{DFC8F30F-BF3C-634A-84FC-AEE9858309FA}"/>
              </a:ext>
            </a:extLst>
          </p:cNvPr>
          <p:cNvSpPr/>
          <p:nvPr/>
        </p:nvSpPr>
        <p:spPr>
          <a:xfrm>
            <a:off x="6840720" y="1798560"/>
            <a:ext cx="2159280" cy="67896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Google Speech</a:t>
            </a:r>
            <a:endParaRPr lang="es-ES" sz="1800" b="0" strike="noStrike" spc="-1">
              <a:solidFill>
                <a:srgbClr val="000000"/>
              </a:solidFill>
              <a:uFill>
                <a:solidFill>
                  <a:srgbClr val="FFFFFF"/>
                </a:solidFill>
              </a:uFill>
              <a:latin typeface="Arial"/>
            </a:endParaRPr>
          </a:p>
          <a:p>
            <a:pPr algn="ctr">
              <a:lnSpc>
                <a:spcPct val="100000"/>
              </a:lnSpc>
            </a:pPr>
            <a:r>
              <a:rPr lang="es-ES" sz="1800" b="0" strike="noStrike" spc="-1">
                <a:solidFill>
                  <a:srgbClr val="000000"/>
                </a:solidFill>
                <a:uFill>
                  <a:solidFill>
                    <a:srgbClr val="FFFFFF"/>
                  </a:solidFill>
                </a:uFill>
                <a:latin typeface="Arial"/>
                <a:ea typeface="DejaVu Sans"/>
              </a:rPr>
              <a:t>Recognition</a:t>
            </a:r>
            <a:endParaRPr lang="es-ES" sz="1800" b="0" strike="noStrike" spc="-1">
              <a:solidFill>
                <a:srgbClr val="000000"/>
              </a:solidFill>
              <a:uFill>
                <a:solidFill>
                  <a:srgbClr val="FFFFFF"/>
                </a:solidFill>
              </a:uFill>
              <a:latin typeface="Arial"/>
            </a:endParaRPr>
          </a:p>
        </p:txBody>
      </p:sp>
      <p:sp>
        <p:nvSpPr>
          <p:cNvPr id="12" name="CustomShape 4">
            <a:extLst>
              <a:ext uri="{FF2B5EF4-FFF2-40B4-BE49-F238E27FC236}">
                <a16:creationId xmlns:a16="http://schemas.microsoft.com/office/drawing/2014/main" id="{8E6F75A7-C961-5243-AA3B-64FC400BC147}"/>
              </a:ext>
            </a:extLst>
          </p:cNvPr>
          <p:cNvSpPr/>
          <p:nvPr/>
        </p:nvSpPr>
        <p:spPr>
          <a:xfrm>
            <a:off x="2664720" y="32940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LU4R ROS Interface</a:t>
            </a:r>
            <a:endParaRPr lang="es-ES" sz="1800" b="0" strike="noStrike" spc="-1">
              <a:solidFill>
                <a:srgbClr val="000000"/>
              </a:solidFill>
              <a:uFill>
                <a:solidFill>
                  <a:srgbClr val="FFFFFF"/>
                </a:solidFill>
              </a:uFill>
              <a:latin typeface="Arial"/>
            </a:endParaRPr>
          </a:p>
        </p:txBody>
      </p:sp>
      <p:sp>
        <p:nvSpPr>
          <p:cNvPr id="13" name="CustomShape 5">
            <a:extLst>
              <a:ext uri="{FF2B5EF4-FFF2-40B4-BE49-F238E27FC236}">
                <a16:creationId xmlns:a16="http://schemas.microsoft.com/office/drawing/2014/main" id="{99934867-1795-0C49-86C4-74CA2935D9AE}"/>
              </a:ext>
            </a:extLst>
          </p:cNvPr>
          <p:cNvSpPr/>
          <p:nvPr/>
        </p:nvSpPr>
        <p:spPr>
          <a:xfrm>
            <a:off x="2664720" y="431388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CFR Interpreter</a:t>
            </a:r>
            <a:endParaRPr lang="es-ES" sz="1800" b="0" strike="noStrike" spc="-1">
              <a:solidFill>
                <a:srgbClr val="000000"/>
              </a:solidFill>
              <a:uFill>
                <a:solidFill>
                  <a:srgbClr val="FFFFFF"/>
                </a:solidFill>
              </a:uFill>
              <a:latin typeface="Arial"/>
            </a:endParaRPr>
          </a:p>
        </p:txBody>
      </p:sp>
      <p:sp>
        <p:nvSpPr>
          <p:cNvPr id="14" name="CustomShape 6">
            <a:extLst>
              <a:ext uri="{FF2B5EF4-FFF2-40B4-BE49-F238E27FC236}">
                <a16:creationId xmlns:a16="http://schemas.microsoft.com/office/drawing/2014/main" id="{D55B2CB4-76DC-D044-B61F-175D7DDC6771}"/>
              </a:ext>
            </a:extLst>
          </p:cNvPr>
          <p:cNvSpPr/>
          <p:nvPr/>
        </p:nvSpPr>
        <p:spPr>
          <a:xfrm>
            <a:off x="2664720" y="5401800"/>
            <a:ext cx="3023280" cy="47520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rosarnl</a:t>
            </a:r>
            <a:endParaRPr lang="es-ES" sz="1800" b="0" strike="noStrike" spc="-1">
              <a:solidFill>
                <a:srgbClr val="000000"/>
              </a:solidFill>
              <a:uFill>
                <a:solidFill>
                  <a:srgbClr val="FFFFFF"/>
                </a:solidFill>
              </a:uFill>
              <a:latin typeface="Arial"/>
            </a:endParaRPr>
          </a:p>
        </p:txBody>
      </p:sp>
      <p:sp>
        <p:nvSpPr>
          <p:cNvPr id="15" name="CustomShape 7">
            <a:extLst>
              <a:ext uri="{FF2B5EF4-FFF2-40B4-BE49-F238E27FC236}">
                <a16:creationId xmlns:a16="http://schemas.microsoft.com/office/drawing/2014/main" id="{27182D30-E746-E045-954D-6F4EC5528875}"/>
              </a:ext>
            </a:extLst>
          </p:cNvPr>
          <p:cNvSpPr/>
          <p:nvPr/>
        </p:nvSpPr>
        <p:spPr>
          <a:xfrm>
            <a:off x="6912720" y="5129640"/>
            <a:ext cx="2231280" cy="95112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s-ES" sz="1800" b="0" strike="noStrike" spc="-1">
                <a:solidFill>
                  <a:srgbClr val="000000"/>
                </a:solidFill>
                <a:uFill>
                  <a:solidFill>
                    <a:srgbClr val="FFFFFF"/>
                  </a:solidFill>
                </a:uFill>
                <a:latin typeface="Arial"/>
                <a:ea typeface="DejaVu Sans"/>
              </a:rPr>
              <a:t>Robot</a:t>
            </a:r>
            <a:endParaRPr lang="es-ES" sz="1800" b="0" strike="noStrike" spc="-1">
              <a:solidFill>
                <a:srgbClr val="000000"/>
              </a:solidFill>
              <a:uFill>
                <a:solidFill>
                  <a:srgbClr val="FFFFFF"/>
                </a:solidFill>
              </a:uFill>
              <a:latin typeface="Arial"/>
            </a:endParaRPr>
          </a:p>
        </p:txBody>
      </p:sp>
      <p:sp>
        <p:nvSpPr>
          <p:cNvPr id="16" name="Line 8">
            <a:extLst>
              <a:ext uri="{FF2B5EF4-FFF2-40B4-BE49-F238E27FC236}">
                <a16:creationId xmlns:a16="http://schemas.microsoft.com/office/drawing/2014/main" id="{D0E06714-11EE-9946-980F-DA44C361E1D7}"/>
              </a:ext>
            </a:extLst>
          </p:cNvPr>
          <p:cNvSpPr/>
          <p:nvPr/>
        </p:nvSpPr>
        <p:spPr>
          <a:xfrm flipH="1">
            <a:off x="5688720" y="2342520"/>
            <a:ext cx="1368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endParaRPr lang="es-ES" sz="1800" b="0" strike="noStrike" spc="-1">
              <a:solidFill>
                <a:srgbClr val="000000"/>
              </a:solidFill>
              <a:uFill>
                <a:solidFill>
                  <a:srgbClr val="FFFFFF"/>
                </a:solidFill>
              </a:uFill>
              <a:latin typeface="Arial"/>
            </a:endParaRPr>
          </a:p>
          <a:p>
            <a:pPr algn="ctr">
              <a:lnSpc>
                <a:spcPct val="100000"/>
              </a:lnSpc>
            </a:pPr>
            <a:endParaRPr lang="es-ES" sz="1800" b="0" strike="noStrike" spc="-1">
              <a:solidFill>
                <a:srgbClr val="000000"/>
              </a:solidFill>
              <a:uFill>
                <a:solidFill>
                  <a:srgbClr val="FFFFFF"/>
                </a:solidFill>
              </a:uFill>
              <a:latin typeface="Arial"/>
            </a:endParaRPr>
          </a:p>
        </p:txBody>
      </p:sp>
      <p:sp>
        <p:nvSpPr>
          <p:cNvPr id="17" name="Line 9">
            <a:extLst>
              <a:ext uri="{FF2B5EF4-FFF2-40B4-BE49-F238E27FC236}">
                <a16:creationId xmlns:a16="http://schemas.microsoft.com/office/drawing/2014/main" id="{7B2DD7E2-67E7-7B46-9C17-5E4C6921E039}"/>
              </a:ext>
            </a:extLst>
          </p:cNvPr>
          <p:cNvSpPr/>
          <p:nvPr/>
        </p:nvSpPr>
        <p:spPr>
          <a:xfrm>
            <a:off x="3312720" y="2478240"/>
            <a:ext cx="360" cy="8157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Line 10">
            <a:extLst>
              <a:ext uri="{FF2B5EF4-FFF2-40B4-BE49-F238E27FC236}">
                <a16:creationId xmlns:a16="http://schemas.microsoft.com/office/drawing/2014/main" id="{1F4A1C84-C00A-5F40-9D3E-7BEC86B88401}"/>
              </a:ext>
            </a:extLst>
          </p:cNvPr>
          <p:cNvSpPr/>
          <p:nvPr/>
        </p:nvSpPr>
        <p:spPr>
          <a:xfrm flipH="1">
            <a:off x="1224720" y="3362040"/>
            <a:ext cx="1440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9" name="Line 11">
            <a:extLst>
              <a:ext uri="{FF2B5EF4-FFF2-40B4-BE49-F238E27FC236}">
                <a16:creationId xmlns:a16="http://schemas.microsoft.com/office/drawing/2014/main" id="{F1820808-C139-3948-9960-EB12BABED910}"/>
              </a:ext>
            </a:extLst>
          </p:cNvPr>
          <p:cNvSpPr/>
          <p:nvPr/>
        </p:nvSpPr>
        <p:spPr>
          <a:xfrm>
            <a:off x="1224720" y="3702240"/>
            <a:ext cx="14400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Line 12">
            <a:extLst>
              <a:ext uri="{FF2B5EF4-FFF2-40B4-BE49-F238E27FC236}">
                <a16:creationId xmlns:a16="http://schemas.microsoft.com/office/drawing/2014/main" id="{6D001EEB-555E-8D41-BB8D-F86A1D4E5818}"/>
              </a:ext>
            </a:extLst>
          </p:cNvPr>
          <p:cNvSpPr/>
          <p:nvPr/>
        </p:nvSpPr>
        <p:spPr>
          <a:xfrm>
            <a:off x="3744720" y="3769920"/>
            <a:ext cx="360" cy="5439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1" name="Line 13">
            <a:extLst>
              <a:ext uri="{FF2B5EF4-FFF2-40B4-BE49-F238E27FC236}">
                <a16:creationId xmlns:a16="http://schemas.microsoft.com/office/drawing/2014/main" id="{72052839-9159-A841-8233-1778FE220DB7}"/>
              </a:ext>
            </a:extLst>
          </p:cNvPr>
          <p:cNvSpPr/>
          <p:nvPr/>
        </p:nvSpPr>
        <p:spPr>
          <a:xfrm>
            <a:off x="3744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2" name="Line 14">
            <a:extLst>
              <a:ext uri="{FF2B5EF4-FFF2-40B4-BE49-F238E27FC236}">
                <a16:creationId xmlns:a16="http://schemas.microsoft.com/office/drawing/2014/main" id="{5680A0A6-D9A6-2444-B42B-1C87E4868CC5}"/>
              </a:ext>
            </a:extLst>
          </p:cNvPr>
          <p:cNvSpPr/>
          <p:nvPr/>
        </p:nvSpPr>
        <p:spPr>
          <a:xfrm flipV="1">
            <a:off x="4608720" y="4789800"/>
            <a:ext cx="360" cy="612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Line 15">
            <a:extLst>
              <a:ext uri="{FF2B5EF4-FFF2-40B4-BE49-F238E27FC236}">
                <a16:creationId xmlns:a16="http://schemas.microsoft.com/office/drawing/2014/main" id="{88EA487D-8CCE-0942-91D3-9E0E484F4D2F}"/>
              </a:ext>
            </a:extLst>
          </p:cNvPr>
          <p:cNvSpPr/>
          <p:nvPr/>
        </p:nvSpPr>
        <p:spPr>
          <a:xfrm>
            <a:off x="5688720" y="5741640"/>
            <a:ext cx="1296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4" name="Line 16">
            <a:extLst>
              <a:ext uri="{FF2B5EF4-FFF2-40B4-BE49-F238E27FC236}">
                <a16:creationId xmlns:a16="http://schemas.microsoft.com/office/drawing/2014/main" id="{1E34EBAA-8CCB-CD46-9E97-5C3329490E29}"/>
              </a:ext>
            </a:extLst>
          </p:cNvPr>
          <p:cNvSpPr/>
          <p:nvPr/>
        </p:nvSpPr>
        <p:spPr>
          <a:xfrm flipH="1">
            <a:off x="5688720" y="546948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5" name="Line 17">
            <a:extLst>
              <a:ext uri="{FF2B5EF4-FFF2-40B4-BE49-F238E27FC236}">
                <a16:creationId xmlns:a16="http://schemas.microsoft.com/office/drawing/2014/main" id="{FC56F738-170C-7D48-A781-2E3245FC861E}"/>
              </a:ext>
            </a:extLst>
          </p:cNvPr>
          <p:cNvSpPr/>
          <p:nvPr/>
        </p:nvSpPr>
        <p:spPr>
          <a:xfrm>
            <a:off x="5688720" y="2002320"/>
            <a:ext cx="1224000" cy="3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6" name="CustomShape 18">
            <a:extLst>
              <a:ext uri="{FF2B5EF4-FFF2-40B4-BE49-F238E27FC236}">
                <a16:creationId xmlns:a16="http://schemas.microsoft.com/office/drawing/2014/main" id="{895A1775-CA78-3F4C-A48E-10CFA52A7A6D}"/>
              </a:ext>
            </a:extLst>
          </p:cNvPr>
          <p:cNvSpPr/>
          <p:nvPr/>
        </p:nvSpPr>
        <p:spPr>
          <a:xfrm>
            <a:off x="5688720" y="1662480"/>
            <a:ext cx="1295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1.1 Audio</a:t>
            </a:r>
            <a:endParaRPr lang="es-ES" sz="1800" b="0" strike="noStrike" spc="-1">
              <a:solidFill>
                <a:srgbClr val="000000"/>
              </a:solidFill>
              <a:uFill>
                <a:solidFill>
                  <a:srgbClr val="FFFFFF"/>
                </a:solidFill>
              </a:uFill>
              <a:latin typeface="Arial"/>
            </a:endParaRPr>
          </a:p>
        </p:txBody>
      </p:sp>
      <p:sp>
        <p:nvSpPr>
          <p:cNvPr id="27" name="CustomShape 19">
            <a:extLst>
              <a:ext uri="{FF2B5EF4-FFF2-40B4-BE49-F238E27FC236}">
                <a16:creationId xmlns:a16="http://schemas.microsoft.com/office/drawing/2014/main" id="{3A453B09-45AA-DF4A-BA8E-FFC92335C77E}"/>
              </a:ext>
            </a:extLst>
          </p:cNvPr>
          <p:cNvSpPr/>
          <p:nvPr/>
        </p:nvSpPr>
        <p:spPr>
          <a:xfrm>
            <a:off x="5688720" y="2469240"/>
            <a:ext cx="1655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1.2 Transcription dictionary</a:t>
            </a:r>
            <a:endParaRPr lang="es-ES" sz="1800" b="0" strike="noStrike" spc="-1">
              <a:solidFill>
                <a:srgbClr val="000000"/>
              </a:solidFill>
              <a:uFill>
                <a:solidFill>
                  <a:srgbClr val="FFFFFF"/>
                </a:solidFill>
              </a:uFill>
              <a:latin typeface="Arial"/>
            </a:endParaRPr>
          </a:p>
        </p:txBody>
      </p:sp>
      <p:sp>
        <p:nvSpPr>
          <p:cNvPr id="28" name="CustomShape 20">
            <a:extLst>
              <a:ext uri="{FF2B5EF4-FFF2-40B4-BE49-F238E27FC236}">
                <a16:creationId xmlns:a16="http://schemas.microsoft.com/office/drawing/2014/main" id="{EC82590F-6027-5945-8A51-B91FC8D072FD}"/>
              </a:ext>
            </a:extLst>
          </p:cNvPr>
          <p:cNvSpPr/>
          <p:nvPr/>
        </p:nvSpPr>
        <p:spPr>
          <a:xfrm>
            <a:off x="3384720" y="2541240"/>
            <a:ext cx="1655280" cy="68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2. Transcription hypotheses dictionary</a:t>
            </a:r>
            <a:endParaRPr lang="es-ES" sz="1800" b="0" strike="noStrike" spc="-1">
              <a:solidFill>
                <a:srgbClr val="000000"/>
              </a:solidFill>
              <a:uFill>
                <a:solidFill>
                  <a:srgbClr val="FFFFFF"/>
                </a:solidFill>
              </a:uFill>
              <a:latin typeface="Arial"/>
            </a:endParaRPr>
          </a:p>
        </p:txBody>
      </p:sp>
      <p:sp>
        <p:nvSpPr>
          <p:cNvPr id="29" name="CustomShape 21">
            <a:extLst>
              <a:ext uri="{FF2B5EF4-FFF2-40B4-BE49-F238E27FC236}">
                <a16:creationId xmlns:a16="http://schemas.microsoft.com/office/drawing/2014/main" id="{7EE09205-0687-7E4D-939F-3AC161325DBB}"/>
              </a:ext>
            </a:extLst>
          </p:cNvPr>
          <p:cNvSpPr/>
          <p:nvPr/>
        </p:nvSpPr>
        <p:spPr>
          <a:xfrm>
            <a:off x="3816720" y="3892680"/>
            <a:ext cx="1943280" cy="2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4. CFR String </a:t>
            </a:r>
            <a:endParaRPr lang="es-ES" sz="1800" b="0" strike="noStrike" spc="-1">
              <a:solidFill>
                <a:srgbClr val="000000"/>
              </a:solidFill>
              <a:uFill>
                <a:solidFill>
                  <a:srgbClr val="FFFFFF"/>
                </a:solidFill>
              </a:uFill>
              <a:latin typeface="Arial"/>
            </a:endParaRPr>
          </a:p>
        </p:txBody>
      </p:sp>
      <p:sp>
        <p:nvSpPr>
          <p:cNvPr id="30" name="CustomShape 22">
            <a:extLst>
              <a:ext uri="{FF2B5EF4-FFF2-40B4-BE49-F238E27FC236}">
                <a16:creationId xmlns:a16="http://schemas.microsoft.com/office/drawing/2014/main" id="{EBA86749-2034-0341-8EF0-B840B4732B76}"/>
              </a:ext>
            </a:extLst>
          </p:cNvPr>
          <p:cNvSpPr/>
          <p:nvPr/>
        </p:nvSpPr>
        <p:spPr>
          <a:xfrm>
            <a:off x="1224720" y="2822400"/>
            <a:ext cx="1943280" cy="53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3.1. Hypothesis + entities</a:t>
            </a:r>
            <a:endParaRPr lang="es-ES" sz="1800" b="0" strike="noStrike" spc="-1">
              <a:solidFill>
                <a:srgbClr val="000000"/>
              </a:solidFill>
              <a:uFill>
                <a:solidFill>
                  <a:srgbClr val="FFFFFF"/>
                </a:solidFill>
              </a:uFill>
              <a:latin typeface="Arial"/>
            </a:endParaRPr>
          </a:p>
        </p:txBody>
      </p:sp>
      <p:sp>
        <p:nvSpPr>
          <p:cNvPr id="31" name="CustomShape 23">
            <a:extLst>
              <a:ext uri="{FF2B5EF4-FFF2-40B4-BE49-F238E27FC236}">
                <a16:creationId xmlns:a16="http://schemas.microsoft.com/office/drawing/2014/main" id="{98B6166C-ECE6-D747-B0FD-71EC79FC493D}"/>
              </a:ext>
            </a:extLst>
          </p:cNvPr>
          <p:cNvSpPr/>
          <p:nvPr/>
        </p:nvSpPr>
        <p:spPr>
          <a:xfrm>
            <a:off x="1224720" y="3706200"/>
            <a:ext cx="1943280" cy="47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3.2. CFR String</a:t>
            </a:r>
            <a:endParaRPr lang="es-ES" sz="1800" b="0" strike="noStrike" spc="-1">
              <a:solidFill>
                <a:srgbClr val="000000"/>
              </a:solidFill>
              <a:uFill>
                <a:solidFill>
                  <a:srgbClr val="FFFFFF"/>
                </a:solidFill>
              </a:uFill>
              <a:latin typeface="Arial"/>
            </a:endParaRPr>
          </a:p>
        </p:txBody>
      </p:sp>
      <p:sp>
        <p:nvSpPr>
          <p:cNvPr id="32" name="CustomShape 24">
            <a:extLst>
              <a:ext uri="{FF2B5EF4-FFF2-40B4-BE49-F238E27FC236}">
                <a16:creationId xmlns:a16="http://schemas.microsoft.com/office/drawing/2014/main" id="{082C5F5E-5D59-9C4F-91DB-16BB39D604CD}"/>
              </a:ext>
            </a:extLst>
          </p:cNvPr>
          <p:cNvSpPr/>
          <p:nvPr/>
        </p:nvSpPr>
        <p:spPr>
          <a:xfrm>
            <a:off x="2448720" y="4857840"/>
            <a:ext cx="1943280" cy="4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5.1 Goals / Commands</a:t>
            </a:r>
            <a:endParaRPr lang="es-ES" sz="1800" b="0" strike="noStrike" spc="-1">
              <a:solidFill>
                <a:srgbClr val="000000"/>
              </a:solidFill>
              <a:uFill>
                <a:solidFill>
                  <a:srgbClr val="FFFFFF"/>
                </a:solidFill>
              </a:uFill>
              <a:latin typeface="Arial"/>
            </a:endParaRPr>
          </a:p>
        </p:txBody>
      </p:sp>
      <p:sp>
        <p:nvSpPr>
          <p:cNvPr id="33" name="CustomShape 25">
            <a:extLst>
              <a:ext uri="{FF2B5EF4-FFF2-40B4-BE49-F238E27FC236}">
                <a16:creationId xmlns:a16="http://schemas.microsoft.com/office/drawing/2014/main" id="{6C37E4C3-CAA1-BF48-8291-70401F8CBBBF}"/>
              </a:ext>
            </a:extLst>
          </p:cNvPr>
          <p:cNvSpPr/>
          <p:nvPr/>
        </p:nvSpPr>
        <p:spPr>
          <a:xfrm>
            <a:off x="4680720" y="4925880"/>
            <a:ext cx="1223280" cy="33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5.2 State</a:t>
            </a:r>
            <a:endParaRPr lang="es-ES" sz="1800" b="0" strike="noStrike" spc="-1">
              <a:solidFill>
                <a:srgbClr val="000000"/>
              </a:solidFill>
              <a:uFill>
                <a:solidFill>
                  <a:srgbClr val="FFFFFF"/>
                </a:solidFill>
              </a:uFill>
              <a:latin typeface="Arial"/>
            </a:endParaRPr>
          </a:p>
        </p:txBody>
      </p:sp>
      <p:sp>
        <p:nvSpPr>
          <p:cNvPr id="34" name="CustomShape 26">
            <a:extLst>
              <a:ext uri="{FF2B5EF4-FFF2-40B4-BE49-F238E27FC236}">
                <a16:creationId xmlns:a16="http://schemas.microsoft.com/office/drawing/2014/main" id="{9DBF72CD-7E35-A44F-A629-E89469AFDB31}"/>
              </a:ext>
            </a:extLst>
          </p:cNvPr>
          <p:cNvSpPr/>
          <p:nvPr/>
        </p:nvSpPr>
        <p:spPr>
          <a:xfrm>
            <a:off x="5688720" y="5877360"/>
            <a:ext cx="1511280" cy="48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6.1 Commands</a:t>
            </a:r>
            <a:endParaRPr lang="es-ES" sz="1800" b="0" strike="noStrike" spc="-1">
              <a:solidFill>
                <a:srgbClr val="000000"/>
              </a:solidFill>
              <a:uFill>
                <a:solidFill>
                  <a:srgbClr val="FFFFFF"/>
                </a:solidFill>
              </a:uFill>
              <a:latin typeface="Arial"/>
            </a:endParaRPr>
          </a:p>
        </p:txBody>
      </p:sp>
      <p:sp>
        <p:nvSpPr>
          <p:cNvPr id="35" name="CustomShape 27">
            <a:extLst>
              <a:ext uri="{FF2B5EF4-FFF2-40B4-BE49-F238E27FC236}">
                <a16:creationId xmlns:a16="http://schemas.microsoft.com/office/drawing/2014/main" id="{AA061136-9B09-AF43-A714-3CD515E14804}"/>
              </a:ext>
            </a:extLst>
          </p:cNvPr>
          <p:cNvSpPr/>
          <p:nvPr/>
        </p:nvSpPr>
        <p:spPr>
          <a:xfrm>
            <a:off x="5688720" y="5129640"/>
            <a:ext cx="1223280" cy="33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s-ES" sz="1500" b="0" strike="noStrike" spc="-1">
                <a:solidFill>
                  <a:srgbClr val="000000"/>
                </a:solidFill>
                <a:uFill>
                  <a:solidFill>
                    <a:srgbClr val="FFFFFF"/>
                  </a:solidFill>
                </a:uFill>
                <a:latin typeface="Arial"/>
                <a:ea typeface="DejaVu Sans"/>
              </a:rPr>
              <a:t>6.2 State</a:t>
            </a:r>
            <a:endParaRPr lang="es-ES" sz="1800" b="0" strike="noStrike" spc="-1">
              <a:solidFill>
                <a:srgbClr val="000000"/>
              </a:solidFill>
              <a:uFill>
                <a:solidFill>
                  <a:srgbClr val="FFFFFF"/>
                </a:solidFill>
              </a:uFill>
              <a:latin typeface="Arial"/>
            </a:endParaRPr>
          </a:p>
        </p:txBody>
      </p:sp>
      <p:sp>
        <p:nvSpPr>
          <p:cNvPr id="36" name="Line 28">
            <a:extLst>
              <a:ext uri="{FF2B5EF4-FFF2-40B4-BE49-F238E27FC236}">
                <a16:creationId xmlns:a16="http://schemas.microsoft.com/office/drawing/2014/main" id="{4EFCB4B7-A47C-824C-A18C-BDF500AB1A74}"/>
              </a:ext>
            </a:extLst>
          </p:cNvPr>
          <p:cNvSpPr/>
          <p:nvPr/>
        </p:nvSpPr>
        <p:spPr>
          <a:xfrm>
            <a:off x="1848897" y="2102498"/>
            <a:ext cx="815103"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7" name="TextShape 29">
            <a:extLst>
              <a:ext uri="{FF2B5EF4-FFF2-40B4-BE49-F238E27FC236}">
                <a16:creationId xmlns:a16="http://schemas.microsoft.com/office/drawing/2014/main" id="{C2068B35-2194-1E45-8122-9C8A828E45A1}"/>
              </a:ext>
            </a:extLst>
          </p:cNvPr>
          <p:cNvSpPr txBox="1"/>
          <p:nvPr/>
        </p:nvSpPr>
        <p:spPr>
          <a:xfrm>
            <a:off x="1619108" y="1792587"/>
            <a:ext cx="1224000" cy="316080"/>
          </a:xfrm>
          <a:prstGeom prst="rect">
            <a:avLst/>
          </a:prstGeom>
          <a:noFill/>
          <a:ln>
            <a:noFill/>
          </a:ln>
        </p:spPr>
        <p:txBody>
          <a:bodyPr lIns="90000" tIns="45000" rIns="90000" bIns="45000"/>
          <a:lstStyle/>
          <a:p>
            <a:r>
              <a:rPr lang="en-GB" sz="1600" b="0" strike="noStrike" spc="-1" dirty="0">
                <a:solidFill>
                  <a:srgbClr val="000000"/>
                </a:solidFill>
                <a:uFill>
                  <a:solidFill>
                    <a:srgbClr val="FFFFFF"/>
                  </a:solidFill>
                </a:uFill>
                <a:latin typeface="Arial"/>
              </a:rPr>
              <a:t>Voice</a:t>
            </a:r>
            <a:endParaRPr lang="en-GB" sz="1800" b="0" strike="noStrike" spc="-1" dirty="0">
              <a:solidFill>
                <a:srgbClr val="000000"/>
              </a:solidFill>
              <a:uFill>
                <a:solidFill>
                  <a:srgbClr val="FFFFFF"/>
                </a:solidFill>
              </a:uFill>
              <a:latin typeface="Arial"/>
            </a:endParaRPr>
          </a:p>
        </p:txBody>
      </p:sp>
      <p:sp>
        <p:nvSpPr>
          <p:cNvPr id="38" name="Line 30">
            <a:extLst>
              <a:ext uri="{FF2B5EF4-FFF2-40B4-BE49-F238E27FC236}">
                <a16:creationId xmlns:a16="http://schemas.microsoft.com/office/drawing/2014/main" id="{99E6D91F-4F5B-7D4B-B747-72516C3ABAB6}"/>
              </a:ext>
            </a:extLst>
          </p:cNvPr>
          <p:cNvSpPr/>
          <p:nvPr/>
        </p:nvSpPr>
        <p:spPr>
          <a:xfrm flipH="1" flipV="1">
            <a:off x="7767376" y="4450320"/>
            <a:ext cx="15999" cy="6793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39" name="TextShape 31">
            <a:extLst>
              <a:ext uri="{FF2B5EF4-FFF2-40B4-BE49-F238E27FC236}">
                <a16:creationId xmlns:a16="http://schemas.microsoft.com/office/drawing/2014/main" id="{F028F441-DE35-2D41-AF69-422A7642D3C1}"/>
              </a:ext>
            </a:extLst>
          </p:cNvPr>
          <p:cNvSpPr txBox="1"/>
          <p:nvPr/>
        </p:nvSpPr>
        <p:spPr>
          <a:xfrm>
            <a:off x="7754558" y="4624740"/>
            <a:ext cx="1368000" cy="602280"/>
          </a:xfrm>
          <a:prstGeom prst="rect">
            <a:avLst/>
          </a:prstGeom>
          <a:noFill/>
          <a:ln>
            <a:noFill/>
          </a:ln>
        </p:spPr>
        <p:txBody>
          <a:bodyPr lIns="90000" tIns="45000" rIns="90000" bIns="45000"/>
          <a:lstStyle/>
          <a:p>
            <a:r>
              <a:rPr lang="en-GB" sz="1500" b="0" strike="noStrike" spc="-1" dirty="0">
                <a:solidFill>
                  <a:srgbClr val="000000"/>
                </a:solidFill>
                <a:uFill>
                  <a:solidFill>
                    <a:srgbClr val="FFFFFF"/>
                  </a:solidFill>
                </a:uFill>
                <a:latin typeface="Arial"/>
              </a:rPr>
              <a:t>Movements</a:t>
            </a:r>
          </a:p>
        </p:txBody>
      </p:sp>
      <p:sp>
        <p:nvSpPr>
          <p:cNvPr id="3" name="Marco 2">
            <a:extLst>
              <a:ext uri="{FF2B5EF4-FFF2-40B4-BE49-F238E27FC236}">
                <a16:creationId xmlns:a16="http://schemas.microsoft.com/office/drawing/2014/main" id="{4541D661-ED41-E442-B9EF-EE99B8D801DC}"/>
              </a:ext>
            </a:extLst>
          </p:cNvPr>
          <p:cNvSpPr/>
          <p:nvPr/>
        </p:nvSpPr>
        <p:spPr>
          <a:xfrm>
            <a:off x="5401800" y="1630898"/>
            <a:ext cx="1798200" cy="493462"/>
          </a:xfrm>
          <a:prstGeom prst="frame">
            <a:avLst/>
          </a:prstGeom>
          <a:solidFill>
            <a:srgbClr val="FF0000">
              <a:alpha val="37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6499986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POLL_EMBED_ID" val="88ed1733-0342-4419-b161-87abdf3ff0bd"/>
  <p:tag name="__PE_POLL_URL" val="True"/>
  <p:tag name="__PE_ORIG_SIZE" val="276"/>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POLL_EMBED_ID" val="fca4e572-99e0-4193-9225-d5df61f62c2a"/>
  <p:tag name="__PE_POLL_URL" val="True"/>
  <p:tag name="__PE_ORIG_SIZE" val="308,3065"/>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POLL_EMBED_ID" val="88c97c19-fc64-49c0-8868-48bb5b4e4074"/>
  <p:tag name="__PE_POLL_URL" val="True"/>
  <p:tag name="__PE_ORIG_SIZE" val="316,9563"/>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POLL_EMBED_ID" val="4a0b6c42-ec06-4c0e-834e-eb07e6b4ddba"/>
  <p:tag name="__PE_POLL_URL" val="True"/>
  <p:tag name="__PE_ORIG_SIZE" val="314,9563"/>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POLL_EMBED_ID" val="1c52d19c-23a8-4e45-8634-f323d237530a"/>
  <p:tag name="__PE_POLL_URL" val="True"/>
  <p:tag name="__PE_ORIG_SIZE" val="316,9563"/>
</p:tagLst>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{31CC53D5-8DE4-C640-917A-AAE1786F7423}tf10001120</Template>
  <TotalTime>1223</TotalTime>
  <Words>2099</Words>
  <Application>Microsoft Macintosh PowerPoint</Application>
  <PresentationFormat>On-screen Show (4:3)</PresentationFormat>
  <Paragraphs>748</Paragraphs>
  <Slides>45</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DejaVu Sans</vt:lpstr>
      <vt:lpstr>Gill Sans MT</vt:lpstr>
      <vt:lpstr>Paquete</vt:lpstr>
      <vt:lpstr>Human-robot interaction (HRI)</vt:lpstr>
      <vt:lpstr>index</vt:lpstr>
      <vt:lpstr>PowerPoint Presentation</vt:lpstr>
      <vt:lpstr>INTRODUCTION</vt:lpstr>
      <vt:lpstr>INTRODUCTION</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PowerPoint Presentation</vt:lpstr>
      <vt:lpstr>PowerPoint Presentation</vt:lpstr>
      <vt:lpstr>PowerPoint Presentation</vt:lpstr>
      <vt:lpstr>PowerPoint Presentation</vt:lpstr>
      <vt:lpstr>conclusions</vt:lpstr>
      <vt:lpstr>Questions time</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Máquina Enigma</dc:title>
  <dc:creator>ALEJANDRO MARTIN SIMON SANCHEZ</dc:creator>
  <cp:lastModifiedBy>JORGE DANIEL LABORDA SICILIA</cp:lastModifiedBy>
  <cp:revision>122</cp:revision>
  <dcterms:created xsi:type="dcterms:W3CDTF">2018-02-25T17:33:33Z</dcterms:created>
  <dcterms:modified xsi:type="dcterms:W3CDTF">2018-05-29T14:57:28Z</dcterms:modified>
</cp:coreProperties>
</file>