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4"/>
  </p:sldMasterIdLst>
  <p:notesMasterIdLst>
    <p:notesMasterId r:id="rId22"/>
  </p:notesMasterIdLst>
  <p:handoutMasterIdLst>
    <p:handoutMasterId r:id="rId23"/>
  </p:handoutMasterIdLst>
  <p:sldIdLst>
    <p:sldId id="388" r:id="rId5"/>
    <p:sldId id="342" r:id="rId6"/>
    <p:sldId id="383" r:id="rId7"/>
    <p:sldId id="359" r:id="rId8"/>
    <p:sldId id="365" r:id="rId9"/>
    <p:sldId id="376" r:id="rId10"/>
    <p:sldId id="387" r:id="rId11"/>
    <p:sldId id="389" r:id="rId12"/>
    <p:sldId id="390" r:id="rId13"/>
    <p:sldId id="391" r:id="rId14"/>
    <p:sldId id="392" r:id="rId15"/>
    <p:sldId id="393" r:id="rId16"/>
    <p:sldId id="384" r:id="rId17"/>
    <p:sldId id="385" r:id="rId18"/>
    <p:sldId id="386" r:id="rId19"/>
    <p:sldId id="382" r:id="rId20"/>
    <p:sldId id="3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98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2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416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04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6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0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49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99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3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749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298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88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8453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55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64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74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73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083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462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33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63978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87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623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122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03DD-CF49-C160-C4D0-E1BF86F8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8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956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772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766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83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  <p:sldLayoutId id="2147484122" r:id="rId18"/>
    <p:sldLayoutId id="2147484123" r:id="rId19"/>
    <p:sldLayoutId id="2147484124" r:id="rId20"/>
    <p:sldLayoutId id="2147484125" r:id="rId21"/>
    <p:sldLayoutId id="2147484126" r:id="rId22"/>
    <p:sldLayoutId id="2147483679" r:id="rId2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ixabay.com/en/united-states-map-north-america-map-1137085/" TargetMode="Externa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1559F-8D0C-1552-B17C-DB96F115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34F70-B522-90E9-6AE9-63DB0E31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625600"/>
            <a:ext cx="6502400" cy="360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B8329-2595-54BB-AACA-F6EB4B37984E}"/>
              </a:ext>
            </a:extLst>
          </p:cNvPr>
          <p:cNvSpPr txBox="1"/>
          <p:nvPr/>
        </p:nvSpPr>
        <p:spPr>
          <a:xfrm>
            <a:off x="2844800" y="461913"/>
            <a:ext cx="617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OSU Data Analysis Bootcamp</a:t>
            </a:r>
          </a:p>
        </p:txBody>
      </p:sp>
    </p:spTree>
    <p:extLst>
      <p:ext uri="{BB962C8B-B14F-4D97-AF65-F5344CB8AC3E}">
        <p14:creationId xmlns:p14="http://schemas.microsoft.com/office/powerpoint/2010/main" val="14895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457" y="1243247"/>
            <a:ext cx="3999635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</a:rPr>
              <a:t>As the education level increases, the hourly wage increases at a similar rate for men and women.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E024F78-56A6-7740-B68D-8D4D026EDF3F}" type="slidenum">
              <a:rPr lang="en-US" sz="10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D0F37-FA09-C8F3-4043-47A1AD55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4" y="733426"/>
            <a:ext cx="6565717" cy="5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2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457" y="1243247"/>
            <a:ext cx="3999635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</a:rPr>
              <a:t>Men and women see a similar rate of increase with a high school diploma (1973 -2022)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The p-value = 0.621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Shows no significant difference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E024F78-56A6-7740-B68D-8D4D026EDF3F}" type="slidenum">
              <a:rPr lang="en-US" sz="10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1751A-D24D-5E31-5E47-DC25BACE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4" y="799817"/>
            <a:ext cx="6218128" cy="51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457" y="1243247"/>
            <a:ext cx="3999635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</a:rPr>
              <a:t>Men and women see a similar rate of increase with a Bachelor Degree (1973 -2022).</a:t>
            </a:r>
            <a:br>
              <a:rPr lang="en-US" sz="2500" dirty="0">
                <a:solidFill>
                  <a:srgbClr val="FFFFFF"/>
                </a:solidFill>
              </a:rPr>
            </a:b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The p-value = 0.199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Shows no significant difference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E024F78-56A6-7740-B68D-8D4D026EDF3F}" type="slidenum">
              <a:rPr lang="en-US" sz="10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3E36C-25F8-CF9C-3039-DA46FFC0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05" y="799816"/>
            <a:ext cx="6329362" cy="52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r">
              <a:spcAft>
                <a:spcPts val="0"/>
              </a:spcAft>
            </a:pPr>
            <a:r>
              <a:rPr lang="en-US" sz="3000">
                <a:solidFill>
                  <a:schemeClr val="tx1"/>
                </a:solidFill>
              </a:rPr>
              <a:t>In the last 5 years, for those with an Advanced Degree, is there a difference between the groups based on race?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+mn-lt"/>
                <a:cs typeface="+mn-cs"/>
              </a:rPr>
              <a:t>Question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457" y="1243247"/>
            <a:ext cx="3999635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</a:rPr>
              <a:t>Throughout the Years an Advanced Education has always correlated with an increase in Wages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growth and progress&#10;&#10;Description automatically generated with medium confidence">
            <a:extLst>
              <a:ext uri="{FF2B5EF4-FFF2-40B4-BE49-F238E27FC236}">
                <a16:creationId xmlns:a16="http://schemas.microsoft.com/office/drawing/2014/main" id="{5368A400-9122-B774-3744-409A2FA8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779247"/>
            <a:ext cx="6768219" cy="3299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E024F78-56A6-7740-B68D-8D4D026EDF3F}" type="slidenum">
              <a:rPr lang="en-US" sz="10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5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356610" y="5057319"/>
            <a:ext cx="9478780" cy="1665015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Last 5 years shows the discrepancies of wages between the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Anova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9.22e-07 shows statistically difference between the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Ttest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0.0059 show statistically difference between Black Advanced Degree and Hispanic Advanced Degree</a:t>
            </a:r>
          </a:p>
          <a:p>
            <a:pPr marL="569214" lvl="1"/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46F2D-FC93-140A-3C44-13F8C24C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10" y="116850"/>
            <a:ext cx="9478780" cy="48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3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356610" y="5044608"/>
            <a:ext cx="9478780" cy="1665015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Last 5 years shows the discrepancies of wages between the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Anova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4.24e-08 shows statistically difference between the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Ttest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0.0082 show statistically difference between Black Bachelors Degree and Hispanic </a:t>
            </a:r>
            <a:r>
              <a:rPr lang="en-US" sz="2200">
                <a:solidFill>
                  <a:schemeClr val="tx1"/>
                </a:solidFill>
                <a:latin typeface="Book Antiqua" panose="02040602050305030304" pitchFamily="18" charset="0"/>
              </a:rPr>
              <a:t>Bachelors Degree</a:t>
            </a:r>
            <a:endParaRPr lang="en-US" sz="2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569214" lvl="1"/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2B8A0-105C-74A3-4DAC-610ECB39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10" y="148377"/>
            <a:ext cx="9478780" cy="47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DDC6A-BC98-5DEB-028A-40D3D3F3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3C1C8-8C51-5040-14E5-6E6765AB46A2}"/>
              </a:ext>
            </a:extLst>
          </p:cNvPr>
          <p:cNvSpPr txBox="1"/>
          <p:nvPr/>
        </p:nvSpPr>
        <p:spPr>
          <a:xfrm>
            <a:off x="3115734" y="2777067"/>
            <a:ext cx="628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747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D72AAE7E-41C4-FAC7-5559-62C3BCB84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862" b="10582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6A7F27-5B86-4914-90A3-E04479F8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32A30EC-2C72-4D1B-9B53-76A0601A1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34" y="2054268"/>
            <a:ext cx="8354862" cy="17285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Wages by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Education in USA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9"/>
            <a:ext cx="8354863" cy="967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1973-2022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AC37-9DC9-122D-C5DE-B7D5098A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52B50-4F26-C2A3-0FA2-95490370E1DD}"/>
              </a:ext>
            </a:extLst>
          </p:cNvPr>
          <p:cNvSpPr txBox="1"/>
          <p:nvPr/>
        </p:nvSpPr>
        <p:spPr>
          <a:xfrm>
            <a:off x="3767328" y="2316086"/>
            <a:ext cx="4425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PRESENTED BY: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APRIL JOHNSON</a:t>
            </a:r>
          </a:p>
          <a:p>
            <a:pPr algn="ctr"/>
            <a:r>
              <a:rPr lang="en-US" sz="2800" dirty="0"/>
              <a:t>RANDY SILVEY</a:t>
            </a:r>
          </a:p>
          <a:p>
            <a:pPr algn="ctr"/>
            <a:r>
              <a:rPr lang="en-US" sz="2800" dirty="0"/>
              <a:t>RENEE PLEASNICK</a:t>
            </a:r>
          </a:p>
        </p:txBody>
      </p:sp>
    </p:spTree>
    <p:extLst>
      <p:ext uri="{BB962C8B-B14F-4D97-AF65-F5344CB8AC3E}">
        <p14:creationId xmlns:p14="http://schemas.microsoft.com/office/powerpoint/2010/main" val="102362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07" y="179727"/>
            <a:ext cx="4832465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5091" y="1391123"/>
            <a:ext cx="5467099" cy="4544579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Are female earnings trending towards as much as males with an Advanced degree?</a:t>
            </a: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Does the increase in Education affect the increase in salary for both men and women equally?</a:t>
            </a: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14350">
              <a:lnSpc>
                <a:spcPct val="11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In the last 5 years for those with an Advanced Degree is there a difference between the groups based on race?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90B300-7978-263B-58CF-4F1E09DF8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54" r="218" b="-2"/>
          <a:stretch/>
        </p:blipFill>
        <p:spPr>
          <a:xfrm>
            <a:off x="1141857" y="1114868"/>
            <a:ext cx="4450460" cy="4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514350" algn="r"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Are female earnings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trending towards as much as males with an Advanced degree?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Question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25652" y="4692987"/>
            <a:ext cx="10140696" cy="1123338"/>
          </a:xfrm>
        </p:spPr>
        <p:txBody>
          <a:bodyPr>
            <a:normAutofit/>
          </a:bodyPr>
          <a:lstStyle/>
          <a:p>
            <a:pPr lvl="1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There is a distinct gap throughout the years between the wages of men vs women with an advanced degree.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E153E-90E8-113E-1620-58947157F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8" y="548640"/>
            <a:ext cx="11687603" cy="33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06004-7E31-FB9B-D7D6-639E2FE3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056" y="197146"/>
            <a:ext cx="6172200" cy="4808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EC90E-9848-2D2C-EF7A-A62352AAEA9A}"/>
              </a:ext>
            </a:extLst>
          </p:cNvPr>
          <p:cNvSpPr txBox="1">
            <a:spLocks/>
          </p:cNvSpPr>
          <p:nvPr/>
        </p:nvSpPr>
        <p:spPr>
          <a:xfrm>
            <a:off x="1078992" y="5102352"/>
            <a:ext cx="10305288" cy="1417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Over the last 50 years, data shows that men earn more than women with an advanced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Anova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1.57e-16 shows statistical difference between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Ttest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pvalue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= 4.18e-16 show statistical difference between Men with an Advanced Degree and Women with an Advanced Degree</a:t>
            </a:r>
          </a:p>
          <a:p>
            <a:pPr marL="569214" lvl="1"/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0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02090E"/>
            </a:gs>
            <a:gs pos="25500">
              <a:srgbClr val="60849E"/>
            </a:gs>
            <a:gs pos="0">
              <a:schemeClr val="bg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EC90E-9848-2D2C-EF7A-A62352AAEA9A}"/>
              </a:ext>
            </a:extLst>
          </p:cNvPr>
          <p:cNvSpPr txBox="1">
            <a:spLocks/>
          </p:cNvSpPr>
          <p:nvPr/>
        </p:nvSpPr>
        <p:spPr>
          <a:xfrm>
            <a:off x="1078992" y="5102352"/>
            <a:ext cx="9741666" cy="141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The mean for women is roughly 37 while for men is 49.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81B57-605D-6027-455F-A13B78D3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" y="669302"/>
            <a:ext cx="9741666" cy="36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514350" algn="r"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Does the increase in education affect the increase in hourly wage for both men and women equally?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Question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128</TotalTime>
  <Words>413</Words>
  <Application>Microsoft Office PowerPoint</Application>
  <PresentationFormat>Widescreen</PresentationFormat>
  <Paragraphs>62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 Antiqua</vt:lpstr>
      <vt:lpstr>Bookman Old Style</vt:lpstr>
      <vt:lpstr>Calibri</vt:lpstr>
      <vt:lpstr>Rockwell</vt:lpstr>
      <vt:lpstr>Damask</vt:lpstr>
      <vt:lpstr>PowerPoint Presentation</vt:lpstr>
      <vt:lpstr>Wages by  Education in USA</vt:lpstr>
      <vt:lpstr>PowerPoint Presentation</vt:lpstr>
      <vt:lpstr>Questions</vt:lpstr>
      <vt:lpstr>Are female earnings trending towards as much as males with an Advanced degree?</vt:lpstr>
      <vt:lpstr>PowerPoint Presentation</vt:lpstr>
      <vt:lpstr>PowerPoint Presentation</vt:lpstr>
      <vt:lpstr>PowerPoint Presentation</vt:lpstr>
      <vt:lpstr>Does the increase in education affect the increase in hourly wage for both men and women equally?</vt:lpstr>
      <vt:lpstr>As the education level increases, the hourly wage increases at a similar rate for men and women.</vt:lpstr>
      <vt:lpstr>Men and women see a similar rate of increase with a high school diploma (1973 -2022)  The p-value = 0.621 Shows no significant difference</vt:lpstr>
      <vt:lpstr>Men and women see a similar rate of increase with a Bachelor Degree (1973 -2022).  The p-value = 0.199 Shows no significant difference</vt:lpstr>
      <vt:lpstr>In the last 5 years, for those with an Advanced Degree, is there a difference between the groups based on race?</vt:lpstr>
      <vt:lpstr>Throughout the Years an Advanced Education has always correlated with an increase in Wages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Wages by  Education in USA</dc:title>
  <dc:creator>rsilvey22@gmail.com</dc:creator>
  <cp:lastModifiedBy>Renee Pleasnick</cp:lastModifiedBy>
  <cp:revision>4</cp:revision>
  <dcterms:created xsi:type="dcterms:W3CDTF">2024-04-14T22:36:51Z</dcterms:created>
  <dcterms:modified xsi:type="dcterms:W3CDTF">2024-04-18T02:01:52Z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