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2" r:id="rId14"/>
    <p:sldId id="273" r:id="rId15"/>
    <p:sldId id="274" r:id="rId16"/>
    <p:sldId id="275" r:id="rId17"/>
    <p:sldId id="271" r:id="rId18"/>
    <p:sldId id="277" r:id="rId19"/>
    <p:sldId id="263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0856-0C47-4AB1-8C40-D99AC8675B3E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685E-02EC-4961-A89E-C0A689536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16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0856-0C47-4AB1-8C40-D99AC8675B3E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685E-02EC-4961-A89E-C0A689536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06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0856-0C47-4AB1-8C40-D99AC8675B3E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685E-02EC-4961-A89E-C0A689536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10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0856-0C47-4AB1-8C40-D99AC8675B3E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685E-02EC-4961-A89E-C0A689536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2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0856-0C47-4AB1-8C40-D99AC8675B3E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685E-02EC-4961-A89E-C0A689536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20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0856-0C47-4AB1-8C40-D99AC8675B3E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685E-02EC-4961-A89E-C0A689536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11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0856-0C47-4AB1-8C40-D99AC8675B3E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685E-02EC-4961-A89E-C0A689536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84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0856-0C47-4AB1-8C40-D99AC8675B3E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685E-02EC-4961-A89E-C0A689536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25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0856-0C47-4AB1-8C40-D99AC8675B3E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685E-02EC-4961-A89E-C0A689536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04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0856-0C47-4AB1-8C40-D99AC8675B3E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685E-02EC-4961-A89E-C0A689536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63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0856-0C47-4AB1-8C40-D99AC8675B3E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685E-02EC-4961-A89E-C0A689536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3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70856-0C47-4AB1-8C40-D99AC8675B3E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1685E-02EC-4961-A89E-C0A689536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429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skydome20/R-Note9-Clustering" TargetMode="External"/><Relationship Id="rId2" Type="http://schemas.openxmlformats.org/officeDocument/2006/relationships/hyperlink" Target="https://chih-sheng-huang821.medium.com/%E6%A9%9F%E5%99%A8%E5%AD%B8%E7%BF%92-%E9%9B%86%E7%BE%A4%E5%88%86%E6%9E%90-k-means-clustering-e608a7fe1b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irlab.org/jang/books/dcpr/dcHierClustering.asp?title=3-2%20Hierarchical%20Clustering%20(%B6%A5%BCh%A6%A1%A4%C0%B8s%AAk)&amp;language=chinese" TargetMode="External"/><Relationship Id="rId4" Type="http://schemas.openxmlformats.org/officeDocument/2006/relationships/hyperlink" Target="https://rstudio-pubs-static.s3.amazonaws.com/445820_c6663e5a79874afdae826669a9499413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s://youtu.be/BESOAAiYhB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XY6PxAaOk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Text Clustering In R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>
          <a:xfrm>
            <a:off x="1524000" y="3842238"/>
            <a:ext cx="9144000" cy="1415562"/>
          </a:xfrm>
        </p:spPr>
        <p:txBody>
          <a:bodyPr/>
          <a:lstStyle/>
          <a:p>
            <a:r>
              <a:rPr lang="en-US" altLang="zh-TW" dirty="0" smtClean="0"/>
              <a:t>Lecturer: WU CHENG-LIN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9652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Programming Flow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902189" y="4562475"/>
            <a:ext cx="10515600" cy="1500187"/>
          </a:xfrm>
        </p:spPr>
        <p:txBody>
          <a:bodyPr/>
          <a:lstStyle/>
          <a:p>
            <a:r>
              <a:rPr lang="en-US" altLang="zh-TW" dirty="0" smtClean="0"/>
              <a:t>Be prepared to write some 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193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30470" y="162902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Dataset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30470" y="1553063"/>
            <a:ext cx="5122985" cy="71535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FFC000"/>
                </a:solidFill>
              </a:rPr>
              <a:t>Product Description (.CSV)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0677" y="2333013"/>
            <a:ext cx="5257593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There’re </a:t>
            </a:r>
            <a:r>
              <a:rPr lang="en-US" altLang="zh-TW" sz="2000" dirty="0" smtClean="0">
                <a:solidFill>
                  <a:srgbClr val="FFC000"/>
                </a:solidFill>
              </a:rPr>
              <a:t>12</a:t>
            </a:r>
            <a:r>
              <a:rPr lang="en-US" altLang="zh-TW" sz="2000" dirty="0" smtClean="0"/>
              <a:t> items in total. </a:t>
            </a:r>
          </a:p>
          <a:p>
            <a:r>
              <a:rPr lang="en-US" altLang="zh-TW" sz="2000" dirty="0" smtClean="0"/>
              <a:t>Each product belongs to one of these categories: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Drone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Jacket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Knife</a:t>
            </a:r>
            <a:endParaRPr lang="zh-TW" altLang="en-US" sz="2000" dirty="0"/>
          </a:p>
        </p:txBody>
      </p:sp>
      <p:pic>
        <p:nvPicPr>
          <p:cNvPr id="7172" name="Picture 4" descr="Men's Black Full Sleeve Jacket, Rs 500 /piece Mehak Garments | ID:  1587990596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3" r="6897" b="1046"/>
          <a:stretch/>
        </p:blipFill>
        <p:spPr bwMode="auto">
          <a:xfrm>
            <a:off x="2373380" y="5048868"/>
            <a:ext cx="1081996" cy="127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FREEFLY Alta X Drone 950-00100 B&amp;H Photo Vide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08"/>
          <a:stretch/>
        </p:blipFill>
        <p:spPr bwMode="auto">
          <a:xfrm>
            <a:off x="618393" y="5048868"/>
            <a:ext cx="1532151" cy="127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ZWILLING Professional S, Chef's Knife, 20 cm: Amazon.co.uk: Kitchen &amp; Hom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213" y="5048868"/>
            <a:ext cx="1261084" cy="127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6520834" y="2412151"/>
            <a:ext cx="1872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solidFill>
                  <a:srgbClr val="FFC000"/>
                </a:solidFill>
              </a:rPr>
              <a:t>Dataset Preview</a:t>
            </a:r>
            <a:endParaRPr lang="zh-TW" altLang="en-US" sz="2000" dirty="0">
              <a:solidFill>
                <a:srgbClr val="FFC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20834" y="3470402"/>
            <a:ext cx="11349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/>
              <a:t>DJI Mavic 2 Pro</a:t>
            </a:r>
          </a:p>
        </p:txBody>
      </p:sp>
      <p:sp>
        <p:nvSpPr>
          <p:cNvPr id="9" name="矩形 8"/>
          <p:cNvSpPr/>
          <p:nvPr/>
        </p:nvSpPr>
        <p:spPr>
          <a:xfrm>
            <a:off x="7852365" y="3470401"/>
            <a:ext cx="3523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/>
              <a:t>The Mavic 2 Pro is a compact, foldable drone </a:t>
            </a:r>
            <a:r>
              <a:rPr lang="zh-TW" altLang="en-US" sz="1200" dirty="0" smtClean="0"/>
              <a:t>that's </a:t>
            </a:r>
            <a:r>
              <a:rPr lang="en-US" altLang="zh-TW" sz="1200" dirty="0" smtClean="0"/>
              <a:t>…</a:t>
            </a:r>
            <a:endParaRPr lang="zh-TW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6520834" y="3862627"/>
            <a:ext cx="11615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/>
              <a:t>Bomber Jackets</a:t>
            </a:r>
          </a:p>
        </p:txBody>
      </p:sp>
      <p:sp>
        <p:nvSpPr>
          <p:cNvPr id="11" name="矩形 10"/>
          <p:cNvSpPr/>
          <p:nvPr/>
        </p:nvSpPr>
        <p:spPr>
          <a:xfrm>
            <a:off x="7852365" y="3862627"/>
            <a:ext cx="37843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/>
              <a:t>Also known as a flight jacket, a bomber jacket is a </a:t>
            </a:r>
            <a:r>
              <a:rPr lang="zh-TW" altLang="en-US" sz="1200" dirty="0" smtClean="0"/>
              <a:t>short </a:t>
            </a:r>
            <a:r>
              <a:rPr lang="en-US" altLang="zh-TW" sz="1200" dirty="0" smtClean="0"/>
              <a:t>…</a:t>
            </a:r>
            <a:endParaRPr lang="zh-TW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6520834" y="4298807"/>
            <a:ext cx="9076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 smtClean="0"/>
              <a:t>Chef</a:t>
            </a:r>
            <a:r>
              <a:rPr lang="en-US" altLang="zh-TW" sz="1200" dirty="0" smtClean="0"/>
              <a:t>’</a:t>
            </a:r>
            <a:r>
              <a:rPr lang="zh-TW" altLang="en-US" sz="1200" dirty="0" smtClean="0"/>
              <a:t>s </a:t>
            </a:r>
            <a:r>
              <a:rPr lang="zh-TW" altLang="en-US" sz="1200" dirty="0"/>
              <a:t>knife</a:t>
            </a:r>
          </a:p>
        </p:txBody>
      </p:sp>
      <p:sp>
        <p:nvSpPr>
          <p:cNvPr id="13" name="矩形 12"/>
          <p:cNvSpPr/>
          <p:nvPr/>
        </p:nvSpPr>
        <p:spPr>
          <a:xfrm>
            <a:off x="7852365" y="4298806"/>
            <a:ext cx="3237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/>
              <a:t>A </a:t>
            </a:r>
            <a:r>
              <a:rPr lang="zh-TW" altLang="en-US" sz="1200" dirty="0" smtClean="0"/>
              <a:t>chef</a:t>
            </a:r>
            <a:r>
              <a:rPr lang="en-US" altLang="zh-TW" sz="1200" dirty="0" smtClean="0"/>
              <a:t>’</a:t>
            </a:r>
            <a:r>
              <a:rPr lang="zh-TW" altLang="en-US" sz="1200" dirty="0" smtClean="0"/>
              <a:t>s </a:t>
            </a:r>
            <a:r>
              <a:rPr lang="zh-TW" altLang="en-US" sz="1200" dirty="0"/>
              <a:t>knife is one of the most versatile </a:t>
            </a:r>
            <a:r>
              <a:rPr lang="zh-TW" altLang="en-US" sz="1200" dirty="0" smtClean="0"/>
              <a:t>tools </a:t>
            </a:r>
            <a:r>
              <a:rPr lang="en-US" altLang="zh-TW" sz="1200" dirty="0" smtClean="0"/>
              <a:t>…</a:t>
            </a:r>
            <a:endParaRPr lang="zh-TW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6520834" y="3101069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name</a:t>
            </a:r>
            <a:endParaRPr lang="zh-TW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7852365" y="3091906"/>
            <a:ext cx="1254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61732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30470" y="162902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Programming Flow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761999" y="1488465"/>
            <a:ext cx="4469423" cy="4455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 smtClean="0"/>
              <a:t>Load </a:t>
            </a:r>
            <a:r>
              <a:rPr lang="en-US" altLang="zh-TW" sz="1600" dirty="0"/>
              <a:t>dataset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 smtClean="0">
                <a:solidFill>
                  <a:srgbClr val="FFC000"/>
                </a:solidFill>
              </a:rPr>
              <a:t>Data preprocessing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FFC000"/>
                </a:solidFill>
              </a:rPr>
              <a:t>R</a:t>
            </a:r>
            <a:r>
              <a:rPr lang="en-US" altLang="zh-TW" sz="1600" dirty="0" smtClean="0">
                <a:solidFill>
                  <a:srgbClr val="FFC000"/>
                </a:solidFill>
              </a:rPr>
              <a:t>emove </a:t>
            </a:r>
            <a:r>
              <a:rPr lang="en-US" altLang="zh-TW" sz="1600" dirty="0" err="1">
                <a:solidFill>
                  <a:srgbClr val="FFC000"/>
                </a:solidFill>
              </a:rPr>
              <a:t>stopwords</a:t>
            </a:r>
            <a:endParaRPr lang="en-US" altLang="zh-TW" sz="1600" dirty="0">
              <a:solidFill>
                <a:srgbClr val="FFC000"/>
              </a:solidFill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olidFill>
                  <a:srgbClr val="FFC000"/>
                </a:solidFill>
              </a:rPr>
              <a:t>Do </a:t>
            </a:r>
            <a:r>
              <a:rPr lang="en-US" altLang="zh-TW" sz="1600" dirty="0">
                <a:solidFill>
                  <a:srgbClr val="FFC000"/>
                </a:solidFill>
              </a:rPr>
              <a:t>word stemming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olidFill>
                  <a:srgbClr val="FFC000"/>
                </a:solidFill>
              </a:rPr>
              <a:t>Trim excessive whitespace</a:t>
            </a:r>
            <a:endParaRPr lang="en-US" altLang="zh-TW" sz="1600" dirty="0">
              <a:solidFill>
                <a:srgbClr val="FFC000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 smtClean="0"/>
              <a:t>Create </a:t>
            </a:r>
            <a:r>
              <a:rPr lang="en-US" altLang="zh-TW" sz="1600" dirty="0"/>
              <a:t>document-term matrix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 smtClean="0"/>
              <a:t>Calculate </a:t>
            </a:r>
            <a:r>
              <a:rPr lang="en-US" altLang="zh-TW" sz="1600" dirty="0"/>
              <a:t>similarity </a:t>
            </a:r>
            <a:r>
              <a:rPr lang="en-US" altLang="zh-TW" sz="1600" dirty="0" smtClean="0"/>
              <a:t>between documents</a:t>
            </a:r>
            <a:endParaRPr lang="en-US" altLang="zh-TW" sz="16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 smtClean="0"/>
              <a:t>Execute </a:t>
            </a:r>
            <a:r>
              <a:rPr lang="en-US" altLang="zh-TW" sz="1600" dirty="0"/>
              <a:t>clustering algorithm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 smtClean="0"/>
              <a:t>Visualize </a:t>
            </a:r>
            <a:r>
              <a:rPr lang="en-US" altLang="zh-TW" sz="1600" dirty="0"/>
              <a:t>clusters</a:t>
            </a:r>
          </a:p>
        </p:txBody>
      </p:sp>
      <p:sp>
        <p:nvSpPr>
          <p:cNvPr id="3" name="矩形 2"/>
          <p:cNvSpPr/>
          <p:nvPr/>
        </p:nvSpPr>
        <p:spPr>
          <a:xfrm>
            <a:off x="5462951" y="1488465"/>
            <a:ext cx="1204048" cy="5168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TW" b="1" dirty="0" err="1" smtClean="0"/>
              <a:t>Stopwords</a:t>
            </a:r>
            <a:endParaRPr lang="en-US" altLang="zh-TW" b="1" dirty="0"/>
          </a:p>
        </p:txBody>
      </p:sp>
      <p:sp>
        <p:nvSpPr>
          <p:cNvPr id="7" name="矩形 6"/>
          <p:cNvSpPr/>
          <p:nvPr/>
        </p:nvSpPr>
        <p:spPr>
          <a:xfrm>
            <a:off x="5692020" y="2593746"/>
            <a:ext cx="4845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 smtClean="0">
                <a:solidFill>
                  <a:schemeClr val="tx1">
                    <a:lumMod val="85000"/>
                  </a:schemeClr>
                </a:solidFill>
              </a:rPr>
              <a:t>I, </a:t>
            </a:r>
            <a:r>
              <a:rPr lang="zh-TW" altLang="en-US" i="1" dirty="0" smtClean="0">
                <a:solidFill>
                  <a:schemeClr val="tx1">
                    <a:lumMod val="85000"/>
                  </a:schemeClr>
                </a:solidFill>
              </a:rPr>
              <a:t>me</a:t>
            </a:r>
            <a:r>
              <a:rPr lang="en-US" altLang="zh-TW" i="1" dirty="0" smtClean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zh-TW" altLang="en-US" i="1" dirty="0" smtClean="0">
                <a:solidFill>
                  <a:schemeClr val="tx1">
                    <a:lumMod val="85000"/>
                  </a:schemeClr>
                </a:solidFill>
              </a:rPr>
              <a:t>my</a:t>
            </a:r>
            <a:r>
              <a:rPr lang="en-US" altLang="zh-TW" i="1" dirty="0" smtClean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zh-TW" altLang="en-US" i="1" dirty="0" smtClean="0">
                <a:solidFill>
                  <a:schemeClr val="tx1">
                    <a:lumMod val="85000"/>
                  </a:schemeClr>
                </a:solidFill>
              </a:rPr>
              <a:t> myself</a:t>
            </a:r>
            <a:r>
              <a:rPr lang="en-US" altLang="zh-TW" i="1" dirty="0" smtClean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zh-TW" altLang="en-US" i="1" dirty="0" smtClean="0">
                <a:solidFill>
                  <a:schemeClr val="tx1">
                    <a:lumMod val="85000"/>
                  </a:schemeClr>
                </a:solidFill>
              </a:rPr>
              <a:t>we</a:t>
            </a:r>
            <a:r>
              <a:rPr lang="en-US" altLang="zh-TW" i="1" dirty="0" smtClean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zh-TW" altLang="en-US" i="1" dirty="0" smtClean="0">
                <a:solidFill>
                  <a:schemeClr val="tx1">
                    <a:lumMod val="85000"/>
                  </a:schemeClr>
                </a:solidFill>
              </a:rPr>
              <a:t>our</a:t>
            </a:r>
            <a:r>
              <a:rPr lang="en-US" altLang="zh-TW" i="1" dirty="0" smtClean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zh-TW" altLang="en-US" i="1" dirty="0" smtClean="0">
                <a:solidFill>
                  <a:schemeClr val="tx1">
                    <a:lumMod val="85000"/>
                  </a:schemeClr>
                </a:solidFill>
              </a:rPr>
              <a:t>ours</a:t>
            </a:r>
            <a:r>
              <a:rPr lang="en-US" altLang="zh-TW" i="1" dirty="0" smtClean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zh-TW" altLang="en-US" i="1" dirty="0" smtClean="0">
                <a:solidFill>
                  <a:schemeClr val="tx1">
                    <a:lumMod val="85000"/>
                  </a:schemeClr>
                </a:solidFill>
              </a:rPr>
              <a:t>ourselves </a:t>
            </a:r>
            <a:r>
              <a:rPr lang="en-US" altLang="zh-TW" i="1" dirty="0" smtClean="0">
                <a:solidFill>
                  <a:schemeClr val="tx1">
                    <a:lumMod val="85000"/>
                  </a:schemeClr>
                </a:solidFill>
              </a:rPr>
              <a:t>……</a:t>
            </a:r>
            <a:endParaRPr lang="zh-TW" altLang="en-US" i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18396" y="2130966"/>
            <a:ext cx="2456122" cy="369332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tm::stopwords('english')</a:t>
            </a:r>
          </a:p>
        </p:txBody>
      </p:sp>
      <p:sp>
        <p:nvSpPr>
          <p:cNvPr id="9" name="矩形 8"/>
          <p:cNvSpPr/>
          <p:nvPr/>
        </p:nvSpPr>
        <p:spPr>
          <a:xfrm>
            <a:off x="5462951" y="3104210"/>
            <a:ext cx="1729704" cy="5168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TW" b="1" dirty="0" smtClean="0"/>
              <a:t>Word Stemming</a:t>
            </a:r>
            <a:endParaRPr lang="en-US" altLang="zh-TW" b="1" dirty="0"/>
          </a:p>
        </p:txBody>
      </p:sp>
      <p:sp>
        <p:nvSpPr>
          <p:cNvPr id="10" name="矩形 9"/>
          <p:cNvSpPr/>
          <p:nvPr/>
        </p:nvSpPr>
        <p:spPr>
          <a:xfrm>
            <a:off x="5689087" y="3707122"/>
            <a:ext cx="5738046" cy="369332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tm::stemDocument("working , works", language="english")</a:t>
            </a:r>
          </a:p>
        </p:txBody>
      </p:sp>
      <p:sp>
        <p:nvSpPr>
          <p:cNvPr id="11" name="矩形 10"/>
          <p:cNvSpPr/>
          <p:nvPr/>
        </p:nvSpPr>
        <p:spPr>
          <a:xfrm>
            <a:off x="5715463" y="4162558"/>
            <a:ext cx="1662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 smtClean="0">
                <a:solidFill>
                  <a:schemeClr val="tx1">
                    <a:lumMod val="85000"/>
                  </a:schemeClr>
                </a:solidFill>
              </a:rPr>
              <a:t>“</a:t>
            </a:r>
            <a:r>
              <a:rPr lang="zh-TW" altLang="en-US" i="1" dirty="0" smtClean="0">
                <a:solidFill>
                  <a:schemeClr val="tx1">
                    <a:lumMod val="85000"/>
                  </a:schemeClr>
                </a:solidFill>
              </a:rPr>
              <a:t>work</a:t>
            </a:r>
            <a:r>
              <a:rPr lang="en-US" altLang="zh-TW" i="1" dirty="0" smtClean="0">
                <a:solidFill>
                  <a:schemeClr val="tx1">
                    <a:lumMod val="85000"/>
                  </a:schemeClr>
                </a:solidFill>
              </a:rPr>
              <a:t>”</a:t>
            </a:r>
            <a:r>
              <a:rPr lang="zh-TW" altLang="en-US" i="1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zh-TW" altLang="en-US" i="1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US" altLang="zh-TW" i="1" dirty="0" smtClean="0">
                <a:solidFill>
                  <a:schemeClr val="tx1">
                    <a:lumMod val="85000"/>
                  </a:schemeClr>
                </a:solidFill>
              </a:rPr>
              <a:t>“</a:t>
            </a:r>
            <a:r>
              <a:rPr lang="zh-TW" altLang="en-US" i="1" dirty="0" smtClean="0">
                <a:solidFill>
                  <a:schemeClr val="tx1">
                    <a:lumMod val="85000"/>
                  </a:schemeClr>
                </a:solidFill>
              </a:rPr>
              <a:t>work</a:t>
            </a:r>
            <a:r>
              <a:rPr lang="en-US" altLang="zh-TW" i="1" dirty="0" smtClean="0">
                <a:solidFill>
                  <a:schemeClr val="tx1">
                    <a:lumMod val="85000"/>
                  </a:schemeClr>
                </a:solidFill>
              </a:rPr>
              <a:t>”</a:t>
            </a:r>
            <a:endParaRPr lang="zh-TW" altLang="en-US" i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62951" y="4734303"/>
            <a:ext cx="1729704" cy="5168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TW" b="1" dirty="0" smtClean="0"/>
              <a:t>Word Stemming</a:t>
            </a:r>
            <a:endParaRPr lang="en-US" altLang="zh-TW" b="1" dirty="0"/>
          </a:p>
        </p:txBody>
      </p:sp>
      <p:sp>
        <p:nvSpPr>
          <p:cNvPr id="13" name="矩形 12"/>
          <p:cNvSpPr/>
          <p:nvPr/>
        </p:nvSpPr>
        <p:spPr>
          <a:xfrm>
            <a:off x="5689087" y="5308538"/>
            <a:ext cx="4497000" cy="369332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tm::stripWhitespace("     Hello my friend       ")</a:t>
            </a:r>
          </a:p>
        </p:txBody>
      </p:sp>
      <p:sp>
        <p:nvSpPr>
          <p:cNvPr id="14" name="矩形 13"/>
          <p:cNvSpPr/>
          <p:nvPr/>
        </p:nvSpPr>
        <p:spPr>
          <a:xfrm>
            <a:off x="5715463" y="5763974"/>
            <a:ext cx="1916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i="1" dirty="0">
                <a:solidFill>
                  <a:schemeClr val="tx1">
                    <a:lumMod val="85000"/>
                  </a:schemeClr>
                </a:solidFill>
              </a:rPr>
              <a:t>" Hello my friend "</a:t>
            </a:r>
          </a:p>
        </p:txBody>
      </p:sp>
      <p:sp>
        <p:nvSpPr>
          <p:cNvPr id="15" name="左大括弧 14"/>
          <p:cNvSpPr/>
          <p:nvPr/>
        </p:nvSpPr>
        <p:spPr>
          <a:xfrm>
            <a:off x="4605705" y="1767253"/>
            <a:ext cx="741482" cy="4176534"/>
          </a:xfrm>
          <a:prstGeom prst="leftBrace">
            <a:avLst>
              <a:gd name="adj1" fmla="val 8333"/>
              <a:gd name="adj2" fmla="val 39007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764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30470" y="162902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Programming Flow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61999" y="1488465"/>
            <a:ext cx="446942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 smtClean="0"/>
              <a:t>Load </a:t>
            </a:r>
            <a:r>
              <a:rPr lang="en-US" altLang="zh-TW" sz="1600" dirty="0"/>
              <a:t>dataset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 smtClean="0"/>
              <a:t>Data preprocessing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/>
              <a:t>R</a:t>
            </a:r>
            <a:r>
              <a:rPr lang="en-US" altLang="zh-TW" sz="1600" dirty="0" smtClean="0"/>
              <a:t>emove </a:t>
            </a:r>
            <a:r>
              <a:rPr lang="en-US" altLang="zh-TW" sz="1600" dirty="0" err="1"/>
              <a:t>stopwords</a:t>
            </a:r>
            <a:endParaRPr lang="en-US" altLang="zh-TW" sz="1600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Do </a:t>
            </a:r>
            <a:r>
              <a:rPr lang="en-US" altLang="zh-TW" sz="1600" dirty="0"/>
              <a:t>word stemming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Trim excessive whitespace</a:t>
            </a:r>
            <a:endParaRPr lang="en-US" altLang="zh-TW" sz="16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 smtClean="0">
                <a:solidFill>
                  <a:srgbClr val="FFC000"/>
                </a:solidFill>
              </a:rPr>
              <a:t>Create </a:t>
            </a:r>
            <a:r>
              <a:rPr lang="en-US" altLang="zh-TW" sz="1600" dirty="0">
                <a:solidFill>
                  <a:srgbClr val="FFC000"/>
                </a:solidFill>
              </a:rPr>
              <a:t>document-term matrix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 smtClean="0"/>
              <a:t>Calculate </a:t>
            </a:r>
            <a:r>
              <a:rPr lang="en-US" altLang="zh-TW" sz="1600" dirty="0"/>
              <a:t>similarity </a:t>
            </a:r>
            <a:r>
              <a:rPr lang="en-US" altLang="zh-TW" sz="1600" dirty="0" smtClean="0"/>
              <a:t>between documents</a:t>
            </a:r>
            <a:endParaRPr lang="en-US" altLang="zh-TW" sz="16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 smtClean="0"/>
              <a:t>Execute </a:t>
            </a:r>
            <a:r>
              <a:rPr lang="en-US" altLang="zh-TW" sz="1600" dirty="0"/>
              <a:t>clustering algorithm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 smtClean="0"/>
              <a:t>Visualize </a:t>
            </a:r>
            <a:r>
              <a:rPr lang="en-US" altLang="zh-TW" sz="1600" dirty="0"/>
              <a:t>clusters</a:t>
            </a:r>
          </a:p>
        </p:txBody>
      </p:sp>
      <p:sp>
        <p:nvSpPr>
          <p:cNvPr id="6" name="左大括弧 5"/>
          <p:cNvSpPr/>
          <p:nvPr/>
        </p:nvSpPr>
        <p:spPr>
          <a:xfrm>
            <a:off x="4605705" y="1767253"/>
            <a:ext cx="741482" cy="4176534"/>
          </a:xfrm>
          <a:prstGeom prst="leftBrace">
            <a:avLst>
              <a:gd name="adj1" fmla="val 8333"/>
              <a:gd name="adj2" fmla="val 6048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996981" y="2238250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d</a:t>
            </a:r>
            <a:r>
              <a:rPr lang="zh-TW" altLang="en-US" dirty="0" smtClean="0"/>
              <a:t>oc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96981" y="2664770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d</a:t>
            </a:r>
            <a:r>
              <a:rPr lang="zh-TW" altLang="en-US" dirty="0" smtClean="0"/>
              <a:t>oc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996981" y="3091290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d</a:t>
            </a:r>
            <a:r>
              <a:rPr lang="zh-TW" altLang="en-US" dirty="0" smtClean="0"/>
              <a:t>oc 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37404" y="1807374"/>
            <a:ext cx="808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term 1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190742" y="1807402"/>
            <a:ext cx="808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term 2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344080" y="1807374"/>
            <a:ext cx="808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term 3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178563" y="2253639"/>
            <a:ext cx="5266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i="1" dirty="0" err="1" smtClean="0">
                <a:solidFill>
                  <a:srgbClr val="FFC000"/>
                </a:solidFill>
              </a:rPr>
              <a:t>freq</a:t>
            </a:r>
            <a:endParaRPr lang="zh-TW" altLang="en-US" sz="1600" i="1" dirty="0">
              <a:solidFill>
                <a:srgbClr val="FFC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78561" y="3106679"/>
            <a:ext cx="5266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i="1" dirty="0" err="1" smtClean="0">
                <a:solidFill>
                  <a:srgbClr val="FFC000"/>
                </a:solidFill>
              </a:rPr>
              <a:t>freq</a:t>
            </a:r>
            <a:endParaRPr lang="zh-TW" altLang="en-US" sz="1600" i="1" dirty="0">
              <a:solidFill>
                <a:srgbClr val="FFC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78562" y="2682994"/>
            <a:ext cx="5266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i="1" dirty="0" err="1" smtClean="0">
                <a:solidFill>
                  <a:srgbClr val="FFC000"/>
                </a:solidFill>
              </a:rPr>
              <a:t>freq</a:t>
            </a:r>
            <a:endParaRPr lang="zh-TW" altLang="en-US" sz="1600" i="1" dirty="0">
              <a:solidFill>
                <a:srgbClr val="FFC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18171" y="2253639"/>
            <a:ext cx="5266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i="1" dirty="0" err="1" smtClean="0">
                <a:solidFill>
                  <a:srgbClr val="FFC000"/>
                </a:solidFill>
              </a:rPr>
              <a:t>freq</a:t>
            </a:r>
            <a:endParaRPr lang="zh-TW" altLang="en-US" sz="1600" i="1" dirty="0">
              <a:solidFill>
                <a:srgbClr val="FFC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18169" y="3106679"/>
            <a:ext cx="5266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i="1" dirty="0" err="1" smtClean="0">
                <a:solidFill>
                  <a:srgbClr val="FFC000"/>
                </a:solidFill>
              </a:rPr>
              <a:t>freq</a:t>
            </a:r>
            <a:endParaRPr lang="zh-TW" altLang="en-US" sz="1600" i="1" dirty="0">
              <a:solidFill>
                <a:srgbClr val="FFC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18170" y="2682994"/>
            <a:ext cx="5266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i="1" dirty="0" err="1" smtClean="0">
                <a:solidFill>
                  <a:srgbClr val="FFC000"/>
                </a:solidFill>
              </a:rPr>
              <a:t>freq</a:t>
            </a:r>
            <a:endParaRPr lang="zh-TW" altLang="en-US" sz="1600" i="1" dirty="0">
              <a:solidFill>
                <a:srgbClr val="FFC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457777" y="2238250"/>
            <a:ext cx="5266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i="1" dirty="0" err="1" smtClean="0">
                <a:solidFill>
                  <a:srgbClr val="FFC000"/>
                </a:solidFill>
              </a:rPr>
              <a:t>freq</a:t>
            </a:r>
            <a:endParaRPr lang="zh-TW" altLang="en-US" sz="1600" i="1" dirty="0">
              <a:solidFill>
                <a:srgbClr val="FFC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457775" y="3091290"/>
            <a:ext cx="5266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i="1" dirty="0" err="1" smtClean="0">
                <a:solidFill>
                  <a:srgbClr val="FFC000"/>
                </a:solidFill>
              </a:rPr>
              <a:t>freq</a:t>
            </a:r>
            <a:endParaRPr lang="zh-TW" altLang="en-US" sz="1600" i="1" dirty="0">
              <a:solidFill>
                <a:srgbClr val="FFC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457776" y="2667605"/>
            <a:ext cx="5266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i="1" dirty="0" err="1" smtClean="0">
                <a:solidFill>
                  <a:srgbClr val="FFC000"/>
                </a:solidFill>
              </a:rPr>
              <a:t>freq</a:t>
            </a:r>
            <a:endParaRPr lang="zh-TW" altLang="en-US" sz="1600" i="1" dirty="0">
              <a:solidFill>
                <a:srgbClr val="FFC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96981" y="4914040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d</a:t>
            </a:r>
            <a:r>
              <a:rPr lang="zh-TW" altLang="en-US" dirty="0" smtClean="0"/>
              <a:t>oc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996981" y="5340560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d</a:t>
            </a:r>
            <a:r>
              <a:rPr lang="zh-TW" altLang="en-US" dirty="0" smtClean="0"/>
              <a:t>oc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996981" y="5767080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d</a:t>
            </a:r>
            <a:r>
              <a:rPr lang="zh-TW" altLang="en-US" dirty="0" smtClean="0"/>
              <a:t>oc 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037404" y="4483164"/>
            <a:ext cx="808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term 1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8190742" y="4483192"/>
            <a:ext cx="808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term 2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344080" y="4483164"/>
            <a:ext cx="808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term 3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78563" y="4929429"/>
            <a:ext cx="5309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i="1" dirty="0" err="1" smtClean="0">
                <a:solidFill>
                  <a:srgbClr val="FFC000"/>
                </a:solidFill>
              </a:rPr>
              <a:t>tfidf</a:t>
            </a:r>
            <a:endParaRPr lang="zh-TW" altLang="en-US" sz="1600" i="1" dirty="0">
              <a:solidFill>
                <a:srgbClr val="FFC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78561" y="5782469"/>
            <a:ext cx="5309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i="1" dirty="0" err="1" smtClean="0">
                <a:solidFill>
                  <a:srgbClr val="FFC000"/>
                </a:solidFill>
              </a:rPr>
              <a:t>tfidf</a:t>
            </a:r>
            <a:endParaRPr lang="zh-TW" altLang="en-US" sz="1600" i="1" dirty="0">
              <a:solidFill>
                <a:srgbClr val="FFC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178562" y="5358784"/>
            <a:ext cx="5309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i="1" dirty="0" err="1" smtClean="0">
                <a:solidFill>
                  <a:srgbClr val="FFC000"/>
                </a:solidFill>
              </a:rPr>
              <a:t>tfidf</a:t>
            </a:r>
            <a:endParaRPr lang="zh-TW" altLang="en-US" sz="1600" i="1" dirty="0">
              <a:solidFill>
                <a:srgbClr val="FFC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318171" y="4929429"/>
            <a:ext cx="5309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i="1" dirty="0" err="1" smtClean="0">
                <a:solidFill>
                  <a:srgbClr val="FFC000"/>
                </a:solidFill>
              </a:rPr>
              <a:t>tfidf</a:t>
            </a:r>
            <a:endParaRPr lang="zh-TW" altLang="en-US" sz="1600" i="1" dirty="0">
              <a:solidFill>
                <a:srgbClr val="FFC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18169" y="5782469"/>
            <a:ext cx="5309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i="1" dirty="0" err="1" smtClean="0">
                <a:solidFill>
                  <a:srgbClr val="FFC000"/>
                </a:solidFill>
              </a:rPr>
              <a:t>tfidf</a:t>
            </a:r>
            <a:endParaRPr lang="zh-TW" altLang="en-US" sz="1600" i="1" dirty="0">
              <a:solidFill>
                <a:srgbClr val="FFC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318170" y="5358784"/>
            <a:ext cx="5309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i="1" dirty="0" err="1" smtClean="0">
                <a:solidFill>
                  <a:srgbClr val="FFC000"/>
                </a:solidFill>
              </a:rPr>
              <a:t>tfidf</a:t>
            </a:r>
            <a:endParaRPr lang="zh-TW" altLang="en-US" sz="1600" i="1" dirty="0">
              <a:solidFill>
                <a:srgbClr val="FFC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457777" y="4914040"/>
            <a:ext cx="5309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i="1" dirty="0" err="1" smtClean="0">
                <a:solidFill>
                  <a:srgbClr val="FFC000"/>
                </a:solidFill>
              </a:rPr>
              <a:t>tfidf</a:t>
            </a:r>
            <a:endParaRPr lang="zh-TW" altLang="en-US" sz="1600" i="1" dirty="0">
              <a:solidFill>
                <a:srgbClr val="FFC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457775" y="5767080"/>
            <a:ext cx="5309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i="1" dirty="0" err="1" smtClean="0">
                <a:solidFill>
                  <a:srgbClr val="FFC000"/>
                </a:solidFill>
              </a:rPr>
              <a:t>tfidf</a:t>
            </a:r>
            <a:endParaRPr lang="zh-TW" altLang="en-US" sz="1600" i="1" dirty="0">
              <a:solidFill>
                <a:srgbClr val="FFC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457776" y="5343395"/>
            <a:ext cx="5309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i="1" dirty="0" err="1" smtClean="0">
                <a:solidFill>
                  <a:srgbClr val="FFC000"/>
                </a:solidFill>
              </a:rPr>
              <a:t>tfidf</a:t>
            </a:r>
            <a:endParaRPr lang="zh-TW" altLang="en-US" sz="1600" i="1" dirty="0">
              <a:solidFill>
                <a:srgbClr val="FFC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681170" y="1346365"/>
            <a:ext cx="4715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Document-term matrix (weighted by </a:t>
            </a:r>
            <a:r>
              <a:rPr lang="en-US" altLang="zh-TW" b="1" dirty="0" smtClean="0">
                <a:solidFill>
                  <a:srgbClr val="FF0000"/>
                </a:solidFill>
              </a:rPr>
              <a:t>term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freq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5681170" y="4012101"/>
            <a:ext cx="4411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Document-term matrix (weighted by </a:t>
            </a:r>
            <a:r>
              <a:rPr lang="en-US" altLang="zh-TW" b="1" dirty="0" smtClean="0">
                <a:solidFill>
                  <a:srgbClr val="FF0000"/>
                </a:solidFill>
              </a:rPr>
              <a:t>TF-IDF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73262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30470" y="162902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Programming Flow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61999" y="1488465"/>
            <a:ext cx="446942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 smtClean="0"/>
              <a:t>Load </a:t>
            </a:r>
            <a:r>
              <a:rPr lang="en-US" altLang="zh-TW" sz="1600" dirty="0"/>
              <a:t>dataset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 smtClean="0"/>
              <a:t>Data preprocessing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/>
              <a:t>R</a:t>
            </a:r>
            <a:r>
              <a:rPr lang="en-US" altLang="zh-TW" sz="1600" dirty="0" smtClean="0"/>
              <a:t>emove </a:t>
            </a:r>
            <a:r>
              <a:rPr lang="en-US" altLang="zh-TW" sz="1600" dirty="0" err="1"/>
              <a:t>stopwords</a:t>
            </a:r>
            <a:endParaRPr lang="en-US" altLang="zh-TW" sz="1600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Do </a:t>
            </a:r>
            <a:r>
              <a:rPr lang="en-US" altLang="zh-TW" sz="1600" dirty="0"/>
              <a:t>word stemming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Trim excessive whitespace</a:t>
            </a:r>
            <a:endParaRPr lang="en-US" altLang="zh-TW" sz="16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 smtClean="0"/>
              <a:t>Create </a:t>
            </a:r>
            <a:r>
              <a:rPr lang="en-US" altLang="zh-TW" sz="1600" dirty="0"/>
              <a:t>document-term matrix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 smtClean="0">
                <a:solidFill>
                  <a:srgbClr val="FFC000"/>
                </a:solidFill>
              </a:rPr>
              <a:t>Calculate </a:t>
            </a:r>
            <a:r>
              <a:rPr lang="en-US" altLang="zh-TW" sz="1600" dirty="0">
                <a:solidFill>
                  <a:srgbClr val="FFC000"/>
                </a:solidFill>
              </a:rPr>
              <a:t>similarity </a:t>
            </a:r>
            <a:r>
              <a:rPr lang="en-US" altLang="zh-TW" sz="1600" dirty="0" smtClean="0">
                <a:solidFill>
                  <a:srgbClr val="FFC000"/>
                </a:solidFill>
              </a:rPr>
              <a:t>between documents</a:t>
            </a:r>
            <a:endParaRPr lang="en-US" altLang="zh-TW" sz="1600" dirty="0">
              <a:solidFill>
                <a:srgbClr val="FFC000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 smtClean="0"/>
              <a:t>Execute </a:t>
            </a:r>
            <a:r>
              <a:rPr lang="en-US" altLang="zh-TW" sz="1600" dirty="0"/>
              <a:t>clustering algorithm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 smtClean="0"/>
              <a:t>Visualize </a:t>
            </a:r>
            <a:r>
              <a:rPr lang="en-US" altLang="zh-TW" sz="1600" dirty="0"/>
              <a:t>clusters</a:t>
            </a:r>
          </a:p>
        </p:txBody>
      </p:sp>
      <p:sp>
        <p:nvSpPr>
          <p:cNvPr id="6" name="左大括弧 5"/>
          <p:cNvSpPr/>
          <p:nvPr/>
        </p:nvSpPr>
        <p:spPr>
          <a:xfrm>
            <a:off x="4888523" y="1767253"/>
            <a:ext cx="458664" cy="4176534"/>
          </a:xfrm>
          <a:prstGeom prst="leftBrace">
            <a:avLst>
              <a:gd name="adj1" fmla="val 8333"/>
              <a:gd name="adj2" fmla="val 71848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081440" y="3929302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d</a:t>
            </a:r>
            <a:r>
              <a:rPr lang="zh-TW" altLang="en-US" dirty="0" smtClean="0"/>
              <a:t>oc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81440" y="4355822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d</a:t>
            </a:r>
            <a:r>
              <a:rPr lang="zh-TW" altLang="en-US" dirty="0" smtClean="0"/>
              <a:t>oc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81440" y="4782342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d</a:t>
            </a:r>
            <a:r>
              <a:rPr lang="zh-TW" altLang="en-US" dirty="0" smtClean="0"/>
              <a:t>oc 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21863" y="3498426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doc 1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275201" y="3498454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doc 2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428539" y="3498426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doc 3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034422" y="3942252"/>
            <a:ext cx="859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i="1" dirty="0" smtClean="0">
                <a:solidFill>
                  <a:srgbClr val="FFC000"/>
                </a:solidFill>
              </a:rPr>
              <a:t>similarity</a:t>
            </a:r>
            <a:endParaRPr lang="zh-TW" altLang="en-US" sz="1400" i="1" dirty="0">
              <a:solidFill>
                <a:srgbClr val="FFC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02821" y="2578955"/>
            <a:ext cx="3708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Similarity matrix ( = distance matrix )</a:t>
            </a:r>
            <a:endParaRPr lang="zh-TW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7034421" y="4386599"/>
            <a:ext cx="859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i="1" dirty="0" smtClean="0">
                <a:solidFill>
                  <a:srgbClr val="FFC000"/>
                </a:solidFill>
              </a:rPr>
              <a:t>similarity</a:t>
            </a:r>
            <a:endParaRPr lang="zh-TW" altLang="en-US" sz="1400" i="1" dirty="0">
              <a:solidFill>
                <a:srgbClr val="FFC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32462" y="4813119"/>
            <a:ext cx="859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i="1" dirty="0" smtClean="0">
                <a:solidFill>
                  <a:srgbClr val="FFC000"/>
                </a:solidFill>
              </a:rPr>
              <a:t>similarity</a:t>
            </a:r>
            <a:endParaRPr lang="zh-TW" altLang="en-US" sz="1400" i="1" dirty="0">
              <a:solidFill>
                <a:srgbClr val="FFC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252592" y="3942252"/>
            <a:ext cx="859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i="1" dirty="0" smtClean="0">
                <a:solidFill>
                  <a:srgbClr val="FFC000"/>
                </a:solidFill>
              </a:rPr>
              <a:t>similarity</a:t>
            </a:r>
            <a:endParaRPr lang="zh-TW" altLang="en-US" sz="1400" i="1" dirty="0">
              <a:solidFill>
                <a:srgbClr val="FFC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252591" y="4386599"/>
            <a:ext cx="859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i="1" dirty="0" smtClean="0">
                <a:solidFill>
                  <a:srgbClr val="FFC000"/>
                </a:solidFill>
              </a:rPr>
              <a:t>similarity</a:t>
            </a:r>
            <a:endParaRPr lang="zh-TW" altLang="en-US" sz="1400" i="1" dirty="0">
              <a:solidFill>
                <a:srgbClr val="FFC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250632" y="4813119"/>
            <a:ext cx="859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i="1" dirty="0" smtClean="0">
                <a:solidFill>
                  <a:srgbClr val="FFC000"/>
                </a:solidFill>
              </a:rPr>
              <a:t>similarity</a:t>
            </a:r>
            <a:endParaRPr lang="zh-TW" altLang="en-US" sz="1400" i="1" dirty="0">
              <a:solidFill>
                <a:srgbClr val="FFC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336520" y="3942252"/>
            <a:ext cx="859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i="1" dirty="0" smtClean="0">
                <a:solidFill>
                  <a:srgbClr val="FFC000"/>
                </a:solidFill>
              </a:rPr>
              <a:t>similarity</a:t>
            </a:r>
            <a:endParaRPr lang="zh-TW" altLang="en-US" sz="1400" i="1" dirty="0">
              <a:solidFill>
                <a:srgbClr val="FFC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336519" y="4386599"/>
            <a:ext cx="859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i="1" dirty="0" smtClean="0">
                <a:solidFill>
                  <a:srgbClr val="FFC000"/>
                </a:solidFill>
              </a:rPr>
              <a:t>similarity</a:t>
            </a:r>
            <a:endParaRPr lang="zh-TW" altLang="en-US" sz="1400" i="1" dirty="0">
              <a:solidFill>
                <a:srgbClr val="FFC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334560" y="4813119"/>
            <a:ext cx="859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i="1" dirty="0" smtClean="0">
                <a:solidFill>
                  <a:srgbClr val="FFC000"/>
                </a:solidFill>
              </a:rPr>
              <a:t>similarity</a:t>
            </a:r>
            <a:endParaRPr lang="zh-TW" altLang="en-US" sz="1400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250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30470" y="162902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Programming Flow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61999" y="1488465"/>
            <a:ext cx="446942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 smtClean="0"/>
              <a:t>Load </a:t>
            </a:r>
            <a:r>
              <a:rPr lang="en-US" altLang="zh-TW" sz="1600" dirty="0"/>
              <a:t>dataset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 smtClean="0"/>
              <a:t>Data preprocessing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/>
              <a:t>R</a:t>
            </a:r>
            <a:r>
              <a:rPr lang="en-US" altLang="zh-TW" sz="1600" dirty="0" smtClean="0"/>
              <a:t>emove </a:t>
            </a:r>
            <a:r>
              <a:rPr lang="en-US" altLang="zh-TW" sz="1600" dirty="0" err="1"/>
              <a:t>stopwords</a:t>
            </a:r>
            <a:endParaRPr lang="en-US" altLang="zh-TW" sz="1600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Do </a:t>
            </a:r>
            <a:r>
              <a:rPr lang="en-US" altLang="zh-TW" sz="1600" dirty="0"/>
              <a:t>word stemming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Trim excessive whitespace</a:t>
            </a:r>
            <a:endParaRPr lang="en-US" altLang="zh-TW" sz="16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 smtClean="0"/>
              <a:t>Create </a:t>
            </a:r>
            <a:r>
              <a:rPr lang="en-US" altLang="zh-TW" sz="1600" dirty="0"/>
              <a:t>document-term matrix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 smtClean="0"/>
              <a:t>Calculate </a:t>
            </a:r>
            <a:r>
              <a:rPr lang="en-US" altLang="zh-TW" sz="1600" dirty="0"/>
              <a:t>similarity </a:t>
            </a:r>
            <a:r>
              <a:rPr lang="en-US" altLang="zh-TW" sz="1600" dirty="0" smtClean="0"/>
              <a:t>between documents</a:t>
            </a:r>
            <a:endParaRPr lang="en-US" altLang="zh-TW" sz="16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 smtClean="0">
                <a:solidFill>
                  <a:srgbClr val="FFC000"/>
                </a:solidFill>
              </a:rPr>
              <a:t>Execute </a:t>
            </a:r>
            <a:r>
              <a:rPr lang="en-US" altLang="zh-TW" sz="1600" dirty="0">
                <a:solidFill>
                  <a:srgbClr val="FFC000"/>
                </a:solidFill>
              </a:rPr>
              <a:t>clustering algorithm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 smtClean="0"/>
              <a:t>Visualize </a:t>
            </a:r>
            <a:r>
              <a:rPr lang="en-US" altLang="zh-TW" sz="1600" dirty="0"/>
              <a:t>clusters</a:t>
            </a:r>
          </a:p>
        </p:txBody>
      </p:sp>
      <p:sp>
        <p:nvSpPr>
          <p:cNvPr id="6" name="左大括弧 5"/>
          <p:cNvSpPr/>
          <p:nvPr/>
        </p:nvSpPr>
        <p:spPr>
          <a:xfrm>
            <a:off x="4888523" y="1767253"/>
            <a:ext cx="458664" cy="4176534"/>
          </a:xfrm>
          <a:prstGeom prst="leftBrace">
            <a:avLst>
              <a:gd name="adj1" fmla="val 8333"/>
              <a:gd name="adj2" fmla="val 84479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788270" y="2004619"/>
            <a:ext cx="1091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K-Means:</a:t>
            </a:r>
            <a:endParaRPr lang="zh-TW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6060832" y="2705439"/>
            <a:ext cx="2392130" cy="369332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 smtClean="0"/>
              <a:t>kmeans (dist</a:t>
            </a:r>
            <a:r>
              <a:rPr lang="zh-TW" altLang="en-US" dirty="0"/>
              <a:t>_matrix, </a:t>
            </a:r>
            <a:r>
              <a:rPr lang="en-US" altLang="zh-TW" dirty="0" smtClean="0"/>
              <a:t>K</a:t>
            </a:r>
            <a:r>
              <a:rPr lang="zh-TW" altLang="en-US" dirty="0" smtClean="0"/>
              <a:t>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788270" y="3750622"/>
            <a:ext cx="1428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Hierarchical:</a:t>
            </a:r>
            <a:endParaRPr lang="zh-TW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6060832" y="4451442"/>
            <a:ext cx="3988849" cy="369332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hclust(dist_matrix, method = "ward.D2")</a:t>
            </a:r>
          </a:p>
        </p:txBody>
      </p:sp>
    </p:spTree>
    <p:extLst>
      <p:ext uri="{BB962C8B-B14F-4D97-AF65-F5344CB8AC3E}">
        <p14:creationId xmlns:p14="http://schemas.microsoft.com/office/powerpoint/2010/main" val="1725010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30470" y="162902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Programming Flow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61999" y="1488465"/>
            <a:ext cx="446942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 smtClean="0"/>
              <a:t>Load </a:t>
            </a:r>
            <a:r>
              <a:rPr lang="en-US" altLang="zh-TW" sz="1600" dirty="0"/>
              <a:t>dataset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 smtClean="0"/>
              <a:t>Data preprocessing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/>
              <a:t>R</a:t>
            </a:r>
            <a:r>
              <a:rPr lang="en-US" altLang="zh-TW" sz="1600" dirty="0" smtClean="0"/>
              <a:t>emove </a:t>
            </a:r>
            <a:r>
              <a:rPr lang="en-US" altLang="zh-TW" sz="1600" dirty="0" err="1"/>
              <a:t>stopwords</a:t>
            </a:r>
            <a:endParaRPr lang="en-US" altLang="zh-TW" sz="1600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Do </a:t>
            </a:r>
            <a:r>
              <a:rPr lang="en-US" altLang="zh-TW" sz="1600" dirty="0"/>
              <a:t>word stemming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Trim excessive whitespace</a:t>
            </a:r>
            <a:endParaRPr lang="en-US" altLang="zh-TW" sz="16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 smtClean="0"/>
              <a:t>Create </a:t>
            </a:r>
            <a:r>
              <a:rPr lang="en-US" altLang="zh-TW" sz="1600" dirty="0"/>
              <a:t>document-term matrix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 smtClean="0"/>
              <a:t>Calculate </a:t>
            </a:r>
            <a:r>
              <a:rPr lang="en-US" altLang="zh-TW" sz="1600" dirty="0"/>
              <a:t>similarity </a:t>
            </a:r>
            <a:r>
              <a:rPr lang="en-US" altLang="zh-TW" sz="1600" dirty="0" smtClean="0"/>
              <a:t>between documents</a:t>
            </a:r>
            <a:endParaRPr lang="en-US" altLang="zh-TW" sz="16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 smtClean="0"/>
              <a:t>Execute </a:t>
            </a:r>
            <a:r>
              <a:rPr lang="en-US" altLang="zh-TW" sz="1600" dirty="0"/>
              <a:t>clustering algorithm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 smtClean="0">
                <a:solidFill>
                  <a:srgbClr val="FFC000"/>
                </a:solidFill>
              </a:rPr>
              <a:t>Visualize </a:t>
            </a:r>
            <a:r>
              <a:rPr lang="en-US" altLang="zh-TW" sz="1600" dirty="0">
                <a:solidFill>
                  <a:srgbClr val="FFC000"/>
                </a:solidFill>
              </a:rPr>
              <a:t>clusters</a:t>
            </a:r>
          </a:p>
        </p:txBody>
      </p:sp>
      <p:sp>
        <p:nvSpPr>
          <p:cNvPr id="6" name="左大括弧 5"/>
          <p:cNvSpPr/>
          <p:nvPr/>
        </p:nvSpPr>
        <p:spPr>
          <a:xfrm>
            <a:off x="4888523" y="362539"/>
            <a:ext cx="458664" cy="5581248"/>
          </a:xfrm>
          <a:prstGeom prst="leftBrace">
            <a:avLst>
              <a:gd name="adj1" fmla="val 8333"/>
              <a:gd name="adj2" fmla="val 95847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719" y="559999"/>
            <a:ext cx="3949496" cy="259316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719" y="3491056"/>
            <a:ext cx="4983393" cy="306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57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30470" y="162902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Run by </a:t>
            </a:r>
            <a:r>
              <a:rPr lang="en-US" altLang="zh-TW" dirty="0"/>
              <a:t>Y</a:t>
            </a:r>
            <a:r>
              <a:rPr lang="en-US" altLang="zh-TW" dirty="0" smtClean="0"/>
              <a:t>ourself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0135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dirty="0" smtClean="0"/>
              <a:t>Download Dataset (.csv</a:t>
            </a:r>
            <a:r>
              <a:rPr lang="en-US" altLang="zh-TW" dirty="0"/>
              <a:t>): </a:t>
            </a:r>
            <a:r>
              <a:rPr lang="en-US" altLang="zh-TW" sz="4000" dirty="0">
                <a:solidFill>
                  <a:srgbClr val="FFC000"/>
                </a:solidFill>
              </a:rPr>
              <a:t>https://reurl.cc/D6Mr3m</a:t>
            </a:r>
            <a:endParaRPr lang="en-US" altLang="zh-TW" sz="4000" dirty="0" smtClean="0">
              <a:solidFill>
                <a:srgbClr val="FFC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 smtClean="0"/>
              <a:t>Download R Markdown</a:t>
            </a:r>
            <a:r>
              <a:rPr lang="en-US" altLang="zh-TW" dirty="0"/>
              <a:t>: </a:t>
            </a:r>
            <a:r>
              <a:rPr lang="en-US" altLang="zh-TW" sz="4000" dirty="0">
                <a:solidFill>
                  <a:srgbClr val="FFC000"/>
                </a:solidFill>
              </a:rPr>
              <a:t>https://reurl.cc/m9bKoj</a:t>
            </a:r>
            <a:endParaRPr lang="zh-TW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351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30470" y="162902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Follow-Up: TF-based Methods </a:t>
            </a:r>
            <a:r>
              <a:rPr lang="en-US" altLang="zh-TW" dirty="0"/>
              <a:t>Limitation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0135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dirty="0" smtClean="0"/>
              <a:t>They cannot capture the </a:t>
            </a:r>
            <a:r>
              <a:rPr lang="en-US" altLang="zh-TW" dirty="0" smtClean="0">
                <a:solidFill>
                  <a:srgbClr val="FFC000"/>
                </a:solidFill>
              </a:rPr>
              <a:t>context</a:t>
            </a:r>
            <a:r>
              <a:rPr lang="en-US" altLang="zh-TW" dirty="0" smtClean="0"/>
              <a:t> of words, for example: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“cat, dog, rabbit, bird” are all animals (or pets)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“excellent, good, marvelous, awesome” are the same meaning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 smtClean="0"/>
              <a:t>They cannot capture the </a:t>
            </a:r>
            <a:r>
              <a:rPr lang="en-US" altLang="zh-TW" dirty="0" smtClean="0">
                <a:solidFill>
                  <a:srgbClr val="FFC000"/>
                </a:solidFill>
              </a:rPr>
              <a:t>context of ordered words</a:t>
            </a:r>
            <a:r>
              <a:rPr lang="en-US" altLang="zh-TW" dirty="0" smtClean="0"/>
              <a:t>, for example: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“be happy, not to be worried” vs. “be worried, not to be happy”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838200" y="5407241"/>
            <a:ext cx="7731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keywords of solution: </a:t>
            </a:r>
            <a:r>
              <a:rPr lang="en-US" altLang="zh-TW" i="1" u="sng" dirty="0" smtClean="0"/>
              <a:t>word embedding</a:t>
            </a:r>
            <a:r>
              <a:rPr lang="en-US" altLang="zh-TW" dirty="0" smtClean="0"/>
              <a:t>, </a:t>
            </a:r>
            <a:r>
              <a:rPr lang="en-US" altLang="zh-TW" i="1" u="sng" dirty="0" smtClean="0"/>
              <a:t>recurrent neural network</a:t>
            </a:r>
            <a:r>
              <a:rPr lang="en-US" altLang="zh-TW" dirty="0" smtClean="0"/>
              <a:t>, </a:t>
            </a:r>
            <a:r>
              <a:rPr lang="en-US" altLang="zh-TW" i="1" u="sng" dirty="0" smtClean="0"/>
              <a:t>deep learning</a:t>
            </a:r>
            <a:endParaRPr lang="zh-TW" altLang="en-US" i="1" u="sng" dirty="0"/>
          </a:p>
        </p:txBody>
      </p:sp>
    </p:spTree>
    <p:extLst>
      <p:ext uri="{BB962C8B-B14F-4D97-AF65-F5344CB8AC3E}">
        <p14:creationId xmlns:p14="http://schemas.microsoft.com/office/powerpoint/2010/main" val="1807084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80715" y="13777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5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集群分析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K-means Clustering</a:t>
            </a:r>
          </a:p>
          <a:p>
            <a:pPr lvl="1">
              <a:lnSpc>
                <a:spcPct val="125000"/>
              </a:lnSpc>
            </a:pP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https://chih-sheng-huang821.medium.com/%E6%A9%9F%E5%99%A8%E5%AD%B8%E7%BF%92-%</a:t>
            </a:r>
            <a:r>
              <a:rPr lang="en-US" altLang="zh-TW" sz="15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E9%9B%86%E7%BE%A4%E5%88%86%E6%9E%90-k-means-clustering-e608a7fe1b43</a:t>
            </a:r>
            <a:endParaRPr lang="en-US" altLang="zh-TW" sz="15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筆記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–(9)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分群分析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(Clustering)</a:t>
            </a:r>
          </a:p>
          <a:p>
            <a:pPr lvl="1">
              <a:lnSpc>
                <a:spcPct val="125000"/>
              </a:lnSpc>
            </a:pP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</a:t>
            </a:r>
            <a:r>
              <a:rPr lang="en-US" altLang="zh-TW" sz="15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rpubs.com/skydome20/R-Note9-Clustering</a:t>
            </a:r>
            <a:endParaRPr lang="en-US" altLang="zh-TW" sz="15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Introductory tutorial to text clustering with R</a:t>
            </a:r>
          </a:p>
          <a:p>
            <a:pPr lvl="1">
              <a:lnSpc>
                <a:spcPct val="125000"/>
              </a:lnSpc>
            </a:pP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</a:t>
            </a:r>
            <a:r>
              <a:rPr lang="en-US" altLang="zh-TW" sz="15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rstudio-pubs-static.s3.amazonaws.com/445820_c6663e5a79874afdae826669a9499413.html</a:t>
            </a:r>
            <a:endParaRPr lang="en-US" altLang="zh-TW" sz="15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Hierarchical Clustering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階層式分群法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>
              <a:lnSpc>
                <a:spcPct val="125000"/>
              </a:lnSpc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http://mirlab.org/jang/books/dcpr/dcHierClustering.asp?title=3-2%20Hierarchical%20Clustering%20(%B6%A5%BCh%A6%A1%A4%C0%B8s%AAk)&amp;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language=chinese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140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Clustering Algorithms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K-means Clustering &amp; Hierarchical Clustering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265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80715" y="13777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Before </a:t>
            </a:r>
            <a:r>
              <a:rPr lang="en-US" altLang="zh-TW" dirty="0"/>
              <a:t>w</a:t>
            </a:r>
            <a:r>
              <a:rPr lang="en-US" altLang="zh-TW" dirty="0" smtClean="0"/>
              <a:t>e dive into the topic …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6893" y="1657000"/>
            <a:ext cx="10515600" cy="76908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How many </a:t>
            </a:r>
            <a:r>
              <a:rPr lang="en-US" altLang="zh-TW" dirty="0" smtClean="0">
                <a:solidFill>
                  <a:srgbClr val="FFC000"/>
                </a:solidFill>
              </a:rPr>
              <a:t>clusters</a:t>
            </a:r>
            <a:r>
              <a:rPr lang="en-US" altLang="zh-TW" dirty="0" smtClean="0"/>
              <a:t> should be in the following figure?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829247" y="2454394"/>
            <a:ext cx="3493476" cy="2504221"/>
            <a:chOff x="914400" y="3876431"/>
            <a:chExt cx="3493476" cy="2504221"/>
          </a:xfrm>
        </p:grpSpPr>
        <p:pic>
          <p:nvPicPr>
            <p:cNvPr id="1026" name="Picture 2" descr="Implementing K-means clustering in Python from Scratch - Python and R Tips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36" t="8712" r="7864"/>
            <a:stretch/>
          </p:blipFill>
          <p:spPr bwMode="auto">
            <a:xfrm>
              <a:off x="914400" y="3876431"/>
              <a:ext cx="3493476" cy="250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橢圓 5"/>
            <p:cNvSpPr/>
            <p:nvPr/>
          </p:nvSpPr>
          <p:spPr>
            <a:xfrm rot="20912779">
              <a:off x="1012414" y="3980148"/>
              <a:ext cx="2844800" cy="1272461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 rot="20912779">
              <a:off x="2760515" y="4954752"/>
              <a:ext cx="1340117" cy="113528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5459608" y="2454394"/>
            <a:ext cx="3493476" cy="2504221"/>
            <a:chOff x="5427785" y="3876431"/>
            <a:chExt cx="3493476" cy="2504221"/>
          </a:xfrm>
        </p:grpSpPr>
        <p:pic>
          <p:nvPicPr>
            <p:cNvPr id="9" name="Picture 2" descr="Implementing K-means clustering in Python from Scratch - Python and R Tips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36" t="8712" r="7864"/>
            <a:stretch/>
          </p:blipFill>
          <p:spPr bwMode="auto">
            <a:xfrm>
              <a:off x="5427785" y="3876431"/>
              <a:ext cx="3493476" cy="250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橢圓 9"/>
            <p:cNvSpPr/>
            <p:nvPr/>
          </p:nvSpPr>
          <p:spPr>
            <a:xfrm rot="20912779">
              <a:off x="5801510" y="4347770"/>
              <a:ext cx="1209392" cy="114134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 rot="20912779">
              <a:off x="7351728" y="4967892"/>
              <a:ext cx="1207780" cy="113528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 rot="20912779">
              <a:off x="6974943" y="3905711"/>
              <a:ext cx="1243649" cy="1207825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4595168" y="3425064"/>
            <a:ext cx="6174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OR</a:t>
            </a:r>
            <a:endParaRPr lang="zh-TW" altLang="en-US" sz="2800" dirty="0"/>
          </a:p>
        </p:txBody>
      </p:sp>
      <p:pic>
        <p:nvPicPr>
          <p:cNvPr id="1028" name="Picture 4" descr="WHY meme&quot; Greeting Card by debracornell97 | Redbubbl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6" r="7756" b="9877"/>
          <a:stretch/>
        </p:blipFill>
        <p:spPr bwMode="auto">
          <a:xfrm>
            <a:off x="9549135" y="3903768"/>
            <a:ext cx="2154334" cy="250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74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80715" y="13777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Before </a:t>
            </a:r>
            <a:r>
              <a:rPr lang="en-US" altLang="zh-TW" dirty="0"/>
              <a:t>w</a:t>
            </a:r>
            <a:r>
              <a:rPr lang="en-US" altLang="zh-TW" dirty="0" smtClean="0"/>
              <a:t>e dive into the topic …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85092" y="1661503"/>
            <a:ext cx="3577492" cy="714375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 smtClean="0">
                <a:solidFill>
                  <a:srgbClr val="FFC000"/>
                </a:solidFill>
              </a:rPr>
              <a:t>Compactness!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5092" y="2287776"/>
            <a:ext cx="8209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D</a:t>
            </a:r>
            <a:r>
              <a:rPr lang="en-US" altLang="zh-TW" sz="2400" dirty="0" smtClean="0"/>
              <a:t>ata </a:t>
            </a:r>
            <a:r>
              <a:rPr lang="en-US" altLang="zh-TW" sz="2400" dirty="0"/>
              <a:t>points in a cluster </a:t>
            </a:r>
            <a:r>
              <a:rPr lang="en-US" altLang="zh-TW" sz="2400" dirty="0" smtClean="0"/>
              <a:t>should be close to each other as possible.</a:t>
            </a:r>
            <a:endParaRPr lang="zh-TW" altLang="en-US" sz="2400" dirty="0"/>
          </a:p>
        </p:txBody>
      </p:sp>
      <p:grpSp>
        <p:nvGrpSpPr>
          <p:cNvPr id="5" name="群組 4"/>
          <p:cNvGrpSpPr/>
          <p:nvPr/>
        </p:nvGrpSpPr>
        <p:grpSpPr>
          <a:xfrm>
            <a:off x="1328139" y="3002151"/>
            <a:ext cx="3493476" cy="2504221"/>
            <a:chOff x="914400" y="3876431"/>
            <a:chExt cx="3493476" cy="2504221"/>
          </a:xfrm>
        </p:grpSpPr>
        <p:pic>
          <p:nvPicPr>
            <p:cNvPr id="6" name="Picture 2" descr="Implementing K-means clustering in Python from Scratch - Python and R Tips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36" t="8712" r="7864"/>
            <a:stretch/>
          </p:blipFill>
          <p:spPr bwMode="auto">
            <a:xfrm>
              <a:off x="914400" y="3876431"/>
              <a:ext cx="3493476" cy="250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橢圓 6"/>
            <p:cNvSpPr/>
            <p:nvPr/>
          </p:nvSpPr>
          <p:spPr>
            <a:xfrm rot="20912779">
              <a:off x="1012414" y="3980148"/>
              <a:ext cx="2844800" cy="1272461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 rot="20912779">
              <a:off x="2760515" y="4954752"/>
              <a:ext cx="1340117" cy="113528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0" name="直線單箭頭接點 9"/>
          <p:cNvCxnSpPr/>
          <p:nvPr/>
        </p:nvCxnSpPr>
        <p:spPr>
          <a:xfrm flipV="1">
            <a:off x="1780787" y="3429495"/>
            <a:ext cx="2228503" cy="7175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/>
          <p:cNvGrpSpPr/>
          <p:nvPr/>
        </p:nvGrpSpPr>
        <p:grpSpPr>
          <a:xfrm>
            <a:off x="6115706" y="3002151"/>
            <a:ext cx="3493476" cy="2504221"/>
            <a:chOff x="5427785" y="3876431"/>
            <a:chExt cx="3493476" cy="2504221"/>
          </a:xfrm>
        </p:grpSpPr>
        <p:pic>
          <p:nvPicPr>
            <p:cNvPr id="12" name="Picture 2" descr="Implementing K-means clustering in Python from Scratch - Python and R Tips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36" t="8712" r="7864"/>
            <a:stretch/>
          </p:blipFill>
          <p:spPr bwMode="auto">
            <a:xfrm>
              <a:off x="5427785" y="3876431"/>
              <a:ext cx="3493476" cy="250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橢圓 12"/>
            <p:cNvSpPr/>
            <p:nvPr/>
          </p:nvSpPr>
          <p:spPr>
            <a:xfrm rot="20912779">
              <a:off x="5801510" y="4347770"/>
              <a:ext cx="1209392" cy="114134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 rot="20912779">
              <a:off x="7351728" y="4967892"/>
              <a:ext cx="1207780" cy="113528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 rot="20912779">
              <a:off x="6974943" y="3905711"/>
              <a:ext cx="1243649" cy="1207825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6" name="直線單箭頭接點 15"/>
          <p:cNvCxnSpPr/>
          <p:nvPr/>
        </p:nvCxnSpPr>
        <p:spPr>
          <a:xfrm flipV="1">
            <a:off x="7938955" y="3452124"/>
            <a:ext cx="861517" cy="592038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205779" y="5652903"/>
            <a:ext cx="3854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diameter of </a:t>
            </a:r>
            <a:r>
              <a:rPr lang="en-US" altLang="zh-TW" dirty="0" smtClean="0">
                <a:solidFill>
                  <a:srgbClr val="00B050"/>
                </a:solidFill>
              </a:rPr>
              <a:t>green cluster</a:t>
            </a:r>
            <a:r>
              <a:rPr lang="en-US" altLang="zh-TW" dirty="0" smtClean="0"/>
              <a:t> is large, </a:t>
            </a:r>
            <a:r>
              <a:rPr lang="en-US" altLang="zh-TW" dirty="0" smtClean="0">
                <a:solidFill>
                  <a:srgbClr val="FF0000"/>
                </a:solidFill>
              </a:rPr>
              <a:t>BAD!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11921" y="5658880"/>
            <a:ext cx="3297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diameter of </a:t>
            </a:r>
            <a:r>
              <a:rPr lang="en-US" altLang="zh-TW" dirty="0" smtClean="0">
                <a:solidFill>
                  <a:srgbClr val="00B050"/>
                </a:solidFill>
              </a:rPr>
              <a:t>green cluster</a:t>
            </a:r>
            <a:r>
              <a:rPr lang="en-US" altLang="zh-TW" dirty="0" smtClean="0"/>
              <a:t> is small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 descr="Noice - Meme by sheeepzjud :) Memedroid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18" b="1014"/>
          <a:stretch/>
        </p:blipFill>
        <p:spPr bwMode="auto">
          <a:xfrm>
            <a:off x="9309042" y="5558789"/>
            <a:ext cx="501348" cy="610100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87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80715" y="13777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K-means</a:t>
            </a:r>
            <a:r>
              <a:rPr lang="zh-TW" altLang="en-US" dirty="0" smtClean="0"/>
              <a:t> </a:t>
            </a:r>
            <a:r>
              <a:rPr lang="en-US" altLang="zh-TW" dirty="0" smtClean="0"/>
              <a:t>Clustering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80715" y="1422090"/>
            <a:ext cx="10515600" cy="812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屬於一種分割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式分群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Partitional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Clustering)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：需事先指定分群數目，經過不斷的迭代，直到群內的變異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最小。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01" y="2321170"/>
            <a:ext cx="1784661" cy="162700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037" y="2321169"/>
            <a:ext cx="1769836" cy="162700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169" y="2321169"/>
            <a:ext cx="1726777" cy="162915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023490" y="3948176"/>
            <a:ext cx="1795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d1 &lt; d2, x1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判給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C1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993" y="2321170"/>
            <a:ext cx="1790350" cy="1635476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6905242" y="3956646"/>
            <a:ext cx="2339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分出兩個群，更新群的中心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9077" y="4339610"/>
            <a:ext cx="2041919" cy="187655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630948" y="6216162"/>
            <a:ext cx="2698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新的群中心再產生新的分群方式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4169" y="4315105"/>
            <a:ext cx="1999829" cy="1876552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4749873" y="6242339"/>
            <a:ext cx="34163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不斷執行，直到群的中心不再變動，完成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613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80715" y="13777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K-means Clustering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46993" y="1588232"/>
            <a:ext cx="9580684" cy="3792660"/>
          </a:xfrm>
        </p:spPr>
        <p:txBody>
          <a:bodyPr>
            <a:normAutofit fontScale="925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設定好要分成多少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(K)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然後在空間中隨機設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個群中心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每個資料點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所有群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心算距離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(e.g. Euclidean, cosine,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jaccard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etc.)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將每個資料點分發，判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給距離最近的那個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群中心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群中心利用被分發過來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資料點，計算出新的群中心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一直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3–5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，直到所有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群中心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不在有太大的變動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收斂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右大括弧 2"/>
          <p:cNvSpPr/>
          <p:nvPr/>
        </p:nvSpPr>
        <p:spPr>
          <a:xfrm>
            <a:off x="10427677" y="3068515"/>
            <a:ext cx="175846" cy="1415562"/>
          </a:xfrm>
          <a:prstGeom prst="rightBrac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708798" y="3591630"/>
            <a:ext cx="647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Loop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9837" y="5758935"/>
            <a:ext cx="7822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Video visualization: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https://www.youtube.com/watch?v=nXY6PxAaOk0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090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80715" y="13777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Hierarchical Clustering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44770" y="1550786"/>
            <a:ext cx="10515600" cy="776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不需指定分群數目，讓資料自動</a:t>
            </a:r>
            <a:r>
              <a:rPr lang="zh-TW" altLang="en-US" sz="240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由上往下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由下往上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結合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起來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22" name="Picture 2" descr="Examples of Dendrograms Visualization - Datanovi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0" t="11649" r="4772" b="1556"/>
          <a:stretch/>
        </p:blipFill>
        <p:spPr bwMode="auto">
          <a:xfrm>
            <a:off x="6101862" y="2461845"/>
            <a:ext cx="5776546" cy="41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44770" y="2788901"/>
            <a:ext cx="2449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由上往</a:t>
            </a:r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 </a:t>
            </a:r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(Top-Down)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3224" y="3303770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樹狀結構的頂端開始，將群聚逐次分裂</a:t>
            </a:r>
          </a:p>
        </p:txBody>
      </p:sp>
      <p:sp>
        <p:nvSpPr>
          <p:cNvPr id="9" name="矩形 8"/>
          <p:cNvSpPr/>
          <p:nvPr/>
        </p:nvSpPr>
        <p:spPr>
          <a:xfrm>
            <a:off x="644770" y="4114464"/>
            <a:ext cx="4321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zh-TW" altLang="en-US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</a:t>
            </a:r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往</a:t>
            </a:r>
            <a:r>
              <a:rPr lang="zh-TW" altLang="en-US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Bottom-Up </a:t>
            </a:r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 Agglomerative</a:t>
            </a:r>
            <a:r>
              <a:rPr lang="en-US" altLang="zh-TW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3224" y="4629333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從樹狀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結構的底部開始，將資料或群聚逐次合併</a:t>
            </a:r>
          </a:p>
        </p:txBody>
      </p:sp>
      <p:sp>
        <p:nvSpPr>
          <p:cNvPr id="10" name="矩形 9"/>
          <p:cNvSpPr/>
          <p:nvPr/>
        </p:nvSpPr>
        <p:spPr>
          <a:xfrm>
            <a:off x="8814851" y="2045800"/>
            <a:ext cx="314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群聚樹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Cluster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Dendrogram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575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2804" y="16407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Hierarchical Clustering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(Agglomerative)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923228"/>
            <a:ext cx="9211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開始我們將每一筆資料視為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cluster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假設我們現在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擁有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資料，則將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視為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cluster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200" y="2901352"/>
            <a:ext cx="974480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將每筆資料視為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cluster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=1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 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cluster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間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，距離最接近的兩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cluster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 err="1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Cj</a:t>
            </a:r>
            <a:endParaRPr lang="en-US" altLang="zh-TW" sz="2000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合併 </a:t>
            </a:r>
            <a:r>
              <a:rPr lang="en-US" altLang="zh-TW" sz="200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 </a:t>
            </a:r>
            <a:r>
              <a:rPr lang="en-US" altLang="zh-TW" sz="2000" dirty="0" err="1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Cj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成為一個新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cluster</a:t>
            </a:r>
            <a:endPara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假如目前的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cluster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數目多於我們預期的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cluster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數目，則反覆重複步驟二至三，直到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cluster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數目已將降到我們所要求的數目。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右大括弧 7"/>
          <p:cNvSpPr/>
          <p:nvPr/>
        </p:nvSpPr>
        <p:spPr>
          <a:xfrm>
            <a:off x="8308731" y="3591630"/>
            <a:ext cx="237392" cy="723154"/>
          </a:xfrm>
          <a:prstGeom prst="rightBrac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668982" y="3768541"/>
            <a:ext cx="647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Loop</a:t>
            </a:r>
            <a:endParaRPr lang="zh-TW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668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6846" y="145318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Hierarchical Clustering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(Agglomerative)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923228"/>
            <a:ext cx="9211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luster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間的距離的方法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200" y="2901352"/>
            <a:ext cx="1051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ingle-linkage --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兩個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cluster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中，</a:t>
            </a:r>
            <a:r>
              <a:rPr lang="zh-TW" altLang="en-US" sz="2000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最接近的兩點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間的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距離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omplete-linkage --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兩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cluster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中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000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最遠的兩點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間的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距離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verage-linkage --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兩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cluster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之間，各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點與各點間距離總和的</a:t>
            </a:r>
            <a:r>
              <a:rPr lang="zh-TW" altLang="en-US" sz="2000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平均</a:t>
            </a:r>
            <a:endParaRPr lang="en-US" altLang="zh-TW" sz="2000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Ward’s method --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在將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兩個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cluster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合併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後，</a:t>
            </a:r>
            <a:r>
              <a:rPr lang="zh-TW" altLang="en-US" sz="200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各點到合併後的群中心的距離平方和</a:t>
            </a:r>
            <a:endParaRPr lang="zh-TW" altLang="en-US" sz="2000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2435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</TotalTime>
  <Words>1041</Words>
  <Application>Microsoft Office PowerPoint</Application>
  <PresentationFormat>寬螢幕</PresentationFormat>
  <Paragraphs>195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微軟正黑體</vt:lpstr>
      <vt:lpstr>新細明體</vt:lpstr>
      <vt:lpstr>Arial</vt:lpstr>
      <vt:lpstr>Calibri</vt:lpstr>
      <vt:lpstr>Calibri Light</vt:lpstr>
      <vt:lpstr>Wingdings</vt:lpstr>
      <vt:lpstr>Office Theme</vt:lpstr>
      <vt:lpstr>Text Clustering In R</vt:lpstr>
      <vt:lpstr>Clustering Algorithms</vt:lpstr>
      <vt:lpstr>Before we dive into the topic …</vt:lpstr>
      <vt:lpstr>Before we dive into the topic …</vt:lpstr>
      <vt:lpstr>K-means Clustering</vt:lpstr>
      <vt:lpstr>K-means Clustering</vt:lpstr>
      <vt:lpstr>Hierarchical Clustering</vt:lpstr>
      <vt:lpstr>Hierarchical Clustering (Agglomerative)</vt:lpstr>
      <vt:lpstr>Hierarchical Clustering (Agglomerative)</vt:lpstr>
      <vt:lpstr>Programming Flow</vt:lpstr>
      <vt:lpstr>Dataset</vt:lpstr>
      <vt:lpstr>Programming Flow</vt:lpstr>
      <vt:lpstr>Programming Flow</vt:lpstr>
      <vt:lpstr>Programming Flow</vt:lpstr>
      <vt:lpstr>Programming Flow</vt:lpstr>
      <vt:lpstr>Programming Flow</vt:lpstr>
      <vt:lpstr>Run by Yourself</vt:lpstr>
      <vt:lpstr>Follow-Up: TF-based Methods Limitation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CrashedBboy</dc:creator>
  <cp:lastModifiedBy>crashedbboy</cp:lastModifiedBy>
  <cp:revision>105</cp:revision>
  <dcterms:created xsi:type="dcterms:W3CDTF">2020-11-22T12:43:36Z</dcterms:created>
  <dcterms:modified xsi:type="dcterms:W3CDTF">2020-11-23T08:04:58Z</dcterms:modified>
</cp:coreProperties>
</file>