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0" autoAdjust="0"/>
    <p:restoredTop sz="92589" autoAdjust="0"/>
  </p:normalViewPr>
  <p:slideViewPr>
    <p:cSldViewPr snapToGrid="0">
      <p:cViewPr varScale="1">
        <p:scale>
          <a:sx n="156" d="100"/>
          <a:sy n="156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2BADBA0E-AC28-432D-80E1-53025F4D4774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>
              <a:uFillTx/>
            </a:endParaRPr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8FDC985B-E03A-4522-9A98-2B50AA8BF9D2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C985B-E03A-4522-9A98-2B50AA8BF9D2}" type="slidenum">
              <a:rPr lang="zh-TW" altLang="en-US" smtClean="0">
                <a:uFillTx/>
              </a:rPr>
              <a:t>13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zh-TW" altLang="en-US">
                <a:uFillTx/>
              </a:rPr>
              <a:t>按一下以編輯母片副標題樣式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zh-TW" altLang="en-US">
                <a:uFillTx/>
              </a:rPr>
              <a:t>按一下圖示以新增圖片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>
                <a:uFillTx/>
              </a:rPr>
              <a:t>按一下以編輯母片標題樣式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>
                <a:uFillTx/>
              </a:rPr>
              <a:t>編輯母片文字樣式</a:t>
            </a:r>
          </a:p>
          <a:p>
            <a:pPr lvl="1"/>
            <a:r>
              <a:rPr lang="zh-TW" altLang="en-US">
                <a:uFillTx/>
              </a:rPr>
              <a:t>第二層</a:t>
            </a:r>
          </a:p>
          <a:p>
            <a:pPr lvl="2"/>
            <a:r>
              <a:rPr lang="zh-TW" altLang="en-US">
                <a:uFillTx/>
              </a:rPr>
              <a:t>第三層</a:t>
            </a:r>
          </a:p>
          <a:p>
            <a:pPr lvl="3"/>
            <a:r>
              <a:rPr lang="zh-TW" altLang="en-US">
                <a:uFillTx/>
              </a:rPr>
              <a:t>第四層</a:t>
            </a:r>
          </a:p>
          <a:p>
            <a:pPr lvl="4"/>
            <a:r>
              <a:rPr lang="zh-TW" altLang="en-US">
                <a:uFillTx/>
              </a:rPr>
              <a:t>第五層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64DCC07D-975E-4ACA-AA25-D0041E8FF6E7}" type="datetimeFigureOut">
              <a:rPr lang="zh-TW" altLang="en-US" smtClean="0">
                <a:uFillTx/>
              </a:rPr>
              <a:t>2020/10/15</a:t>
            </a:fld>
            <a:endParaRPr lang="zh-TW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zh-TW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F1F076F2-B19E-4982-BD8E-9FF17C9FF385}" type="slidenum">
              <a:rPr lang="zh-TW" altLang="en-US" smtClean="0">
                <a:uFillTx/>
              </a:rPr>
              <a:t>‹#›</a:t>
            </a:fld>
            <a:endParaRPr lang="zh-TW" altLang="en-US">
              <a:uFillTx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gplot2.tidyverse.org/referenc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ster/data-visualization-2.1.pdf" TargetMode="External"/><Relationship Id="rId7" Type="http://schemas.openxmlformats.org/officeDocument/2006/relationships/hyperlink" Target="https://stackoverflow.com/questions/2759556/r-what-are-the-pros-and-cons-of-using-lattice-versus-ggplot2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51013391/whats-the-difference-between-ggplot-and-basic-plot-in-r" TargetMode="External"/><Relationship Id="rId5" Type="http://schemas.openxmlformats.org/officeDocument/2006/relationships/hyperlink" Target="https://blog.gtwang.org/r/r-data-exploration-and-visualization/" TargetMode="External"/><Relationship Id="rId4" Type="http://schemas.openxmlformats.org/officeDocument/2006/relationships/hyperlink" Target="https://github.com/DataScienceSpecialization/courses/tree/master/04_ExploratoryAnalysis/ggplot2/p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spc="300" dirty="0">
                <a:uFillTx/>
              </a:rPr>
              <a:t>Plotting</a:t>
            </a:r>
            <a:r>
              <a:rPr lang="en-US" altLang="zh-TW" spc="300" dirty="0">
                <a:uFillTx/>
              </a:rPr>
              <a:t> in </a:t>
            </a:r>
            <a:r>
              <a:rPr lang="en-US" altLang="zh-TW" b="1" spc="300" dirty="0">
                <a:uFillTx/>
              </a:rPr>
              <a:t>R</a:t>
            </a:r>
            <a:endParaRPr lang="zh-TW" altLang="en-US" b="1" spc="300" dirty="0">
              <a:uFillTx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Using GGPlot2</a:t>
            </a:r>
            <a:endParaRPr lang="zh-TW" altLang="en-US" dirty="0"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3509107" y="4949765"/>
            <a:ext cx="517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uFillTx/>
              </a:rPr>
              <a:t>Lecturer: </a:t>
            </a:r>
            <a:r>
              <a:rPr lang="zh-TW" altLang="en-US" sz="160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電機所 吳承霖 </a:t>
            </a:r>
            <a:r>
              <a:rPr lang="en-US" altLang="zh-TW" sz="160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(TA)</a:t>
            </a:r>
            <a:endParaRPr lang="zh-TW" altLang="en-US" dirty="0"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5831" y="12849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Dataset for Demo</a:t>
            </a:r>
            <a:endParaRPr lang="zh-TW" altLang="en-US" dirty="0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838200" y="2364968"/>
            <a:ext cx="9790723" cy="36933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uFillTx/>
              </a:rPr>
              <a:t>The </a:t>
            </a:r>
            <a:r>
              <a:rPr lang="en-US" altLang="zh-TW" i="1" dirty="0">
                <a:uFillTx/>
              </a:rPr>
              <a:t>mpg</a:t>
            </a:r>
            <a:r>
              <a:rPr lang="en-US" altLang="zh-TW" dirty="0">
                <a:uFillTx/>
              </a:rPr>
              <a:t> data frame contains fuel economy data for 38 models of cars manufactured in 1999 and 2008.</a:t>
            </a:r>
            <a:endParaRPr lang="zh-TW" altLang="en-US" dirty="0">
              <a:uFillTx/>
            </a:endParaRPr>
          </a:p>
        </p:txBody>
      </p:sp>
      <p:sp>
        <p:nvSpPr>
          <p:cNvPr id="4" name="文字方塊 3"/>
          <p:cNvSpPr txBox="1">
            <a:spLocks/>
          </p:cNvSpPr>
          <p:nvPr/>
        </p:nvSpPr>
        <p:spPr>
          <a:xfrm>
            <a:off x="838200" y="1708393"/>
            <a:ext cx="4029635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uFillTx/>
              </a:rPr>
              <a:t>MPG Data Set</a:t>
            </a:r>
            <a:endParaRPr lang="zh-TW" altLang="en-US" sz="2400" dirty="0">
              <a:solidFill>
                <a:srgbClr val="FFC000"/>
              </a:solidFill>
              <a:uFillTx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b="19325"/>
          <a:stretch/>
        </p:blipFill>
        <p:spPr>
          <a:xfrm>
            <a:off x="962035" y="2929210"/>
            <a:ext cx="6954220" cy="2743662"/>
          </a:xfrm>
          <a:prstGeom prst="rect">
            <a:avLst/>
          </a:prstGeom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721780" y="5672872"/>
            <a:ext cx="1247703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廠牌</a:t>
            </a: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1901330" y="5980649"/>
            <a:ext cx="720164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車款</a:t>
            </a:r>
          </a:p>
        </p:txBody>
      </p:sp>
      <p:sp>
        <p:nvSpPr>
          <p:cNvPr id="12" name="文字方塊 11"/>
          <p:cNvSpPr txBox="1">
            <a:spLocks/>
          </p:cNvSpPr>
          <p:nvPr/>
        </p:nvSpPr>
        <p:spPr>
          <a:xfrm>
            <a:off x="2794536" y="5686935"/>
            <a:ext cx="903964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排氣量</a:t>
            </a:r>
          </a:p>
        </p:txBody>
      </p:sp>
      <p:sp>
        <p:nvSpPr>
          <p:cNvPr id="13" name="文字方塊 12"/>
          <p:cNvSpPr txBox="1">
            <a:spLocks/>
          </p:cNvSpPr>
          <p:nvPr/>
        </p:nvSpPr>
        <p:spPr>
          <a:xfrm>
            <a:off x="3327132" y="6003115"/>
            <a:ext cx="912720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生產年分</a:t>
            </a:r>
          </a:p>
        </p:txBody>
      </p:sp>
      <p:sp>
        <p:nvSpPr>
          <p:cNvPr id="14" name="文字方塊 13"/>
          <p:cNvSpPr txBox="1">
            <a:spLocks/>
          </p:cNvSpPr>
          <p:nvPr/>
        </p:nvSpPr>
        <p:spPr>
          <a:xfrm>
            <a:off x="3879061" y="5688344"/>
            <a:ext cx="832475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汽缸數</a:t>
            </a:r>
          </a:p>
        </p:txBody>
      </p:sp>
      <p:sp>
        <p:nvSpPr>
          <p:cNvPr id="15" name="文字方塊 14"/>
          <p:cNvSpPr txBox="1">
            <a:spLocks/>
          </p:cNvSpPr>
          <p:nvPr/>
        </p:nvSpPr>
        <p:spPr>
          <a:xfrm>
            <a:off x="4239852" y="6003778"/>
            <a:ext cx="1247703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變速系統</a:t>
            </a:r>
          </a:p>
        </p:txBody>
      </p:sp>
      <p:sp>
        <p:nvSpPr>
          <p:cNvPr id="16" name="文字方塊 15"/>
          <p:cNvSpPr txBox="1">
            <a:spLocks/>
          </p:cNvSpPr>
          <p:nvPr/>
        </p:nvSpPr>
        <p:spPr>
          <a:xfrm>
            <a:off x="4863703" y="5686935"/>
            <a:ext cx="1247703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驅動方式</a:t>
            </a:r>
          </a:p>
        </p:txBody>
      </p:sp>
      <p:sp>
        <p:nvSpPr>
          <p:cNvPr id="17" name="文字方塊 16"/>
          <p:cNvSpPr txBox="1">
            <a:spLocks/>
          </p:cNvSpPr>
          <p:nvPr/>
        </p:nvSpPr>
        <p:spPr>
          <a:xfrm>
            <a:off x="5405055" y="6010026"/>
            <a:ext cx="1247703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市區油耗</a:t>
            </a:r>
          </a:p>
        </p:txBody>
      </p:sp>
      <p:sp>
        <p:nvSpPr>
          <p:cNvPr id="18" name="文字方塊 17"/>
          <p:cNvSpPr txBox="1">
            <a:spLocks/>
          </p:cNvSpPr>
          <p:nvPr/>
        </p:nvSpPr>
        <p:spPr>
          <a:xfrm>
            <a:off x="5949467" y="5700998"/>
            <a:ext cx="1247703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高速油耗</a:t>
            </a:r>
          </a:p>
        </p:txBody>
      </p:sp>
      <p:sp>
        <p:nvSpPr>
          <p:cNvPr id="19" name="文字方塊 18"/>
          <p:cNvSpPr txBox="1">
            <a:spLocks/>
          </p:cNvSpPr>
          <p:nvPr/>
        </p:nvSpPr>
        <p:spPr>
          <a:xfrm>
            <a:off x="6400275" y="6021271"/>
            <a:ext cx="1247703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燃油種類</a:t>
            </a:r>
          </a:p>
        </p:txBody>
      </p:sp>
      <p:sp>
        <p:nvSpPr>
          <p:cNvPr id="20" name="文字方塊 19"/>
          <p:cNvSpPr txBox="1">
            <a:spLocks/>
          </p:cNvSpPr>
          <p:nvPr/>
        </p:nvSpPr>
        <p:spPr>
          <a:xfrm>
            <a:off x="6944687" y="5707871"/>
            <a:ext cx="1247703" cy="307777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車型類別</a:t>
            </a:r>
          </a:p>
        </p:txBody>
      </p:sp>
      <p:sp>
        <p:nvSpPr>
          <p:cNvPr id="21" name="文字方塊 20"/>
          <p:cNvSpPr txBox="1">
            <a:spLocks/>
          </p:cNvSpPr>
          <p:nvPr/>
        </p:nvSpPr>
        <p:spPr>
          <a:xfrm>
            <a:off x="8707862" y="520050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u="sng" dirty="0">
                <a:uFillTx/>
              </a:rPr>
              <a:t>mpg</a:t>
            </a:r>
            <a:r>
              <a:rPr lang="en-US" altLang="zh-TW" dirty="0">
                <a:uFillTx/>
              </a:rPr>
              <a:t> is provided in ggplot2.</a:t>
            </a:r>
            <a:endParaRPr lang="zh-TW" altLang="en-US" dirty="0">
              <a:uFillTx/>
            </a:endParaRPr>
          </a:p>
        </p:txBody>
      </p:sp>
      <p:sp>
        <p:nvSpPr>
          <p:cNvPr id="23" name="文字方塊 22"/>
          <p:cNvSpPr txBox="1">
            <a:spLocks/>
          </p:cNvSpPr>
          <p:nvPr/>
        </p:nvSpPr>
        <p:spPr>
          <a:xfrm>
            <a:off x="8707862" y="4905690"/>
            <a:ext cx="1688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C000"/>
                </a:solidFill>
                <a:uFillTx/>
              </a:rPr>
              <a:t>NOTE</a:t>
            </a:r>
            <a:endParaRPr lang="zh-TW" altLang="en-US" sz="1600" dirty="0">
              <a:solidFill>
                <a:srgbClr val="FFC000"/>
              </a:solidFill>
              <a:uFillTx/>
            </a:endParaRPr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8621893" y="4825517"/>
            <a:ext cx="1860061" cy="119575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173" y="11651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Quick Plotting</a:t>
            </a:r>
            <a:endParaRPr lang="zh-TW" altLang="en-US" dirty="0">
              <a:uFillTx/>
            </a:endParaRPr>
          </a:p>
        </p:txBody>
      </p:sp>
      <p:sp>
        <p:nvSpPr>
          <p:cNvPr id="3" name="文字方塊 2"/>
          <p:cNvSpPr txBox="1">
            <a:spLocks/>
          </p:cNvSpPr>
          <p:nvPr/>
        </p:nvSpPr>
        <p:spPr>
          <a:xfrm>
            <a:off x="735909" y="1430672"/>
            <a:ext cx="4612340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rgbClr val="FFC000"/>
                </a:solidFill>
                <a:uFillTx/>
              </a:rPr>
              <a:t>qplot</a:t>
            </a:r>
            <a:r>
              <a:rPr lang="en-US" altLang="zh-TW" sz="2400" b="1" dirty="0">
                <a:solidFill>
                  <a:srgbClr val="FFC000"/>
                </a:solidFill>
                <a:uFillTx/>
              </a:rPr>
              <a:t>()</a:t>
            </a:r>
            <a:endParaRPr lang="zh-TW" altLang="en-US" sz="2400" b="1" dirty="0">
              <a:solidFill>
                <a:srgbClr val="FFC000"/>
              </a:solidFill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735909" y="3097072"/>
            <a:ext cx="4612340" cy="40011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uFillTx/>
              </a:rPr>
              <a:t>Examples (Using MPG Dataset)</a:t>
            </a:r>
            <a:endParaRPr lang="zh-TW" altLang="en-US" sz="2000" b="1" dirty="0">
              <a:uFillTx/>
            </a:endParaRPr>
          </a:p>
        </p:txBody>
      </p:sp>
      <p:sp>
        <p:nvSpPr>
          <p:cNvPr id="9" name="矩形 8"/>
          <p:cNvSpPr>
            <a:spLocks/>
          </p:cNvSpPr>
          <p:nvPr/>
        </p:nvSpPr>
        <p:spPr>
          <a:xfrm>
            <a:off x="735908" y="1887096"/>
            <a:ext cx="9295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uFillTx/>
              </a:rPr>
              <a:t>qplot</a:t>
            </a:r>
            <a:r>
              <a:rPr lang="en-US" altLang="zh-TW" dirty="0">
                <a:uFillTx/>
              </a:rPr>
              <a:t>(), or </a:t>
            </a:r>
            <a:r>
              <a:rPr lang="en-US" altLang="zh-TW" dirty="0" err="1">
                <a:uFillTx/>
              </a:rPr>
              <a:t>quickplot</a:t>
            </a:r>
            <a:r>
              <a:rPr lang="en-US" altLang="zh-TW" dirty="0">
                <a:uFillTx/>
              </a:rPr>
              <a:t>(), is a convenient shortcut for creating a number of different types of plots. It’s similar to plot() function in base R graphics.</a:t>
            </a:r>
            <a:endParaRPr lang="zh-TW" altLang="en-US" dirty="0">
              <a:uFillTx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>
          <a:xfrm>
            <a:off x="1700529" y="1507375"/>
            <a:ext cx="2323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 --- </a:t>
            </a:r>
            <a:r>
              <a:rPr lang="en-US" altLang="zh-TW" i="1" dirty="0">
                <a:uFillTx/>
              </a:rPr>
              <a:t>q stands for “quick”</a:t>
            </a:r>
            <a:endParaRPr lang="zh-TW" altLang="en-US" i="1" dirty="0">
              <a:uFillTx/>
            </a:endParaRPr>
          </a:p>
        </p:txBody>
      </p:sp>
      <p:sp>
        <p:nvSpPr>
          <p:cNvPr id="15" name="矩形 14"/>
          <p:cNvSpPr>
            <a:spLocks/>
          </p:cNvSpPr>
          <p:nvPr/>
        </p:nvSpPr>
        <p:spPr>
          <a:xfrm>
            <a:off x="790617" y="3852182"/>
            <a:ext cx="290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</a:rPr>
              <a:t>qplot(displ, hwy, data = mpg)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2" y="3674802"/>
            <a:ext cx="4833415" cy="296263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24" y="3674802"/>
            <a:ext cx="2286319" cy="2886478"/>
          </a:xfrm>
          <a:prstGeom prst="rect">
            <a:avLst/>
          </a:prstGeom>
        </p:spPr>
      </p:pic>
      <p:cxnSp>
        <p:nvCxnSpPr>
          <p:cNvPr id="26" name="直線接點 25"/>
          <p:cNvCxnSpPr/>
          <p:nvPr/>
        </p:nvCxnSpPr>
        <p:spPr>
          <a:xfrm>
            <a:off x="1481699" y="4229181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996830" y="4231205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498180" y="4227158"/>
            <a:ext cx="1073451" cy="4047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>
            <a:spLocks/>
          </p:cNvSpPr>
          <p:nvPr/>
        </p:nvSpPr>
        <p:spPr>
          <a:xfrm>
            <a:off x="356173" y="454184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solidFill>
                  <a:srgbClr val="FFC000"/>
                </a:solidFill>
                <a:uFillTx/>
              </a:rPr>
              <a:t>X axis</a:t>
            </a:r>
          </a:p>
          <a:p>
            <a:pPr algn="r"/>
            <a:r>
              <a:rPr lang="en-US" altLang="zh-TW" sz="1400" dirty="0">
                <a:solidFill>
                  <a:srgbClr val="FFC000"/>
                </a:solidFill>
                <a:uFillTx/>
              </a:rPr>
              <a:t>column name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  <p:sp>
        <p:nvSpPr>
          <p:cNvPr id="37" name="文字方塊 36"/>
          <p:cNvSpPr txBox="1">
            <a:spLocks/>
          </p:cNvSpPr>
          <p:nvPr/>
        </p:nvSpPr>
        <p:spPr>
          <a:xfrm>
            <a:off x="1426307" y="499904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C000"/>
                </a:solidFill>
                <a:uFillTx/>
              </a:rPr>
              <a:t>Y axis</a:t>
            </a:r>
          </a:p>
          <a:p>
            <a:pPr algn="ctr"/>
            <a:r>
              <a:rPr lang="en-US" altLang="zh-TW" sz="1400" dirty="0">
                <a:solidFill>
                  <a:srgbClr val="FFC000"/>
                </a:solidFill>
                <a:uFillTx/>
              </a:rPr>
              <a:t>column name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  <p:sp>
        <p:nvSpPr>
          <p:cNvPr id="38" name="文字方塊 37"/>
          <p:cNvSpPr txBox="1">
            <a:spLocks/>
          </p:cNvSpPr>
          <p:nvPr/>
        </p:nvSpPr>
        <p:spPr>
          <a:xfrm>
            <a:off x="2310948" y="462447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rgbClr val="FFC000"/>
                </a:solidFill>
                <a:uFillTx/>
              </a:rPr>
              <a:t>dataframe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1688806" y="4314999"/>
            <a:ext cx="0" cy="24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185082" y="4314999"/>
            <a:ext cx="3225" cy="62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072948" y="4330629"/>
            <a:ext cx="0" cy="24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矩形 43"/>
          <p:cNvSpPr>
            <a:spLocks/>
          </p:cNvSpPr>
          <p:nvPr/>
        </p:nvSpPr>
        <p:spPr>
          <a:xfrm>
            <a:off x="4709076" y="3277326"/>
            <a:ext cx="139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data (partial)</a:t>
            </a:r>
            <a:endParaRPr lang="zh-TW" altLang="en-US" i="1" dirty="0">
              <a:uFillTx/>
            </a:endParaRPr>
          </a:p>
        </p:txBody>
      </p:sp>
      <p:sp>
        <p:nvSpPr>
          <p:cNvPr id="45" name="矩形 44"/>
          <p:cNvSpPr>
            <a:spLocks/>
          </p:cNvSpPr>
          <p:nvPr/>
        </p:nvSpPr>
        <p:spPr>
          <a:xfrm>
            <a:off x="7967588" y="3277326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result plot (scatter plot)</a:t>
            </a:r>
            <a:endParaRPr lang="zh-TW" altLang="en-US" i="1" dirty="0"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173" y="11651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Quick Plotting (Cont.)</a:t>
            </a:r>
            <a:endParaRPr lang="zh-TW" altLang="en-US" dirty="0"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852450" y="2144752"/>
            <a:ext cx="4612340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uFillTx/>
              </a:rPr>
              <a:t>Specify Aesthetic ( = Style)</a:t>
            </a:r>
            <a:endParaRPr lang="zh-TW" altLang="en-US" sz="2400" b="1" dirty="0">
              <a:uFillTx/>
            </a:endParaRPr>
          </a:p>
        </p:txBody>
      </p:sp>
      <p:sp>
        <p:nvSpPr>
          <p:cNvPr id="16" name="矩形 15"/>
          <p:cNvSpPr>
            <a:spLocks/>
          </p:cNvSpPr>
          <p:nvPr/>
        </p:nvSpPr>
        <p:spPr>
          <a:xfrm>
            <a:off x="852450" y="2851541"/>
            <a:ext cx="4075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</a:rPr>
              <a:t>qplot (displ, hwy, data = mpg, color = drv)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35" y="2631605"/>
            <a:ext cx="4492620" cy="2751890"/>
          </a:xfrm>
          <a:prstGeom prst="rect">
            <a:avLst/>
          </a:prstGeom>
        </p:spPr>
      </p:pic>
      <p:sp>
        <p:nvSpPr>
          <p:cNvPr id="22" name="矩形 21"/>
          <p:cNvSpPr>
            <a:spLocks/>
          </p:cNvSpPr>
          <p:nvPr/>
        </p:nvSpPr>
        <p:spPr>
          <a:xfrm>
            <a:off x="7103934" y="2248303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result plot (scatter plot)</a:t>
            </a:r>
            <a:endParaRPr lang="zh-TW" altLang="en-US" i="1" dirty="0">
              <a:uFillTx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1553417" y="3222896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068548" y="3224920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569898" y="3220873"/>
            <a:ext cx="1073451" cy="4047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>
            <a:spLocks/>
          </p:cNvSpPr>
          <p:nvPr/>
        </p:nvSpPr>
        <p:spPr>
          <a:xfrm>
            <a:off x="1498025" y="399276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Y axis</a:t>
            </a:r>
          </a:p>
          <a:p>
            <a:pPr algn="ctr"/>
            <a:r>
              <a:rPr lang="en-US" altLang="zh-TW" sz="1400" dirty="0">
                <a:uFillTx/>
              </a:rPr>
              <a:t>column name</a:t>
            </a:r>
            <a:endParaRPr lang="zh-TW" altLang="en-US" sz="1400" dirty="0">
              <a:uFillTx/>
            </a:endParaRPr>
          </a:p>
        </p:txBody>
      </p:sp>
      <p:sp>
        <p:nvSpPr>
          <p:cNvPr id="27" name="文字方塊 26"/>
          <p:cNvSpPr txBox="1">
            <a:spLocks/>
          </p:cNvSpPr>
          <p:nvPr/>
        </p:nvSpPr>
        <p:spPr>
          <a:xfrm>
            <a:off x="2382666" y="361819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uFillTx/>
              </a:rPr>
              <a:t>dataframe</a:t>
            </a:r>
            <a:endParaRPr lang="zh-TW" altLang="en-US" sz="1400" dirty="0">
              <a:uFillTx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760524" y="3308714"/>
            <a:ext cx="0" cy="24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256800" y="3308714"/>
            <a:ext cx="3225" cy="62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144666" y="3324344"/>
            <a:ext cx="0" cy="24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字方塊 30"/>
          <p:cNvSpPr txBox="1">
            <a:spLocks/>
          </p:cNvSpPr>
          <p:nvPr/>
        </p:nvSpPr>
        <p:spPr>
          <a:xfrm>
            <a:off x="708211" y="3550830"/>
            <a:ext cx="130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uFillTx/>
              </a:rPr>
              <a:t>X axis</a:t>
            </a:r>
          </a:p>
          <a:p>
            <a:pPr algn="r"/>
            <a:r>
              <a:rPr lang="en-US" altLang="zh-TW" sz="1400" dirty="0">
                <a:uFillTx/>
              </a:rPr>
              <a:t>column name</a:t>
            </a:r>
            <a:endParaRPr lang="zh-TW" altLang="en-US" sz="1400" dirty="0">
              <a:uFillTx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824740" y="3228089"/>
            <a:ext cx="79294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>
            <a:spLocks/>
          </p:cNvSpPr>
          <p:nvPr/>
        </p:nvSpPr>
        <p:spPr>
          <a:xfrm>
            <a:off x="3038047" y="4323292"/>
            <a:ext cx="236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uFillTx/>
              </a:rPr>
              <a:t>point color depends on column </a:t>
            </a:r>
            <a:r>
              <a:rPr lang="en-US" altLang="zh-TW" i="1" u="sng" dirty="0" err="1">
                <a:solidFill>
                  <a:srgbClr val="FFC000"/>
                </a:solidFill>
                <a:uFillTx/>
              </a:rPr>
              <a:t>drv</a:t>
            </a:r>
            <a:r>
              <a:rPr lang="en-US" altLang="zh-TW" dirty="0">
                <a:solidFill>
                  <a:srgbClr val="FFC000"/>
                </a:solidFill>
                <a:uFillTx/>
              </a:rPr>
              <a:t> values</a:t>
            </a:r>
            <a:endParaRPr lang="zh-TW" altLang="en-US" dirty="0">
              <a:solidFill>
                <a:srgbClr val="FFC000"/>
              </a:solidFill>
              <a:uFillTx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30529" y="3324344"/>
            <a:ext cx="2298" cy="88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173" y="11651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Quick Plotting (Cont.)</a:t>
            </a:r>
            <a:endParaRPr lang="zh-TW" altLang="en-US" dirty="0"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493862" y="1544106"/>
            <a:ext cx="4612340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uFillTx/>
              </a:rPr>
              <a:t>Specify Geometry (= Plot Type)</a:t>
            </a:r>
            <a:endParaRPr lang="zh-TW" altLang="en-US" sz="2400" b="1" dirty="0">
              <a:uFillTx/>
            </a:endParaRPr>
          </a:p>
        </p:txBody>
      </p:sp>
      <p:sp>
        <p:nvSpPr>
          <p:cNvPr id="17" name="矩形 16"/>
          <p:cNvSpPr>
            <a:spLocks/>
          </p:cNvSpPr>
          <p:nvPr/>
        </p:nvSpPr>
        <p:spPr>
          <a:xfrm>
            <a:off x="493862" y="2270045"/>
            <a:ext cx="6954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uFillTx/>
              </a:rPr>
              <a:t>qplot(displ, hwy, data = mpg, color = drv, geom=c('point', 'smooth'))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41" y="2694094"/>
            <a:ext cx="5030624" cy="3124206"/>
          </a:xfrm>
          <a:prstGeom prst="rect">
            <a:avLst/>
          </a:prstGeom>
        </p:spPr>
      </p:pic>
      <p:cxnSp>
        <p:nvCxnSpPr>
          <p:cNvPr id="22" name="直線接點 21"/>
          <p:cNvCxnSpPr/>
          <p:nvPr/>
        </p:nvCxnSpPr>
        <p:spPr>
          <a:xfrm>
            <a:off x="1201379" y="2639377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716510" y="2641401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217860" y="2637354"/>
            <a:ext cx="1073451" cy="4047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>
            <a:spLocks/>
          </p:cNvSpPr>
          <p:nvPr/>
        </p:nvSpPr>
        <p:spPr>
          <a:xfrm>
            <a:off x="1145987" y="340924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Y axis</a:t>
            </a:r>
          </a:p>
          <a:p>
            <a:pPr algn="ctr"/>
            <a:r>
              <a:rPr lang="en-US" altLang="zh-TW" sz="1400" dirty="0">
                <a:uFillTx/>
              </a:rPr>
              <a:t>column name</a:t>
            </a:r>
            <a:endParaRPr lang="zh-TW" altLang="en-US" sz="1400" dirty="0">
              <a:uFillTx/>
            </a:endParaRPr>
          </a:p>
        </p:txBody>
      </p:sp>
      <p:sp>
        <p:nvSpPr>
          <p:cNvPr id="26" name="文字方塊 25"/>
          <p:cNvSpPr txBox="1">
            <a:spLocks/>
          </p:cNvSpPr>
          <p:nvPr/>
        </p:nvSpPr>
        <p:spPr>
          <a:xfrm>
            <a:off x="2030628" y="303467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uFillTx/>
              </a:rPr>
              <a:t>dataframe</a:t>
            </a:r>
            <a:endParaRPr lang="zh-TW" altLang="en-US" sz="1400" dirty="0">
              <a:uFillTx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408486" y="2725195"/>
            <a:ext cx="0" cy="24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904762" y="2725195"/>
            <a:ext cx="3225" cy="62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792628" y="2740825"/>
            <a:ext cx="0" cy="24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字方塊 29"/>
          <p:cNvSpPr txBox="1">
            <a:spLocks/>
          </p:cNvSpPr>
          <p:nvPr/>
        </p:nvSpPr>
        <p:spPr>
          <a:xfrm>
            <a:off x="356173" y="2967311"/>
            <a:ext cx="130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uFillTx/>
              </a:rPr>
              <a:t>X axis</a:t>
            </a:r>
          </a:p>
          <a:p>
            <a:pPr algn="r"/>
            <a:r>
              <a:rPr lang="en-US" altLang="zh-TW" sz="1400" dirty="0">
                <a:uFillTx/>
              </a:rPr>
              <a:t>column name</a:t>
            </a:r>
            <a:endParaRPr lang="zh-TW" altLang="en-US" sz="1400" dirty="0">
              <a:uFillTx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3472702" y="2644570"/>
            <a:ext cx="79294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>
            <a:spLocks/>
          </p:cNvSpPr>
          <p:nvPr/>
        </p:nvSpPr>
        <p:spPr>
          <a:xfrm>
            <a:off x="2875609" y="3739773"/>
            <a:ext cx="195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point color depends on column </a:t>
            </a:r>
            <a:r>
              <a:rPr lang="en-US" altLang="zh-TW" sz="1400" i="1" u="sng" dirty="0" err="1">
                <a:uFillTx/>
              </a:rPr>
              <a:t>drv</a:t>
            </a:r>
            <a:r>
              <a:rPr lang="en-US" altLang="zh-TW" sz="1400" dirty="0">
                <a:uFillTx/>
              </a:rPr>
              <a:t> values</a:t>
            </a:r>
            <a:endParaRPr lang="zh-TW" altLang="en-US" sz="1400" dirty="0">
              <a:uFillTx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878491" y="2740825"/>
            <a:ext cx="2298" cy="88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4664549" y="2634886"/>
            <a:ext cx="1868108" cy="898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>
            <a:spLocks/>
          </p:cNvSpPr>
          <p:nvPr/>
        </p:nvSpPr>
        <p:spPr>
          <a:xfrm>
            <a:off x="3624410" y="4531268"/>
            <a:ext cx="271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>
                <a:solidFill>
                  <a:srgbClr val="FFC000"/>
                </a:solidFill>
                <a:uFillTx/>
              </a:rPr>
              <a:t>set to create scatter plot and smooth line plot</a:t>
            </a:r>
            <a:endParaRPr lang="zh-TW" altLang="en-US" dirty="0">
              <a:solidFill>
                <a:srgbClr val="FFC000"/>
              </a:solidFill>
              <a:uFillTx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5753862" y="2725195"/>
            <a:ext cx="0" cy="168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文字方塊 38"/>
          <p:cNvSpPr txBox="1">
            <a:spLocks/>
          </p:cNvSpPr>
          <p:nvPr/>
        </p:nvSpPr>
        <p:spPr>
          <a:xfrm>
            <a:off x="279252" y="6147870"/>
            <a:ext cx="940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NOTE: If both X and Y are provided but </a:t>
            </a:r>
            <a:r>
              <a:rPr lang="en-US" altLang="zh-TW" sz="1400" i="1" u="sng" dirty="0" err="1">
                <a:uFillTx/>
              </a:rPr>
              <a:t>geom</a:t>
            </a:r>
            <a:r>
              <a:rPr lang="en-US" altLang="zh-TW" sz="1400" dirty="0">
                <a:uFillTx/>
              </a:rPr>
              <a:t> is not specified, ggplot2 will plot </a:t>
            </a:r>
            <a:r>
              <a:rPr lang="en-US" altLang="zh-TW" sz="1400" b="1" dirty="0">
                <a:uFillTx/>
              </a:rPr>
              <a:t>scatter plot</a:t>
            </a:r>
            <a:r>
              <a:rPr lang="en-US" altLang="zh-TW" sz="1400" dirty="0">
                <a:uFillTx/>
              </a:rPr>
              <a:t> (</a:t>
            </a:r>
            <a:r>
              <a:rPr lang="en-US" altLang="zh-TW" sz="1400" i="1" dirty="0" err="1">
                <a:uFillTx/>
              </a:rPr>
              <a:t>geom</a:t>
            </a:r>
            <a:r>
              <a:rPr lang="en-US" altLang="zh-TW" sz="1400" i="1" dirty="0">
                <a:uFillTx/>
              </a:rPr>
              <a:t> = “point”</a:t>
            </a:r>
            <a:r>
              <a:rPr lang="en-US" altLang="zh-TW" sz="1400" dirty="0">
                <a:uFillTx/>
              </a:rPr>
              <a:t>) by default.</a:t>
            </a:r>
            <a:endParaRPr lang="zh-TW" altLang="en-US" sz="1400" dirty="0">
              <a:uFillTx/>
            </a:endParaRPr>
          </a:p>
        </p:txBody>
      </p:sp>
      <p:sp>
        <p:nvSpPr>
          <p:cNvPr id="40" name="矩形 39"/>
          <p:cNvSpPr>
            <a:spLocks/>
          </p:cNvSpPr>
          <p:nvPr/>
        </p:nvSpPr>
        <p:spPr>
          <a:xfrm>
            <a:off x="7704575" y="2297404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result plot (scatter plot &amp; line plot)</a:t>
            </a:r>
            <a:endParaRPr lang="zh-TW" altLang="en-US" i="1" dirty="0">
              <a:uFillTx/>
            </a:endParaRPr>
          </a:p>
        </p:txBody>
      </p:sp>
      <p:sp>
        <p:nvSpPr>
          <p:cNvPr id="41" name="文字方塊 40"/>
          <p:cNvSpPr txBox="1">
            <a:spLocks/>
          </p:cNvSpPr>
          <p:nvPr/>
        </p:nvSpPr>
        <p:spPr>
          <a:xfrm>
            <a:off x="2927169" y="5169540"/>
            <a:ext cx="341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uFillTx/>
              </a:rPr>
              <a:t>check </a:t>
            </a:r>
            <a:r>
              <a:rPr lang="en-US" altLang="zh-TW" sz="1400" dirty="0">
                <a:uFillTx/>
                <a:hlinkClick r:id="rId4"/>
              </a:rPr>
              <a:t>HERE</a:t>
            </a:r>
            <a:r>
              <a:rPr lang="en-US" altLang="zh-TW" sz="1400" dirty="0">
                <a:uFillTx/>
              </a:rPr>
              <a:t> to view all available plot types</a:t>
            </a:r>
          </a:p>
          <a:p>
            <a:pPr algn="r"/>
            <a:r>
              <a:rPr lang="en-US" altLang="zh-TW" sz="1400" dirty="0">
                <a:uFillTx/>
              </a:rPr>
              <a:t>(e.g. histogram, boxplot, </a:t>
            </a:r>
            <a:r>
              <a:rPr lang="en-US" altLang="zh-TW" sz="1400" dirty="0" err="1">
                <a:uFillTx/>
              </a:rPr>
              <a:t>etc</a:t>
            </a:r>
            <a:r>
              <a:rPr lang="en-US" altLang="zh-TW" sz="1400" dirty="0">
                <a:uFillTx/>
              </a:rPr>
              <a:t>)</a:t>
            </a:r>
            <a:endParaRPr lang="zh-TW" altLang="en-US" sz="1400" dirty="0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173" y="11651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Quick Plotting (Cont.)</a:t>
            </a:r>
            <a:endParaRPr lang="zh-TW" altLang="en-US" dirty="0"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592474" y="1750298"/>
            <a:ext cx="4612340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uFillTx/>
              </a:rPr>
              <a:t>Create Multi-Panel Plot</a:t>
            </a:r>
            <a:endParaRPr lang="zh-TW" altLang="en-US" sz="2400" b="1" dirty="0">
              <a:uFillTx/>
            </a:endParaRPr>
          </a:p>
        </p:txBody>
      </p:sp>
      <p:sp>
        <p:nvSpPr>
          <p:cNvPr id="22" name="矩形 21"/>
          <p:cNvSpPr>
            <a:spLocks/>
          </p:cNvSpPr>
          <p:nvPr/>
        </p:nvSpPr>
        <p:spPr>
          <a:xfrm>
            <a:off x="706505" y="2843228"/>
            <a:ext cx="438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</a:rPr>
              <a:t>qplot(displ, hwy, data = mpg, facets = . ~ drv)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1392048" y="3222896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907179" y="3224920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408529" y="3220873"/>
            <a:ext cx="1073451" cy="4047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>
            <a:spLocks/>
          </p:cNvSpPr>
          <p:nvPr/>
        </p:nvSpPr>
        <p:spPr>
          <a:xfrm>
            <a:off x="1336656" y="399276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Y axis</a:t>
            </a:r>
          </a:p>
          <a:p>
            <a:pPr algn="ctr"/>
            <a:r>
              <a:rPr lang="en-US" altLang="zh-TW" sz="1400" dirty="0">
                <a:uFillTx/>
              </a:rPr>
              <a:t>column name</a:t>
            </a:r>
            <a:endParaRPr lang="zh-TW" altLang="en-US" sz="1400" dirty="0">
              <a:uFillTx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1599155" y="3308714"/>
            <a:ext cx="0" cy="24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095431" y="3308714"/>
            <a:ext cx="3225" cy="62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2983297" y="3324344"/>
            <a:ext cx="0" cy="24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字方塊 29"/>
          <p:cNvSpPr txBox="1">
            <a:spLocks/>
          </p:cNvSpPr>
          <p:nvPr/>
        </p:nvSpPr>
        <p:spPr>
          <a:xfrm>
            <a:off x="546842" y="3550830"/>
            <a:ext cx="130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uFillTx/>
              </a:rPr>
              <a:t>X axis</a:t>
            </a:r>
          </a:p>
          <a:p>
            <a:pPr algn="r"/>
            <a:r>
              <a:rPr lang="en-US" altLang="zh-TW" sz="1400" dirty="0">
                <a:uFillTx/>
              </a:rPr>
              <a:t>column name</a:t>
            </a:r>
            <a:endParaRPr lang="zh-TW" altLang="en-US" sz="1400" dirty="0">
              <a:uFillTx/>
            </a:endParaRPr>
          </a:p>
        </p:txBody>
      </p:sp>
      <p:sp>
        <p:nvSpPr>
          <p:cNvPr id="31" name="文字方塊 30"/>
          <p:cNvSpPr txBox="1">
            <a:spLocks/>
          </p:cNvSpPr>
          <p:nvPr/>
        </p:nvSpPr>
        <p:spPr>
          <a:xfrm>
            <a:off x="2221297" y="361649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uFillTx/>
              </a:rPr>
              <a:t>dataframe</a:t>
            </a:r>
            <a:endParaRPr lang="zh-TW" altLang="en-US" sz="1400" dirty="0">
              <a:uFillTx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3707952" y="3229815"/>
            <a:ext cx="1073451" cy="4047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>
            <a:spLocks/>
          </p:cNvSpPr>
          <p:nvPr/>
        </p:nvSpPr>
        <p:spPr>
          <a:xfrm>
            <a:off x="914400" y="5114786"/>
            <a:ext cx="3895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rgbClr val="FFC000"/>
                </a:solidFill>
                <a:uFillTx/>
              </a:rPr>
              <a:t>create 1 x 3 plots,</a:t>
            </a:r>
          </a:p>
          <a:p>
            <a:pPr algn="r"/>
            <a:r>
              <a:rPr lang="en-US" altLang="zh-TW" sz="2000" dirty="0">
                <a:solidFill>
                  <a:srgbClr val="FFC000"/>
                </a:solidFill>
                <a:uFillTx/>
              </a:rPr>
              <a:t>data points in each subplot belong to one </a:t>
            </a:r>
            <a:r>
              <a:rPr lang="en-US" altLang="zh-TW" sz="2000" i="1" u="sng" dirty="0" err="1">
                <a:solidFill>
                  <a:srgbClr val="FFC000"/>
                </a:solidFill>
                <a:uFillTx/>
              </a:rPr>
              <a:t>drv</a:t>
            </a:r>
            <a:r>
              <a:rPr lang="en-US" altLang="zh-TW" sz="2000" dirty="0">
                <a:solidFill>
                  <a:srgbClr val="FFC000"/>
                </a:solidFill>
                <a:uFillTx/>
              </a:rPr>
              <a:t> value</a:t>
            </a:r>
            <a:endParaRPr lang="zh-TW" altLang="en-US" sz="2000" dirty="0">
              <a:solidFill>
                <a:srgbClr val="FFC000"/>
              </a:solidFill>
              <a:uFillTx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24883" y="3308713"/>
            <a:ext cx="0" cy="168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89" y="2373328"/>
            <a:ext cx="6592220" cy="4067743"/>
          </a:xfrm>
          <a:prstGeom prst="rect">
            <a:avLst/>
          </a:prstGeom>
        </p:spPr>
      </p:pic>
      <p:sp>
        <p:nvSpPr>
          <p:cNvPr id="35" name="矩形 34"/>
          <p:cNvSpPr>
            <a:spLocks/>
          </p:cNvSpPr>
          <p:nvPr/>
        </p:nvSpPr>
        <p:spPr>
          <a:xfrm>
            <a:off x="6839321" y="1981130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result plot (multiple scatter plots)</a:t>
            </a:r>
            <a:endParaRPr lang="zh-TW" altLang="en-US" i="1" dirty="0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9282" y="0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Create Flexible Plots</a:t>
            </a:r>
            <a:endParaRPr lang="zh-TW" altLang="en-US" dirty="0">
              <a:uFillTx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573983" y="3743651"/>
            <a:ext cx="4612340" cy="40011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uFillTx/>
              </a:rPr>
              <a:t>Examples (using MPG dataset)</a:t>
            </a:r>
            <a:endParaRPr lang="zh-TW" altLang="en-US" sz="2000" b="1" dirty="0">
              <a:uFillTx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573983" y="1871008"/>
            <a:ext cx="1025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uFillTx/>
              </a:rPr>
              <a:t>ggplot</a:t>
            </a:r>
            <a:r>
              <a:rPr lang="en-US" altLang="zh-TW" dirty="0">
                <a:uFillTx/>
              </a:rPr>
              <a:t>() is used to construct the initial plot object, and is almost always followed by “</a:t>
            </a:r>
            <a:r>
              <a:rPr lang="en-US" altLang="zh-TW" b="1" dirty="0">
                <a:solidFill>
                  <a:srgbClr val="FFC000"/>
                </a:solidFill>
                <a:uFillTx/>
              </a:rPr>
              <a:t>+</a:t>
            </a:r>
            <a:r>
              <a:rPr lang="en-US" altLang="zh-TW" dirty="0">
                <a:uFillTx/>
              </a:rPr>
              <a:t>” to add component to the plot.</a:t>
            </a:r>
            <a:endParaRPr lang="zh-TW" altLang="en-US" dirty="0">
              <a:uFillTx/>
            </a:endParaRPr>
          </a:p>
        </p:txBody>
      </p:sp>
      <p:sp>
        <p:nvSpPr>
          <p:cNvPr id="11" name="矩形 10"/>
          <p:cNvSpPr>
            <a:spLocks/>
          </p:cNvSpPr>
          <p:nvPr/>
        </p:nvSpPr>
        <p:spPr>
          <a:xfrm>
            <a:off x="573983" y="1235060"/>
            <a:ext cx="1184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C000"/>
                </a:solidFill>
                <a:uFillTx/>
              </a:rPr>
              <a:t>ggplot</a:t>
            </a:r>
            <a:r>
              <a:rPr lang="en-US" altLang="zh-TW" sz="2400" b="1" dirty="0">
                <a:solidFill>
                  <a:srgbClr val="FFC000"/>
                </a:solidFill>
                <a:uFillTx/>
              </a:rPr>
              <a:t>()</a:t>
            </a:r>
          </a:p>
        </p:txBody>
      </p:sp>
      <p:sp>
        <p:nvSpPr>
          <p:cNvPr id="12" name="矩形 11"/>
          <p:cNvSpPr>
            <a:spLocks/>
          </p:cNvSpPr>
          <p:nvPr/>
        </p:nvSpPr>
        <p:spPr>
          <a:xfrm>
            <a:off x="1758282" y="1290191"/>
            <a:ext cx="292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 --- </a:t>
            </a:r>
            <a:r>
              <a:rPr lang="en-US" altLang="zh-TW" i="1" dirty="0">
                <a:uFillTx/>
              </a:rPr>
              <a:t>The core value of GGPlot2</a:t>
            </a:r>
            <a:endParaRPr lang="zh-TW" altLang="en-US" i="1" dirty="0">
              <a:uFillTx/>
            </a:endParaRPr>
          </a:p>
        </p:txBody>
      </p:sp>
      <p:sp>
        <p:nvSpPr>
          <p:cNvPr id="13" name="文字方塊 12"/>
          <p:cNvSpPr txBox="1">
            <a:spLocks/>
          </p:cNvSpPr>
          <p:nvPr/>
        </p:nvSpPr>
        <p:spPr>
          <a:xfrm>
            <a:off x="1269826" y="2934843"/>
            <a:ext cx="97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uFillTx/>
              </a:rPr>
              <a:t>Data</a:t>
            </a:r>
            <a:endParaRPr lang="zh-TW" altLang="en-US" dirty="0">
              <a:uFillTx/>
            </a:endParaRPr>
          </a:p>
        </p:txBody>
      </p:sp>
      <p:sp>
        <p:nvSpPr>
          <p:cNvPr id="14" name="文字方塊 13"/>
          <p:cNvSpPr txBox="1">
            <a:spLocks/>
          </p:cNvSpPr>
          <p:nvPr/>
        </p:nvSpPr>
        <p:spPr>
          <a:xfrm>
            <a:off x="2284001" y="2834682"/>
            <a:ext cx="217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uFillTx/>
              </a:rPr>
              <a:t>Aesthetic</a:t>
            </a:r>
          </a:p>
          <a:p>
            <a:pPr algn="ctr"/>
            <a:r>
              <a:rPr lang="en-US" altLang="zh-TW" dirty="0">
                <a:uFillTx/>
              </a:rPr>
              <a:t>Settings</a:t>
            </a:r>
            <a:endParaRPr lang="zh-TW" altLang="en-US" dirty="0">
              <a:uFillTx/>
            </a:endParaRPr>
          </a:p>
        </p:txBody>
      </p:sp>
      <p:sp>
        <p:nvSpPr>
          <p:cNvPr id="15" name="文字方塊 14"/>
          <p:cNvSpPr txBox="1">
            <a:spLocks/>
          </p:cNvSpPr>
          <p:nvPr/>
        </p:nvSpPr>
        <p:spPr>
          <a:xfrm>
            <a:off x="4623547" y="2796344"/>
            <a:ext cx="217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uFillTx/>
              </a:rPr>
              <a:t>Coordinate System Setting</a:t>
            </a:r>
            <a:endParaRPr lang="zh-TW" altLang="en-US" dirty="0">
              <a:uFillTx/>
            </a:endParaRPr>
          </a:p>
        </p:txBody>
      </p:sp>
      <p:sp>
        <p:nvSpPr>
          <p:cNvPr id="16" name="文字方塊 15"/>
          <p:cNvSpPr txBox="1">
            <a:spLocks/>
          </p:cNvSpPr>
          <p:nvPr/>
        </p:nvSpPr>
        <p:spPr>
          <a:xfrm>
            <a:off x="6963093" y="2888676"/>
            <a:ext cx="217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uFillTx/>
              </a:rPr>
              <a:t>Plot</a:t>
            </a:r>
            <a:endParaRPr lang="zh-TW" altLang="en-US" dirty="0">
              <a:uFillTx/>
            </a:endParaRPr>
          </a:p>
        </p:txBody>
      </p:sp>
      <p:sp>
        <p:nvSpPr>
          <p:cNvPr id="17" name="矩形 16"/>
          <p:cNvSpPr>
            <a:spLocks/>
          </p:cNvSpPr>
          <p:nvPr/>
        </p:nvSpPr>
        <p:spPr>
          <a:xfrm>
            <a:off x="1201271" y="2796344"/>
            <a:ext cx="1082730" cy="646331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8" name="矩形 17"/>
          <p:cNvSpPr>
            <a:spLocks/>
          </p:cNvSpPr>
          <p:nvPr/>
        </p:nvSpPr>
        <p:spPr>
          <a:xfrm>
            <a:off x="2828365" y="2796344"/>
            <a:ext cx="1082730" cy="646331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19" name="矩形 18"/>
          <p:cNvSpPr>
            <a:spLocks/>
          </p:cNvSpPr>
          <p:nvPr/>
        </p:nvSpPr>
        <p:spPr>
          <a:xfrm>
            <a:off x="4742206" y="2796344"/>
            <a:ext cx="1936499" cy="646331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0" name="矩形 19"/>
          <p:cNvSpPr>
            <a:spLocks/>
          </p:cNvSpPr>
          <p:nvPr/>
        </p:nvSpPr>
        <p:spPr>
          <a:xfrm>
            <a:off x="7655859" y="2796343"/>
            <a:ext cx="797860" cy="646331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1" name="矩形 20"/>
          <p:cNvSpPr>
            <a:spLocks/>
          </p:cNvSpPr>
          <p:nvPr/>
        </p:nvSpPr>
        <p:spPr>
          <a:xfrm>
            <a:off x="4161738" y="29328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uFillTx/>
              </a:rPr>
              <a:t>+</a:t>
            </a:r>
            <a:endParaRPr lang="zh-TW" altLang="en-US" dirty="0">
              <a:uFillTx/>
            </a:endParaRPr>
          </a:p>
        </p:txBody>
      </p:sp>
      <p:sp>
        <p:nvSpPr>
          <p:cNvPr id="22" name="矩形 21"/>
          <p:cNvSpPr>
            <a:spLocks/>
          </p:cNvSpPr>
          <p:nvPr/>
        </p:nvSpPr>
        <p:spPr>
          <a:xfrm>
            <a:off x="2402660" y="29328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uFillTx/>
              </a:rPr>
              <a:t>+</a:t>
            </a:r>
            <a:endParaRPr lang="zh-TW" altLang="en-US" dirty="0">
              <a:uFillTx/>
            </a:endParaRPr>
          </a:p>
        </p:txBody>
      </p:sp>
      <p:sp>
        <p:nvSpPr>
          <p:cNvPr id="23" name="矩形 22"/>
          <p:cNvSpPr>
            <a:spLocks/>
          </p:cNvSpPr>
          <p:nvPr/>
        </p:nvSpPr>
        <p:spPr>
          <a:xfrm>
            <a:off x="6985380" y="29117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  <a:uFillTx/>
              </a:rPr>
              <a:t>=</a:t>
            </a:r>
            <a:endParaRPr lang="zh-TW" altLang="en-US" dirty="0">
              <a:uFillTx/>
            </a:endParaRPr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896751" y="4309360"/>
            <a:ext cx="428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</a:rPr>
              <a:t>g &lt;- ggplot(mpg, mapping = aes(displ, hwy))</a:t>
            </a:r>
          </a:p>
        </p:txBody>
      </p:sp>
      <p:sp>
        <p:nvSpPr>
          <p:cNvPr id="25" name="矩形 24"/>
          <p:cNvSpPr>
            <a:spLocks/>
          </p:cNvSpPr>
          <p:nvPr/>
        </p:nvSpPr>
        <p:spPr>
          <a:xfrm>
            <a:off x="896751" y="5486198"/>
            <a:ext cx="4818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</a:rPr>
              <a:t>g + geom_point()</a:t>
            </a:r>
            <a:r>
              <a:rPr lang="en-US" altLang="zh-TW" dirty="0">
                <a:uFillTx/>
              </a:rPr>
              <a:t> + </a:t>
            </a:r>
            <a:r>
              <a:rPr lang="en-US" altLang="zh-TW" dirty="0" err="1">
                <a:uFillTx/>
              </a:rPr>
              <a:t>geom_smooth</a:t>
            </a:r>
            <a:r>
              <a:rPr lang="en-US" altLang="zh-TW" dirty="0">
                <a:uFillTx/>
              </a:rPr>
              <a:t>(method = 'lm')</a:t>
            </a:r>
            <a:endParaRPr lang="zh-TW" altLang="en-US" dirty="0">
              <a:uFillTx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2099322" y="4669749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612598" y="4669749"/>
            <a:ext cx="2373519" cy="894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>
            <a:spLocks/>
          </p:cNvSpPr>
          <p:nvPr/>
        </p:nvSpPr>
        <p:spPr>
          <a:xfrm>
            <a:off x="1546784" y="4658741"/>
            <a:ext cx="106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rgbClr val="FFC000"/>
                </a:solidFill>
                <a:uFillTx/>
              </a:rPr>
              <a:t>dataframe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  <p:sp>
        <p:nvSpPr>
          <p:cNvPr id="39" name="文字方塊 38"/>
          <p:cNvSpPr txBox="1">
            <a:spLocks/>
          </p:cNvSpPr>
          <p:nvPr/>
        </p:nvSpPr>
        <p:spPr>
          <a:xfrm>
            <a:off x="2351238" y="4668717"/>
            <a:ext cx="357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C000"/>
                </a:solidFill>
                <a:uFillTx/>
              </a:rPr>
              <a:t>set mapping b/t data points and graphics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  <p:pic>
        <p:nvPicPr>
          <p:cNvPr id="1031" name="Picture 7" descr="W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314" y="4745944"/>
            <a:ext cx="437521" cy="441147"/>
          </a:xfrm>
          <a:prstGeom prst="rect">
            <a:avLst/>
          </a:prstGeom>
          <a:noFill/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05" y="3998411"/>
            <a:ext cx="4141367" cy="2585396"/>
          </a:xfrm>
          <a:prstGeom prst="rect">
            <a:avLst/>
          </a:prstGeom>
        </p:spPr>
      </p:pic>
      <p:cxnSp>
        <p:nvCxnSpPr>
          <p:cNvPr id="45" name="直線接點 44"/>
          <p:cNvCxnSpPr/>
          <p:nvPr/>
        </p:nvCxnSpPr>
        <p:spPr>
          <a:xfrm>
            <a:off x="896751" y="5855530"/>
            <a:ext cx="37307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>
            <a:spLocks/>
          </p:cNvSpPr>
          <p:nvPr/>
        </p:nvSpPr>
        <p:spPr>
          <a:xfrm>
            <a:off x="480970" y="5855530"/>
            <a:ext cx="106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C000"/>
                </a:solidFill>
                <a:uFillTx/>
              </a:rPr>
              <a:t>plot object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1513165" y="5851059"/>
            <a:ext cx="405391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>
            <a:spLocks/>
          </p:cNvSpPr>
          <p:nvPr/>
        </p:nvSpPr>
        <p:spPr>
          <a:xfrm>
            <a:off x="1738526" y="5855530"/>
            <a:ext cx="450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rgbClr val="FFC000"/>
                </a:solidFill>
                <a:uFillTx/>
              </a:rPr>
              <a:t>add plot layers which draw data points using scatter plot &amp; linear line plot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  <p:sp>
        <p:nvSpPr>
          <p:cNvPr id="51" name="矩形 50"/>
          <p:cNvSpPr>
            <a:spLocks/>
          </p:cNvSpPr>
          <p:nvPr/>
        </p:nvSpPr>
        <p:spPr>
          <a:xfrm>
            <a:off x="7595148" y="3629078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result plot (scatter + line)</a:t>
            </a:r>
            <a:endParaRPr lang="zh-TW" altLang="en-US" i="1" dirty="0"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9282" y="0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Create Flexible Plots (Cont.)</a:t>
            </a:r>
            <a:endParaRPr lang="zh-TW" altLang="en-US" dirty="0">
              <a:uFillTx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433306" y="1613668"/>
            <a:ext cx="4612340" cy="461665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uFillTx/>
              </a:rPr>
              <a:t>Create Multi-Panel Plot</a:t>
            </a:r>
            <a:endParaRPr lang="zh-TW" altLang="en-US" sz="2400" b="1" dirty="0">
              <a:solidFill>
                <a:srgbClr val="FFC000"/>
              </a:solidFill>
              <a:uFillTx/>
            </a:endParaRPr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537249" y="2294086"/>
            <a:ext cx="428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</a:rPr>
              <a:t>g &lt;- ggplot(mpg, mapping = aes(displ, hwy))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1739820" y="2654475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53096" y="2654475"/>
            <a:ext cx="2373519" cy="894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>
            <a:spLocks/>
          </p:cNvSpPr>
          <p:nvPr/>
        </p:nvSpPr>
        <p:spPr>
          <a:xfrm>
            <a:off x="1187282" y="2635652"/>
            <a:ext cx="106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dataframe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sp>
        <p:nvSpPr>
          <p:cNvPr id="39" name="文字方塊 38"/>
          <p:cNvSpPr txBox="1">
            <a:spLocks/>
          </p:cNvSpPr>
          <p:nvPr/>
        </p:nvSpPr>
        <p:spPr>
          <a:xfrm>
            <a:off x="1991736" y="2653443"/>
            <a:ext cx="357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set mapping b/t data points and graphics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44" y="3452925"/>
            <a:ext cx="4869019" cy="3029146"/>
          </a:xfrm>
          <a:prstGeom prst="rect">
            <a:avLst/>
          </a:prstGeom>
        </p:spPr>
      </p:pic>
      <p:sp>
        <p:nvSpPr>
          <p:cNvPr id="4" name="矩形 3"/>
          <p:cNvSpPr>
            <a:spLocks/>
          </p:cNvSpPr>
          <p:nvPr/>
        </p:nvSpPr>
        <p:spPr>
          <a:xfrm>
            <a:off x="537249" y="2971196"/>
            <a:ext cx="69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uFillTx/>
              </a:rPr>
              <a:t>g + geom_point()+geom_smooth(method = 'lm') + facet_grid(. ~ drv)</a:t>
            </a:r>
          </a:p>
        </p:txBody>
      </p:sp>
      <p:sp>
        <p:nvSpPr>
          <p:cNvPr id="28" name="矩形 27"/>
          <p:cNvSpPr>
            <a:spLocks/>
          </p:cNvSpPr>
          <p:nvPr/>
        </p:nvSpPr>
        <p:spPr>
          <a:xfrm>
            <a:off x="8009613" y="2960481"/>
            <a:ext cx="263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result plot (multiple plots)</a:t>
            </a:r>
            <a:endParaRPr lang="zh-TW" altLang="en-US" i="1" dirty="0">
              <a:uFillTx/>
            </a:endParaRPr>
          </a:p>
        </p:txBody>
      </p:sp>
      <p:sp>
        <p:nvSpPr>
          <p:cNvPr id="29" name="文字方塊 28"/>
          <p:cNvSpPr txBox="1">
            <a:spLocks/>
          </p:cNvSpPr>
          <p:nvPr/>
        </p:nvSpPr>
        <p:spPr>
          <a:xfrm>
            <a:off x="2718534" y="4403426"/>
            <a:ext cx="3895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solidFill>
                  <a:srgbClr val="FFC000"/>
                </a:solidFill>
                <a:uFillTx/>
              </a:rPr>
              <a:t>create 1 x 3 plots,</a:t>
            </a:r>
          </a:p>
          <a:p>
            <a:pPr algn="r"/>
            <a:r>
              <a:rPr lang="en-US" altLang="zh-TW" sz="2000" dirty="0">
                <a:solidFill>
                  <a:srgbClr val="FFC000"/>
                </a:solidFill>
                <a:uFillTx/>
              </a:rPr>
              <a:t>data points in each subplot belong to one </a:t>
            </a:r>
            <a:r>
              <a:rPr lang="en-US" altLang="zh-TW" sz="2000" i="1" u="sng" dirty="0" err="1">
                <a:solidFill>
                  <a:srgbClr val="FFC000"/>
                </a:solidFill>
                <a:uFillTx/>
              </a:rPr>
              <a:t>drv</a:t>
            </a:r>
            <a:r>
              <a:rPr lang="en-US" altLang="zh-TW" sz="2000" dirty="0">
                <a:solidFill>
                  <a:srgbClr val="FFC000"/>
                </a:solidFill>
                <a:uFillTx/>
              </a:rPr>
              <a:t> value</a:t>
            </a:r>
            <a:endParaRPr lang="zh-TW" altLang="en-US" sz="2000" dirty="0">
              <a:solidFill>
                <a:srgbClr val="FFC000"/>
              </a:solidFill>
              <a:uFillTx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976854" y="3457833"/>
            <a:ext cx="1916" cy="84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93931" y="3350504"/>
            <a:ext cx="373075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>
            <a:spLocks/>
          </p:cNvSpPr>
          <p:nvPr/>
        </p:nvSpPr>
        <p:spPr>
          <a:xfrm>
            <a:off x="309282" y="3367881"/>
            <a:ext cx="106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plot object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1032195" y="3346033"/>
            <a:ext cx="405391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>
            <a:spLocks/>
          </p:cNvSpPr>
          <p:nvPr/>
        </p:nvSpPr>
        <p:spPr>
          <a:xfrm>
            <a:off x="1301625" y="3356844"/>
            <a:ext cx="351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add plot layers which draw data points using</a:t>
            </a:r>
          </a:p>
          <a:p>
            <a:pPr algn="r"/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scatter plot &amp; linear line plot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5640130" y="3350504"/>
            <a:ext cx="876649" cy="619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9282" y="-7815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Create Flexible Plots (Cont.)</a:t>
            </a:r>
            <a:endParaRPr lang="zh-TW" altLang="en-US" dirty="0">
              <a:uFillTx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542722" y="1317748"/>
            <a:ext cx="4612340" cy="40011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C000"/>
                </a:solidFill>
                <a:uFillTx/>
              </a:rPr>
              <a:t>Set Title, Label, and Styles</a:t>
            </a:r>
            <a:endParaRPr lang="zh-TW" altLang="en-US" sz="2000" b="1" dirty="0">
              <a:solidFill>
                <a:srgbClr val="FFC000"/>
              </a:solidFill>
              <a:uFillTx/>
            </a:endParaRPr>
          </a:p>
        </p:txBody>
      </p:sp>
      <p:sp>
        <p:nvSpPr>
          <p:cNvPr id="24" name="矩形 23"/>
          <p:cNvSpPr>
            <a:spLocks/>
          </p:cNvSpPr>
          <p:nvPr/>
        </p:nvSpPr>
        <p:spPr>
          <a:xfrm>
            <a:off x="865490" y="2052871"/>
            <a:ext cx="4289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</a:rPr>
              <a:t>g &lt;- ggplot(mpg, mapping = aes(displ, hwy))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2068061" y="2413260"/>
            <a:ext cx="38295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581337" y="2413260"/>
            <a:ext cx="2373519" cy="8943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>
            <a:spLocks/>
          </p:cNvSpPr>
          <p:nvPr/>
        </p:nvSpPr>
        <p:spPr>
          <a:xfrm>
            <a:off x="1515523" y="2402252"/>
            <a:ext cx="106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dataframe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sp>
        <p:nvSpPr>
          <p:cNvPr id="39" name="文字方塊 38"/>
          <p:cNvSpPr txBox="1">
            <a:spLocks/>
          </p:cNvSpPr>
          <p:nvPr/>
        </p:nvSpPr>
        <p:spPr>
          <a:xfrm>
            <a:off x="2319977" y="2412228"/>
            <a:ext cx="357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set mapping b/t data points and graphics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75" y="2179454"/>
            <a:ext cx="5064467" cy="3144462"/>
          </a:xfrm>
          <a:prstGeom prst="rect">
            <a:avLst/>
          </a:prstGeom>
        </p:spPr>
      </p:pic>
      <p:sp>
        <p:nvSpPr>
          <p:cNvPr id="4" name="矩形 3"/>
          <p:cNvSpPr>
            <a:spLocks/>
          </p:cNvSpPr>
          <p:nvPr/>
        </p:nvSpPr>
        <p:spPr>
          <a:xfrm>
            <a:off x="852053" y="31165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uFillTx/>
              </a:rPr>
              <a:t>g + geom_point(aes(color = drv))</a:t>
            </a:r>
          </a:p>
        </p:txBody>
      </p:sp>
      <p:sp>
        <p:nvSpPr>
          <p:cNvPr id="7" name="矩形 6"/>
          <p:cNvSpPr>
            <a:spLocks/>
          </p:cNvSpPr>
          <p:nvPr/>
        </p:nvSpPr>
        <p:spPr>
          <a:xfrm>
            <a:off x="1013635" y="4426335"/>
            <a:ext cx="359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uFillTx/>
              </a:rPr>
              <a:t>+ theme_bw(base_family = "mono")</a:t>
            </a:r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1013635" y="34816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uFillTx/>
              </a:rPr>
              <a:t>+ geom_smooth(method = "lm", se = FALSE, size = 2, color = 'black')</a:t>
            </a:r>
          </a:p>
        </p:txBody>
      </p:sp>
      <p:sp>
        <p:nvSpPr>
          <p:cNvPr id="9" name="矩形 8"/>
          <p:cNvSpPr>
            <a:spLocks/>
          </p:cNvSpPr>
          <p:nvPr/>
        </p:nvSpPr>
        <p:spPr>
          <a:xfrm>
            <a:off x="1013635" y="5136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uFillTx/>
              </a:rPr>
              <a:t>+ labs(x = "Displacement", y = "Highway Mileage", title = "Swirl Rules!")</a:t>
            </a:r>
          </a:p>
        </p:txBody>
      </p:sp>
      <p:sp>
        <p:nvSpPr>
          <p:cNvPr id="31" name="文字方塊 30"/>
          <p:cNvSpPr txBox="1">
            <a:spLocks/>
          </p:cNvSpPr>
          <p:nvPr/>
        </p:nvSpPr>
        <p:spPr>
          <a:xfrm>
            <a:off x="1189183" y="4222705"/>
            <a:ext cx="357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C000"/>
                </a:solidFill>
                <a:uFillTx/>
              </a:rPr>
              <a:t>set plot theme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  <p:sp>
        <p:nvSpPr>
          <p:cNvPr id="32" name="文字方塊 31"/>
          <p:cNvSpPr txBox="1">
            <a:spLocks/>
          </p:cNvSpPr>
          <p:nvPr/>
        </p:nvSpPr>
        <p:spPr>
          <a:xfrm>
            <a:off x="1189183" y="4867508"/>
            <a:ext cx="357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C000"/>
                </a:solidFill>
                <a:uFillTx/>
              </a:rPr>
              <a:t>set plot labels and title</a:t>
            </a:r>
            <a:endParaRPr lang="zh-TW" altLang="en-US" sz="1400" dirty="0">
              <a:solidFill>
                <a:srgbClr val="FFC000"/>
              </a:solidFill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Reference</a:t>
            </a:r>
            <a:endParaRPr lang="zh-TW" altLang="en-US" dirty="0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Reference</a:t>
            </a:r>
            <a:endParaRPr lang="zh-TW" altLang="en-US" dirty="0">
              <a:uFillTx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205183" y="1208837"/>
            <a:ext cx="10515600" cy="360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4000"/>
              </a:lnSpc>
            </a:pPr>
            <a:r>
              <a:rPr lang="en-US" altLang="zh-TW" dirty="0">
                <a:uFillTx/>
              </a:rPr>
              <a:t>GGPlot2 – </a:t>
            </a:r>
            <a:r>
              <a:rPr lang="en-US" altLang="zh-TW" dirty="0" err="1">
                <a:uFillTx/>
              </a:rPr>
              <a:t>Tidyverse</a:t>
            </a:r>
            <a:r>
              <a:rPr lang="en-US" altLang="zh-TW" dirty="0">
                <a:uFillTx/>
              </a:rPr>
              <a:t> : </a:t>
            </a:r>
            <a:r>
              <a:rPr lang="en-US" altLang="zh-TW" dirty="0">
                <a:uFillTx/>
                <a:hlinkClick r:id="rId2"/>
              </a:rPr>
              <a:t>https://ggplot2.tidyverse.org/</a:t>
            </a:r>
            <a:endParaRPr lang="en-US" altLang="zh-TW" dirty="0">
              <a:uFillTx/>
            </a:endParaRPr>
          </a:p>
          <a:p>
            <a:pPr>
              <a:lnSpc>
                <a:spcPct val="134000"/>
              </a:lnSpc>
            </a:pPr>
            <a:r>
              <a:rPr lang="en-US" altLang="zh-TW" dirty="0">
                <a:uFillTx/>
              </a:rPr>
              <a:t>GGPlot2 Cheat sheet : </a:t>
            </a:r>
            <a:r>
              <a:rPr lang="en-US" altLang="zh-TW" dirty="0">
                <a:uFillTx/>
                <a:hlinkClick r:id="rId3"/>
              </a:rPr>
              <a:t>https://github.com/rstudio/cheatsheets/blob/master/data-visualization-2.1.pdf</a:t>
            </a:r>
            <a:endParaRPr lang="en-US" altLang="zh-TW" dirty="0">
              <a:uFillTx/>
            </a:endParaRPr>
          </a:p>
          <a:p>
            <a:pPr>
              <a:lnSpc>
                <a:spcPct val="134000"/>
              </a:lnSpc>
            </a:pPr>
            <a:r>
              <a:rPr lang="en-US" altLang="zh-TW" dirty="0">
                <a:uFillTx/>
              </a:rPr>
              <a:t>Swirl – Exploratory Analysis : GGPlot2 : </a:t>
            </a:r>
            <a:r>
              <a:rPr lang="en-US" altLang="zh-TW" dirty="0">
                <a:uFillTx/>
                <a:hlinkClick r:id="rId4"/>
              </a:rPr>
              <a:t>https://github.com/DataScienceSpecialization/courses/tree/master/04_ExploratoryAnalysis/ggplot2/ppt</a:t>
            </a:r>
            <a:endParaRPr lang="en-US" altLang="zh-TW" dirty="0">
              <a:uFillTx/>
            </a:endParaRPr>
          </a:p>
          <a:p>
            <a:pPr>
              <a:lnSpc>
                <a:spcPct val="134000"/>
              </a:lnSpc>
            </a:pPr>
            <a:r>
              <a:rPr lang="en-US" altLang="zh-TW" dirty="0">
                <a:uFillTx/>
              </a:rPr>
              <a:t>R </a:t>
            </a:r>
            <a:r>
              <a:rPr lang="zh-TW" altLang="en-US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資料探索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zh-TW" altLang="en-US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繪圖 </a:t>
            </a:r>
            <a:r>
              <a:rPr lang="en-US" altLang="zh-TW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uFillTx/>
                <a:ea typeface="微軟正黑體" panose="020B0604030504040204" pitchFamily="34" charset="-120"/>
                <a:hlinkClick r:id="rId5"/>
              </a:rPr>
              <a:t>https://blog.gtwang.org/r/r-data-exploration-and-visualization/</a:t>
            </a:r>
            <a:endParaRPr lang="en-US" altLang="zh-TW" dirty="0">
              <a:uFillTx/>
              <a:ea typeface="微軟正黑體" panose="020B0604030504040204" pitchFamily="34" charset="-120"/>
            </a:endParaRPr>
          </a:p>
          <a:p>
            <a:pPr>
              <a:lnSpc>
                <a:spcPct val="134000"/>
              </a:lnSpc>
            </a:pPr>
            <a:r>
              <a:rPr lang="en-US" altLang="zh-TW" dirty="0" err="1">
                <a:uFillTx/>
                <a:ea typeface="微軟正黑體" panose="020B0604030504040204" pitchFamily="34" charset="-120"/>
              </a:rPr>
              <a:t>StackOverflow</a:t>
            </a:r>
            <a:r>
              <a:rPr lang="en-US" altLang="zh-TW" dirty="0">
                <a:uFillTx/>
                <a:ea typeface="微軟正黑體" panose="020B0604030504040204" pitchFamily="34" charset="-120"/>
              </a:rPr>
              <a:t> – What’s the difference between </a:t>
            </a:r>
            <a:r>
              <a:rPr lang="en-US" altLang="zh-TW" dirty="0" err="1">
                <a:uFillTx/>
                <a:ea typeface="微軟正黑體" panose="020B0604030504040204" pitchFamily="34" charset="-120"/>
              </a:rPr>
              <a:t>ggplot</a:t>
            </a:r>
            <a:r>
              <a:rPr lang="en-US" altLang="zh-TW" dirty="0">
                <a:uFillTx/>
                <a:ea typeface="微軟正黑體" panose="020B0604030504040204" pitchFamily="34" charset="-120"/>
              </a:rPr>
              <a:t> and basic plot in R? : </a:t>
            </a:r>
            <a:r>
              <a:rPr lang="en-US" altLang="zh-TW" dirty="0">
                <a:uFillTx/>
                <a:hlinkClick r:id="rId6"/>
              </a:rPr>
              <a:t>https://stackoverflow.com/questions/51013391/whats-the-difference-between-ggplot-and-basic-plot-in-r</a:t>
            </a:r>
            <a:endParaRPr lang="en-US" altLang="zh-TW" dirty="0">
              <a:uFillTx/>
            </a:endParaRPr>
          </a:p>
          <a:p>
            <a:pPr>
              <a:lnSpc>
                <a:spcPct val="134000"/>
              </a:lnSpc>
            </a:pPr>
            <a:r>
              <a:rPr lang="en-US" altLang="zh-TW" dirty="0" err="1">
                <a:uFillTx/>
                <a:ea typeface="微軟正黑體" panose="020B0604030504040204" pitchFamily="34" charset="-120"/>
              </a:rPr>
              <a:t>StackOverflow</a:t>
            </a:r>
            <a:r>
              <a:rPr lang="en-US" altLang="zh-TW" dirty="0">
                <a:uFillTx/>
                <a:ea typeface="微軟正黑體" panose="020B0604030504040204" pitchFamily="34" charset="-120"/>
              </a:rPr>
              <a:t> – What are the pros and cons of using Lattice versus ggplot2? : </a:t>
            </a:r>
            <a:r>
              <a:rPr lang="en-US" altLang="zh-TW" dirty="0">
                <a:uFillTx/>
                <a:hlinkClick r:id="rId7"/>
              </a:rPr>
              <a:t>https://stackoverflow.com/questions/2759556/r-what-are-the-pros-and-cons-of-using-lattice-versus-ggplot2</a:t>
            </a:r>
            <a:endParaRPr lang="en-US" altLang="zh-TW" dirty="0">
              <a:uFillTx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Outline</a:t>
            </a:r>
            <a:endParaRPr lang="zh-TW" altLang="en-US" dirty="0">
              <a:uFillTx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375508" y="1969477"/>
            <a:ext cx="9978292" cy="42074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uFillTx/>
              </a:rPr>
              <a:t>Common Plot Introduction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uFillTx/>
              </a:rPr>
              <a:t>R Graphics Systems: Base R, Lattice, GGPlot2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uFillTx/>
              </a:rPr>
              <a:t>GGPlot2 Tutorial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uFillTx/>
              </a:rPr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Common Plots</a:t>
            </a:r>
            <a:endParaRPr lang="zh-TW" altLang="en-US" dirty="0">
              <a:uFillTx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3644" y="21671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Common Plots</a:t>
            </a:r>
            <a:endParaRPr lang="zh-TW" altLang="en-US" dirty="0">
              <a:uFillTx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982844" y="1261955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Line Plot</a:t>
            </a:r>
            <a:endParaRPr lang="zh-TW" altLang="en-US" b="1" dirty="0">
              <a:solidFill>
                <a:srgbClr val="FFC000"/>
              </a:solidFill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3482757" y="1254140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Pie Chart</a:t>
            </a:r>
            <a:endParaRPr lang="zh-TW" altLang="en-US" b="1" dirty="0">
              <a:solidFill>
                <a:srgbClr val="FFC000"/>
              </a:solidFill>
              <a:uFillTx/>
            </a:endParaRP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5728142" y="1249760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Scatter Plot</a:t>
            </a:r>
            <a:endParaRPr lang="zh-TW" altLang="en-US" b="1" dirty="0">
              <a:solidFill>
                <a:srgbClr val="FFC000"/>
              </a:solidFill>
              <a:uFillTx/>
            </a:endParaRPr>
          </a:p>
        </p:txBody>
      </p:sp>
      <p:sp>
        <p:nvSpPr>
          <p:cNvPr id="8" name="文字方塊 7"/>
          <p:cNvSpPr txBox="1">
            <a:spLocks/>
          </p:cNvSpPr>
          <p:nvPr/>
        </p:nvSpPr>
        <p:spPr>
          <a:xfrm>
            <a:off x="2582519" y="3827172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Histogram</a:t>
            </a:r>
            <a:endParaRPr lang="zh-TW" altLang="en-US" b="1" dirty="0">
              <a:solidFill>
                <a:srgbClr val="FFC000"/>
              </a:solidFill>
              <a:uFillTx/>
            </a:endParaRPr>
          </a:p>
        </p:txBody>
      </p:sp>
      <p:sp>
        <p:nvSpPr>
          <p:cNvPr id="9" name="文字方塊 8"/>
          <p:cNvSpPr txBox="1">
            <a:spLocks/>
          </p:cNvSpPr>
          <p:nvPr/>
        </p:nvSpPr>
        <p:spPr>
          <a:xfrm>
            <a:off x="6196936" y="3865294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Box Plot</a:t>
            </a:r>
            <a:endParaRPr lang="zh-TW" altLang="en-US" b="1" dirty="0">
              <a:solidFill>
                <a:srgbClr val="FFC000"/>
              </a:solidFill>
              <a:uFillTx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8449369" y="1261955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Bar Plot</a:t>
            </a:r>
            <a:endParaRPr lang="zh-TW" altLang="en-US" b="1" dirty="0">
              <a:solidFill>
                <a:srgbClr val="FFC000"/>
              </a:solidFill>
              <a:uFillTx/>
            </a:endParaRPr>
          </a:p>
        </p:txBody>
      </p:sp>
      <p:sp>
        <p:nvSpPr>
          <p:cNvPr id="12" name="文字方塊 11"/>
          <p:cNvSpPr txBox="1">
            <a:spLocks/>
          </p:cNvSpPr>
          <p:nvPr/>
        </p:nvSpPr>
        <p:spPr>
          <a:xfrm>
            <a:off x="1372548" y="1538925"/>
            <a:ext cx="170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discover trends</a:t>
            </a:r>
            <a:endParaRPr lang="zh-TW" altLang="en-US" sz="1400" dirty="0">
              <a:uFillTx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74" y="1833197"/>
            <a:ext cx="1736244" cy="167458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27" y="1832952"/>
            <a:ext cx="2764059" cy="178474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55" y="4454373"/>
            <a:ext cx="2826427" cy="172131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434" y="4436180"/>
            <a:ext cx="3424628" cy="209591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835" y="1846702"/>
            <a:ext cx="2666497" cy="1653142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0792" y="1825027"/>
            <a:ext cx="1631673" cy="1708073"/>
          </a:xfrm>
          <a:prstGeom prst="rect">
            <a:avLst/>
          </a:prstGeom>
        </p:spPr>
      </p:pic>
      <p:sp>
        <p:nvSpPr>
          <p:cNvPr id="24" name="文字方塊 23"/>
          <p:cNvSpPr txBox="1">
            <a:spLocks/>
          </p:cNvSpPr>
          <p:nvPr/>
        </p:nvSpPr>
        <p:spPr>
          <a:xfrm>
            <a:off x="3909014" y="1518916"/>
            <a:ext cx="170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show percentages</a:t>
            </a:r>
            <a:endParaRPr lang="zh-TW" altLang="en-US" sz="1400" dirty="0">
              <a:uFillTx/>
            </a:endParaRPr>
          </a:p>
        </p:txBody>
      </p:sp>
      <p:sp>
        <p:nvSpPr>
          <p:cNvPr id="25" name="文字方塊 24"/>
          <p:cNvSpPr txBox="1">
            <a:spLocks/>
          </p:cNvSpPr>
          <p:nvPr/>
        </p:nvSpPr>
        <p:spPr>
          <a:xfrm>
            <a:off x="6140904" y="1510341"/>
            <a:ext cx="1700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visualize distribution</a:t>
            </a:r>
            <a:endParaRPr lang="zh-TW" altLang="en-US" sz="1400" dirty="0">
              <a:uFillTx/>
            </a:endParaRPr>
          </a:p>
        </p:txBody>
      </p:sp>
      <p:sp>
        <p:nvSpPr>
          <p:cNvPr id="26" name="文字方塊 25"/>
          <p:cNvSpPr txBox="1">
            <a:spLocks/>
          </p:cNvSpPr>
          <p:nvPr/>
        </p:nvSpPr>
        <p:spPr>
          <a:xfrm>
            <a:off x="2752331" y="4104956"/>
            <a:ext cx="213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show frequency / count</a:t>
            </a:r>
            <a:endParaRPr lang="zh-TW" altLang="en-US" sz="1400" dirty="0">
              <a:uFillTx/>
            </a:endParaRPr>
          </a:p>
        </p:txBody>
      </p:sp>
      <p:sp>
        <p:nvSpPr>
          <p:cNvPr id="27" name="文字方塊 26"/>
          <p:cNvSpPr txBox="1">
            <a:spLocks/>
          </p:cNvSpPr>
          <p:nvPr/>
        </p:nvSpPr>
        <p:spPr>
          <a:xfrm>
            <a:off x="6317848" y="4128404"/>
            <a:ext cx="213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show distribution</a:t>
            </a:r>
            <a:endParaRPr lang="zh-TW" altLang="en-US" sz="1400" dirty="0">
              <a:uFillTx/>
            </a:endParaRPr>
          </a:p>
        </p:txBody>
      </p:sp>
      <p:sp>
        <p:nvSpPr>
          <p:cNvPr id="28" name="文字方塊 27"/>
          <p:cNvSpPr txBox="1">
            <a:spLocks/>
          </p:cNvSpPr>
          <p:nvPr/>
        </p:nvSpPr>
        <p:spPr>
          <a:xfrm>
            <a:off x="8620860" y="1515601"/>
            <a:ext cx="213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uFillTx/>
              </a:rPr>
              <a:t>show grouped values</a:t>
            </a:r>
            <a:endParaRPr lang="zh-TW" altLang="en-US" sz="1400" dirty="0">
              <a:uFillTx/>
            </a:endParaRPr>
          </a:p>
        </p:txBody>
      </p:sp>
      <p:sp>
        <p:nvSpPr>
          <p:cNvPr id="29" name="矩形 28"/>
          <p:cNvSpPr>
            <a:spLocks/>
          </p:cNvSpPr>
          <p:nvPr/>
        </p:nvSpPr>
        <p:spPr>
          <a:xfrm>
            <a:off x="2352431" y="3827172"/>
            <a:ext cx="3126154" cy="2557997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273538" y="4634523"/>
            <a:ext cx="2016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a type of bar plot, </a:t>
            </a:r>
          </a:p>
          <a:p>
            <a:pPr algn="r"/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but usually used for </a:t>
            </a:r>
          </a:p>
          <a:p>
            <a:pPr algn="r"/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showing counts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sp>
        <p:nvSpPr>
          <p:cNvPr id="31" name="文字方塊 30"/>
          <p:cNvSpPr txBox="1">
            <a:spLocks/>
          </p:cNvSpPr>
          <p:nvPr/>
        </p:nvSpPr>
        <p:spPr>
          <a:xfrm>
            <a:off x="9892135" y="4596907"/>
            <a:ext cx="11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3</a:t>
            </a:r>
            <a:r>
              <a:rPr lang="en-US" altLang="zh-TW" sz="1400" baseline="300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rd</a:t>
            </a:r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 quartile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sp>
        <p:nvSpPr>
          <p:cNvPr id="32" name="文字方塊 31"/>
          <p:cNvSpPr txBox="1">
            <a:spLocks/>
          </p:cNvSpPr>
          <p:nvPr/>
        </p:nvSpPr>
        <p:spPr>
          <a:xfrm>
            <a:off x="9891461" y="5129089"/>
            <a:ext cx="119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median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sp>
        <p:nvSpPr>
          <p:cNvPr id="33" name="文字方塊 32"/>
          <p:cNvSpPr txBox="1">
            <a:spLocks/>
          </p:cNvSpPr>
          <p:nvPr/>
        </p:nvSpPr>
        <p:spPr>
          <a:xfrm>
            <a:off x="9894688" y="5540278"/>
            <a:ext cx="11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TW" sz="1400" baseline="30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</a:t>
            </a:r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quartile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sp>
        <p:nvSpPr>
          <p:cNvPr id="34" name="文字方塊 33"/>
          <p:cNvSpPr txBox="1">
            <a:spLocks/>
          </p:cNvSpPr>
          <p:nvPr/>
        </p:nvSpPr>
        <p:spPr>
          <a:xfrm>
            <a:off x="9930998" y="5933245"/>
            <a:ext cx="114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min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sp>
        <p:nvSpPr>
          <p:cNvPr id="35" name="文字方塊 34"/>
          <p:cNvSpPr txBox="1">
            <a:spLocks/>
          </p:cNvSpPr>
          <p:nvPr/>
        </p:nvSpPr>
        <p:spPr>
          <a:xfrm>
            <a:off x="9892135" y="4128404"/>
            <a:ext cx="87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</a:rPr>
              <a:t>max</a:t>
            </a:r>
            <a:endParaRPr lang="zh-TW" altLang="en-US" sz="1400" dirty="0">
              <a:solidFill>
                <a:schemeClr val="accent4">
                  <a:lumMod val="20000"/>
                  <a:lumOff val="80000"/>
                </a:schemeClr>
              </a:solidFill>
              <a:uFillTx/>
            </a:endParaRPr>
          </a:p>
        </p:txBody>
      </p:sp>
      <p:cxnSp>
        <p:nvCxnSpPr>
          <p:cNvPr id="37" name="直線接點 36"/>
          <p:cNvCxnSpPr>
            <a:endCxn id="35" idx="1"/>
          </p:cNvCxnSpPr>
          <p:nvPr/>
        </p:nvCxnSpPr>
        <p:spPr>
          <a:xfrm flipV="1">
            <a:off x="9002781" y="4282293"/>
            <a:ext cx="889354" cy="31461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endCxn id="31" idx="1"/>
          </p:cNvCxnSpPr>
          <p:nvPr/>
        </p:nvCxnSpPr>
        <p:spPr>
          <a:xfrm flipV="1">
            <a:off x="9204977" y="4750796"/>
            <a:ext cx="687158" cy="69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endCxn id="32" idx="1"/>
          </p:cNvCxnSpPr>
          <p:nvPr/>
        </p:nvCxnSpPr>
        <p:spPr>
          <a:xfrm flipV="1">
            <a:off x="9204166" y="5282978"/>
            <a:ext cx="687295" cy="625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endCxn id="33" idx="1"/>
          </p:cNvCxnSpPr>
          <p:nvPr/>
        </p:nvCxnSpPr>
        <p:spPr>
          <a:xfrm>
            <a:off x="9204166" y="5449964"/>
            <a:ext cx="690522" cy="2442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34" idx="1"/>
          </p:cNvCxnSpPr>
          <p:nvPr/>
        </p:nvCxnSpPr>
        <p:spPr>
          <a:xfrm>
            <a:off x="9042318" y="5568929"/>
            <a:ext cx="888680" cy="5182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R Graphics Systems</a:t>
            </a:r>
            <a:endParaRPr lang="zh-TW" altLang="en-US" dirty="0">
              <a:uFillTx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uFillTx/>
              </a:rPr>
              <a:t>Base R, Lattice and GGPlot2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91123" y="13432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R Graphics System</a:t>
            </a:r>
            <a:endParaRPr lang="zh-TW" altLang="en-US" dirty="0">
              <a:uFillTx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1299887" y="196027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40000"/>
                    <a:lumOff val="60000"/>
                  </a:schemeClr>
                </a:solidFill>
                <a:uFillTx/>
              </a:rPr>
              <a:t>Base R</a:t>
            </a:r>
            <a:endParaRPr lang="zh-TW" altLang="en-US" b="1" dirty="0">
              <a:solidFill>
                <a:schemeClr val="accent4">
                  <a:lumMod val="40000"/>
                  <a:lumOff val="60000"/>
                </a:schemeClr>
              </a:solidFill>
              <a:uFillTx/>
            </a:endParaRP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4896105" y="196267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40000"/>
                    <a:lumOff val="60000"/>
                  </a:schemeClr>
                </a:solidFill>
                <a:uFillTx/>
              </a:rPr>
              <a:t>Lattice</a:t>
            </a:r>
            <a:endParaRPr lang="zh-TW" altLang="en-US" b="1" dirty="0">
              <a:solidFill>
                <a:schemeClr val="accent4">
                  <a:lumMod val="40000"/>
                  <a:lumOff val="60000"/>
                </a:schemeClr>
              </a:solidFill>
              <a:uFillTx/>
            </a:endParaRP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8848271" y="200255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4">
                    <a:lumMod val="40000"/>
                    <a:lumOff val="60000"/>
                  </a:schemeClr>
                </a:solidFill>
                <a:uFillTx/>
              </a:rPr>
              <a:t>GGPlot2</a:t>
            </a:r>
            <a:endParaRPr lang="zh-TW" altLang="en-US" b="1" dirty="0">
              <a:solidFill>
                <a:schemeClr val="accent4">
                  <a:lumMod val="40000"/>
                  <a:lumOff val="60000"/>
                </a:schemeClr>
              </a:solidFill>
              <a:uFillTx/>
            </a:endParaRPr>
          </a:p>
        </p:txBody>
      </p:sp>
      <p:sp>
        <p:nvSpPr>
          <p:cNvPr id="8" name="文字方塊 7"/>
          <p:cNvSpPr txBox="1">
            <a:spLocks/>
          </p:cNvSpPr>
          <p:nvPr/>
        </p:nvSpPr>
        <p:spPr>
          <a:xfrm>
            <a:off x="600640" y="2362643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uFillTx/>
              </a:rPr>
              <a:t>Native plotting functions provided in built-in package </a:t>
            </a:r>
            <a:r>
              <a:rPr lang="en-US" altLang="zh-TW" i="1" u="sng" dirty="0">
                <a:uFillTx/>
              </a:rPr>
              <a:t>base</a:t>
            </a:r>
            <a:r>
              <a:rPr lang="en-US" altLang="zh-TW" dirty="0">
                <a:uFillTx/>
              </a:rPr>
              <a:t> &amp; </a:t>
            </a:r>
            <a:r>
              <a:rPr lang="en-US" altLang="zh-TW" i="1" u="sng" dirty="0">
                <a:uFillTx/>
              </a:rPr>
              <a:t>grid</a:t>
            </a:r>
            <a:r>
              <a:rPr lang="en-US" altLang="zh-TW" i="1" dirty="0">
                <a:uFillTx/>
              </a:rPr>
              <a:t> </a:t>
            </a:r>
            <a:r>
              <a:rPr lang="en-US" altLang="zh-TW" dirty="0">
                <a:uFillTx/>
              </a:rPr>
              <a:t>.</a:t>
            </a:r>
            <a:endParaRPr lang="zh-TW" altLang="en-US" dirty="0">
              <a:uFillTx/>
            </a:endParaRPr>
          </a:p>
        </p:txBody>
      </p:sp>
      <p:sp>
        <p:nvSpPr>
          <p:cNvPr id="14" name="文字方塊 13"/>
          <p:cNvSpPr txBox="1">
            <a:spLocks/>
          </p:cNvSpPr>
          <p:nvPr/>
        </p:nvSpPr>
        <p:spPr>
          <a:xfrm>
            <a:off x="1732434" y="3363412"/>
            <a:ext cx="111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92D050"/>
                </a:solidFill>
                <a:uFillTx/>
              </a:rPr>
              <a:t>PROS</a:t>
            </a:r>
            <a:endParaRPr lang="zh-TW" altLang="en-US" b="1" dirty="0">
              <a:solidFill>
                <a:srgbClr val="92D050"/>
              </a:solidFill>
              <a:uFillTx/>
            </a:endParaRPr>
          </a:p>
        </p:txBody>
      </p:sp>
      <p:sp>
        <p:nvSpPr>
          <p:cNvPr id="17" name="文字方塊 16"/>
          <p:cNvSpPr txBox="1">
            <a:spLocks/>
          </p:cNvSpPr>
          <p:nvPr/>
        </p:nvSpPr>
        <p:spPr>
          <a:xfrm>
            <a:off x="1692007" y="4503552"/>
            <a:ext cx="119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4D2F"/>
                </a:solidFill>
                <a:uFillTx/>
              </a:rPr>
              <a:t>CONS</a:t>
            </a:r>
            <a:endParaRPr lang="zh-TW" altLang="en-US" b="1" dirty="0">
              <a:solidFill>
                <a:srgbClr val="FF4D2F"/>
              </a:solidFill>
              <a:uFillTx/>
            </a:endParaRPr>
          </a:p>
        </p:txBody>
      </p:sp>
      <p:sp>
        <p:nvSpPr>
          <p:cNvPr id="20" name="圓角矩形 19"/>
          <p:cNvSpPr>
            <a:spLocks/>
          </p:cNvSpPr>
          <p:nvPr/>
        </p:nvSpPr>
        <p:spPr>
          <a:xfrm>
            <a:off x="7939047" y="1695933"/>
            <a:ext cx="3514167" cy="4228125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2" name="文字方塊 21"/>
          <p:cNvSpPr txBox="1">
            <a:spLocks/>
          </p:cNvSpPr>
          <p:nvPr/>
        </p:nvSpPr>
        <p:spPr>
          <a:xfrm>
            <a:off x="596932" y="3653765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no additional package required</a:t>
            </a:r>
            <a:endParaRPr lang="zh-TW" altLang="en-US" dirty="0">
              <a:uFillTx/>
            </a:endParaRPr>
          </a:p>
        </p:txBody>
      </p:sp>
      <p:sp>
        <p:nvSpPr>
          <p:cNvPr id="23" name="文字方塊 22"/>
          <p:cNvSpPr txBox="1">
            <a:spLocks/>
          </p:cNvSpPr>
          <p:nvPr/>
        </p:nvSpPr>
        <p:spPr>
          <a:xfrm>
            <a:off x="603175" y="4954232"/>
            <a:ext cx="364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limited plotting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plots cannot be saved into object</a:t>
            </a:r>
            <a:endParaRPr lang="zh-TW" altLang="en-US" dirty="0">
              <a:uFillTx/>
            </a:endParaRPr>
          </a:p>
        </p:txBody>
      </p:sp>
      <p:sp>
        <p:nvSpPr>
          <p:cNvPr id="24" name="文字方塊 23"/>
          <p:cNvSpPr txBox="1">
            <a:spLocks/>
          </p:cNvSpPr>
          <p:nvPr/>
        </p:nvSpPr>
        <p:spPr>
          <a:xfrm>
            <a:off x="8112595" y="5274654"/>
            <a:ext cx="337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no 3D plotting function</a:t>
            </a:r>
            <a:endParaRPr lang="zh-TW" altLang="en-US" dirty="0">
              <a:uFillTx/>
            </a:endParaRPr>
          </a:p>
        </p:txBody>
      </p:sp>
      <p:sp>
        <p:nvSpPr>
          <p:cNvPr id="25" name="文字方塊 24"/>
          <p:cNvSpPr txBox="1">
            <a:spLocks/>
          </p:cNvSpPr>
          <p:nvPr/>
        </p:nvSpPr>
        <p:spPr>
          <a:xfrm>
            <a:off x="4262025" y="4905701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plot cannot be adjusted once it is created</a:t>
            </a:r>
            <a:endParaRPr lang="zh-TW" altLang="en-US" dirty="0">
              <a:uFillTx/>
            </a:endParaRPr>
          </a:p>
        </p:txBody>
      </p:sp>
      <p:sp>
        <p:nvSpPr>
          <p:cNvPr id="27" name="文字方塊 26"/>
          <p:cNvSpPr txBox="1">
            <a:spLocks/>
          </p:cNvSpPr>
          <p:nvPr/>
        </p:nvSpPr>
        <p:spPr>
          <a:xfrm>
            <a:off x="4262025" y="3653766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plot can be saved into object</a:t>
            </a:r>
            <a:endParaRPr lang="zh-TW" altLang="en-US" dirty="0">
              <a:uFillTx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support multi-panel plotting</a:t>
            </a:r>
            <a:endParaRPr lang="zh-TW" altLang="en-US" dirty="0">
              <a:uFillTx/>
            </a:endParaRPr>
          </a:p>
        </p:txBody>
      </p:sp>
      <p:sp>
        <p:nvSpPr>
          <p:cNvPr id="28" name="文字方塊 27"/>
          <p:cNvSpPr txBox="1">
            <a:spLocks/>
          </p:cNvSpPr>
          <p:nvPr/>
        </p:nvSpPr>
        <p:spPr>
          <a:xfrm>
            <a:off x="8112595" y="3693815"/>
            <a:ext cx="337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most comprehensive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inherent features from </a:t>
            </a:r>
            <a:r>
              <a:rPr lang="en-US" altLang="zh-TW" i="1" u="sng" dirty="0">
                <a:uFillTx/>
              </a:rPr>
              <a:t>Lattice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highly adjustable 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uFillTx/>
              </a:rPr>
              <a:t>elegant styling</a:t>
            </a:r>
            <a:endParaRPr lang="zh-TW" altLang="en-US" dirty="0">
              <a:uFillTx/>
            </a:endParaRPr>
          </a:p>
        </p:txBody>
      </p:sp>
      <p:sp>
        <p:nvSpPr>
          <p:cNvPr id="30" name="文字方塊 29"/>
          <p:cNvSpPr txBox="1">
            <a:spLocks/>
          </p:cNvSpPr>
          <p:nvPr/>
        </p:nvSpPr>
        <p:spPr>
          <a:xfrm>
            <a:off x="4262026" y="2350393"/>
            <a:ext cx="3379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uFillTx/>
              </a:rPr>
              <a:t>Graphics system based on </a:t>
            </a:r>
            <a:r>
              <a:rPr lang="en-US" altLang="zh-TW" i="1" u="sng" dirty="0">
                <a:uFillTx/>
              </a:rPr>
              <a:t>grid</a:t>
            </a:r>
            <a:r>
              <a:rPr lang="en-US" altLang="zh-TW" dirty="0">
                <a:uFillTx/>
              </a:rPr>
              <a:t> package which aim to improve base R graphics.</a:t>
            </a:r>
            <a:endParaRPr lang="zh-TW" altLang="en-US" dirty="0">
              <a:uFillTx/>
            </a:endParaRPr>
          </a:p>
        </p:txBody>
      </p:sp>
      <p:sp>
        <p:nvSpPr>
          <p:cNvPr id="31" name="文字方塊 30"/>
          <p:cNvSpPr txBox="1">
            <a:spLocks/>
          </p:cNvSpPr>
          <p:nvPr/>
        </p:nvSpPr>
        <p:spPr>
          <a:xfrm>
            <a:off x="5317793" y="3358608"/>
            <a:ext cx="111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92D050"/>
                </a:solidFill>
                <a:uFillTx/>
              </a:rPr>
              <a:t>PROS</a:t>
            </a:r>
            <a:endParaRPr lang="zh-TW" altLang="en-US" b="1" dirty="0">
              <a:solidFill>
                <a:srgbClr val="92D050"/>
              </a:solidFill>
              <a:uFillTx/>
            </a:endParaRPr>
          </a:p>
        </p:txBody>
      </p:sp>
      <p:sp>
        <p:nvSpPr>
          <p:cNvPr id="32" name="文字方塊 31"/>
          <p:cNvSpPr txBox="1">
            <a:spLocks/>
          </p:cNvSpPr>
          <p:nvPr/>
        </p:nvSpPr>
        <p:spPr>
          <a:xfrm>
            <a:off x="5288226" y="4508214"/>
            <a:ext cx="119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4D2F"/>
                </a:solidFill>
                <a:uFillTx/>
              </a:rPr>
              <a:t>CONS</a:t>
            </a:r>
            <a:endParaRPr lang="zh-TW" altLang="en-US" b="1" dirty="0">
              <a:solidFill>
                <a:srgbClr val="FF4D2F"/>
              </a:solidFill>
              <a:uFillTx/>
            </a:endParaRPr>
          </a:p>
        </p:txBody>
      </p:sp>
      <p:sp>
        <p:nvSpPr>
          <p:cNvPr id="33" name="文字方塊 32"/>
          <p:cNvSpPr txBox="1">
            <a:spLocks/>
          </p:cNvSpPr>
          <p:nvPr/>
        </p:nvSpPr>
        <p:spPr>
          <a:xfrm>
            <a:off x="8039611" y="2369189"/>
            <a:ext cx="3379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uFillTx/>
              </a:rPr>
              <a:t>Graphics system for declaratively creating graphics which follows rule “</a:t>
            </a:r>
            <a:r>
              <a:rPr lang="en-US" altLang="zh-TW" u="sng" dirty="0">
                <a:uFillTx/>
              </a:rPr>
              <a:t>The Grammar of Graphics</a:t>
            </a:r>
            <a:r>
              <a:rPr lang="en-US" altLang="zh-TW" dirty="0">
                <a:uFillTx/>
              </a:rPr>
              <a:t>”.</a:t>
            </a:r>
            <a:endParaRPr lang="zh-TW" altLang="en-US" dirty="0">
              <a:uFillTx/>
            </a:endParaRPr>
          </a:p>
        </p:txBody>
      </p:sp>
      <p:sp>
        <p:nvSpPr>
          <p:cNvPr id="34" name="文字方塊 33"/>
          <p:cNvSpPr txBox="1">
            <a:spLocks/>
          </p:cNvSpPr>
          <p:nvPr/>
        </p:nvSpPr>
        <p:spPr>
          <a:xfrm>
            <a:off x="9132331" y="3353483"/>
            <a:ext cx="111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92D050"/>
                </a:solidFill>
                <a:uFillTx/>
              </a:rPr>
              <a:t>PROS</a:t>
            </a:r>
            <a:endParaRPr lang="zh-TW" altLang="en-US" b="1" dirty="0">
              <a:solidFill>
                <a:srgbClr val="92D050"/>
              </a:solidFill>
              <a:uFillTx/>
            </a:endParaRPr>
          </a:p>
        </p:txBody>
      </p:sp>
      <p:pic>
        <p:nvPicPr>
          <p:cNvPr id="1026" name="Picture 2" descr="Create Elegant Data Visualisations Using the Grammar of Graphics • ggplo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0705" y="1885231"/>
            <a:ext cx="482182" cy="558527"/>
          </a:xfrm>
          <a:prstGeom prst="rect">
            <a:avLst/>
          </a:prstGeom>
          <a:noFill/>
        </p:spPr>
      </p:pic>
      <p:sp>
        <p:nvSpPr>
          <p:cNvPr id="35" name="文字方塊 34"/>
          <p:cNvSpPr txBox="1">
            <a:spLocks/>
          </p:cNvSpPr>
          <p:nvPr/>
        </p:nvSpPr>
        <p:spPr>
          <a:xfrm>
            <a:off x="9091904" y="4954754"/>
            <a:ext cx="119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4D2F"/>
                </a:solidFill>
                <a:uFillTx/>
              </a:rPr>
              <a:t>CONS</a:t>
            </a:r>
            <a:endParaRPr lang="zh-TW" altLang="en-US" b="1" dirty="0">
              <a:solidFill>
                <a:srgbClr val="FF4D2F"/>
              </a:solidFill>
              <a:uFillTx/>
            </a:endParaRPr>
          </a:p>
        </p:txBody>
      </p:sp>
      <p:sp>
        <p:nvSpPr>
          <p:cNvPr id="2" name="四角星形 1"/>
          <p:cNvSpPr>
            <a:spLocks/>
          </p:cNvSpPr>
          <p:nvPr/>
        </p:nvSpPr>
        <p:spPr>
          <a:xfrm>
            <a:off x="7992501" y="1681886"/>
            <a:ext cx="274917" cy="231897"/>
          </a:xfrm>
          <a:prstGeom prst="star4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36" name="四角星形 35"/>
          <p:cNvSpPr>
            <a:spLocks/>
          </p:cNvSpPr>
          <p:nvPr/>
        </p:nvSpPr>
        <p:spPr>
          <a:xfrm>
            <a:off x="11197834" y="5755128"/>
            <a:ext cx="274917" cy="231897"/>
          </a:xfrm>
          <a:prstGeom prst="star4">
            <a:avLst/>
          </a:prstGeo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620354"/>
          </a:xfrm>
        </p:spPr>
        <p:txBody>
          <a:bodyPr/>
          <a:lstStyle/>
          <a:p>
            <a:r>
              <a:rPr lang="en-US" altLang="zh-TW" dirty="0">
                <a:uFillTx/>
              </a:rPr>
              <a:t>GGPlot2 Tutorial</a:t>
            </a:r>
            <a:endParaRPr lang="zh-TW" altLang="en-US" dirty="0">
              <a:uFillTx/>
            </a:endParaRPr>
          </a:p>
        </p:txBody>
      </p:sp>
      <p:pic>
        <p:nvPicPr>
          <p:cNvPr id="2050" name="Picture 2" descr="Create Elegant Data Visualisations Using the Grammar of Graphics • ggplot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900" y="1612655"/>
            <a:ext cx="1880119" cy="21778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38015" y="11687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Introduction</a:t>
            </a:r>
            <a:endParaRPr lang="zh-TW" altLang="en-US" dirty="0">
              <a:uFillTx/>
            </a:endParaRPr>
          </a:p>
        </p:txBody>
      </p:sp>
      <p:sp>
        <p:nvSpPr>
          <p:cNvPr id="2" name="文字方塊 1"/>
          <p:cNvSpPr txBox="1">
            <a:spLocks/>
          </p:cNvSpPr>
          <p:nvPr/>
        </p:nvSpPr>
        <p:spPr>
          <a:xfrm>
            <a:off x="838199" y="2039474"/>
            <a:ext cx="971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uFillTx/>
              </a:rPr>
              <a:t>“GG” in GGPlot2 stands for “</a:t>
            </a:r>
            <a:r>
              <a:rPr lang="en-US" altLang="zh-TW" i="1" dirty="0">
                <a:uFillTx/>
              </a:rPr>
              <a:t>Grammar of Graphics</a:t>
            </a:r>
            <a:r>
              <a:rPr lang="en-US" altLang="zh-TW" dirty="0">
                <a:uFillTx/>
              </a:rPr>
              <a:t>”, it brings syntax to create customized plots.</a:t>
            </a:r>
          </a:p>
        </p:txBody>
      </p:sp>
      <p:sp>
        <p:nvSpPr>
          <p:cNvPr id="3" name="矩形 2"/>
          <p:cNvSpPr>
            <a:spLocks/>
          </p:cNvSpPr>
          <p:nvPr/>
        </p:nvSpPr>
        <p:spPr>
          <a:xfrm>
            <a:off x="869459" y="2583199"/>
            <a:ext cx="495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GGPlot2 Homepage: </a:t>
            </a:r>
            <a:r>
              <a:rPr lang="zh-TW" altLang="en-US" u="sng" dirty="0">
                <a:solidFill>
                  <a:schemeClr val="accent1">
                    <a:lumMod val="60000"/>
                    <a:lumOff val="40000"/>
                  </a:schemeClr>
                </a:solidFill>
                <a:uFillTx/>
              </a:rPr>
              <a:t>https://ggplot2.tidyverse.org/</a:t>
            </a:r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838199" y="1600043"/>
            <a:ext cx="4268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C000"/>
                </a:solidFill>
                <a:uFillTx/>
              </a:rPr>
              <a:t>GGPlot2 is a package for creating plots</a:t>
            </a:r>
            <a:endParaRPr lang="zh-TW" altLang="en-US" sz="2000" b="1" dirty="0">
              <a:solidFill>
                <a:srgbClr val="FFC000"/>
              </a:solidFill>
              <a:uFillTx/>
            </a:endParaRPr>
          </a:p>
        </p:txBody>
      </p:sp>
      <p:sp>
        <p:nvSpPr>
          <p:cNvPr id="9" name="矩形 8"/>
          <p:cNvSpPr>
            <a:spLocks/>
          </p:cNvSpPr>
          <p:nvPr/>
        </p:nvSpPr>
        <p:spPr>
          <a:xfrm>
            <a:off x="838199" y="3297767"/>
            <a:ext cx="1701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C000"/>
                </a:solidFill>
                <a:uFillTx/>
              </a:rPr>
              <a:t>How it works?</a:t>
            </a:r>
            <a:endParaRPr lang="zh-TW" altLang="en-US" sz="2000" b="1" dirty="0">
              <a:solidFill>
                <a:srgbClr val="FFC000"/>
              </a:solidFill>
              <a:uFillTx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84" y="4053351"/>
            <a:ext cx="4610416" cy="1714229"/>
          </a:xfrm>
          <a:prstGeom prst="rect">
            <a:avLst/>
          </a:prstGeom>
        </p:spPr>
      </p:pic>
      <p:sp>
        <p:nvSpPr>
          <p:cNvPr id="13" name="矩形 12"/>
          <p:cNvSpPr>
            <a:spLocks/>
          </p:cNvSpPr>
          <p:nvPr/>
        </p:nvSpPr>
        <p:spPr>
          <a:xfrm>
            <a:off x="6619150" y="3575141"/>
            <a:ext cx="2131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Step 1</a:t>
            </a:r>
          </a:p>
          <a:p>
            <a:pPr algn="ctr"/>
            <a:r>
              <a:rPr lang="en-US" altLang="zh-TW" dirty="0">
                <a:uFillTx/>
              </a:rPr>
              <a:t>you provide the data</a:t>
            </a:r>
            <a:endParaRPr lang="zh-TW" altLang="en-US" dirty="0">
              <a:uFillTx/>
            </a:endParaRPr>
          </a:p>
        </p:txBody>
      </p:sp>
      <p:sp>
        <p:nvSpPr>
          <p:cNvPr id="14" name="矩形 13"/>
          <p:cNvSpPr>
            <a:spLocks/>
          </p:cNvSpPr>
          <p:nvPr/>
        </p:nvSpPr>
        <p:spPr>
          <a:xfrm>
            <a:off x="6194354" y="4321567"/>
            <a:ext cx="29807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Step 2</a:t>
            </a:r>
          </a:p>
          <a:p>
            <a:pPr algn="ctr"/>
            <a:r>
              <a:rPr lang="en-US" altLang="zh-TW" dirty="0">
                <a:uFillTx/>
              </a:rPr>
              <a:t>map variables to aesthetics, </a:t>
            </a:r>
          </a:p>
          <a:p>
            <a:pPr algn="ctr"/>
            <a:r>
              <a:rPr lang="en-US" altLang="zh-TW" dirty="0">
                <a:uFillTx/>
              </a:rPr>
              <a:t>set graphical primitives to use</a:t>
            </a:r>
            <a:endParaRPr lang="zh-TW" altLang="en-US" dirty="0">
              <a:uFillTx/>
            </a:endParaRPr>
          </a:p>
        </p:txBody>
      </p:sp>
      <p:sp>
        <p:nvSpPr>
          <p:cNvPr id="15" name="矩形 14"/>
          <p:cNvSpPr>
            <a:spLocks/>
          </p:cNvSpPr>
          <p:nvPr/>
        </p:nvSpPr>
        <p:spPr>
          <a:xfrm>
            <a:off x="6365202" y="5344992"/>
            <a:ext cx="26390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FFC000"/>
                </a:solidFill>
                <a:uFillTx/>
              </a:rPr>
              <a:t>Step 3</a:t>
            </a:r>
          </a:p>
          <a:p>
            <a:pPr algn="ctr"/>
            <a:r>
              <a:rPr lang="en-US" altLang="zh-TW" dirty="0">
                <a:uFillTx/>
              </a:rPr>
              <a:t>set up coordinate system, </a:t>
            </a:r>
          </a:p>
          <a:p>
            <a:pPr algn="ctr"/>
            <a:r>
              <a:rPr lang="en-US" altLang="zh-TW" dirty="0">
                <a:uFillTx/>
              </a:rPr>
              <a:t>labels, title</a:t>
            </a:r>
            <a:endParaRPr lang="zh-TW" altLang="en-US" dirty="0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4569" y="35029"/>
            <a:ext cx="10515600" cy="1325563"/>
          </a:xfrm>
        </p:spPr>
        <p:txBody>
          <a:bodyPr/>
          <a:lstStyle/>
          <a:p>
            <a:r>
              <a:rPr lang="en-US" altLang="zh-TW" dirty="0">
                <a:uFillTx/>
              </a:rPr>
              <a:t>Introduction (Cont.)</a:t>
            </a:r>
            <a:endParaRPr lang="zh-TW" altLang="en-US" dirty="0">
              <a:uFillTx/>
            </a:endParaRPr>
          </a:p>
        </p:txBody>
      </p:sp>
      <p:sp>
        <p:nvSpPr>
          <p:cNvPr id="6" name="矩形 5"/>
          <p:cNvSpPr>
            <a:spLocks/>
          </p:cNvSpPr>
          <p:nvPr/>
        </p:nvSpPr>
        <p:spPr>
          <a:xfrm>
            <a:off x="838200" y="1532768"/>
            <a:ext cx="1621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uFillTx/>
              </a:rPr>
              <a:t>Installation</a:t>
            </a:r>
          </a:p>
        </p:txBody>
      </p:sp>
      <p:sp>
        <p:nvSpPr>
          <p:cNvPr id="7" name="文字方塊 6"/>
          <p:cNvSpPr txBox="1">
            <a:spLocks/>
          </p:cNvSpPr>
          <p:nvPr/>
        </p:nvSpPr>
        <p:spPr>
          <a:xfrm>
            <a:off x="939800" y="2515218"/>
            <a:ext cx="3327400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uFillTx/>
              </a:rPr>
              <a:t>&gt; </a:t>
            </a:r>
            <a:r>
              <a:rPr lang="en-US" altLang="zh-TW" dirty="0" err="1">
                <a:uFillTx/>
              </a:rPr>
              <a:t>install.packages</a:t>
            </a:r>
            <a:r>
              <a:rPr lang="en-US" altLang="zh-TW" dirty="0">
                <a:uFillTx/>
              </a:rPr>
              <a:t>(‘ggplot2’)</a:t>
            </a:r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838200" y="2138736"/>
            <a:ext cx="2315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install ggplot2 directly:</a:t>
            </a:r>
            <a:endParaRPr lang="zh-TW" altLang="en-US" dirty="0">
              <a:uFillTx/>
            </a:endParaRPr>
          </a:p>
        </p:txBody>
      </p:sp>
      <p:sp>
        <p:nvSpPr>
          <p:cNvPr id="9" name="矩形 8"/>
          <p:cNvSpPr>
            <a:spLocks/>
          </p:cNvSpPr>
          <p:nvPr/>
        </p:nvSpPr>
        <p:spPr>
          <a:xfrm>
            <a:off x="838200" y="3108126"/>
            <a:ext cx="406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uFillTx/>
              </a:rPr>
              <a:t>install </a:t>
            </a:r>
            <a:r>
              <a:rPr lang="en-US" altLang="zh-TW" dirty="0" err="1">
                <a:uFillTx/>
              </a:rPr>
              <a:t>tidyverse</a:t>
            </a:r>
            <a:r>
              <a:rPr lang="en-US" altLang="zh-TW" dirty="0">
                <a:uFillTx/>
              </a:rPr>
              <a:t> since ggplot2 is part of it:</a:t>
            </a:r>
            <a:endParaRPr lang="zh-TW" altLang="en-US" dirty="0">
              <a:uFillTx/>
            </a:endParaRPr>
          </a:p>
        </p:txBody>
      </p:sp>
      <p:sp>
        <p:nvSpPr>
          <p:cNvPr id="10" name="文字方塊 9"/>
          <p:cNvSpPr txBox="1">
            <a:spLocks/>
          </p:cNvSpPr>
          <p:nvPr/>
        </p:nvSpPr>
        <p:spPr>
          <a:xfrm>
            <a:off x="939800" y="3560359"/>
            <a:ext cx="3327400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uFillTx/>
              </a:rPr>
              <a:t>&gt; </a:t>
            </a:r>
            <a:r>
              <a:rPr lang="en-US" altLang="zh-TW" dirty="0" err="1">
                <a:uFillTx/>
              </a:rPr>
              <a:t>install.packages</a:t>
            </a:r>
            <a:r>
              <a:rPr lang="en-US" altLang="zh-TW" dirty="0">
                <a:uFillTx/>
              </a:rPr>
              <a:t>(‘</a:t>
            </a:r>
            <a:r>
              <a:rPr lang="en-US" altLang="zh-TW" dirty="0" err="1">
                <a:uFillTx/>
              </a:rPr>
              <a:t>tidyverse</a:t>
            </a:r>
            <a:r>
              <a:rPr lang="en-US" altLang="zh-TW" dirty="0">
                <a:uFillTx/>
              </a:rPr>
              <a:t>’)</a:t>
            </a:r>
          </a:p>
        </p:txBody>
      </p:sp>
      <p:sp>
        <p:nvSpPr>
          <p:cNvPr id="13" name="矩形 12"/>
          <p:cNvSpPr>
            <a:spLocks/>
          </p:cNvSpPr>
          <p:nvPr/>
        </p:nvSpPr>
        <p:spPr>
          <a:xfrm>
            <a:off x="838200" y="4293667"/>
            <a:ext cx="189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uFillTx/>
              </a:rPr>
              <a:t>How to Learn</a:t>
            </a:r>
            <a:endParaRPr lang="zh-TW" altLang="en-US" sz="2400" b="1" dirty="0">
              <a:solidFill>
                <a:srgbClr val="FFC000"/>
              </a:solidFill>
              <a:uFillTx/>
            </a:endParaRPr>
          </a:p>
        </p:txBody>
      </p:sp>
      <p:sp>
        <p:nvSpPr>
          <p:cNvPr id="14" name="矩形 13"/>
          <p:cNvSpPr>
            <a:spLocks/>
          </p:cNvSpPr>
          <p:nvPr/>
        </p:nvSpPr>
        <p:spPr>
          <a:xfrm>
            <a:off x="838200" y="4839852"/>
            <a:ext cx="4913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uFillTx/>
              </a:rPr>
              <a:t>Swirl </a:t>
            </a:r>
            <a:r>
              <a:rPr lang="en-US" altLang="zh-TW" dirty="0">
                <a:uFillTx/>
                <a:sym typeface="Wingdings" panose="05000000000000000000" pitchFamily="2" charset="2"/>
              </a:rPr>
              <a:t> Exploratory Data Analysis  GGPlot2</a:t>
            </a:r>
            <a:endParaRPr lang="en-US" altLang="zh-TW" dirty="0">
              <a:uFillTx/>
            </a:endParaRPr>
          </a:p>
        </p:txBody>
      </p:sp>
      <p:sp>
        <p:nvSpPr>
          <p:cNvPr id="16" name="文字方塊 15"/>
          <p:cNvSpPr txBox="1">
            <a:spLocks/>
          </p:cNvSpPr>
          <p:nvPr/>
        </p:nvSpPr>
        <p:spPr>
          <a:xfrm>
            <a:off x="939800" y="5327256"/>
            <a:ext cx="4319954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uFillTx/>
              </a:rPr>
              <a:t>&gt; </a:t>
            </a:r>
            <a:r>
              <a:rPr lang="en-US" altLang="zh-TW" dirty="0" err="1">
                <a:uFillTx/>
              </a:rPr>
              <a:t>install.packages</a:t>
            </a:r>
            <a:r>
              <a:rPr lang="en-US" altLang="zh-TW" dirty="0">
                <a:uFillTx/>
              </a:rPr>
              <a:t>(‘swirl’)</a:t>
            </a:r>
          </a:p>
          <a:p>
            <a:r>
              <a:rPr lang="en-US" altLang="zh-TW" dirty="0">
                <a:uFillTx/>
              </a:rPr>
              <a:t>&gt; library(‘swirl’)</a:t>
            </a:r>
          </a:p>
          <a:p>
            <a:r>
              <a:rPr lang="en-US" altLang="zh-TW" dirty="0">
                <a:uFillTx/>
              </a:rPr>
              <a:t>&gt; </a:t>
            </a:r>
            <a:r>
              <a:rPr lang="en-US" altLang="zh-TW" dirty="0" err="1">
                <a:uFillTx/>
              </a:rPr>
              <a:t>install_course</a:t>
            </a:r>
            <a:r>
              <a:rPr lang="en-US" altLang="zh-TW" dirty="0">
                <a:uFillTx/>
              </a:rPr>
              <a:t>(‘Exploratory Data Analysis’)</a:t>
            </a:r>
          </a:p>
          <a:p>
            <a:r>
              <a:rPr lang="en-US" altLang="zh-TW" dirty="0">
                <a:uFillTx/>
              </a:rPr>
              <a:t>&gt; swirl()</a:t>
            </a:r>
          </a:p>
        </p:txBody>
      </p:sp>
      <p:sp>
        <p:nvSpPr>
          <p:cNvPr id="17" name="矩形 16"/>
          <p:cNvSpPr>
            <a:spLocks/>
          </p:cNvSpPr>
          <p:nvPr/>
        </p:nvSpPr>
        <p:spPr>
          <a:xfrm>
            <a:off x="6096000" y="1751591"/>
            <a:ext cx="3476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uFillTx/>
              </a:rPr>
              <a:t>Cheat Sheet is your friend</a:t>
            </a:r>
            <a:endParaRPr lang="zh-TW" altLang="en-US" sz="2400" b="1" dirty="0">
              <a:solidFill>
                <a:srgbClr val="FFC000"/>
              </a:solidFill>
              <a:uFillTx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3402"/>
            <a:ext cx="5394784" cy="4056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</TotalTime>
  <Words>1147</Words>
  <Application>Microsoft Macintosh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Wingdings</vt:lpstr>
      <vt:lpstr>Office Theme</vt:lpstr>
      <vt:lpstr>Plotting in R</vt:lpstr>
      <vt:lpstr>Outline</vt:lpstr>
      <vt:lpstr>Common Plots</vt:lpstr>
      <vt:lpstr>Common Plots</vt:lpstr>
      <vt:lpstr>R Graphics Systems</vt:lpstr>
      <vt:lpstr>R Graphics System</vt:lpstr>
      <vt:lpstr>GGPlot2 Tutorial</vt:lpstr>
      <vt:lpstr>Introduction</vt:lpstr>
      <vt:lpstr>Introduction (Cont.)</vt:lpstr>
      <vt:lpstr>Dataset for Demo</vt:lpstr>
      <vt:lpstr>Quick Plotting</vt:lpstr>
      <vt:lpstr>Quick Plotting (Cont.)</vt:lpstr>
      <vt:lpstr>Quick Plotting (Cont.)</vt:lpstr>
      <vt:lpstr>Quick Plotting (Cont.)</vt:lpstr>
      <vt:lpstr>Create Flexible Plots</vt:lpstr>
      <vt:lpstr>Create Flexible Plots (Cont.)</vt:lpstr>
      <vt:lpstr>Create Flexible Plots (Cont.)</vt:lpstr>
      <vt:lpstr>Reference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CrashedBboy</dc:creator>
  <cp:lastModifiedBy>Shao-Man Lee</cp:lastModifiedBy>
  <cp:revision>173</cp:revision>
  <dcterms:created xsi:type="dcterms:W3CDTF">2020-10-11T16:00:05Z</dcterms:created>
  <dcterms:modified xsi:type="dcterms:W3CDTF">2020-10-15T13:11:57Z</dcterms:modified>
</cp:coreProperties>
</file>