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38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70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7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11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1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0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2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7670-6598-451E-9453-E34CBDC31527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EE46-DACD-4624-9625-FC0A40F25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85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entor.io/r-programming/recursion/" TargetMode="External"/><Relationship Id="rId2" Type="http://schemas.openxmlformats.org/officeDocument/2006/relationships/hyperlink" Target="https://www.datacamp.com/community/tutorials/tutorial-on-loops-in-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pubs.com/daspringate/vectorisation" TargetMode="External"/><Relationship Id="rId5" Type="http://schemas.openxmlformats.org/officeDocument/2006/relationships/hyperlink" Target="http://adv-r.had.co.nz/memory.html" TargetMode="External"/><Relationship Id="rId4" Type="http://schemas.openxmlformats.org/officeDocument/2006/relationships/hyperlink" Target="https://swcarpentry.github.io/r-novice-inflammation/15-supp-loops-in-depth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Loops in 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</a:t>
            </a:r>
            <a:r>
              <a:rPr lang="en-US" altLang="zh-TW" dirty="0" smtClean="0">
                <a:sym typeface="Wingdings" panose="05000000000000000000" pitchFamily="2" charset="2"/>
              </a:rPr>
              <a:t>/ Iteration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45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C000"/>
                </a:solidFill>
              </a:rPr>
              <a:t>Recursion and iteration are mutually convertible!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2692020"/>
            <a:ext cx="54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Rewrite the recursive function using for loop.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00346" y="2708204"/>
            <a:ext cx="831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r>
              <a:rPr lang="en-US" altLang="zh-TW" sz="1200" dirty="0" smtClean="0">
                <a:solidFill>
                  <a:srgbClr val="FFFF00"/>
                </a:solidFill>
              </a:rPr>
              <a:t>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0" y="3771092"/>
            <a:ext cx="4363416" cy="214418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876664" y="4787366"/>
            <a:ext cx="323682" cy="1846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16163" y="3771092"/>
            <a:ext cx="4065324" cy="214418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94114" y="3370361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R</a:t>
            </a:r>
            <a:r>
              <a:rPr lang="en-US" altLang="zh-TW" b="1" dirty="0" smtClean="0"/>
              <a:t>ecursion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143911" y="3370361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Iteration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8508053" y="4458463"/>
            <a:ext cx="4459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FFC000"/>
                </a:solidFill>
              </a:rPr>
              <a:t>?</a:t>
            </a:r>
            <a:endParaRPr lang="zh-TW" alt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6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</a:t>
            </a:r>
            <a:r>
              <a:rPr lang="en-US" altLang="zh-TW" dirty="0" smtClean="0">
                <a:sym typeface="Wingdings" panose="05000000000000000000" pitchFamily="2" charset="2"/>
              </a:rPr>
              <a:t>/ Iteration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45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C000"/>
                </a:solidFill>
              </a:rPr>
              <a:t>Recursion and iteration are mutually convertible!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0" y="3771092"/>
            <a:ext cx="4363416" cy="214418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876664" y="4787366"/>
            <a:ext cx="323682" cy="1846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94114" y="3370361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R</a:t>
            </a:r>
            <a:r>
              <a:rPr lang="en-US" altLang="zh-TW" b="1" dirty="0" smtClean="0"/>
              <a:t>ecursion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143911" y="3370361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Iteration</a:t>
            </a:r>
            <a:endParaRPr lang="zh-TW" altLang="en-US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92" y="4234839"/>
            <a:ext cx="437258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Vectorization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9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Vectorized</a:t>
            </a:r>
            <a:r>
              <a:rPr lang="en-US" altLang="zh-TW" dirty="0"/>
              <a:t> </a:t>
            </a:r>
            <a:r>
              <a:rPr lang="en-US" altLang="zh-TW" dirty="0" smtClean="0"/>
              <a:t>Operations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6006" y="4829451"/>
            <a:ext cx="7183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Vectorized</a:t>
            </a:r>
            <a:r>
              <a:rPr lang="en-US" altLang="zh-TW" dirty="0" smtClean="0">
                <a:solidFill>
                  <a:srgbClr val="FFC000"/>
                </a:solidFill>
              </a:rPr>
              <a:t> operation</a:t>
            </a:r>
            <a:r>
              <a:rPr lang="en-US" altLang="zh-TW" dirty="0" smtClean="0"/>
              <a:t> implemented in </a:t>
            </a:r>
            <a:r>
              <a:rPr lang="en-US" altLang="zh-TW" dirty="0" smtClean="0">
                <a:solidFill>
                  <a:srgbClr val="FFC000"/>
                </a:solidFill>
              </a:rPr>
              <a:t>C</a:t>
            </a:r>
            <a:r>
              <a:rPr lang="en-US" altLang="zh-TW" dirty="0" smtClean="0"/>
              <a:t>. Much faster!</a:t>
            </a:r>
          </a:p>
          <a:p>
            <a:r>
              <a:rPr lang="en-US" altLang="zh-TW" dirty="0" smtClean="0"/>
              <a:t>Many of R’s functions work this way; the loop is hidden from you in C.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735808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A key difference between R and other languages is concept of </a:t>
            </a:r>
            <a:r>
              <a:rPr lang="en-US" altLang="zh-TW" sz="2000" dirty="0" smtClean="0">
                <a:solidFill>
                  <a:srgbClr val="FFC000"/>
                </a:solidFill>
              </a:rPr>
              <a:t>vectorization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838200" y="2222452"/>
            <a:ext cx="66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example, </a:t>
            </a:r>
            <a:r>
              <a:rPr lang="en-US" altLang="zh-TW" dirty="0" smtClean="0"/>
              <a:t>When you want to </a:t>
            </a:r>
            <a:r>
              <a:rPr lang="en-US" altLang="zh-TW" dirty="0" smtClean="0">
                <a:solidFill>
                  <a:srgbClr val="FFC000"/>
                </a:solidFill>
              </a:rPr>
              <a:t>get total of a vector 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0892" y="3466304"/>
            <a:ext cx="2395045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&lt;-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endParaRPr lang="en-US" altLang="zh-TW" dirty="0" smtClean="0"/>
          </a:p>
          <a:p>
            <a:r>
              <a:rPr lang="en-US" altLang="zh-TW" dirty="0" smtClean="0"/>
              <a:t>sum(a)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200" y="2948101"/>
            <a:ext cx="2048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</a:t>
            </a:r>
            <a:r>
              <a:rPr lang="en-US" altLang="zh-TW" dirty="0" smtClean="0"/>
              <a:t>sing Vectorization.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47644" y="2943530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</a:t>
            </a:r>
            <a:r>
              <a:rPr lang="en-US" altLang="zh-TW" dirty="0" smtClean="0"/>
              <a:t>sing Loop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82966" y="3457062"/>
            <a:ext cx="3331780" cy="923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&lt;-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endParaRPr lang="en-US" altLang="zh-TW" dirty="0" smtClean="0"/>
          </a:p>
          <a:p>
            <a:r>
              <a:rPr lang="en-US" altLang="zh-TW" dirty="0" smtClean="0"/>
              <a:t>total &lt;- 0</a:t>
            </a:r>
          </a:p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a) { total = total + I }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043961" y="3789469"/>
            <a:ext cx="737542" cy="3052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411014" y="4222736"/>
            <a:ext cx="0" cy="49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8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Recycling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4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What are the results of following code? Why?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322" t="2857"/>
          <a:stretch/>
        </p:blipFill>
        <p:spPr>
          <a:xfrm>
            <a:off x="1309501" y="3601814"/>
            <a:ext cx="1729651" cy="9065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07779" y="3177603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61261" y="3183708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51" y="3601814"/>
            <a:ext cx="1545021" cy="9249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34905" y="3177603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71" y="3603508"/>
            <a:ext cx="1409897" cy="81926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264979" y="4560519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(2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20937" y="4555019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(4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06096" y="4526725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(4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1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Recycling (Cont.)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59042" y="3022356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32" y="3440462"/>
            <a:ext cx="1545021" cy="9249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632686" y="3016251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52" y="3442156"/>
            <a:ext cx="1409897" cy="81926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18" y="4393667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(4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03877" y="4365373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(4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00" y="1690688"/>
            <a:ext cx="10615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When performing vector operations in R, it is important to know about recycling.</a:t>
            </a:r>
          </a:p>
          <a:p>
            <a:r>
              <a:rPr lang="en-US" altLang="zh-TW" dirty="0" smtClean="0"/>
              <a:t>If you perform an operation on two or more vectors of </a:t>
            </a:r>
            <a:r>
              <a:rPr lang="en-US" altLang="zh-TW" dirty="0" smtClean="0">
                <a:solidFill>
                  <a:srgbClr val="FFC000"/>
                </a:solidFill>
              </a:rPr>
              <a:t>unequal length</a:t>
            </a:r>
            <a:r>
              <a:rPr lang="en-US" altLang="zh-TW" dirty="0" smtClean="0"/>
              <a:t>, R will </a:t>
            </a:r>
            <a:r>
              <a:rPr lang="en-US" altLang="zh-TW" dirty="0" smtClean="0">
                <a:solidFill>
                  <a:srgbClr val="FFC000"/>
                </a:solidFill>
              </a:rPr>
              <a:t>recycle elements of the shorter vector(s)</a:t>
            </a:r>
            <a:r>
              <a:rPr lang="en-US" altLang="zh-TW" dirty="0" smtClean="0"/>
              <a:t> to match the longest vector.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84056" y="5217758"/>
            <a:ext cx="286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[1, 2, 3, 4, 5, 6, 7, 8, 9, 10] </a:t>
            </a:r>
          </a:p>
          <a:p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C000"/>
                </a:solidFill>
              </a:rPr>
              <a:t>+</a:t>
            </a:r>
          </a:p>
          <a:p>
            <a:r>
              <a:rPr lang="en-US" altLang="zh-TW" dirty="0" smtClean="0"/>
              <a:t>[</a:t>
            </a:r>
            <a:r>
              <a:rPr lang="en-US" altLang="zh-TW" dirty="0" smtClean="0"/>
              <a:t>1, 2, 3, 4, 5, </a:t>
            </a:r>
            <a:r>
              <a:rPr lang="en-US" altLang="zh-TW" dirty="0" smtClean="0">
                <a:solidFill>
                  <a:srgbClr val="FFC000"/>
                </a:solidFill>
              </a:rPr>
              <a:t>1, 2, 3, 4, 5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3515711" y="4799972"/>
            <a:ext cx="228600" cy="24436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994511" y="5217758"/>
            <a:ext cx="286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[1, 2, 3, 4, 5, 6, 7, 8, 9, 10] </a:t>
            </a:r>
          </a:p>
          <a:p>
            <a:r>
              <a:rPr lang="en-US" altLang="zh-TW" dirty="0" smtClean="0"/>
              <a:t>	</a:t>
            </a:r>
            <a:r>
              <a:rPr lang="en-US" altLang="zh-TW" dirty="0">
                <a:solidFill>
                  <a:srgbClr val="FFC000"/>
                </a:solidFill>
              </a:rPr>
              <a:t>*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C000"/>
                </a:solidFill>
              </a:rPr>
              <a:t>7, 7 , 7 , 7 , 7 , 7 , 7 , 7 , 7 , 7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082100" y="3735800"/>
            <a:ext cx="118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77815" y="3438960"/>
            <a:ext cx="1306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It’s a vector,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not scalar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7082100" y="4799971"/>
            <a:ext cx="228600" cy="24436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32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Apply()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i="1" dirty="0" smtClean="0">
                <a:solidFill>
                  <a:srgbClr val="FFC000"/>
                </a:solidFill>
              </a:rPr>
              <a:t>apply()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allows us to </a:t>
            </a:r>
            <a:r>
              <a:rPr lang="en-US" altLang="zh-TW" sz="2400" dirty="0">
                <a:solidFill>
                  <a:srgbClr val="FFC000"/>
                </a:solidFill>
              </a:rPr>
              <a:t>repeat a function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on </a:t>
            </a:r>
            <a:r>
              <a:rPr lang="en-US" altLang="zh-TW" sz="2400" dirty="0"/>
              <a:t>all of the </a:t>
            </a:r>
            <a:r>
              <a:rPr lang="en-US" altLang="zh-TW" sz="2400" dirty="0">
                <a:solidFill>
                  <a:srgbClr val="FFC000"/>
                </a:solidFill>
              </a:rPr>
              <a:t>rows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or </a:t>
            </a:r>
            <a:r>
              <a:rPr lang="en-US" altLang="zh-TW" sz="2400" dirty="0">
                <a:solidFill>
                  <a:srgbClr val="FFC000"/>
                </a:solidFill>
              </a:rPr>
              <a:t>columns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dirty="0"/>
              <a:t>a data </a:t>
            </a:r>
            <a:r>
              <a:rPr lang="en-US" altLang="zh-TW" sz="2400" dirty="0" smtClean="0"/>
              <a:t>frame.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38200" y="2542768"/>
            <a:ext cx="142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For </a:t>
            </a:r>
            <a:r>
              <a:rPr lang="en-US" altLang="zh-TW" b="1" dirty="0" smtClean="0"/>
              <a:t>exam</a:t>
            </a:r>
            <a:r>
              <a:rPr lang="en-US" altLang="zh-TW" b="1" dirty="0" smtClean="0"/>
              <a:t>ple: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02" y="3538809"/>
            <a:ext cx="1362265" cy="9335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66874" y="3059668"/>
            <a:ext cx="180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x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6874" y="4701910"/>
            <a:ext cx="5406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use </a:t>
            </a:r>
            <a:r>
              <a:rPr lang="en-US" altLang="zh-TW" i="1" dirty="0" smtClean="0">
                <a:solidFill>
                  <a:srgbClr val="FFC000"/>
                </a:solidFill>
              </a:rPr>
              <a:t>apply()</a:t>
            </a:r>
            <a:r>
              <a:rPr lang="en-US" altLang="zh-TW" dirty="0" smtClean="0"/>
              <a:t> to get </a:t>
            </a:r>
            <a:r>
              <a:rPr lang="en-US" altLang="zh-TW" dirty="0" smtClean="0">
                <a:solidFill>
                  <a:srgbClr val="FFC000"/>
                </a:solidFill>
              </a:rPr>
              <a:t>mean values</a:t>
            </a:r>
            <a:r>
              <a:rPr lang="en-US" altLang="zh-TW" dirty="0" smtClean="0"/>
              <a:t> of all </a:t>
            </a:r>
            <a:r>
              <a:rPr lang="en-US" altLang="zh-TW" dirty="0" smtClean="0">
                <a:solidFill>
                  <a:srgbClr val="FFC000"/>
                </a:solidFill>
              </a:rPr>
              <a:t>columns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99574" y="5186176"/>
            <a:ext cx="20280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apply(x,  2,  mean)</a:t>
            </a:r>
            <a:endParaRPr lang="en-US" altLang="zh-TW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452057" y="5510315"/>
            <a:ext cx="472398" cy="36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143904" y="5200783"/>
            <a:ext cx="339400" cy="3547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313604" y="5877019"/>
            <a:ext cx="294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r>
              <a:rPr lang="en-US" altLang="zh-TW" dirty="0" smtClean="0"/>
              <a:t>: do operation over </a:t>
            </a:r>
            <a:r>
              <a:rPr lang="en-US" altLang="zh-TW" dirty="0" smtClean="0">
                <a:solidFill>
                  <a:srgbClr val="FFC000"/>
                </a:solidFill>
              </a:rPr>
              <a:t>rows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2</a:t>
            </a:r>
            <a:r>
              <a:rPr lang="en-US" altLang="zh-TW" dirty="0" smtClean="0"/>
              <a:t>: do operation over </a:t>
            </a:r>
            <a:r>
              <a:rPr lang="en-US" altLang="zh-TW" dirty="0" smtClean="0">
                <a:solidFill>
                  <a:srgbClr val="FFC000"/>
                </a:solidFill>
              </a:rPr>
              <a:t>columns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9118" y="5182813"/>
            <a:ext cx="4487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you can also apply your customized function!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2057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4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Loops in R Are </a:t>
            </a:r>
            <a:r>
              <a:rPr lang="en-US" altLang="zh-TW" dirty="0" smtClean="0"/>
              <a:t>Slow?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86526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000"/>
                </a:solidFill>
              </a:rPr>
              <a:t>No, they are not!</a:t>
            </a:r>
            <a:r>
              <a:rPr lang="en-US" altLang="zh-TW" dirty="0"/>
              <a:t> </a:t>
            </a:r>
            <a:r>
              <a:rPr lang="en-US" altLang="zh-TW" i="1" dirty="0"/>
              <a:t>If</a:t>
            </a:r>
            <a:r>
              <a:rPr lang="en-US" altLang="zh-TW" dirty="0"/>
              <a:t> you follow some golden </a:t>
            </a:r>
            <a:r>
              <a:rPr lang="en-US" altLang="zh-TW" dirty="0" smtClean="0"/>
              <a:t>rules: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Don’t use a loop when a </a:t>
            </a:r>
            <a:r>
              <a:rPr lang="en-US" altLang="zh-TW" dirty="0" err="1">
                <a:solidFill>
                  <a:srgbClr val="FFC000"/>
                </a:solidFill>
              </a:rPr>
              <a:t>vectorized</a:t>
            </a:r>
            <a:r>
              <a:rPr lang="en-US" altLang="zh-TW" dirty="0">
                <a:solidFill>
                  <a:srgbClr val="FFC000"/>
                </a:solidFill>
              </a:rPr>
              <a:t> alternative </a:t>
            </a:r>
            <a:r>
              <a:rPr lang="en-US" altLang="zh-TW" dirty="0" smtClean="0">
                <a:solidFill>
                  <a:srgbClr val="FFC000"/>
                </a:solidFill>
              </a:rPr>
              <a:t>exists</a:t>
            </a:r>
            <a:r>
              <a:rPr lang="en-US" altLang="zh-TW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Don’t </a:t>
            </a:r>
            <a:r>
              <a:rPr lang="en-US" altLang="zh-TW" dirty="0">
                <a:solidFill>
                  <a:srgbClr val="FFC000"/>
                </a:solidFill>
              </a:rPr>
              <a:t>grow objects</a:t>
            </a:r>
            <a:r>
              <a:rPr lang="en-US" altLang="zh-TW" dirty="0"/>
              <a:t> </a:t>
            </a:r>
            <a:r>
              <a:rPr lang="en-US" altLang="zh-TW" dirty="0" smtClean="0"/>
              <a:t>during loop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Allocate objects to hold results </a:t>
            </a:r>
            <a:r>
              <a:rPr lang="en-US" altLang="zh-TW" dirty="0" smtClean="0">
                <a:solidFill>
                  <a:srgbClr val="FFC000"/>
                </a:solidFill>
              </a:rPr>
              <a:t>before loop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and </a:t>
            </a:r>
            <a:r>
              <a:rPr lang="en-US" altLang="zh-TW" dirty="0"/>
              <a:t>fill it in during the loop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>
            <a:off x="7851228" y="3373821"/>
            <a:ext cx="315310" cy="2010103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166538" y="4148039"/>
            <a:ext cx="207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sz="1400" dirty="0" smtClean="0">
                <a:solidFill>
                  <a:srgbClr val="FFFF00"/>
                </a:solidFill>
              </a:rPr>
              <a:t> points for precise explanation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55228" y="3882401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Question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350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Don’t Grow Objects during Loop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53" y="2597339"/>
            <a:ext cx="5658640" cy="15146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3467" y="1911578"/>
            <a:ext cx="42073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Allocate objects to hold results </a:t>
            </a:r>
            <a:r>
              <a:rPr lang="en-US" altLang="zh-TW" dirty="0" smtClean="0">
                <a:solidFill>
                  <a:srgbClr val="FFC000"/>
                </a:solidFill>
              </a:rPr>
              <a:t>before loop</a:t>
            </a:r>
            <a:endParaRPr lang="en-US" altLang="zh-TW" dirty="0" smtClean="0">
              <a:solidFill>
                <a:srgbClr val="FFC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54" y="5175924"/>
            <a:ext cx="6239746" cy="13146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78219" y="4734175"/>
            <a:ext cx="255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G</a:t>
            </a:r>
            <a:r>
              <a:rPr lang="en-US" altLang="zh-TW" dirty="0" smtClean="0">
                <a:solidFill>
                  <a:srgbClr val="FFC000"/>
                </a:solidFill>
              </a:rPr>
              <a:t>row objects</a:t>
            </a:r>
            <a:r>
              <a:rPr lang="en-US" altLang="zh-TW" dirty="0" smtClean="0"/>
              <a:t> during loop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1439112">
            <a:off x="2606069" y="4556748"/>
            <a:ext cx="2250208" cy="1093517"/>
            <a:chOff x="2416385" y="4274642"/>
            <a:chExt cx="2250208" cy="1093517"/>
          </a:xfrm>
        </p:grpSpPr>
        <p:sp>
          <p:nvSpPr>
            <p:cNvPr id="9" name="向右箭號 8"/>
            <p:cNvSpPr/>
            <p:nvPr/>
          </p:nvSpPr>
          <p:spPr>
            <a:xfrm>
              <a:off x="2719552" y="4461641"/>
              <a:ext cx="1947041" cy="90651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16385" y="4274642"/>
              <a:ext cx="1781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C000"/>
                  </a:solidFill>
                </a:rPr>
                <a:t>much faster than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58775" y="3810845"/>
            <a:ext cx="4333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 has to create a new object and copy across the information just to add a new element or row/column.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Loop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81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An special construct </a:t>
            </a:r>
            <a:r>
              <a:rPr lang="en-US" altLang="zh-TW" dirty="0"/>
              <a:t>that allow </a:t>
            </a:r>
            <a:r>
              <a:rPr lang="en-US" altLang="zh-TW" dirty="0" smtClean="0"/>
              <a:t>repetition </a:t>
            </a:r>
            <a:r>
              <a:rPr lang="en-US" altLang="zh-TW" dirty="0"/>
              <a:t>of instructions or blocks of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60" y="3483782"/>
            <a:ext cx="4305901" cy="1590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0653" y="3858125"/>
            <a:ext cx="4270508" cy="121655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526506" y="4340619"/>
            <a:ext cx="121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983029" y="4002504"/>
            <a:ext cx="330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( </a:t>
            </a:r>
            <a:r>
              <a:rPr lang="en-US" altLang="zh-TW" i="1" dirty="0" smtClean="0">
                <a:solidFill>
                  <a:srgbClr val="FFC000"/>
                </a:solidFill>
              </a:rPr>
              <a:t>iterator</a:t>
            </a:r>
            <a:r>
              <a:rPr lang="en-US" altLang="zh-TW" dirty="0" smtClean="0"/>
              <a:t> in </a:t>
            </a:r>
            <a:r>
              <a:rPr lang="en-US" altLang="zh-TW" i="1" dirty="0" smtClean="0">
                <a:solidFill>
                  <a:srgbClr val="FFC000"/>
                </a:solidFill>
              </a:rPr>
              <a:t>collection</a:t>
            </a:r>
            <a:r>
              <a:rPr lang="en-US" altLang="zh-TW" dirty="0" smtClean="0"/>
              <a:t> ) {</a:t>
            </a:r>
          </a:p>
          <a:p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i="1" dirty="0" smtClean="0">
                <a:solidFill>
                  <a:srgbClr val="FFC000"/>
                </a:solidFill>
              </a:rPr>
              <a:t>action to run repeatedly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18411" y="2994176"/>
            <a:ext cx="391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FFC000"/>
                </a:solidFill>
              </a:rPr>
              <a:t>f</a:t>
            </a:r>
            <a:r>
              <a:rPr lang="en-US" altLang="zh-TW" i="1" dirty="0" smtClean="0">
                <a:solidFill>
                  <a:srgbClr val="FFC000"/>
                </a:solidFill>
              </a:rPr>
              <a:t>or</a:t>
            </a:r>
            <a:r>
              <a:rPr lang="en-US" altLang="zh-TW" dirty="0" smtClean="0"/>
              <a:t> loop 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26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 Tutorial on Loops in R - Usage and </a:t>
            </a:r>
            <a:r>
              <a:rPr lang="en-US" altLang="zh-TW" dirty="0" smtClean="0"/>
              <a:t>Alternatives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www.datacamp.com/community/tutorials/tutorial-on-loops-in-r</a:t>
            </a:r>
            <a:endParaRPr lang="en-US" altLang="zh-TW" dirty="0" smtClean="0"/>
          </a:p>
          <a:p>
            <a:r>
              <a:rPr lang="en-US" altLang="zh-TW" dirty="0"/>
              <a:t>R Recursive Function</a:t>
            </a:r>
          </a:p>
          <a:p>
            <a:pPr lvl="1"/>
            <a:r>
              <a:rPr lang="en-US" altLang="zh-TW" dirty="0">
                <a:hlinkClick r:id="rId3"/>
              </a:rPr>
              <a:t>https://www.datamentor.io/r-programming/recursion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Loops in R</a:t>
            </a:r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swcarpentry.github.io/r-novice-inflammation/15-supp-loops-in-depth/index.html</a:t>
            </a:r>
            <a:endParaRPr lang="en-US" altLang="zh-TW" dirty="0" smtClean="0"/>
          </a:p>
          <a:p>
            <a:r>
              <a:rPr lang="en-US" altLang="zh-TW" dirty="0" smtClean="0"/>
              <a:t>Advanced R: Memory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adv-r.had.co.nz/memory.html</a:t>
            </a:r>
            <a:endParaRPr lang="en-US" altLang="zh-TW" dirty="0" smtClean="0"/>
          </a:p>
          <a:p>
            <a:r>
              <a:rPr lang="en-US" altLang="zh-TW" dirty="0"/>
              <a:t>Speed up R code: vectorization </a:t>
            </a:r>
            <a:r>
              <a:rPr lang="en-US" altLang="zh-TW" dirty="0" smtClean="0"/>
              <a:t>tricks</a:t>
            </a:r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rpubs.com/daspringate/vectorisation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33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Nested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538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 loop can be placed inside another loop.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96000" y="3340405"/>
            <a:ext cx="53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C000"/>
                </a:solidFill>
              </a:rPr>
              <a:t>How many times</a:t>
            </a:r>
            <a:r>
              <a:rPr lang="en-US" altLang="zh-TW" dirty="0" smtClean="0"/>
              <a:t> does </a:t>
            </a:r>
            <a:r>
              <a:rPr lang="en-US" altLang="zh-TW" dirty="0" smtClean="0">
                <a:solidFill>
                  <a:srgbClr val="FFC000"/>
                </a:solidFill>
              </a:rPr>
              <a:t>line 6</a:t>
            </a:r>
            <a:r>
              <a:rPr lang="en-US" altLang="zh-TW" dirty="0" smtClean="0"/>
              <a:t> be executed?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13" y="2982683"/>
            <a:ext cx="4350453" cy="223100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5999" y="4098183"/>
            <a:ext cx="45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return value of </a:t>
            </a:r>
            <a:r>
              <a:rPr lang="en-US" altLang="zh-TW" dirty="0" smtClean="0">
                <a:solidFill>
                  <a:srgbClr val="FFC000"/>
                </a:solidFill>
              </a:rPr>
              <a:t>line 10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376611" y="4144349"/>
            <a:ext cx="884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(2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061031" y="3386571"/>
            <a:ext cx="80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(2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60883"/>
            <a:ext cx="10515600" cy="778043"/>
          </a:xfrm>
        </p:spPr>
        <p:txBody>
          <a:bodyPr/>
          <a:lstStyle/>
          <a:p>
            <a:pPr marL="0" indent="0">
              <a:buNone/>
            </a:pPr>
            <a:r>
              <a:rPr lang="en-US" altLang="zh-TW" i="1" dirty="0" smtClean="0">
                <a:solidFill>
                  <a:srgbClr val="FFC000"/>
                </a:solidFill>
              </a:rPr>
              <a:t>while loop</a:t>
            </a:r>
            <a:r>
              <a:rPr lang="en-US" altLang="zh-TW" dirty="0" smtClean="0"/>
              <a:t> is another structure of loop.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49" y="2440153"/>
            <a:ext cx="4382112" cy="23053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23474" y="3667373"/>
            <a:ext cx="3955687" cy="69783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18861" y="3545196"/>
            <a:ext cx="330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while ( </a:t>
            </a:r>
            <a:r>
              <a:rPr lang="en-US" altLang="zh-TW" i="1" dirty="0" smtClean="0">
                <a:solidFill>
                  <a:srgbClr val="FFC000"/>
                </a:solidFill>
              </a:rPr>
              <a:t>logical expression </a:t>
            </a:r>
            <a:r>
              <a:rPr lang="en-US" altLang="zh-TW" dirty="0" smtClean="0"/>
              <a:t>) {</a:t>
            </a:r>
          </a:p>
          <a:p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i="1" dirty="0" smtClean="0">
                <a:solidFill>
                  <a:srgbClr val="FFC000"/>
                </a:solidFill>
              </a:rPr>
              <a:t>action to run repeatedly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478380" y="4029551"/>
            <a:ext cx="121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38200" y="5145701"/>
            <a:ext cx="681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What will happen in the following code section?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17" y="5598146"/>
            <a:ext cx="3212548" cy="69838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92779" y="5191867"/>
            <a:ext cx="833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(4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9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>
                <a:solidFill>
                  <a:srgbClr val="FFC000"/>
                </a:solidFill>
              </a:rPr>
              <a:t>break</a:t>
            </a:r>
            <a:r>
              <a:rPr lang="en-US" altLang="zh-TW" dirty="0" smtClean="0"/>
              <a:t> Statement in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0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When the R interpreter encounters a </a:t>
            </a:r>
            <a:r>
              <a:rPr lang="en-US" altLang="zh-TW" i="1" dirty="0">
                <a:solidFill>
                  <a:srgbClr val="FFC000"/>
                </a:solidFill>
              </a:rPr>
              <a:t>break</a:t>
            </a:r>
            <a:r>
              <a:rPr lang="en-US" altLang="zh-TW" dirty="0"/>
              <a:t>, it will pass control to the instruction immediately after the end of the </a:t>
            </a:r>
            <a:r>
              <a:rPr lang="en-US" altLang="zh-TW" dirty="0" smtClean="0"/>
              <a:t>loop.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4" y="3147082"/>
            <a:ext cx="4141118" cy="29516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42547" y="5729397"/>
            <a:ext cx="45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return value of </a:t>
            </a:r>
            <a:r>
              <a:rPr lang="en-US" altLang="zh-TW" dirty="0" smtClean="0">
                <a:solidFill>
                  <a:srgbClr val="FFC000"/>
                </a:solidFill>
              </a:rPr>
              <a:t>line 12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251158" y="5930540"/>
            <a:ext cx="121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951495" y="5775998"/>
            <a:ext cx="83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(2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>
                <a:solidFill>
                  <a:srgbClr val="FFC000"/>
                </a:solidFill>
              </a:rPr>
              <a:t>next</a:t>
            </a:r>
            <a:r>
              <a:rPr lang="en-US" altLang="zh-TW" dirty="0" smtClean="0"/>
              <a:t> Statement in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i="1" dirty="0">
                <a:solidFill>
                  <a:srgbClr val="FFC000"/>
                </a:solidFill>
              </a:rPr>
              <a:t>next</a:t>
            </a:r>
            <a:r>
              <a:rPr lang="en-US" altLang="zh-TW" dirty="0"/>
              <a:t> discontinues </a:t>
            </a:r>
            <a:r>
              <a:rPr lang="en-US" altLang="zh-TW" dirty="0" smtClean="0"/>
              <a:t>a current </a:t>
            </a:r>
            <a:r>
              <a:rPr lang="en-US" altLang="zh-TW" dirty="0"/>
              <a:t>iteration and jumps to the next </a:t>
            </a:r>
            <a:r>
              <a:rPr lang="en-US" altLang="zh-TW" dirty="0" smtClean="0"/>
              <a:t>cycle. It has the same meaning as </a:t>
            </a:r>
            <a:r>
              <a:rPr lang="en-US" altLang="zh-TW" i="1" dirty="0" smtClean="0">
                <a:solidFill>
                  <a:srgbClr val="FFC000"/>
                </a:solidFill>
              </a:rPr>
              <a:t>continue</a:t>
            </a:r>
            <a:r>
              <a:rPr lang="en-US" altLang="zh-TW" dirty="0" smtClean="0"/>
              <a:t> or </a:t>
            </a:r>
            <a:r>
              <a:rPr lang="en-US" altLang="zh-TW" i="1" dirty="0" smtClean="0">
                <a:solidFill>
                  <a:srgbClr val="FFC000"/>
                </a:solidFill>
              </a:rPr>
              <a:t>skip</a:t>
            </a:r>
            <a:r>
              <a:rPr lang="en-US" altLang="zh-TW" dirty="0" smtClean="0"/>
              <a:t> in other languages.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7" y="2974390"/>
            <a:ext cx="4172532" cy="31627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54841" y="5830730"/>
            <a:ext cx="45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return value of </a:t>
            </a:r>
            <a:r>
              <a:rPr lang="en-US" altLang="zh-TW" dirty="0" smtClean="0">
                <a:solidFill>
                  <a:srgbClr val="FFC000"/>
                </a:solidFill>
              </a:rPr>
              <a:t>line 15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35453" y="5876896"/>
            <a:ext cx="84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(4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1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Recursion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88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 function that </a:t>
            </a:r>
            <a:r>
              <a:rPr lang="en-US" altLang="zh-TW" dirty="0">
                <a:solidFill>
                  <a:srgbClr val="FFC000"/>
                </a:solidFill>
              </a:rPr>
              <a:t>calls itself </a:t>
            </a:r>
            <a:r>
              <a:rPr lang="en-US" altLang="zh-TW" dirty="0"/>
              <a:t>is called a </a:t>
            </a:r>
            <a:r>
              <a:rPr lang="en-US" altLang="zh-TW" dirty="0">
                <a:solidFill>
                  <a:srgbClr val="FFC000"/>
                </a:solidFill>
              </a:rPr>
              <a:t>recursive function</a:t>
            </a:r>
            <a:r>
              <a:rPr lang="en-US" altLang="zh-TW" dirty="0"/>
              <a:t> and this technique is known as </a:t>
            </a:r>
            <a:r>
              <a:rPr lang="en-US" altLang="zh-TW" dirty="0">
                <a:solidFill>
                  <a:srgbClr val="FFC000"/>
                </a:solidFill>
              </a:rPr>
              <a:t>recursion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This special programming technique can be used to solve problems </a:t>
            </a:r>
            <a:r>
              <a:rPr lang="en-US" altLang="zh-TW" dirty="0">
                <a:solidFill>
                  <a:srgbClr val="FFC000"/>
                </a:solidFill>
              </a:rPr>
              <a:t>by breaking them into smaller and simpler </a:t>
            </a:r>
            <a:r>
              <a:rPr lang="en-US" altLang="zh-TW" dirty="0" smtClean="0">
                <a:solidFill>
                  <a:srgbClr val="FFC000"/>
                </a:solidFill>
              </a:rPr>
              <a:t>sub-problems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4150642"/>
            <a:ext cx="424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E</a:t>
            </a:r>
            <a:r>
              <a:rPr lang="en-US" altLang="zh-TW" b="1" dirty="0" smtClean="0"/>
              <a:t>xample: Finding the factorial of a number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948788" y="4698878"/>
            <a:ext cx="38329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5! = 1*2*3*4*5 = 120</a:t>
            </a:r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7005" y="4820258"/>
            <a:ext cx="17472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5! = 5 * 4!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4400" y="5281923"/>
            <a:ext cx="17472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4</a:t>
            </a:r>
            <a:r>
              <a:rPr lang="en-US" altLang="zh-TW" dirty="0" smtClean="0"/>
              <a:t>! = 4 * 3!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83703" y="5743588"/>
            <a:ext cx="17472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3! = 3 * 2!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87792" y="6112920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。。。</a:t>
            </a:r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789217" y="4733840"/>
            <a:ext cx="279849" cy="10097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566053" y="5198254"/>
            <a:ext cx="279849" cy="10097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08375" y="5160543"/>
            <a:ext cx="323682" cy="1846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Factorial Recursive Function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21" y="2905243"/>
            <a:ext cx="4363416" cy="21441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8918" y="1841356"/>
            <a:ext cx="54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Question</a:t>
            </a:r>
            <a:r>
              <a:rPr lang="en-US" altLang="zh-TW" dirty="0" smtClean="0"/>
              <a:t>: Try to explain the following recursion.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39694" y="1887522"/>
            <a:ext cx="8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(6 points)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29239" y="3226127"/>
            <a:ext cx="17472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5! = 5 * 4!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96634" y="3687792"/>
            <a:ext cx="17472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4</a:t>
            </a:r>
            <a:r>
              <a:rPr lang="en-US" altLang="zh-TW" dirty="0" smtClean="0"/>
              <a:t>! = 4 * 3!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937" y="4149457"/>
            <a:ext cx="17472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3! = 3 * 2!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60026" y="4518789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。。。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7161451" y="3139709"/>
            <a:ext cx="279849" cy="10097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938287" y="3604123"/>
            <a:ext cx="279849" cy="10097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3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744</Words>
  <Application>Microsoft Office PowerPoint</Application>
  <PresentationFormat>寬螢幕</PresentationFormat>
  <Paragraphs>129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Wingdings</vt:lpstr>
      <vt:lpstr>Office Theme</vt:lpstr>
      <vt:lpstr>Loops in R</vt:lpstr>
      <vt:lpstr>What is Loop</vt:lpstr>
      <vt:lpstr>Nested Loop</vt:lpstr>
      <vt:lpstr>While </vt:lpstr>
      <vt:lpstr>break Statement in Loop</vt:lpstr>
      <vt:lpstr>next Statement in Loop</vt:lpstr>
      <vt:lpstr>Recursion</vt:lpstr>
      <vt:lpstr>What is Recursion</vt:lpstr>
      <vt:lpstr>Factorial Recursive Function</vt:lpstr>
      <vt:lpstr>Recursion / Iteration</vt:lpstr>
      <vt:lpstr>Recursion / Iteration</vt:lpstr>
      <vt:lpstr>Vectorization</vt:lpstr>
      <vt:lpstr>Vectorized Operations</vt:lpstr>
      <vt:lpstr>Vector Recycling</vt:lpstr>
      <vt:lpstr>Vector Recycling (Cont.)</vt:lpstr>
      <vt:lpstr>Apply() function</vt:lpstr>
      <vt:lpstr>Performance</vt:lpstr>
      <vt:lpstr>Loops in R Are Slow?</vt:lpstr>
      <vt:lpstr>Don’t Grow Objects during Loop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R</dc:title>
  <dc:creator>crashedbboy</dc:creator>
  <cp:lastModifiedBy>crashedbboy</cp:lastModifiedBy>
  <cp:revision>59</cp:revision>
  <dcterms:created xsi:type="dcterms:W3CDTF">2020-10-26T04:11:34Z</dcterms:created>
  <dcterms:modified xsi:type="dcterms:W3CDTF">2020-10-26T08:18:16Z</dcterms:modified>
</cp:coreProperties>
</file>