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B8C3F-FADD-452E-93A8-55535B7A934A}" type="datetimeFigureOut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545E-EA7E-4F1F-9C2B-00A52DD9C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19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B8C3F-FADD-452E-93A8-55535B7A934A}" type="datetimeFigureOut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545E-EA7E-4F1F-9C2B-00A52DD9C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033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B8C3F-FADD-452E-93A8-55535B7A934A}" type="datetimeFigureOut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545E-EA7E-4F1F-9C2B-00A52DD9C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48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B8C3F-FADD-452E-93A8-55535B7A934A}" type="datetimeFigureOut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545E-EA7E-4F1F-9C2B-00A52DD9C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62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B8C3F-FADD-452E-93A8-55535B7A934A}" type="datetimeFigureOut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545E-EA7E-4F1F-9C2B-00A52DD9C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91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B8C3F-FADD-452E-93A8-55535B7A934A}" type="datetimeFigureOut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545E-EA7E-4F1F-9C2B-00A52DD9C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25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B8C3F-FADD-452E-93A8-55535B7A934A}" type="datetimeFigureOut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545E-EA7E-4F1F-9C2B-00A52DD9C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83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B8C3F-FADD-452E-93A8-55535B7A934A}" type="datetimeFigureOut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545E-EA7E-4F1F-9C2B-00A52DD9C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62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B8C3F-FADD-452E-93A8-55535B7A934A}" type="datetimeFigureOut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545E-EA7E-4F1F-9C2B-00A52DD9C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22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B8C3F-FADD-452E-93A8-55535B7A934A}" type="datetimeFigureOut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545E-EA7E-4F1F-9C2B-00A52DD9C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68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B8C3F-FADD-452E-93A8-55535B7A934A}" type="datetimeFigureOut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545E-EA7E-4F1F-9C2B-00A52DD9C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04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B8C3F-FADD-452E-93A8-55535B7A934A}" type="datetimeFigureOut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4545E-EA7E-4F1F-9C2B-00A52DD9C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052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Markdown</a:t>
            </a:r>
            <a:r>
              <a:rPr lang="en-US" altLang="zh-TW" dirty="0" smtClean="0"/>
              <a:t> Introduction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74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Markdown: What &amp; Why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496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Markdown is a lightweight markup language, it is commonly used for writing documentation, online messages and reports.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4783015" y="1825625"/>
            <a:ext cx="2540977" cy="41641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699736" y="3261780"/>
            <a:ext cx="465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Q. What’s markup language?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699737" y="3639987"/>
            <a:ext cx="4654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It’s a format which use different notations to mark the text with different styles.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699736" y="4361177"/>
            <a:ext cx="4654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For example:</a:t>
            </a:r>
          </a:p>
          <a:p>
            <a:r>
              <a:rPr lang="en-US" altLang="zh-TW" sz="1400" i="1" dirty="0" smtClean="0">
                <a:solidFill>
                  <a:srgbClr val="FFC000"/>
                </a:solidFill>
              </a:rPr>
              <a:t># Title</a:t>
            </a:r>
            <a:r>
              <a:rPr lang="en-US" altLang="zh-TW" sz="1600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Header using largest font size</a:t>
            </a:r>
          </a:p>
          <a:p>
            <a:r>
              <a:rPr lang="en-US" altLang="zh-TW" sz="1400" i="1" dirty="0" smtClean="0">
                <a:solidFill>
                  <a:srgbClr val="FFC000"/>
                </a:solidFill>
                <a:sym typeface="Wingdings" panose="05000000000000000000" pitchFamily="2" charset="2"/>
              </a:rPr>
              <a:t>### Title </a:t>
            </a:r>
            <a:r>
              <a:rPr lang="en-US" altLang="zh-TW" dirty="0" smtClean="0">
                <a:sym typeface="Wingdings" panose="05000000000000000000" pitchFamily="2" charset="2"/>
              </a:rPr>
              <a:t> Header using 3</a:t>
            </a:r>
            <a:r>
              <a:rPr lang="en-US" altLang="zh-TW" baseline="30000" dirty="0" smtClean="0">
                <a:sym typeface="Wingdings" panose="05000000000000000000" pitchFamily="2" charset="2"/>
              </a:rPr>
              <a:t>rd</a:t>
            </a:r>
            <a:r>
              <a:rPr lang="en-US" altLang="zh-TW" dirty="0" smtClean="0">
                <a:sym typeface="Wingdings" panose="05000000000000000000" pitchFamily="2" charset="2"/>
              </a:rPr>
              <a:t> largest font size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38200" y="3261780"/>
            <a:ext cx="465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Q. Benefit?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38200" y="3639987"/>
            <a:ext cx="5301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lightweight, written with plain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cross-platform, used everywhere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easy to learn, fast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widely </a:t>
            </a:r>
            <a:r>
              <a:rPr lang="en-US" altLang="zh-TW" dirty="0" smtClean="0"/>
              <a:t>supported by many tools and online services:</a:t>
            </a:r>
            <a:endParaRPr lang="zh-TW" altLang="en-US" dirty="0"/>
          </a:p>
        </p:txBody>
      </p:sp>
      <p:pic>
        <p:nvPicPr>
          <p:cNvPr id="1026" name="Picture 2" descr="Github Logo Png - Cat, Transparent Png , Transparent Png Image - PNGite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57" y="4957644"/>
            <a:ext cx="688975" cy="65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.com: Bitbuck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128" y="4944862"/>
            <a:ext cx="670903" cy="67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227" y="4957644"/>
            <a:ext cx="640315" cy="6537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6738" y="4957644"/>
            <a:ext cx="681477" cy="65372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7411" y="4957644"/>
            <a:ext cx="651156" cy="653725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5171343" y="5095647"/>
            <a:ext cx="43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84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Where I Can Try Markdown?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2552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 err="1" smtClean="0">
                <a:solidFill>
                  <a:srgbClr val="FFC000"/>
                </a:solidFill>
              </a:rPr>
              <a:t>HackMD</a:t>
            </a:r>
            <a:r>
              <a:rPr lang="en-US" altLang="zh-TW" dirty="0" smtClean="0"/>
              <a:t> – online document editor using Markdown format</a:t>
            </a:r>
          </a:p>
          <a:p>
            <a:pPr marL="0" indent="0">
              <a:buNone/>
            </a:pPr>
            <a:r>
              <a:rPr lang="en-US" altLang="zh-TW" dirty="0" smtClean="0"/>
              <a:t>https://hackmd.io/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2050" name="Picture 2" descr="為工程師文件而生的協作平台：HackMD 開發故事. 這是一篇回應批踢踢八卦板的文章| by Maxine Maz | Star Rocket |  Medi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437" y="2690445"/>
            <a:ext cx="7616021" cy="386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90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Syntax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671947" y="6119444"/>
            <a:ext cx="865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C000"/>
                </a:solidFill>
              </a:rPr>
              <a:t>NOTE</a:t>
            </a:r>
            <a:r>
              <a:rPr lang="en-US" altLang="zh-TW" dirty="0" smtClean="0"/>
              <a:t> If you want to break a line, add </a:t>
            </a:r>
            <a:r>
              <a:rPr lang="en-US" altLang="zh-TW" dirty="0" smtClean="0">
                <a:solidFill>
                  <a:srgbClr val="FFC000"/>
                </a:solidFill>
              </a:rPr>
              <a:t>2 spaces</a:t>
            </a:r>
            <a:r>
              <a:rPr lang="en-US" altLang="zh-TW" dirty="0" smtClean="0"/>
              <a:t> at the end of line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62" y="2039871"/>
            <a:ext cx="3737350" cy="378565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38200" y="2012240"/>
            <a:ext cx="4393223" cy="3785652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C000"/>
                </a:solidFill>
              </a:rPr>
              <a:t># Largest Header</a:t>
            </a:r>
          </a:p>
          <a:p>
            <a:r>
              <a:rPr lang="en-US" altLang="zh-TW" sz="1200" dirty="0"/>
              <a:t>Text without any styling.  </a:t>
            </a:r>
          </a:p>
          <a:p>
            <a:endParaRPr lang="en-US" altLang="zh-TW" sz="1200" dirty="0"/>
          </a:p>
          <a:p>
            <a:r>
              <a:rPr lang="en-US" altLang="zh-TW" sz="1200" dirty="0">
                <a:solidFill>
                  <a:srgbClr val="FFC000"/>
                </a:solidFill>
              </a:rPr>
              <a:t>### Third Largest Header</a:t>
            </a:r>
          </a:p>
          <a:p>
            <a:endParaRPr lang="en-US" altLang="zh-TW" sz="1200" dirty="0"/>
          </a:p>
          <a:p>
            <a:r>
              <a:rPr lang="en-US" altLang="zh-TW" sz="1200" dirty="0"/>
              <a:t>The following is an </a:t>
            </a:r>
            <a:r>
              <a:rPr lang="en-US" altLang="zh-TW" sz="1200" dirty="0">
                <a:solidFill>
                  <a:srgbClr val="FFC000"/>
                </a:solidFill>
              </a:rPr>
              <a:t>**un-ordered list**</a:t>
            </a:r>
            <a:r>
              <a:rPr lang="en-US" altLang="zh-TW" sz="1200" dirty="0"/>
              <a:t>:  </a:t>
            </a:r>
          </a:p>
          <a:p>
            <a:r>
              <a:rPr lang="en-US" altLang="zh-TW" sz="1200" dirty="0">
                <a:solidFill>
                  <a:srgbClr val="FFC000"/>
                </a:solidFill>
              </a:rPr>
              <a:t>-</a:t>
            </a:r>
            <a:r>
              <a:rPr lang="en-US" altLang="zh-TW" sz="1200" dirty="0"/>
              <a:t> Text with </a:t>
            </a:r>
            <a:r>
              <a:rPr lang="en-US" altLang="zh-TW" sz="1200" dirty="0">
                <a:solidFill>
                  <a:srgbClr val="FFC000"/>
                </a:solidFill>
              </a:rPr>
              <a:t>**bold styling**</a:t>
            </a:r>
            <a:r>
              <a:rPr lang="en-US" altLang="zh-TW" sz="1200" dirty="0"/>
              <a:t>  </a:t>
            </a:r>
          </a:p>
          <a:p>
            <a:r>
              <a:rPr lang="en-US" altLang="zh-TW" sz="1200" dirty="0">
                <a:solidFill>
                  <a:srgbClr val="FFC000"/>
                </a:solidFill>
              </a:rPr>
              <a:t>- </a:t>
            </a:r>
            <a:r>
              <a:rPr lang="en-US" altLang="zh-TW" sz="1200" dirty="0"/>
              <a:t>Text with </a:t>
            </a:r>
            <a:r>
              <a:rPr lang="en-US" altLang="zh-TW" sz="1200" dirty="0">
                <a:solidFill>
                  <a:srgbClr val="FFC000"/>
                </a:solidFill>
              </a:rPr>
              <a:t>*italic styling*</a:t>
            </a:r>
            <a:r>
              <a:rPr lang="en-US" altLang="zh-TW" sz="1200" dirty="0"/>
              <a:t>  </a:t>
            </a:r>
          </a:p>
          <a:p>
            <a:endParaRPr lang="en-US" altLang="zh-TW" sz="1200" dirty="0"/>
          </a:p>
          <a:p>
            <a:r>
              <a:rPr lang="en-US" altLang="zh-TW" sz="1200" dirty="0"/>
              <a:t>And this is an </a:t>
            </a:r>
            <a:r>
              <a:rPr lang="en-US" altLang="zh-TW" sz="1200" dirty="0">
                <a:solidFill>
                  <a:srgbClr val="FFC000"/>
                </a:solidFill>
              </a:rPr>
              <a:t>**ordered list**</a:t>
            </a:r>
            <a:r>
              <a:rPr lang="en-US" altLang="zh-TW" sz="1200" dirty="0"/>
              <a:t>:</a:t>
            </a:r>
          </a:p>
          <a:p>
            <a:r>
              <a:rPr lang="en-US" altLang="zh-TW" sz="1200" dirty="0">
                <a:solidFill>
                  <a:srgbClr val="FFC000"/>
                </a:solidFill>
              </a:rPr>
              <a:t>1. </a:t>
            </a:r>
            <a:r>
              <a:rPr lang="en-US" altLang="zh-TW" sz="1200" dirty="0"/>
              <a:t>Text with </a:t>
            </a:r>
            <a:r>
              <a:rPr lang="en-US" altLang="zh-TW" sz="1200" dirty="0">
                <a:solidFill>
                  <a:srgbClr val="FFC000"/>
                </a:solidFill>
              </a:rPr>
              <a:t>~~strikethrough styling~~ </a:t>
            </a:r>
            <a:r>
              <a:rPr lang="en-US" altLang="zh-TW" sz="1200" dirty="0"/>
              <a:t> </a:t>
            </a:r>
          </a:p>
          <a:p>
            <a:r>
              <a:rPr lang="en-US" altLang="zh-TW" sz="1200" dirty="0">
                <a:solidFill>
                  <a:srgbClr val="FFC000"/>
                </a:solidFill>
              </a:rPr>
              <a:t>2. </a:t>
            </a:r>
            <a:r>
              <a:rPr lang="en-US" altLang="zh-TW" sz="1200" dirty="0"/>
              <a:t>Text with </a:t>
            </a:r>
            <a:r>
              <a:rPr lang="en-US" altLang="zh-TW" sz="1200" dirty="0">
                <a:solidFill>
                  <a:srgbClr val="FFC000"/>
                </a:solidFill>
              </a:rPr>
              <a:t>`inline code`</a:t>
            </a:r>
          </a:p>
          <a:p>
            <a:endParaRPr lang="en-US" altLang="zh-TW" sz="1200" dirty="0"/>
          </a:p>
          <a:p>
            <a:r>
              <a:rPr lang="en-US" altLang="zh-TW" sz="1200" dirty="0"/>
              <a:t>We can also create </a:t>
            </a:r>
            <a:r>
              <a:rPr lang="en-US" altLang="zh-TW" sz="1200" dirty="0">
                <a:solidFill>
                  <a:srgbClr val="FFC000"/>
                </a:solidFill>
              </a:rPr>
              <a:t>**check list**</a:t>
            </a:r>
            <a:r>
              <a:rPr lang="en-US" altLang="zh-TW" sz="1200" dirty="0"/>
              <a:t> in markdown:  </a:t>
            </a:r>
          </a:p>
          <a:p>
            <a:r>
              <a:rPr lang="en-US" altLang="zh-TW" sz="1200" dirty="0">
                <a:solidFill>
                  <a:srgbClr val="FFC000"/>
                </a:solidFill>
              </a:rPr>
              <a:t>- [x] </a:t>
            </a:r>
            <a:r>
              <a:rPr lang="en-US" altLang="zh-TW" sz="1200" dirty="0"/>
              <a:t>homework</a:t>
            </a:r>
          </a:p>
          <a:p>
            <a:r>
              <a:rPr lang="en-US" altLang="zh-TW" sz="1200" dirty="0">
                <a:solidFill>
                  <a:srgbClr val="FFC000"/>
                </a:solidFill>
              </a:rPr>
              <a:t>- [x] </a:t>
            </a:r>
            <a:r>
              <a:rPr lang="en-US" altLang="zh-TW" sz="1200" dirty="0"/>
              <a:t>group meeting</a:t>
            </a:r>
          </a:p>
          <a:p>
            <a:r>
              <a:rPr lang="en-US" altLang="zh-TW" sz="1200" dirty="0">
                <a:solidFill>
                  <a:srgbClr val="FFC000"/>
                </a:solidFill>
              </a:rPr>
              <a:t>- [ ] </a:t>
            </a:r>
            <a:r>
              <a:rPr lang="en-US" altLang="zh-TW" sz="1200" dirty="0"/>
              <a:t>final project report</a:t>
            </a:r>
          </a:p>
          <a:p>
            <a:endParaRPr lang="en-US" altLang="zh-TW" sz="1200" dirty="0"/>
          </a:p>
          <a:p>
            <a:r>
              <a:rPr lang="en-US" altLang="zh-TW" sz="1200" dirty="0"/>
              <a:t>If we want to refer to someone's quote or emphasize a sentence</a:t>
            </a:r>
            <a:r>
              <a:rPr lang="en-US" altLang="zh-TW" sz="1200" dirty="0" smtClean="0"/>
              <a:t>:</a:t>
            </a:r>
            <a:endParaRPr lang="en-US" altLang="zh-TW" sz="1200" dirty="0"/>
          </a:p>
          <a:p>
            <a:r>
              <a:rPr lang="en-US" altLang="zh-TW" sz="1200" dirty="0">
                <a:solidFill>
                  <a:srgbClr val="FFC000"/>
                </a:solidFill>
              </a:rPr>
              <a:t>&gt; </a:t>
            </a:r>
            <a:r>
              <a:rPr lang="zh-TW" altLang="en-US" sz="1200" dirty="0"/>
              <a:t>海賊爭霸</a:t>
            </a:r>
            <a:r>
              <a:rPr lang="en-US" altLang="zh-TW" sz="1200" dirty="0"/>
              <a:t>Online</a:t>
            </a:r>
            <a:r>
              <a:rPr lang="zh-TW" altLang="en-US" sz="1200" dirty="0"/>
              <a:t>，下載就送 </a:t>
            </a:r>
            <a:r>
              <a:rPr lang="en-US" altLang="zh-TW" sz="1200" dirty="0"/>
              <a:t>S </a:t>
            </a:r>
            <a:r>
              <a:rPr lang="zh-TW" altLang="en-US" sz="1200" dirty="0"/>
              <a:t>級火槍兵 </a:t>
            </a:r>
            <a:r>
              <a:rPr lang="en-US" altLang="zh-TW" sz="1200" dirty="0"/>
              <a:t>- by </a:t>
            </a:r>
            <a:r>
              <a:rPr lang="zh-TW" altLang="en-US" sz="1200" dirty="0"/>
              <a:t>魏德聖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707172" y="1615277"/>
            <a:ext cx="265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 in markdown format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538798" y="1670539"/>
            <a:ext cx="265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rendered document</a:t>
            </a:r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>
            <a:off x="5846885" y="4149969"/>
            <a:ext cx="430823" cy="263769"/>
          </a:xfrm>
          <a:prstGeom prst="rightArrow">
            <a:avLst/>
          </a:prstGeom>
          <a:solidFill>
            <a:schemeClr val="tx1">
              <a:lumMod val="8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05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Syntax (Cont.)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1" y="2270980"/>
            <a:ext cx="4577862" cy="3231654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FFC000"/>
                </a:solidFill>
              </a:rPr>
              <a:t>## </a:t>
            </a:r>
            <a:r>
              <a:rPr lang="zh-TW" altLang="en-US" sz="1200" dirty="0"/>
              <a:t>Link</a:t>
            </a:r>
          </a:p>
          <a:p>
            <a:r>
              <a:rPr lang="zh-TW" altLang="en-US" sz="1200" dirty="0"/>
              <a:t>Visit my website for more details: </a:t>
            </a:r>
            <a:r>
              <a:rPr lang="zh-TW" altLang="en-US" sz="1200" dirty="0">
                <a:solidFill>
                  <a:srgbClr val="FFC000"/>
                </a:solidFill>
              </a:rPr>
              <a:t>[</a:t>
            </a:r>
            <a:r>
              <a:rPr lang="zh-TW" altLang="en-US" sz="1200" dirty="0"/>
              <a:t>GO!</a:t>
            </a:r>
            <a:r>
              <a:rPr lang="zh-TW" altLang="en-US" sz="1200" dirty="0">
                <a:solidFill>
                  <a:srgbClr val="FFC000"/>
                </a:solidFill>
              </a:rPr>
              <a:t>](</a:t>
            </a:r>
            <a:r>
              <a:rPr lang="zh-TW" altLang="en-US" sz="1200" dirty="0"/>
              <a:t>https://www.facebook.com/</a:t>
            </a:r>
            <a:r>
              <a:rPr lang="zh-TW" altLang="en-US" sz="1200" dirty="0">
                <a:solidFill>
                  <a:srgbClr val="FFC000"/>
                </a:solidFill>
              </a:rPr>
              <a:t>)</a:t>
            </a:r>
          </a:p>
          <a:p>
            <a:endParaRPr lang="zh-TW" altLang="en-US" sz="1200" dirty="0"/>
          </a:p>
          <a:p>
            <a:r>
              <a:rPr lang="zh-TW" altLang="en-US" sz="1200" dirty="0">
                <a:solidFill>
                  <a:srgbClr val="FFC000"/>
                </a:solidFill>
              </a:rPr>
              <a:t>## </a:t>
            </a:r>
            <a:r>
              <a:rPr lang="zh-TW" altLang="en-US" sz="1200" dirty="0"/>
              <a:t>Image</a:t>
            </a:r>
          </a:p>
          <a:p>
            <a:r>
              <a:rPr lang="zh-TW" altLang="en-US" sz="1200" dirty="0">
                <a:solidFill>
                  <a:srgbClr val="FFC000"/>
                </a:solidFill>
              </a:rPr>
              <a:t>![</a:t>
            </a:r>
            <a:r>
              <a:rPr lang="zh-TW" altLang="en-US" sz="1200" dirty="0"/>
              <a:t>spiderman meme</a:t>
            </a:r>
            <a:r>
              <a:rPr lang="zh-TW" altLang="en-US" sz="1200" dirty="0">
                <a:solidFill>
                  <a:srgbClr val="FFC000"/>
                </a:solidFill>
              </a:rPr>
              <a:t>](</a:t>
            </a:r>
            <a:r>
              <a:rPr lang="zh-TW" altLang="en-US" sz="1200" dirty="0"/>
              <a:t>https://i.imgflip.com/4/3igo27.jpg</a:t>
            </a:r>
            <a:r>
              <a:rPr lang="zh-TW" altLang="en-US" sz="1200" dirty="0">
                <a:solidFill>
                  <a:srgbClr val="FFC000"/>
                </a:solidFill>
              </a:rPr>
              <a:t>)</a:t>
            </a:r>
          </a:p>
          <a:p>
            <a:endParaRPr lang="zh-TW" altLang="en-US" sz="1200" dirty="0"/>
          </a:p>
          <a:p>
            <a:r>
              <a:rPr lang="zh-TW" altLang="en-US" sz="1200" dirty="0">
                <a:solidFill>
                  <a:srgbClr val="FFC000"/>
                </a:solidFill>
              </a:rPr>
              <a:t>## </a:t>
            </a:r>
            <a:r>
              <a:rPr lang="zh-TW" altLang="en-US" sz="1200" dirty="0"/>
              <a:t>Code Chunk</a:t>
            </a:r>
          </a:p>
          <a:p>
            <a:r>
              <a:rPr lang="zh-TW" altLang="en-US" sz="1200" dirty="0">
                <a:solidFill>
                  <a:srgbClr val="FFC000"/>
                </a:solidFill>
              </a:rPr>
              <a:t>```</a:t>
            </a:r>
          </a:p>
          <a:p>
            <a:r>
              <a:rPr lang="zh-TW" altLang="en-US" sz="1200" dirty="0"/>
              <a:t>print("Hello World")</a:t>
            </a:r>
          </a:p>
          <a:p>
            <a:r>
              <a:rPr lang="zh-TW" altLang="en-US" sz="1200" dirty="0"/>
              <a:t>exit()</a:t>
            </a:r>
          </a:p>
          <a:p>
            <a:r>
              <a:rPr lang="zh-TW" altLang="en-US" sz="1200" dirty="0">
                <a:solidFill>
                  <a:srgbClr val="FFC000"/>
                </a:solidFill>
              </a:rPr>
              <a:t>```</a:t>
            </a:r>
          </a:p>
          <a:p>
            <a:endParaRPr lang="zh-TW" altLang="en-US" sz="1200" dirty="0"/>
          </a:p>
          <a:p>
            <a:r>
              <a:rPr lang="zh-TW" altLang="en-US" sz="1200" dirty="0">
                <a:solidFill>
                  <a:srgbClr val="FFC000"/>
                </a:solidFill>
              </a:rPr>
              <a:t>## </a:t>
            </a:r>
            <a:r>
              <a:rPr lang="zh-TW" altLang="en-US" sz="1200" dirty="0"/>
              <a:t>Table</a:t>
            </a:r>
          </a:p>
          <a:p>
            <a:r>
              <a:rPr lang="zh-TW" altLang="en-US" sz="1200" dirty="0">
                <a:solidFill>
                  <a:srgbClr val="FFC000"/>
                </a:solidFill>
              </a:rPr>
              <a:t>|</a:t>
            </a:r>
            <a:r>
              <a:rPr lang="zh-TW" altLang="en-US" sz="1200" dirty="0"/>
              <a:t> Syntax</a:t>
            </a:r>
            <a:r>
              <a:rPr lang="zh-TW" altLang="en-US" sz="1200" dirty="0">
                <a:solidFill>
                  <a:srgbClr val="FFC000"/>
                </a:solidFill>
              </a:rPr>
              <a:t> | </a:t>
            </a:r>
            <a:r>
              <a:rPr lang="zh-TW" altLang="en-US" sz="1200" dirty="0"/>
              <a:t>Description </a:t>
            </a:r>
            <a:r>
              <a:rPr lang="zh-TW" altLang="en-US" sz="1200" dirty="0">
                <a:solidFill>
                  <a:srgbClr val="FFC000"/>
                </a:solidFill>
              </a:rPr>
              <a:t>|</a:t>
            </a:r>
          </a:p>
          <a:p>
            <a:r>
              <a:rPr lang="zh-TW" altLang="en-US" sz="1200" dirty="0">
                <a:solidFill>
                  <a:srgbClr val="FFC000"/>
                </a:solidFill>
              </a:rPr>
              <a:t>| --- | --- |</a:t>
            </a:r>
          </a:p>
          <a:p>
            <a:r>
              <a:rPr lang="zh-TW" altLang="en-US" sz="1200" dirty="0">
                <a:solidFill>
                  <a:srgbClr val="FFC000"/>
                </a:solidFill>
              </a:rPr>
              <a:t>| </a:t>
            </a:r>
            <a:r>
              <a:rPr lang="zh-TW" altLang="en-US" sz="1200" dirty="0"/>
              <a:t>Header</a:t>
            </a:r>
            <a:r>
              <a:rPr lang="zh-TW" altLang="en-US" sz="1200" dirty="0">
                <a:solidFill>
                  <a:srgbClr val="FFC000"/>
                </a:solidFill>
              </a:rPr>
              <a:t> | </a:t>
            </a:r>
            <a:r>
              <a:rPr lang="zh-TW" altLang="en-US" sz="1200" dirty="0"/>
              <a:t>Title</a:t>
            </a:r>
            <a:r>
              <a:rPr lang="zh-TW" altLang="en-US" sz="1200" dirty="0">
                <a:solidFill>
                  <a:srgbClr val="FFC000"/>
                </a:solidFill>
              </a:rPr>
              <a:t> |</a:t>
            </a:r>
          </a:p>
          <a:p>
            <a:r>
              <a:rPr lang="zh-TW" altLang="en-US" sz="1200" dirty="0">
                <a:solidFill>
                  <a:srgbClr val="FFC000"/>
                </a:solidFill>
              </a:rPr>
              <a:t>| </a:t>
            </a:r>
            <a:r>
              <a:rPr lang="zh-TW" altLang="en-US" sz="1200" dirty="0"/>
              <a:t>Paragraph </a:t>
            </a:r>
            <a:r>
              <a:rPr lang="zh-TW" altLang="en-US" sz="1200" dirty="0">
                <a:solidFill>
                  <a:srgbClr val="FFC000"/>
                </a:solidFill>
              </a:rPr>
              <a:t>| </a:t>
            </a:r>
            <a:r>
              <a:rPr lang="zh-TW" altLang="en-US" sz="1200" dirty="0"/>
              <a:t>Text</a:t>
            </a:r>
            <a:r>
              <a:rPr lang="zh-TW" altLang="en-US" sz="1200" dirty="0">
                <a:solidFill>
                  <a:srgbClr val="FFC000"/>
                </a:solidFill>
              </a:rPr>
              <a:t> |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842" y="2270980"/>
            <a:ext cx="3198570" cy="386605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680796" y="1855205"/>
            <a:ext cx="265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 in markdown format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629488" y="1855205"/>
            <a:ext cx="265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rendered document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6171541" y="3940236"/>
            <a:ext cx="430823" cy="263769"/>
          </a:xfrm>
          <a:prstGeom prst="rightArrow">
            <a:avLst/>
          </a:prstGeom>
          <a:solidFill>
            <a:schemeClr val="tx1">
              <a:lumMod val="8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60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363</Words>
  <Application>Microsoft Office PowerPoint</Application>
  <PresentationFormat>寬螢幕</PresentationFormat>
  <Paragraphs>61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Wingdings</vt:lpstr>
      <vt:lpstr>Office Theme</vt:lpstr>
      <vt:lpstr>Markdown Introduction</vt:lpstr>
      <vt:lpstr>Markdown: What &amp; Why</vt:lpstr>
      <vt:lpstr>Where I Can Try Markdown?</vt:lpstr>
      <vt:lpstr>Basic Syntax</vt:lpstr>
      <vt:lpstr>Basic Syntax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CrashedBboy</dc:creator>
  <cp:lastModifiedBy>CrashedBboy</cp:lastModifiedBy>
  <cp:revision>20</cp:revision>
  <dcterms:created xsi:type="dcterms:W3CDTF">2020-09-12T19:57:13Z</dcterms:created>
  <dcterms:modified xsi:type="dcterms:W3CDTF">2020-09-13T05:09:03Z</dcterms:modified>
</cp:coreProperties>
</file>