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joOSdAongV2FH9qlFPe+EE+cfT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tidytextmining.com/tfidf.html" TargetMode="External"/><Relationship Id="rId4" Type="http://schemas.openxmlformats.org/officeDocument/2006/relationships/hyperlink" Target="https://cran.r-project.org/web/packages/tidytext/vignettes/tf_idf.html" TargetMode="External"/><Relationship Id="rId5" Type="http://schemas.openxmlformats.org/officeDocument/2006/relationships/hyperlink" Target="https://github.com/Larix/TF-IDF_Tutorial" TargetMode="External"/><Relationship Id="rId6" Type="http://schemas.openxmlformats.org/officeDocument/2006/relationships/hyperlink" Target="https://cran.r-project.org/web/packages/wordcloud2/vignettes/wordcloud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3.jpg"/><Relationship Id="rId6" Type="http://schemas.openxmlformats.org/officeDocument/2006/relationships/image" Target="../media/image7.jpg"/><Relationship Id="rId7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17.jpg"/><Relationship Id="rId6" Type="http://schemas.openxmlformats.org/officeDocument/2006/relationships/image" Target="../media/image13.jpg"/><Relationship Id="rId7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797537"/>
            <a:ext cx="9144000" cy="1712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FEE599"/>
                </a:solidFill>
              </a:rPr>
              <a:t>Term Frequency </a:t>
            </a:r>
            <a:r>
              <a:rPr b="1" lang="en-US" sz="3600">
                <a:solidFill>
                  <a:srgbClr val="FEE599"/>
                </a:solidFill>
              </a:rPr>
              <a:t>x</a:t>
            </a:r>
            <a:r>
              <a:rPr b="1" lang="en-US" sz="4400">
                <a:solidFill>
                  <a:srgbClr val="FEE599"/>
                </a:solidFill>
              </a:rPr>
              <a:t> Keyword Extraction</a:t>
            </a:r>
            <a:endParaRPr b="1" sz="4400">
              <a:solidFill>
                <a:srgbClr val="FEE599"/>
              </a:solidFill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845168"/>
            <a:ext cx="9144000" cy="1412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Cheng-Lin Wu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NCKU EE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Term Frequency Visualization</a:t>
            </a:r>
            <a:endParaRPr/>
          </a:p>
        </p:txBody>
      </p:sp>
      <p:sp>
        <p:nvSpPr>
          <p:cNvPr id="182" name="Google Shape;182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Visualization for Frequency</a:t>
            </a:r>
            <a:endParaRPr/>
          </a:p>
        </p:txBody>
      </p:sp>
      <p:pic>
        <p:nvPicPr>
          <p:cNvPr id="188" name="Google Shape;18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6690" y="3014750"/>
            <a:ext cx="3906169" cy="3121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74646" y="3014749"/>
            <a:ext cx="4951261" cy="312144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1"/>
          <p:cNvSpPr/>
          <p:nvPr/>
        </p:nvSpPr>
        <p:spPr>
          <a:xfrm>
            <a:off x="919779" y="1866544"/>
            <a:ext cx="16900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Word Cloud</a:t>
            </a:r>
            <a:endParaRPr/>
          </a:p>
        </p:txBody>
      </p:sp>
      <p:sp>
        <p:nvSpPr>
          <p:cNvPr id="191" name="Google Shape;191;p11"/>
          <p:cNvSpPr/>
          <p:nvPr/>
        </p:nvSpPr>
        <p:spPr>
          <a:xfrm>
            <a:off x="5880862" y="1866544"/>
            <a:ext cx="149393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Histogram</a:t>
            </a:r>
            <a:endParaRPr/>
          </a:p>
        </p:txBody>
      </p:sp>
      <p:sp>
        <p:nvSpPr>
          <p:cNvPr id="192" name="Google Shape;192;p11"/>
          <p:cNvSpPr/>
          <p:nvPr/>
        </p:nvSpPr>
        <p:spPr>
          <a:xfrm>
            <a:off x="919779" y="2426248"/>
            <a:ext cx="37422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Recommended packages: </a:t>
            </a:r>
            <a:r>
              <a:rPr i="1" lang="en-US" sz="1800" u="sng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wordcloud2</a:t>
            </a:r>
            <a:endParaRPr i="1" sz="1800" u="sng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1"/>
          <p:cNvSpPr/>
          <p:nvPr/>
        </p:nvSpPr>
        <p:spPr>
          <a:xfrm>
            <a:off x="5880862" y="2426248"/>
            <a:ext cx="33360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Recommended packages: </a:t>
            </a:r>
            <a:r>
              <a:rPr i="1" lang="en-US" sz="1800" u="sng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ggplot2</a:t>
            </a:r>
            <a:endParaRPr i="1" sz="1800" u="sng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Practice!</a:t>
            </a:r>
            <a:endParaRPr/>
          </a:p>
        </p:txBody>
      </p:sp>
      <p:sp>
        <p:nvSpPr>
          <p:cNvPr id="199" name="Google Shape;199;p12"/>
          <p:cNvSpPr txBox="1"/>
          <p:nvPr>
            <p:ph idx="1" type="body"/>
          </p:nvPr>
        </p:nvSpPr>
        <p:spPr>
          <a:xfrm>
            <a:off x="838200" y="2927605"/>
            <a:ext cx="105156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3700"/>
              <a:t>Download and Run: </a:t>
            </a:r>
            <a:r>
              <a:rPr lang="en-US" sz="3700" u="sng"/>
              <a:t>https://reurl.cc/r84A4y</a:t>
            </a:r>
            <a:endParaRPr sz="3700" u="sng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TF-IDF For Keyword Extraction</a:t>
            </a:r>
            <a:endParaRPr/>
          </a:p>
        </p:txBody>
      </p:sp>
      <p:sp>
        <p:nvSpPr>
          <p:cNvPr id="205" name="Google Shape;205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Term Frequency – Inverse Document Frequency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211" name="Google Shape;211;p14"/>
          <p:cNvSpPr/>
          <p:nvPr/>
        </p:nvSpPr>
        <p:spPr>
          <a:xfrm>
            <a:off x="838200" y="2290858"/>
            <a:ext cx="98609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“The more frequently a word shows in a document, the more important it is.”</a:t>
            </a:r>
            <a:endParaRPr sz="24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4"/>
          <p:cNvSpPr/>
          <p:nvPr/>
        </p:nvSpPr>
        <p:spPr>
          <a:xfrm>
            <a:off x="838200" y="1787524"/>
            <a:ext cx="18869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True or False:</a:t>
            </a: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838199" y="3083051"/>
            <a:ext cx="1032216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statistic TF-IDF is intended to measure how important a word is to </a:t>
            </a:r>
            <a:r>
              <a:rPr lang="en-US" sz="20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document in a collection of documents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4"/>
          <p:cNvSpPr txBox="1"/>
          <p:nvPr/>
        </p:nvSpPr>
        <p:spPr>
          <a:xfrm>
            <a:off x="1637322" y="5575969"/>
            <a:ext cx="4064318" cy="5527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11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5" name="Google Shape;215;p14"/>
          <p:cNvSpPr/>
          <p:nvPr/>
        </p:nvSpPr>
        <p:spPr>
          <a:xfrm>
            <a:off x="838199" y="4294271"/>
            <a:ext cx="132382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Formula: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4"/>
          <p:cNvSpPr txBox="1"/>
          <p:nvPr/>
        </p:nvSpPr>
        <p:spPr>
          <a:xfrm>
            <a:off x="1637322" y="4936280"/>
            <a:ext cx="4493794" cy="47442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7" name="Google Shape;217;p14"/>
          <p:cNvSpPr/>
          <p:nvPr/>
        </p:nvSpPr>
        <p:spPr>
          <a:xfrm>
            <a:off x="7390248" y="4936280"/>
            <a:ext cx="3083152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6666" l="-1580" r="-789" t="-99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8" name="Google Shape;218;p14"/>
          <p:cNvSpPr/>
          <p:nvPr/>
        </p:nvSpPr>
        <p:spPr>
          <a:xfrm>
            <a:off x="7390248" y="5487149"/>
            <a:ext cx="3890809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4589" l="-468" r="0" t="-819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9" name="Google Shape;219;p14"/>
          <p:cNvSpPr/>
          <p:nvPr/>
        </p:nvSpPr>
        <p:spPr>
          <a:xfrm>
            <a:off x="6627446" y="5425980"/>
            <a:ext cx="226646" cy="16526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477" y="401188"/>
            <a:ext cx="10833186" cy="607335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5"/>
          <p:cNvSpPr/>
          <p:nvPr/>
        </p:nvSpPr>
        <p:spPr>
          <a:xfrm>
            <a:off x="8662547" y="6474543"/>
            <a:ext cx="316291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https://github.com/Larix/TF-IDF_Tutorial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raw.githubusercontent.com/Larix/TF-IDF_Tutorial/master/img/idf.JPG" id="230" name="Google Shape;23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829" y="418001"/>
            <a:ext cx="10542955" cy="593041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6"/>
          <p:cNvSpPr/>
          <p:nvPr/>
        </p:nvSpPr>
        <p:spPr>
          <a:xfrm>
            <a:off x="8618586" y="6427149"/>
            <a:ext cx="316291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https://github.com/Larix/TF-IDF_Tutorial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HOW TO</a:t>
            </a:r>
            <a:endParaRPr/>
          </a:p>
        </p:txBody>
      </p:sp>
      <p:sp>
        <p:nvSpPr>
          <p:cNvPr id="237" name="Google Shape;237;p17"/>
          <p:cNvSpPr txBox="1"/>
          <p:nvPr/>
        </p:nvSpPr>
        <p:spPr>
          <a:xfrm>
            <a:off x="838200" y="2383692"/>
            <a:ext cx="6158523" cy="880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package </a:t>
            </a:r>
            <a:r>
              <a:rPr i="1" lang="en-US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tidytext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🡪 function </a:t>
            </a:r>
            <a:r>
              <a:rPr i="1" lang="en-US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bind_tf_idf()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 by yourself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7"/>
          <p:cNvSpPr/>
          <p:nvPr/>
        </p:nvSpPr>
        <p:spPr>
          <a:xfrm>
            <a:off x="838200" y="1748915"/>
            <a:ext cx="39152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Ways to calculate TF-IDF in R: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7"/>
          <p:cNvSpPr/>
          <p:nvPr/>
        </p:nvSpPr>
        <p:spPr>
          <a:xfrm>
            <a:off x="838200" y="3688641"/>
            <a:ext cx="12984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Practice!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7"/>
          <p:cNvSpPr txBox="1"/>
          <p:nvPr>
            <p:ph idx="1" type="body"/>
          </p:nvPr>
        </p:nvSpPr>
        <p:spPr>
          <a:xfrm>
            <a:off x="838200" y="4412517"/>
            <a:ext cx="10515600" cy="456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/>
              <a:t>Download and Run: </a:t>
            </a:r>
            <a:r>
              <a:rPr lang="en-US" sz="2400">
                <a:solidFill>
                  <a:srgbClr val="FFC000"/>
                </a:solidFill>
              </a:rPr>
              <a:t>https://reurl.cc/D6LMoj</a:t>
            </a:r>
            <a:endParaRPr sz="2400">
              <a:solidFill>
                <a:srgbClr val="FFC000"/>
              </a:solidFill>
            </a:endParaRPr>
          </a:p>
        </p:txBody>
      </p:sp>
      <p:sp>
        <p:nvSpPr>
          <p:cNvPr id="241" name="Google Shape;241;p17"/>
          <p:cNvSpPr/>
          <p:nvPr/>
        </p:nvSpPr>
        <p:spPr>
          <a:xfrm>
            <a:off x="838200" y="5131195"/>
            <a:ext cx="14347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Question: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7"/>
          <p:cNvSpPr txBox="1"/>
          <p:nvPr/>
        </p:nvSpPr>
        <p:spPr>
          <a:xfrm>
            <a:off x="838200" y="5736492"/>
            <a:ext cx="86985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Look at TF-IDF values, what are top 3 keywords for each </a:t>
            </a:r>
            <a:r>
              <a:rPr lang="en-US" sz="1800">
                <a:solidFill>
                  <a:srgbClr val="FFC000"/>
                </a:solidFill>
                <a:latin typeface="DFKai-SB"/>
                <a:ea typeface="DFKai-SB"/>
                <a:cs typeface="DFKai-SB"/>
                <a:sym typeface="DFKai-SB"/>
              </a:rPr>
              <a:t>台灣美食</a:t>
            </a: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Reference</a:t>
            </a:r>
            <a:endParaRPr/>
          </a:p>
        </p:txBody>
      </p:sp>
      <p:sp>
        <p:nvSpPr>
          <p:cNvPr id="248" name="Google Shape;248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70"/>
              <a:buChar char="•"/>
            </a:pPr>
            <a:r>
              <a:rPr lang="en-US" sz="2170"/>
              <a:t>TidyText - Analyzing word and document frequency: tf-idf</a:t>
            </a:r>
            <a:endParaRPr sz="2170"/>
          </a:p>
          <a:p>
            <a:pPr indent="-228600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60"/>
              <a:buChar char="•"/>
            </a:pPr>
            <a:r>
              <a:rPr lang="en-US" sz="1860" u="sng">
                <a:solidFill>
                  <a:schemeClr val="hlink"/>
                </a:solidFill>
                <a:hlinkClick r:id="rId3"/>
              </a:rPr>
              <a:t>https://www.tidytextmining.com/tfidf.html</a:t>
            </a:r>
            <a:endParaRPr sz="1860"/>
          </a:p>
          <a:p>
            <a:pPr indent="-228600" lvl="0" marL="2286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Char char="•"/>
            </a:pPr>
            <a:r>
              <a:rPr lang="en-US" sz="2170"/>
              <a:t>Term Frequency and Inverse Document Frequency (tf-idf) Using Tidy Data Principles</a:t>
            </a:r>
            <a:endParaRPr/>
          </a:p>
          <a:p>
            <a:pPr indent="-228600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60"/>
              <a:buChar char="•"/>
            </a:pPr>
            <a:r>
              <a:rPr lang="en-US" sz="1860" u="sng">
                <a:solidFill>
                  <a:schemeClr val="hlink"/>
                </a:solidFill>
                <a:hlinkClick r:id="rId4"/>
              </a:rPr>
              <a:t>https://cran.r-project.org/web/packages/tidytext/vignettes/tf_idf.html</a:t>
            </a:r>
            <a:endParaRPr sz="1860"/>
          </a:p>
          <a:p>
            <a:pPr indent="-228600" lvl="0" marL="2286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Char char="•"/>
            </a:pPr>
            <a:r>
              <a:rPr lang="en-US" sz="2170"/>
              <a:t>Larix/TF-IDF_Tutorial</a:t>
            </a:r>
            <a:endParaRPr sz="2170"/>
          </a:p>
          <a:p>
            <a:pPr indent="-228600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60"/>
              <a:buChar char="•"/>
            </a:pPr>
            <a:r>
              <a:rPr lang="en-US" sz="1860" u="sng">
                <a:solidFill>
                  <a:schemeClr val="hlink"/>
                </a:solidFill>
                <a:hlinkClick r:id="rId5"/>
              </a:rPr>
              <a:t>https://github.com/Larix/TF-IDF_Tutorial</a:t>
            </a:r>
            <a:endParaRPr sz="1860"/>
          </a:p>
          <a:p>
            <a:pPr indent="-228600" lvl="0" marL="2286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Char char="•"/>
            </a:pPr>
            <a:r>
              <a:rPr lang="en-US" sz="2170"/>
              <a:t>Wordcloud2 Introduction</a:t>
            </a:r>
            <a:endParaRPr/>
          </a:p>
          <a:p>
            <a:pPr indent="-228600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60"/>
              <a:buChar char="•"/>
            </a:pPr>
            <a:r>
              <a:rPr lang="en-US" sz="1860" u="sng">
                <a:solidFill>
                  <a:schemeClr val="hlink"/>
                </a:solidFill>
                <a:hlinkClick r:id="rId6"/>
              </a:rPr>
              <a:t>https://cran.r-project.org/web/packages/wordcloud2/vignettes/wordcloud.html</a:t>
            </a:r>
            <a:endParaRPr sz="186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C000"/>
                </a:solidFill>
              </a:rPr>
              <a:t>Outline</a:t>
            </a:r>
            <a:endParaRPr>
              <a:solidFill>
                <a:srgbClr val="FFC000"/>
              </a:solidFill>
            </a:endParaRPr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/>
              <a:t>Dataset Introduction</a:t>
            </a:r>
            <a:endParaRPr/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/>
              <a:t>Term Frequency</a:t>
            </a:r>
            <a:endParaRPr sz="3200"/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/>
              <a:t>Term Frequency Visualization</a:t>
            </a:r>
            <a:endParaRPr/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/>
              <a:t>Keyword Extraction using TF-IDF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222543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Dataset:</a:t>
            </a:r>
            <a:endParaRPr/>
          </a:p>
        </p:txBody>
      </p:sp>
      <p:sp>
        <p:nvSpPr>
          <p:cNvPr id="97" name="Google Shape;97;p3"/>
          <p:cNvSpPr txBox="1"/>
          <p:nvPr/>
        </p:nvSpPr>
        <p:spPr>
          <a:xfrm>
            <a:off x="2924907" y="750666"/>
            <a:ext cx="28916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DFKai-SB"/>
                <a:ea typeface="DFKai-SB"/>
                <a:cs typeface="DFKai-SB"/>
                <a:sym typeface="DFKai-SB"/>
              </a:rPr>
              <a:t>台灣五大美食!</a:t>
            </a:r>
            <a:endParaRPr sz="2800">
              <a:solidFill>
                <a:srgbClr val="FFFF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904631" y="1506022"/>
            <a:ext cx="17193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food,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2538045" y="1506022"/>
            <a:ext cx="17193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904631" y="2099436"/>
            <a:ext cx="8130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C000"/>
                </a:solidFill>
                <a:latin typeface="DFKai-SB"/>
                <a:ea typeface="DFKai-SB"/>
                <a:cs typeface="DFKai-SB"/>
                <a:sym typeface="DFKai-SB"/>
              </a:rPr>
              <a:t>牛肉麵,</a:t>
            </a:r>
            <a:endParaRPr sz="1400">
              <a:solidFill>
                <a:srgbClr val="FFC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2538045" y="2037881"/>
            <a:ext cx="819443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牛肉麵是臺灣的國民美食之一，牛肉麵要好吃，麵條、湯頭及牛肉三大元素缺一不可，湯頭更是牛肉麵的精華，牛肉麵大多分為紅燒、清燉，搭配上燉好的牛腩及牛筋居多。從小攤到老店，各門派莫不潛心專研牛肉麵學…</a:t>
            </a:r>
            <a:endParaRPr sz="14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904630" y="2866851"/>
            <a:ext cx="8130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C000"/>
                </a:solidFill>
                <a:latin typeface="DFKai-SB"/>
                <a:ea typeface="DFKai-SB"/>
                <a:cs typeface="DFKai-SB"/>
                <a:sym typeface="DFKai-SB"/>
              </a:rPr>
              <a:t>小籠包,</a:t>
            </a:r>
            <a:endParaRPr sz="1400">
              <a:solidFill>
                <a:srgbClr val="FFC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2538044" y="2837475"/>
            <a:ext cx="81944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誕生於江南地區的著名點心，以體小、餡大、汁多、味鮮、皮薄、形美著稱。傳統肉餡小籠湯包來說，湯汁是靈魂，為了追求皮薄透亮的口感，許多師傅採用塗抹麵粉後用擀麵杖壓出薄如紙的麵皮…</a:t>
            </a:r>
            <a:endParaRPr sz="14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904627" y="3430626"/>
            <a:ext cx="8130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C000"/>
                </a:solidFill>
                <a:latin typeface="DFKai-SB"/>
                <a:ea typeface="DFKai-SB"/>
                <a:cs typeface="DFKai-SB"/>
                <a:sym typeface="DFKai-SB"/>
              </a:rPr>
              <a:t>滷肉飯,</a:t>
            </a:r>
            <a:endParaRPr sz="1400">
              <a:solidFill>
                <a:srgbClr val="FFC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2538043" y="3427461"/>
            <a:ext cx="819443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看似普通的滷肉飯，一碗好吃的滷肉飯軟腴化口不油膩，小從小吃攤，大到五星級酒店，也曾登上總統府國宴，臺灣小吃教主的美食作家舒國治也曾說，滷肉飯是臺灣的國飯。滷肉飯一般指臺灣北部、中部的滷肉飯，肉用刀切碎後滷的，而這在…</a:t>
            </a:r>
            <a:endParaRPr sz="14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871415" y="4232891"/>
            <a:ext cx="13516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C000"/>
                </a:solidFill>
                <a:latin typeface="DFKai-SB"/>
                <a:ea typeface="DFKai-SB"/>
                <a:cs typeface="DFKai-SB"/>
                <a:sym typeface="DFKai-SB"/>
              </a:rPr>
              <a:t>大腸蚵仔麵線,</a:t>
            </a:r>
            <a:endParaRPr sz="1400">
              <a:solidFill>
                <a:srgbClr val="FFC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2538042" y="4232891"/>
            <a:ext cx="819443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麵線是臺灣人生活中常見的食物，除了生日煮的壽麵、豬腳麵線、麻油麵線之外，紅麵線一脈的大腸蚵仔麵線更是臺灣著名的小吃。主要原料為蚵仔和麵線，蚵仔需先拌太白粉，也有使用滷大腸做搭配。蚵仔麵線的優劣…</a:t>
            </a:r>
            <a:endParaRPr sz="14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913734" y="5008945"/>
            <a:ext cx="63350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C000"/>
                </a:solidFill>
                <a:latin typeface="DFKai-SB"/>
                <a:ea typeface="DFKai-SB"/>
                <a:cs typeface="DFKai-SB"/>
                <a:sym typeface="DFKai-SB"/>
              </a:rPr>
              <a:t>雞排,</a:t>
            </a:r>
            <a:endParaRPr sz="1400">
              <a:solidFill>
                <a:srgbClr val="FFC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2538042" y="5008945"/>
            <a:ext cx="81944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雞排可以說是邪惡國民美食之首，在小吃界已被賦予新的地位。口味變化從灑上辣椒粉的辣味雞排，改良出灑上五香粉、海苔粉、芥茉粉等調味雞排….</a:t>
            </a:r>
            <a:endParaRPr sz="14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7552" y="5718232"/>
            <a:ext cx="1186159" cy="999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6478" y="5723863"/>
            <a:ext cx="1246384" cy="9902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魯肉飯vs 滷肉飯@ 語文競賽～字音字形:: 隨意窩Xuite日誌" id="112" name="Google Shape;112;p3"/>
          <p:cNvPicPr preferRelativeResize="0"/>
          <p:nvPr/>
        </p:nvPicPr>
        <p:blipFill rotWithShape="1">
          <a:blip r:embed="rId5">
            <a:alphaModFix/>
          </a:blip>
          <a:srcRect b="1445" l="10100" r="0" t="0"/>
          <a:stretch/>
        </p:blipFill>
        <p:spPr>
          <a:xfrm>
            <a:off x="7975984" y="5718232"/>
            <a:ext cx="1211256" cy="9959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阿榮麵線．桃園中壢美食（夜市旁的美味大腸麵線，肉羹麵也還不錯） @愛伯特吃喝玩樂全記錄" id="113" name="Google Shape;113;p3"/>
          <p:cNvPicPr preferRelativeResize="0"/>
          <p:nvPr/>
        </p:nvPicPr>
        <p:blipFill rotWithShape="1">
          <a:blip r:embed="rId6">
            <a:alphaModFix/>
          </a:blip>
          <a:srcRect b="7391" l="18584" r="5689" t="0"/>
          <a:stretch/>
        </p:blipFill>
        <p:spPr>
          <a:xfrm>
            <a:off x="9436049" y="5758959"/>
            <a:ext cx="1172309" cy="9551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賭法國贏！他賺了6位數台中限定！承諾送300份雞排｜ 蘋果新聞網｜ 蘋果日報" id="114" name="Google Shape;114;p3"/>
          <p:cNvPicPr preferRelativeResize="0"/>
          <p:nvPr/>
        </p:nvPicPr>
        <p:blipFill rotWithShape="1">
          <a:blip r:embed="rId7">
            <a:alphaModFix/>
          </a:blip>
          <a:srcRect b="13498" l="22869" r="6946" t="0"/>
          <a:stretch/>
        </p:blipFill>
        <p:spPr>
          <a:xfrm>
            <a:off x="10812866" y="5758959"/>
            <a:ext cx="1135000" cy="955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838200" y="365125"/>
            <a:ext cx="222543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Dataset:</a:t>
            </a:r>
            <a:endParaRPr/>
          </a:p>
        </p:txBody>
      </p:sp>
      <p:sp>
        <p:nvSpPr>
          <p:cNvPr id="120" name="Google Shape;120;p4"/>
          <p:cNvSpPr txBox="1"/>
          <p:nvPr/>
        </p:nvSpPr>
        <p:spPr>
          <a:xfrm>
            <a:off x="2924907" y="750666"/>
            <a:ext cx="28916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00"/>
                </a:solidFill>
                <a:latin typeface="DFKai-SB"/>
                <a:ea typeface="DFKai-SB"/>
                <a:cs typeface="DFKai-SB"/>
                <a:sym typeface="DFKai-SB"/>
              </a:rPr>
              <a:t>台灣五大美食!</a:t>
            </a:r>
            <a:endParaRPr sz="2800">
              <a:solidFill>
                <a:srgbClr val="FFFF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21" name="Google Shape;12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506" y="1941753"/>
            <a:ext cx="2430320" cy="204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2165" y="1960054"/>
            <a:ext cx="2553714" cy="20289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魯肉飯vs 滷肉飯@ 語文競賽～字音字形:: 隨意窩Xuite日誌" id="123" name="Google Shape;123;p4"/>
          <p:cNvPicPr preferRelativeResize="0"/>
          <p:nvPr/>
        </p:nvPicPr>
        <p:blipFill rotWithShape="1">
          <a:blip r:embed="rId5">
            <a:alphaModFix/>
          </a:blip>
          <a:srcRect b="1445" l="10100" r="0" t="0"/>
          <a:stretch/>
        </p:blipFill>
        <p:spPr>
          <a:xfrm>
            <a:off x="6313218" y="1961293"/>
            <a:ext cx="2481740" cy="20405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阿榮麵線．桃園中壢美食（夜市旁的美味大腸麵線，肉羹麵也還不錯） @愛伯特吃喝玩樂全記錄" id="124" name="Google Shape;124;p4"/>
          <p:cNvPicPr preferRelativeResize="0"/>
          <p:nvPr/>
        </p:nvPicPr>
        <p:blipFill rotWithShape="1">
          <a:blip r:embed="rId6">
            <a:alphaModFix/>
          </a:blip>
          <a:srcRect b="7391" l="18584" r="5689" t="0"/>
          <a:stretch/>
        </p:blipFill>
        <p:spPr>
          <a:xfrm>
            <a:off x="6683166" y="4258399"/>
            <a:ext cx="2401942" cy="19570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賭法國贏！他賺了6位數台中限定！承諾送300份雞排｜ 蘋果新聞網｜ 蘋果日報" id="125" name="Google Shape;125;p4"/>
          <p:cNvPicPr preferRelativeResize="0"/>
          <p:nvPr/>
        </p:nvPicPr>
        <p:blipFill rotWithShape="1">
          <a:blip r:embed="rId7">
            <a:alphaModFix/>
          </a:blip>
          <a:srcRect b="13498" l="22869" r="6946" t="0"/>
          <a:stretch/>
        </p:blipFill>
        <p:spPr>
          <a:xfrm>
            <a:off x="9224626" y="4258399"/>
            <a:ext cx="2325500" cy="195707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4"/>
          <p:cNvSpPr/>
          <p:nvPr/>
        </p:nvSpPr>
        <p:spPr>
          <a:xfrm>
            <a:off x="1395161" y="5052268"/>
            <a:ext cx="33369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Download: </a:t>
            </a:r>
            <a:r>
              <a:rPr lang="en-US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https://reurl.cc/r84j0r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Term Frequency</a:t>
            </a:r>
            <a:endParaRPr/>
          </a:p>
        </p:txBody>
      </p:sp>
      <p:sp>
        <p:nvSpPr>
          <p:cNvPr id="132" name="Google Shape;132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838200" y="4339597"/>
            <a:ext cx="993921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central question in </a:t>
            </a: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text mining and natural language processing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is how to quantify what a document is about.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838200" y="2657472"/>
            <a:ext cx="103767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Term frequency (or TF, word frequency) is one measure of how important a word may be.</a:t>
            </a: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838200" y="1651025"/>
            <a:ext cx="33278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What’s Term Frequency?</a:t>
            </a: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838200" y="2235801"/>
            <a:ext cx="45723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how frequently a word occurs in a document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42" name="Google Shape;142;p6"/>
          <p:cNvSpPr/>
          <p:nvPr/>
        </p:nvSpPr>
        <p:spPr>
          <a:xfrm>
            <a:off x="838200" y="3299675"/>
            <a:ext cx="24352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Why we need TF?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6"/>
          <p:cNvSpPr/>
          <p:nvPr/>
        </p:nvSpPr>
        <p:spPr>
          <a:xfrm>
            <a:off x="838200" y="3899864"/>
            <a:ext cx="83230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Intuition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“If one word is frequently mentioned in a document, it might be a </a:t>
            </a: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keyword!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44" name="Google Shape;144;p6"/>
          <p:cNvSpPr/>
          <p:nvPr/>
        </p:nvSpPr>
        <p:spPr>
          <a:xfrm>
            <a:off x="838200" y="5212430"/>
            <a:ext cx="49216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Related Concept: Bag of Word (BOW)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838200" y="5760889"/>
            <a:ext cx="34862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set of words used in a document.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4657662" y="5760889"/>
            <a:ext cx="54520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🡪 Set doesn’t store </a:t>
            </a: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order of words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frequency of words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TF HOW TO</a:t>
            </a:r>
            <a:endParaRPr/>
          </a:p>
        </p:txBody>
      </p:sp>
      <p:sp>
        <p:nvSpPr>
          <p:cNvPr id="152" name="Google Shape;152;p7"/>
          <p:cNvSpPr/>
          <p:nvPr/>
        </p:nvSpPr>
        <p:spPr>
          <a:xfrm>
            <a:off x="1163513" y="2275498"/>
            <a:ext cx="322966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Programming Workflow</a:t>
            </a:r>
            <a:endParaRPr/>
          </a:p>
        </p:txBody>
      </p:sp>
      <p:sp>
        <p:nvSpPr>
          <p:cNvPr id="153" name="Google Shape;153;p7"/>
          <p:cNvSpPr txBox="1"/>
          <p:nvPr/>
        </p:nvSpPr>
        <p:spPr>
          <a:xfrm>
            <a:off x="1481990" y="3198292"/>
            <a:ext cx="4579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Parse dataset / document into R objects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7"/>
          <p:cNvSpPr txBox="1"/>
          <p:nvPr/>
        </p:nvSpPr>
        <p:spPr>
          <a:xfrm>
            <a:off x="1481990" y="3797822"/>
            <a:ext cx="27822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???????????????????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7"/>
          <p:cNvSpPr txBox="1"/>
          <p:nvPr/>
        </p:nvSpPr>
        <p:spPr>
          <a:xfrm>
            <a:off x="1481990" y="4397352"/>
            <a:ext cx="29111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Calculate term frequency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7"/>
          <p:cNvSpPr/>
          <p:nvPr/>
        </p:nvSpPr>
        <p:spPr>
          <a:xfrm>
            <a:off x="1411651" y="3680468"/>
            <a:ext cx="3051867" cy="601785"/>
          </a:xfrm>
          <a:prstGeom prst="rect">
            <a:avLst/>
          </a:prstGeom>
          <a:noFill/>
          <a:ln cap="flat" cmpd="sng" w="19050">
            <a:solidFill>
              <a:srgbClr val="FFC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TF HOW TO</a:t>
            </a:r>
            <a:endParaRPr/>
          </a:p>
        </p:txBody>
      </p:sp>
      <p:sp>
        <p:nvSpPr>
          <p:cNvPr id="162" name="Google Shape;162;p8"/>
          <p:cNvSpPr/>
          <p:nvPr/>
        </p:nvSpPr>
        <p:spPr>
          <a:xfrm>
            <a:off x="1174262" y="2308719"/>
            <a:ext cx="322966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Programming Workflow</a:t>
            </a:r>
            <a:endParaRPr/>
          </a:p>
        </p:txBody>
      </p:sp>
      <p:sp>
        <p:nvSpPr>
          <p:cNvPr id="163" name="Google Shape;163;p8"/>
          <p:cNvSpPr txBox="1"/>
          <p:nvPr/>
        </p:nvSpPr>
        <p:spPr>
          <a:xfrm>
            <a:off x="1492739" y="3231513"/>
            <a:ext cx="4579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Parse dataset / document into R objects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8"/>
          <p:cNvSpPr txBox="1"/>
          <p:nvPr/>
        </p:nvSpPr>
        <p:spPr>
          <a:xfrm>
            <a:off x="1492739" y="3831043"/>
            <a:ext cx="27822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2. Do word segmentation</a:t>
            </a:r>
            <a:endParaRPr b="1"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8"/>
          <p:cNvSpPr txBox="1"/>
          <p:nvPr/>
        </p:nvSpPr>
        <p:spPr>
          <a:xfrm>
            <a:off x="1492739" y="4430573"/>
            <a:ext cx="29111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Calculate term frequency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8"/>
          <p:cNvSpPr/>
          <p:nvPr/>
        </p:nvSpPr>
        <p:spPr>
          <a:xfrm>
            <a:off x="1422400" y="3713689"/>
            <a:ext cx="3051867" cy="601785"/>
          </a:xfrm>
          <a:prstGeom prst="rect">
            <a:avLst/>
          </a:prstGeom>
          <a:noFill/>
          <a:ln cap="flat" cmpd="sng" w="19050">
            <a:solidFill>
              <a:srgbClr val="FFC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6695831" y="2308718"/>
            <a:ext cx="17235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Useful Tools</a:t>
            </a:r>
            <a:endParaRPr/>
          </a:p>
        </p:txBody>
      </p:sp>
      <p:sp>
        <p:nvSpPr>
          <p:cNvPr id="168" name="Google Shape;168;p8"/>
          <p:cNvSpPr txBox="1"/>
          <p:nvPr/>
        </p:nvSpPr>
        <p:spPr>
          <a:xfrm>
            <a:off x="6695831" y="3134705"/>
            <a:ext cx="3042139" cy="1295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package </a:t>
            </a:r>
            <a:r>
              <a:rPr i="1" lang="en-US" sz="1800" u="sng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readr</a:t>
            </a:r>
            <a:endParaRPr i="1" sz="1800" u="sng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package </a:t>
            </a:r>
            <a:r>
              <a:rPr i="1" lang="en-US" sz="1800" u="sng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dplyr</a:t>
            </a:r>
            <a:endParaRPr i="1" sz="1800" u="sng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 </a:t>
            </a:r>
            <a:r>
              <a:rPr b="0" i="1" lang="en-US" sz="1800" u="sng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count()</a:t>
            </a:r>
            <a:endParaRPr b="0" i="1" sz="1800" u="sng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Practice!</a:t>
            </a:r>
            <a:endParaRPr/>
          </a:p>
        </p:txBody>
      </p:sp>
      <p:sp>
        <p:nvSpPr>
          <p:cNvPr id="174" name="Google Shape;174;p9"/>
          <p:cNvSpPr txBox="1"/>
          <p:nvPr>
            <p:ph idx="1" type="body"/>
          </p:nvPr>
        </p:nvSpPr>
        <p:spPr>
          <a:xfrm>
            <a:off x="838200" y="1825625"/>
            <a:ext cx="10515600" cy="456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Download and Run: </a:t>
            </a:r>
            <a:r>
              <a:rPr lang="en-US" u="sng"/>
              <a:t>https://bit.ly/3lehAyP</a:t>
            </a:r>
            <a:endParaRPr u="sng"/>
          </a:p>
        </p:txBody>
      </p:sp>
      <p:sp>
        <p:nvSpPr>
          <p:cNvPr id="175" name="Google Shape;175;p9"/>
          <p:cNvSpPr/>
          <p:nvPr/>
        </p:nvSpPr>
        <p:spPr>
          <a:xfrm>
            <a:off x="838200" y="2515598"/>
            <a:ext cx="23801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Execution Result</a:t>
            </a:r>
            <a:endParaRPr/>
          </a:p>
        </p:txBody>
      </p:sp>
      <p:pic>
        <p:nvPicPr>
          <p:cNvPr id="176" name="Google Shape;17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8052" y="3146557"/>
            <a:ext cx="9021434" cy="3362794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2020-11-09T04:30:01Z</dcterms:created>
  <dc:creator>crashedbboy</dc:creator>
</cp:coreProperties>
</file>