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61" r:id="rId2"/>
    <p:sldId id="256" r:id="rId3"/>
    <p:sldId id="262" r:id="rId4"/>
    <p:sldId id="275" r:id="rId5"/>
    <p:sldId id="282" r:id="rId6"/>
    <p:sldId id="264" r:id="rId7"/>
    <p:sldId id="265" r:id="rId8"/>
    <p:sldId id="266" r:id="rId9"/>
    <p:sldId id="267" r:id="rId10"/>
    <p:sldId id="268" r:id="rId11"/>
    <p:sldId id="278" r:id="rId12"/>
    <p:sldId id="279" r:id="rId13"/>
    <p:sldId id="283" r:id="rId14"/>
    <p:sldId id="284" r:id="rId15"/>
    <p:sldId id="28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BC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6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1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61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7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3ECF5C-44F1-4EB9-AEDB-038C793BC1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B428EA-9BCD-4FFA-B35D-A513AECCD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894A9D-5916-4D7F-8BF5-79EBC6760DC5}"/>
              </a:ext>
            </a:extLst>
          </p:cNvPr>
          <p:cNvSpPr/>
          <p:nvPr/>
        </p:nvSpPr>
        <p:spPr>
          <a:xfrm>
            <a:off x="312770" y="1298448"/>
            <a:ext cx="7560856" cy="53309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D010077F-253C-7267-94D3-A636AB7ACA23}"/>
              </a:ext>
            </a:extLst>
          </p:cNvPr>
          <p:cNvSpPr/>
          <p:nvPr/>
        </p:nvSpPr>
        <p:spPr>
          <a:xfrm>
            <a:off x="4639057" y="758952"/>
            <a:ext cx="7560856" cy="5330951"/>
          </a:xfrm>
          <a:prstGeom prst="rect">
            <a:avLst/>
          </a:prstGeom>
          <a:solidFill>
            <a:srgbClr val="427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616" y="708660"/>
            <a:ext cx="6068070" cy="3255264"/>
          </a:xfrm>
        </p:spPr>
        <p:txBody>
          <a:bodyPr>
            <a:normAutofit/>
          </a:bodyPr>
          <a:lstStyle/>
          <a:p>
            <a:r>
              <a:rPr lang="ru-RU" sz="4100" b="1" dirty="0">
                <a:latin typeface="Century Gothic" panose="020B0502020202020204" pitchFamily="34" charset="0"/>
              </a:rPr>
              <a:t>Разработка </a:t>
            </a:r>
            <a:r>
              <a:rPr lang="en-US" sz="4100" b="1" dirty="0">
                <a:latin typeface="Century Gothic" panose="020B0502020202020204" pitchFamily="34" charset="0"/>
              </a:rPr>
              <a:t>web </a:t>
            </a:r>
            <a:r>
              <a:rPr lang="ru-RU" sz="4100" b="1" dirty="0">
                <a:latin typeface="Century Gothic" panose="020B0502020202020204" pitchFamily="34" charset="0"/>
              </a:rPr>
              <a:t>приложения для изучения английского языка по средствам флэш карточек</a:t>
            </a:r>
            <a:endParaRPr lang="ru-RU" sz="41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698BB3-C431-4C49-B0F1-446A6A5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2631" y="4498521"/>
            <a:ext cx="2159410" cy="1515818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Выполнил</a:t>
            </a:r>
            <a:r>
              <a:rPr lang="en-US" sz="1400" dirty="0">
                <a:latin typeface="Century Gothic" panose="020B0502020202020204" pitchFamily="34" charset="0"/>
              </a:rPr>
              <a:t>:</a:t>
            </a:r>
            <a:endParaRPr lang="ru-RU" sz="1400" dirty="0">
              <a:latin typeface="Century Gothic" panose="020B0502020202020204" pitchFamily="34" charset="0"/>
            </a:endParaRPr>
          </a:p>
          <a:p>
            <a:r>
              <a:rPr lang="ru-RU" sz="1400" dirty="0">
                <a:latin typeface="Century Gothic" panose="020B0502020202020204" pitchFamily="34" charset="0"/>
              </a:rPr>
              <a:t>студент группы 9903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Д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  <a:r>
              <a:rPr lang="ru-RU" sz="1400" dirty="0">
                <a:latin typeface="Century Gothic" panose="020B0502020202020204" pitchFamily="34" charset="0"/>
              </a:rPr>
              <a:t>П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ru-RU" sz="1400" dirty="0">
                <a:latin typeface="Century Gothic" panose="020B0502020202020204" pitchFamily="34" charset="0"/>
              </a:rPr>
              <a:t>Казаков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Руководитель</a:t>
            </a:r>
            <a:r>
              <a:rPr lang="en-US" sz="1400" dirty="0">
                <a:latin typeface="Century Gothic" panose="020B0502020202020204" pitchFamily="34" charset="0"/>
              </a:rPr>
              <a:t>:</a:t>
            </a:r>
            <a:endParaRPr lang="ru-RU" sz="1400" dirty="0">
              <a:latin typeface="Century Gothic" panose="020B0502020202020204" pitchFamily="34" charset="0"/>
            </a:endParaRPr>
          </a:p>
          <a:p>
            <a:r>
              <a:rPr lang="ru-RU" sz="1400" dirty="0">
                <a:latin typeface="Century Gothic" panose="020B0502020202020204" pitchFamily="34" charset="0"/>
              </a:rPr>
              <a:t>П. С. Алексеев</a:t>
            </a:r>
          </a:p>
          <a:p>
            <a:endParaRPr lang="ru-RU" sz="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Шестеренки">
            <a:extLst>
              <a:ext uri="{FF2B5EF4-FFF2-40B4-BE49-F238E27FC236}">
                <a16:creationId xmlns:a16="http://schemas.microsoft.com/office/drawing/2014/main" id="{91279312-55A3-4D7B-8A5F-08BCA632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C5093B-85C3-4556-B2A9-F934CB53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" y="5151437"/>
            <a:ext cx="4785603" cy="5064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87E97-4D3B-4A8D-9AF4-BB0DDB98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40" y="1446341"/>
            <a:ext cx="5427868" cy="33542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AD908B-4F05-4787-8666-66CDBF4C45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0356" y="1466653"/>
            <a:ext cx="5550804" cy="2676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17A58B-74F4-44BF-9295-45742785003B}"/>
              </a:ext>
            </a:extLst>
          </p:cNvPr>
          <p:cNvSpPr/>
          <p:nvPr/>
        </p:nvSpPr>
        <p:spPr>
          <a:xfrm>
            <a:off x="6655240" y="1446341"/>
            <a:ext cx="5450887" cy="335425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4CD0194-2CAB-460D-9935-25EE44E28AB8}"/>
              </a:ext>
            </a:extLst>
          </p:cNvPr>
          <p:cNvSpPr/>
          <p:nvPr/>
        </p:nvSpPr>
        <p:spPr>
          <a:xfrm>
            <a:off x="4369595" y="3067050"/>
            <a:ext cx="188118" cy="809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2174E0B-9B02-4173-8A30-69187C24A1B9}"/>
              </a:ext>
            </a:extLst>
          </p:cNvPr>
          <p:cNvSpPr/>
          <p:nvPr/>
        </p:nvSpPr>
        <p:spPr>
          <a:xfrm>
            <a:off x="699406" y="5151436"/>
            <a:ext cx="4785603" cy="5064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161B7F7-C738-4744-A98A-060EF740506B}"/>
              </a:ext>
            </a:extLst>
          </p:cNvPr>
          <p:cNvSpPr/>
          <p:nvPr/>
        </p:nvSpPr>
        <p:spPr>
          <a:xfrm>
            <a:off x="3673430" y="2879993"/>
            <a:ext cx="1091451" cy="1275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2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6F29C3-32C5-48C8-B338-7325509FD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6" y="1478703"/>
            <a:ext cx="6014472" cy="290551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0151E9-7506-464B-999D-732628E1FFA9}"/>
              </a:ext>
            </a:extLst>
          </p:cNvPr>
          <p:cNvSpPr/>
          <p:nvPr/>
        </p:nvSpPr>
        <p:spPr>
          <a:xfrm>
            <a:off x="4107770" y="2882961"/>
            <a:ext cx="1195274" cy="15891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F2F45C-34D4-4AC4-917F-D6F7759E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64" y="314172"/>
            <a:ext cx="5086729" cy="430545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6FC22F-673D-4E60-85DD-C1F5E80099AB}"/>
              </a:ext>
            </a:extLst>
          </p:cNvPr>
          <p:cNvSpPr/>
          <p:nvPr/>
        </p:nvSpPr>
        <p:spPr>
          <a:xfrm>
            <a:off x="6606164" y="314172"/>
            <a:ext cx="5086729" cy="430545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C256F99-D817-4A57-BAB8-FEEB78D8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08" y="4494364"/>
            <a:ext cx="3984812" cy="7082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BA4EDF-1ADB-4509-8F93-DD0C4542B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7" y="5094598"/>
            <a:ext cx="5233988" cy="476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0E0220-C928-4554-83A1-06F50E13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83" y="2400312"/>
            <a:ext cx="5114219" cy="4653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A82A4C-B40D-43B5-92F7-6CBC94C08C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5142" y="1486368"/>
            <a:ext cx="5550804" cy="2672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1ACB5E4-3921-4694-A708-603BD8E17DA6}"/>
              </a:ext>
            </a:extLst>
          </p:cNvPr>
          <p:cNvSpPr/>
          <p:nvPr/>
        </p:nvSpPr>
        <p:spPr>
          <a:xfrm>
            <a:off x="4711541" y="1900768"/>
            <a:ext cx="298609" cy="1232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F8109-7F77-4190-879C-7C01DAC7A6BE}"/>
              </a:ext>
            </a:extLst>
          </p:cNvPr>
          <p:cNvSpPr/>
          <p:nvPr/>
        </p:nvSpPr>
        <p:spPr>
          <a:xfrm>
            <a:off x="1323799" y="3043768"/>
            <a:ext cx="416895" cy="12329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4521E5E-3D69-40F8-84DB-A6E371D0369F}"/>
              </a:ext>
            </a:extLst>
          </p:cNvPr>
          <p:cNvSpPr/>
          <p:nvPr/>
        </p:nvSpPr>
        <p:spPr>
          <a:xfrm>
            <a:off x="6706483" y="2384663"/>
            <a:ext cx="5100375" cy="4810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474EE63-5AE6-43C2-A158-DACB7A8DF8C0}"/>
              </a:ext>
            </a:extLst>
          </p:cNvPr>
          <p:cNvSpPr/>
          <p:nvPr/>
        </p:nvSpPr>
        <p:spPr>
          <a:xfrm>
            <a:off x="1969293" y="3043768"/>
            <a:ext cx="459582" cy="1104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026CB57-D141-4EA3-AC6C-968DD1EC96BD}"/>
              </a:ext>
            </a:extLst>
          </p:cNvPr>
          <p:cNvSpPr/>
          <p:nvPr/>
        </p:nvSpPr>
        <p:spPr>
          <a:xfrm>
            <a:off x="904606" y="5094598"/>
            <a:ext cx="5233987" cy="4762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24D44A0-EABD-49B7-B40F-86AB8A021AB4}"/>
              </a:ext>
            </a:extLst>
          </p:cNvPr>
          <p:cNvSpPr/>
          <p:nvPr/>
        </p:nvSpPr>
        <p:spPr>
          <a:xfrm>
            <a:off x="7261996" y="4494365"/>
            <a:ext cx="3978623" cy="7082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0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FD1043-FA1B-44D3-BCFF-EBE08ADD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83" y="1365747"/>
            <a:ext cx="4750254" cy="44955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1756A2-8424-43A7-8709-539A49C0A3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796" y="1730771"/>
            <a:ext cx="5219628" cy="2517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F8109-7F77-4190-879C-7C01DAC7A6BE}"/>
              </a:ext>
            </a:extLst>
          </p:cNvPr>
          <p:cNvSpPr/>
          <p:nvPr/>
        </p:nvSpPr>
        <p:spPr>
          <a:xfrm>
            <a:off x="1291141" y="2178354"/>
            <a:ext cx="3199216" cy="15282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4521E5E-3D69-40F8-84DB-A6E371D0369F}"/>
              </a:ext>
            </a:extLst>
          </p:cNvPr>
          <p:cNvSpPr/>
          <p:nvPr/>
        </p:nvSpPr>
        <p:spPr>
          <a:xfrm>
            <a:off x="6442983" y="1365747"/>
            <a:ext cx="4750254" cy="44955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47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82DB22-CCAD-434C-9A45-92F48EF8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64" y="4783094"/>
            <a:ext cx="3567516" cy="13888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CA51B-02FF-4450-96AC-8715F61F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06" y="4019473"/>
            <a:ext cx="3143930" cy="23403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8CCA9-9720-4B85-84DB-D32ED761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17" y="1799081"/>
            <a:ext cx="4212742" cy="19186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DAD752-B46F-4FA2-B5BA-4B11C27F9F5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1001" y="1287152"/>
            <a:ext cx="6114596" cy="294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1ACB5E4-3921-4694-A708-603BD8E17DA6}"/>
              </a:ext>
            </a:extLst>
          </p:cNvPr>
          <p:cNvSpPr/>
          <p:nvPr/>
        </p:nvSpPr>
        <p:spPr>
          <a:xfrm>
            <a:off x="2867530" y="3250406"/>
            <a:ext cx="517020" cy="128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3559767-9523-4C2B-A24C-10D4235AE80B}"/>
              </a:ext>
            </a:extLst>
          </p:cNvPr>
          <p:cNvSpPr/>
          <p:nvPr/>
        </p:nvSpPr>
        <p:spPr>
          <a:xfrm>
            <a:off x="6906306" y="4019473"/>
            <a:ext cx="3143930" cy="234034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F8109-7F77-4190-879C-7C01DAC7A6BE}"/>
              </a:ext>
            </a:extLst>
          </p:cNvPr>
          <p:cNvSpPr/>
          <p:nvPr/>
        </p:nvSpPr>
        <p:spPr>
          <a:xfrm>
            <a:off x="2834192" y="1557868"/>
            <a:ext cx="1052008" cy="160919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4521E5E-3D69-40F8-84DB-A6E371D0369F}"/>
              </a:ext>
            </a:extLst>
          </p:cNvPr>
          <p:cNvSpPr/>
          <p:nvPr/>
        </p:nvSpPr>
        <p:spPr>
          <a:xfrm>
            <a:off x="6842417" y="1777009"/>
            <a:ext cx="4212742" cy="19406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09F1F8-95C5-450A-BFF7-BDCB73D92B79}"/>
              </a:ext>
            </a:extLst>
          </p:cNvPr>
          <p:cNvSpPr/>
          <p:nvPr/>
        </p:nvSpPr>
        <p:spPr>
          <a:xfrm>
            <a:off x="5324475" y="1327150"/>
            <a:ext cx="366714" cy="1104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7F1E848-0FDB-4945-A13F-866EEF717CF4}"/>
              </a:ext>
            </a:extLst>
          </p:cNvPr>
          <p:cNvSpPr/>
          <p:nvPr/>
        </p:nvSpPr>
        <p:spPr>
          <a:xfrm>
            <a:off x="2141763" y="4763778"/>
            <a:ext cx="3567515" cy="14081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7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51FB61-144C-41D1-9866-B946E5A2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11" y="4050578"/>
            <a:ext cx="3687568" cy="21248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3791DB-D4F6-4F93-90FE-A25CF5F5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06" y="4019472"/>
            <a:ext cx="4374687" cy="22775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23B4C7-AF73-4750-8798-17872347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94" y="560984"/>
            <a:ext cx="4270696" cy="26740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996BAC-888F-4397-B57F-FA5780E3AF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5035" y="1291383"/>
            <a:ext cx="5550804" cy="2674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интерфейса: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1ACB5E4-3921-4694-A708-603BD8E17DA6}"/>
              </a:ext>
            </a:extLst>
          </p:cNvPr>
          <p:cNvSpPr/>
          <p:nvPr/>
        </p:nvSpPr>
        <p:spPr>
          <a:xfrm>
            <a:off x="2021710" y="2914650"/>
            <a:ext cx="476221" cy="128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3559767-9523-4C2B-A24C-10D4235AE80B}"/>
              </a:ext>
            </a:extLst>
          </p:cNvPr>
          <p:cNvSpPr/>
          <p:nvPr/>
        </p:nvSpPr>
        <p:spPr>
          <a:xfrm>
            <a:off x="6906305" y="4019473"/>
            <a:ext cx="4374687" cy="227754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F8109-7F77-4190-879C-7C01DAC7A6BE}"/>
              </a:ext>
            </a:extLst>
          </p:cNvPr>
          <p:cNvSpPr/>
          <p:nvPr/>
        </p:nvSpPr>
        <p:spPr>
          <a:xfrm>
            <a:off x="1572233" y="2914650"/>
            <a:ext cx="313717" cy="1095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4521E5E-3D69-40F8-84DB-A6E371D0369F}"/>
              </a:ext>
            </a:extLst>
          </p:cNvPr>
          <p:cNvSpPr/>
          <p:nvPr/>
        </p:nvSpPr>
        <p:spPr>
          <a:xfrm>
            <a:off x="7269994" y="560985"/>
            <a:ext cx="4270696" cy="26740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09F1F8-95C5-450A-BFF7-BDCB73D92B79}"/>
              </a:ext>
            </a:extLst>
          </p:cNvPr>
          <p:cNvSpPr/>
          <p:nvPr/>
        </p:nvSpPr>
        <p:spPr>
          <a:xfrm>
            <a:off x="2616748" y="2923706"/>
            <a:ext cx="366714" cy="1104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7F1E848-0FDB-4945-A13F-866EEF717CF4}"/>
              </a:ext>
            </a:extLst>
          </p:cNvPr>
          <p:cNvSpPr/>
          <p:nvPr/>
        </p:nvSpPr>
        <p:spPr>
          <a:xfrm>
            <a:off x="2021710" y="4050577"/>
            <a:ext cx="3687568" cy="212480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85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716246" y="168139"/>
            <a:ext cx="3031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Заключение</a:t>
            </a:r>
            <a:r>
              <a:rPr lang="ru-RU" sz="3600" spc="-6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ru-R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7BDC8-36A5-463C-975A-A9FB633EDBB4}"/>
              </a:ext>
            </a:extLst>
          </p:cNvPr>
          <p:cNvSpPr txBox="1"/>
          <p:nvPr/>
        </p:nvSpPr>
        <p:spPr>
          <a:xfrm>
            <a:off x="387534" y="928312"/>
            <a:ext cx="11416932" cy="611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заданием на </a:t>
            </a:r>
            <a:r>
              <a:rPr 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дипломную работу было </a:t>
            </a: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создано приложение для автоматизации изучения английского языка по средствам флэш карточек.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	Visual Studio Code, </a:t>
            </a:r>
            <a:r>
              <a:rPr lang="en-US" sz="2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HeidiSQL</a:t>
            </a:r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MS Visio, MS Word</a:t>
            </a: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Приобретен опыт работы с данным программный обеспечением, отточены навыки работы с языком запросов </a:t>
            </a:r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способности по дизайну и проектированию модели приложений.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Разработанный проект отвечает поставленным требованиям, а его функциональность и удобство использования позволят пользователям значительно повысить свой уровень владения английским языком.</a:t>
            </a:r>
          </a:p>
          <a:p>
            <a:pPr indent="450215" algn="just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07BDC8-36A5-463C-975A-A9FB633EDBB4}"/>
              </a:ext>
            </a:extLst>
          </p:cNvPr>
          <p:cNvSpPr txBox="1"/>
          <p:nvPr/>
        </p:nvSpPr>
        <p:spPr>
          <a:xfrm>
            <a:off x="1770743" y="2598003"/>
            <a:ext cx="9084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2555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159C46-3274-493B-A53A-E4B4A550AFC2}"/>
              </a:ext>
            </a:extLst>
          </p:cNvPr>
          <p:cNvSpPr/>
          <p:nvPr/>
        </p:nvSpPr>
        <p:spPr>
          <a:xfrm>
            <a:off x="0" y="738188"/>
            <a:ext cx="10905976" cy="1671897"/>
          </a:xfrm>
          <a:prstGeom prst="rect">
            <a:avLst/>
          </a:prstGeom>
          <a:solidFill>
            <a:srgbClr val="427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3"/>
            <a:ext cx="5665459" cy="10924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b="1" dirty="0">
                <a:latin typeface="Century Gothic" panose="020B0502020202020204" pitchFamily="34" charset="0"/>
              </a:rPr>
              <a:t>Постановка задачи</a:t>
            </a:r>
            <a:endParaRPr lang="en-US" sz="4000" b="1" spc="-6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698BB3-C431-4C49-B0F1-446A6A5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ru-RU" sz="2400" dirty="0">
                <a:solidFill>
                  <a:srgbClr val="000000"/>
                </a:solidFill>
                <a:latin typeface="-apple-system"/>
              </a:rPr>
              <a:t>Разработка программного комплекса «Изучение английского языка с помощью флеш карточек». Необходимо разработать  веб приложение, которое будет автоматизировать процесс изучения английского языка и включать в себя такие возможности как</a:t>
            </a:r>
            <a:r>
              <a:rPr lang="en-US" sz="2400" dirty="0">
                <a:solidFill>
                  <a:srgbClr val="000000"/>
                </a:solidFill>
                <a:latin typeface="-apple-system"/>
              </a:rPr>
              <a:t>: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 разграничение учётных записей, наличие минималистичного и удобного интерфейса, предоставление пользователю функций по изучению английского языка, предоставление пользователю возможности создания, просмотра и изменения персонального набора карточек, предоставление защищённости и функций хеширования данных пользователя.</a:t>
            </a:r>
            <a:endParaRPr lang="en-US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CFC394-98BF-443E-9750-EF0B562F1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991" y="738187"/>
            <a:ext cx="1706008" cy="17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6411" y="-108285"/>
            <a:ext cx="9043821" cy="100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Результат работы : </a:t>
            </a:r>
            <a:endParaRPr lang="en-US" sz="3300" b="1" spc="-60" dirty="0">
              <a:solidFill>
                <a:srgbClr val="427CBC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3FCA0A-5FCE-49F1-9C4A-9FADC4481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656" y="915368"/>
            <a:ext cx="5550804" cy="26769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7BA152-DE98-4EE9-A610-C8E09B9AA0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6541" y="915368"/>
            <a:ext cx="5541266" cy="2676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8BB63-E235-48BD-8DA3-DD33719F76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656" y="3825103"/>
            <a:ext cx="5550804" cy="26728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494F0E-4146-49FD-9206-2139C36C1C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67003" y="3822224"/>
            <a:ext cx="5550804" cy="26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6411" y="-108285"/>
            <a:ext cx="9043821" cy="100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Результат работы : </a:t>
            </a:r>
            <a:endParaRPr lang="en-US" sz="3300" b="1" spc="-60" dirty="0">
              <a:solidFill>
                <a:srgbClr val="427CBC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EC46DC-FA5D-4BC9-B750-0B723F28D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957" y="786979"/>
            <a:ext cx="5103722" cy="2462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827D66-EE7A-4B14-B646-8B728653CD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3225" y="732671"/>
            <a:ext cx="5219628" cy="25172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5C9954-2F15-474F-9084-0AEDA94764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17182" y="3734566"/>
            <a:ext cx="6114596" cy="29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6411" y="-108285"/>
            <a:ext cx="9043821" cy="100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Результат работы : </a:t>
            </a:r>
            <a:endParaRPr lang="en-US" sz="3300" b="1" spc="-60" dirty="0">
              <a:solidFill>
                <a:srgbClr val="427CBC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AB256B-AA87-4E0A-B66D-E616FA6092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957" y="786979"/>
            <a:ext cx="5122655" cy="23970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D7FE0-EF92-48AB-B83F-138A77D71A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2741" y="475887"/>
            <a:ext cx="5097212" cy="20223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059C27-38EC-456C-B546-44E243A15D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887" y="2920683"/>
            <a:ext cx="5458268" cy="30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807347-D529-43D7-A6E0-10A95A16F95A}"/>
              </a:ext>
            </a:extLst>
          </p:cNvPr>
          <p:cNvSpPr/>
          <p:nvPr/>
        </p:nvSpPr>
        <p:spPr>
          <a:xfrm>
            <a:off x="-19069" y="725641"/>
            <a:ext cx="4642228" cy="5340094"/>
          </a:xfrm>
          <a:prstGeom prst="rect">
            <a:avLst/>
          </a:prstGeom>
          <a:solidFill>
            <a:srgbClr val="427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701" y="3347545"/>
            <a:ext cx="3258688" cy="1387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spc="-100" dirty="0" err="1"/>
              <a:t>Инструментальные</a:t>
            </a:r>
            <a:r>
              <a:rPr lang="en-US" sz="2800" b="1" spc="-100" dirty="0"/>
              <a:t> </a:t>
            </a:r>
            <a:r>
              <a:rPr lang="en-US" sz="2800" b="1" spc="-100" dirty="0" err="1"/>
              <a:t>средства</a:t>
            </a:r>
            <a:r>
              <a:rPr lang="en-US" sz="2800" b="1" spc="-100" dirty="0"/>
              <a:t>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ySQL — Википедия">
            <a:extLst>
              <a:ext uri="{FF2B5EF4-FFF2-40B4-BE49-F238E27FC236}">
                <a16:creationId xmlns:a16="http://schemas.microsoft.com/office/drawing/2014/main" id="{F1AD6511-D822-4C1F-9AAF-FAEBB1A3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39" y="742662"/>
            <a:ext cx="3045524" cy="15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A47DC-7FCD-4496-8880-5A6E713AC300}"/>
              </a:ext>
            </a:extLst>
          </p:cNvPr>
          <p:cNvSpPr txBox="1"/>
          <p:nvPr/>
        </p:nvSpPr>
        <p:spPr>
          <a:xfrm>
            <a:off x="5199216" y="2372320"/>
            <a:ext cx="30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Используемая СУБД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FD41B-3BA9-413B-859C-88AA87287EB4}"/>
              </a:ext>
            </a:extLst>
          </p:cNvPr>
          <p:cNvSpPr txBox="1"/>
          <p:nvPr/>
        </p:nvSpPr>
        <p:spPr>
          <a:xfrm>
            <a:off x="5132010" y="5150170"/>
            <a:ext cx="30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Инструмент для администрирования БД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F9F0A-EDFD-4082-841C-0D26015DA00B}"/>
              </a:ext>
            </a:extLst>
          </p:cNvPr>
          <p:cNvSpPr txBox="1"/>
          <p:nvPr/>
        </p:nvSpPr>
        <p:spPr>
          <a:xfrm>
            <a:off x="9130662" y="4129203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Среда разработки</a:t>
            </a:r>
          </a:p>
        </p:txBody>
      </p:sp>
      <p:pic>
        <p:nvPicPr>
          <p:cNvPr id="5" name="Picture 2" descr="HeidiSQL - Wikipedia">
            <a:extLst>
              <a:ext uri="{FF2B5EF4-FFF2-40B4-BE49-F238E27FC236}">
                <a16:creationId xmlns:a16="http://schemas.microsoft.com/office/drawing/2014/main" id="{7DDD8F9C-EE2E-4B81-825D-75407228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98" y="3697551"/>
            <a:ext cx="1336951" cy="13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B6912E-91A0-4410-9109-5BD0D70B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42" y="2057400"/>
            <a:ext cx="1983921" cy="19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6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238375" y="981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Средства программирования: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9F8D33-59C6-4A52-83FB-2A044A6C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92" y="4446788"/>
            <a:ext cx="1505191" cy="150519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EB80D0-8F9A-9EBC-0DBD-EB725DEE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1" y="2167628"/>
            <a:ext cx="2162573" cy="216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E56F16-FC9D-8FE2-4160-FACBB29B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2" y="4085265"/>
            <a:ext cx="2162572" cy="21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D5FFF6B-C106-E7DB-3F26-56734BEE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8" y="1871924"/>
            <a:ext cx="2753984" cy="275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91917B2-FEAD-F9F7-291D-19836055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78" y="2444386"/>
            <a:ext cx="1640879" cy="16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9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0AD390-3E5A-4361-9710-0881896712A1}"/>
              </a:ext>
            </a:extLst>
          </p:cNvPr>
          <p:cNvSpPr/>
          <p:nvPr/>
        </p:nvSpPr>
        <p:spPr>
          <a:xfrm>
            <a:off x="-7913" y="758952"/>
            <a:ext cx="4642228" cy="5330952"/>
          </a:xfrm>
          <a:prstGeom prst="rect">
            <a:avLst/>
          </a:prstGeom>
          <a:solidFill>
            <a:srgbClr val="427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4271" y="3848525"/>
            <a:ext cx="2808187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-100" dirty="0"/>
              <a:t>ER </a:t>
            </a:r>
            <a:r>
              <a:rPr lang="ru-RU" sz="2800" spc="-100" dirty="0"/>
              <a:t>модель базы данных</a:t>
            </a:r>
            <a:r>
              <a:rPr lang="en-US" sz="2800" spc="-100" dirty="0"/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271105" y="-1"/>
            <a:ext cx="9141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Проектирование модели базы данных: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81666-B421-A2B7-D538-A15DBE5F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52" y="2019300"/>
            <a:ext cx="6162675" cy="2209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25EBE3-4766-44A3-B595-39595DDF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7" y="1730710"/>
            <a:ext cx="2005193" cy="20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FD1-4C11-4994-A39C-6B1D2123E6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-100"/>
              <a:t>Инструментальные средства: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9EA63-BAFA-4D4F-9ECF-F508F175DE4A}"/>
              </a:ext>
            </a:extLst>
          </p:cNvPr>
          <p:cNvSpPr txBox="1"/>
          <p:nvPr/>
        </p:nvSpPr>
        <p:spPr>
          <a:xfrm>
            <a:off x="406796" y="23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spc="-60" dirty="0">
                <a:solidFill>
                  <a:srgbClr val="427CBC"/>
                </a:solidFill>
                <a:latin typeface="Century Gothic" panose="020B0502020202020204" pitchFamily="34" charset="0"/>
              </a:rPr>
              <a:t>Разработка базы данных: </a:t>
            </a:r>
            <a:endParaRPr lang="ru-RU" sz="3600" b="1" dirty="0">
              <a:solidFill>
                <a:srgbClr val="427CB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795EF-1E34-14AF-162B-B242815B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59" y="2630790"/>
            <a:ext cx="5912259" cy="13942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56429-01DA-472B-AF64-61BD439AE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" y="1298448"/>
            <a:ext cx="4908154" cy="49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2533</TotalTime>
  <Words>243</Words>
  <Application>Microsoft Office PowerPoint</Application>
  <PresentationFormat>Широкоэкранный</PresentationFormat>
  <Paragraphs>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Century Gothic</vt:lpstr>
      <vt:lpstr>Corbel</vt:lpstr>
      <vt:lpstr>Wingdings 2</vt:lpstr>
      <vt:lpstr>Рамка</vt:lpstr>
      <vt:lpstr>Разработка web приложения для изучения английского языка по средствам флэш карточек</vt:lpstr>
      <vt:lpstr>Постановка задачи</vt:lpstr>
      <vt:lpstr>Результат работы : </vt:lpstr>
      <vt:lpstr>Результат работы : </vt:lpstr>
      <vt:lpstr>Результат работы : </vt:lpstr>
      <vt:lpstr>Инструментальные средства: </vt:lpstr>
      <vt:lpstr>Презентация PowerPoint</vt:lpstr>
      <vt:lpstr>ER модель базы данных: </vt:lpstr>
      <vt:lpstr>Инструментальные средства: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автоматизации работы администратора аэропорта</dc:title>
  <dc:creator>Данил Казаков</dc:creator>
  <cp:lastModifiedBy>crashermage@gmail.com</cp:lastModifiedBy>
  <cp:revision>26</cp:revision>
  <dcterms:created xsi:type="dcterms:W3CDTF">2021-12-15T17:21:18Z</dcterms:created>
  <dcterms:modified xsi:type="dcterms:W3CDTF">2023-06-06T16:19:24Z</dcterms:modified>
</cp:coreProperties>
</file>