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25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28" r:id="rId13"/>
    <p:sldId id="326" r:id="rId14"/>
    <p:sldId id="260" r:id="rId15"/>
    <p:sldId id="327" r:id="rId16"/>
    <p:sldId id="336" r:id="rId17"/>
    <p:sldId id="337" r:id="rId18"/>
    <p:sldId id="338" r:id="rId19"/>
    <p:sldId id="360" r:id="rId20"/>
    <p:sldId id="328" r:id="rId21"/>
    <p:sldId id="362" r:id="rId22"/>
    <p:sldId id="363" r:id="rId23"/>
    <p:sldId id="364" r:id="rId24"/>
    <p:sldId id="365" r:id="rId25"/>
    <p:sldId id="366" r:id="rId26"/>
    <p:sldId id="361" r:id="rId27"/>
    <p:sldId id="367" r:id="rId28"/>
    <p:sldId id="368" r:id="rId29"/>
    <p:sldId id="330" r:id="rId30"/>
    <p:sldId id="329" r:id="rId31"/>
    <p:sldId id="369" r:id="rId32"/>
    <p:sldId id="370" r:id="rId33"/>
    <p:sldId id="371" r:id="rId34"/>
    <p:sldId id="373" r:id="rId35"/>
    <p:sldId id="372" r:id="rId36"/>
    <p:sldId id="374" r:id="rId37"/>
    <p:sldId id="375" r:id="rId38"/>
    <p:sldId id="376" r:id="rId39"/>
    <p:sldId id="380" r:id="rId40"/>
    <p:sldId id="424" r:id="rId41"/>
    <p:sldId id="417" r:id="rId42"/>
    <p:sldId id="418" r:id="rId43"/>
    <p:sldId id="419" r:id="rId44"/>
    <p:sldId id="420" r:id="rId45"/>
    <p:sldId id="377" r:id="rId46"/>
    <p:sldId id="378" r:id="rId47"/>
    <p:sldId id="414" r:id="rId48"/>
    <p:sldId id="415" r:id="rId49"/>
    <p:sldId id="421" r:id="rId50"/>
    <p:sldId id="425" r:id="rId51"/>
    <p:sldId id="379" r:id="rId52"/>
    <p:sldId id="416" r:id="rId53"/>
    <p:sldId id="422" r:id="rId54"/>
    <p:sldId id="423" r:id="rId55"/>
    <p:sldId id="426" r:id="rId56"/>
    <p:sldId id="42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9" autoAdjust="0"/>
    <p:restoredTop sz="94636" autoAdjust="0"/>
  </p:normalViewPr>
  <p:slideViewPr>
    <p:cSldViewPr>
      <p:cViewPr varScale="1">
        <p:scale>
          <a:sx n="88" d="100"/>
          <a:sy n="88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14:10:3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14:10:35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9A1C-52CF-41AC-9374-F809796294EA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60C1-5B75-4357-9C33-16A7CDE6E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660C1-5B75-4357-9C33-16A7CDE6E892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4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660C1-5B75-4357-9C33-16A7CDE6E892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660C1-5B75-4357-9C33-16A7CDE6E892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88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 - CPE 418</a:t>
            </a:r>
          </a:p>
          <a:p>
            <a:r>
              <a:rPr lang="en-US" dirty="0"/>
              <a:t>Python – CPE322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660C1-5B75-4357-9C33-16A7CDE6E892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8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neo4j, IUKexu25CPGFgZ2hh2gTjdhMvA8fwEvkAkv6qCxTTLQ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660C1-5B75-4357-9C33-16A7CDE6E892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0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neo4j, IUKexu25CPGFgZ2hh2gTjdhMvA8fwEvkAkv6qCxTTLQ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660C1-5B75-4357-9C33-16A7CDE6E892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3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Match (</a:t>
            </a:r>
            <a:r>
              <a:rPr lang="en-US" dirty="0" err="1">
                <a:solidFill>
                  <a:srgbClr val="FF0000"/>
                </a:solidFill>
              </a:rPr>
              <a:t>m:Movie</a:t>
            </a:r>
            <a:r>
              <a:rPr lang="en-US" dirty="0">
                <a:solidFill>
                  <a:srgbClr val="FF0000"/>
                </a:solidFill>
              </a:rPr>
              <a:t>) where </a:t>
            </a:r>
            <a:r>
              <a:rPr lang="en-US" dirty="0" err="1">
                <a:solidFill>
                  <a:srgbClr val="FF0000"/>
                </a:solidFill>
              </a:rPr>
              <a:t>m.released</a:t>
            </a:r>
            <a:r>
              <a:rPr lang="en-US" dirty="0">
                <a:solidFill>
                  <a:srgbClr val="FF0000"/>
                </a:solidFill>
              </a:rPr>
              <a:t> &gt; 2000 RETURN m limit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660C1-5B75-4357-9C33-16A7CDE6E892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2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0AC8-9E3C-4FD3-A2EA-1ECE44567CBD}" type="datetimeFigureOut">
              <a:rPr lang="en-IN" smtClean="0"/>
              <a:pPr/>
              <a:t>06/06/23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DAB2-4030-4DF5-A607-4D797D7CC03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cad=rja&amp;uact=8&amp;ved=2ahUKEwi7iIqStu30AhVqzDgGHRtVCYAQFnoECAMQAQ&amp;url=https%3A%2F%2Fiu.edu.jo%2Ffiles%2FFacultyIT%2FPublicationsFirstPages%2FDr%2520Anas%2520Abu%2520Taleb%2520Files%2FComputer%2520Networks%2520Slides%2Fchapter1_2.ppt&amp;usg=AOvVaw2ulC69xACZeFvTZJ8YjBBv" TargetMode="External"/><Relationship Id="rId2" Type="http://schemas.openxmlformats.org/officeDocument/2006/relationships/hyperlink" Target="https://ptabdata.blob.core.windows.net/files/2017/IPR2017-01502/v8_Ex.%2010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3gpp.org/ftp/Specs/archive/23_series/23.501/23501-h20.zi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u.int/rec/T-REC-Y.3102/e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er/starter-clearwater-vnf-virtual-ip-cc86a87e-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ra/Students-mentoring-2022/discussions/categories/q-a" TargetMode="External"/><Relationship Id="rId2" Type="http://schemas.openxmlformats.org/officeDocument/2006/relationships/hyperlink" Target="https://github.com/vrra/Students-mentoring-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xtranet.itu.int/sites/itu-t/focusgroups/an/_layouts/15/WopiFrame.aspx?sourcedoc=%7bDCD9A5CA-3BC3-41F1-A556-F4AFD303472A%7d&amp;file=FGAN-O-013-R1.docx&amp;action=defaul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u.int/net4/CRM/xreg/web/Registration.aspx?Event=C-00011095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xtranet.itu.int/sites/itu-t/focusgroups/an/output/FGAN-O-013-R1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ranet.itu.int/sites/itu-t/focusgroups/an/output/FGAN-O-013-R1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vrra/FGAN-Build-a-thon-2022/blob/main/Notebooks2022/build_a_thon_graph_v1.ipynb" TargetMode="External"/><Relationship Id="rId4" Type="http://schemas.openxmlformats.org/officeDocument/2006/relationships/hyperlink" Target="https://neo4j.com/cloud/platform/aura-graph-database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neo4j.com/u/signup?state=hKFo2SBWcmxTTjQ1Q0txN0ZLTlhSS1FxXzlnM0R3UHZJSUNZTKFur3VuaXZlcnNhbC1sb2dpbqN0aWTZIEVRRjB1bGVzNHlDajFmVU45LWZ0aE1DcUN2TkVwa2Nxo2NpZNkgV1NMczYwNDdrT2pwVVNXODNnRFo0SnlZaElrNXpZVG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neo4j.com/docs/cypher-manual/current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cypher-manual/curren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customXml" Target="../ink/ink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u.int/net4/CRM/xreg/web/Login.aspx?src=Registration&amp;Event=C-00011377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7368" y="47667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 from weekly meeting: </a:t>
            </a:r>
          </a:p>
          <a:p>
            <a:r>
              <a:rPr lang="en-US" dirty="0"/>
              <a:t>Based on discussions with WINEST, FUT Minna. </a:t>
            </a:r>
          </a:p>
          <a:p>
            <a:r>
              <a:rPr lang="en-US" dirty="0"/>
              <a:t>Students group (contact: Prof. James)</a:t>
            </a:r>
          </a:p>
          <a:p>
            <a:r>
              <a:rPr lang="en-US" dirty="0"/>
              <a:t>For contribution to ITU</a:t>
            </a:r>
          </a:p>
          <a:p>
            <a:r>
              <a:rPr lang="en-US" dirty="0"/>
              <a:t>10 May 2023</a:t>
            </a:r>
          </a:p>
          <a:p>
            <a:r>
              <a:rPr lang="en-US" dirty="0"/>
              <a:t>17 May 2023</a:t>
            </a:r>
          </a:p>
          <a:p>
            <a:r>
              <a:rPr lang="en-US" dirty="0">
                <a:solidFill>
                  <a:srgbClr val="C00000"/>
                </a:solidFill>
              </a:rPr>
              <a:t>31 May 2023</a:t>
            </a:r>
          </a:p>
          <a:p>
            <a:endParaRPr lang="en-US" dirty="0"/>
          </a:p>
          <a:p>
            <a:r>
              <a:rPr lang="en-US" dirty="0"/>
              <a:t>Topic: </a:t>
            </a:r>
            <a:r>
              <a:rPr lang="en-US" dirty="0">
                <a:highlight>
                  <a:srgbClr val="FFFF00"/>
                </a:highlight>
              </a:rPr>
              <a:t>Basics of 5G wireless networks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Aim: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the gaps in the knowledge for new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the technical knowhow and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communications courses in school work.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17CB-5839-FF37-CC1E-8200CA55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E144-18E2-99BC-B43F-B582F4D1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Minimise</a:t>
            </a:r>
            <a:r>
              <a:rPr lang="en-US" dirty="0"/>
              <a:t> the impact of packet loss</a:t>
            </a:r>
          </a:p>
          <a:p>
            <a:r>
              <a:rPr lang="en-US" dirty="0"/>
              <a:t>1 packet (with the whole movie in it)</a:t>
            </a:r>
          </a:p>
          <a:p>
            <a:r>
              <a:rPr lang="en-US" dirty="0"/>
              <a:t>It is lost =&gt; Daniel is very sad.</a:t>
            </a:r>
          </a:p>
          <a:p>
            <a:endParaRPr lang="en-US" dirty="0"/>
          </a:p>
          <a:p>
            <a:r>
              <a:rPr lang="en-US" dirty="0"/>
              <a:t>Split the movie into 10 packets</a:t>
            </a:r>
          </a:p>
          <a:p>
            <a:r>
              <a:rPr lang="en-US" dirty="0"/>
              <a:t>Packet-1 is lost</a:t>
            </a:r>
          </a:p>
          <a:p>
            <a:r>
              <a:rPr lang="en-US" dirty="0"/>
              <a:t>Trailers are lost.</a:t>
            </a:r>
          </a:p>
          <a:p>
            <a:r>
              <a:rPr lang="en-US" dirty="0"/>
              <a:t>Daniel is relatively happy.</a:t>
            </a:r>
          </a:p>
        </p:txBody>
      </p:sp>
    </p:spTree>
    <p:extLst>
      <p:ext uri="{BB962C8B-B14F-4D97-AF65-F5344CB8AC3E}">
        <p14:creationId xmlns:p14="http://schemas.microsoft.com/office/powerpoint/2010/main" val="309563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E0B0-95DB-BD52-B4ED-B5601D7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E5C4-DE68-C7A3-1553-9600A7CC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 the packets </a:t>
            </a:r>
          </a:p>
          <a:p>
            <a:pPr lvl="1"/>
            <a:r>
              <a:rPr lang="en-US" dirty="0"/>
              <a:t>even when there is a faulty network function.</a:t>
            </a:r>
          </a:p>
          <a:p>
            <a:pPr lvl="1"/>
            <a:endParaRPr lang="en-US" dirty="0"/>
          </a:p>
          <a:p>
            <a:r>
              <a:rPr lang="en-US" dirty="0"/>
              <a:t>Packet-1 of harry potter comes via BS1</a:t>
            </a:r>
          </a:p>
          <a:p>
            <a:r>
              <a:rPr lang="en-US" dirty="0"/>
              <a:t>Packet-2 to 10 comes via BS 2.</a:t>
            </a:r>
          </a:p>
          <a:p>
            <a:endParaRPr lang="en-US" dirty="0"/>
          </a:p>
          <a:p>
            <a:r>
              <a:rPr lang="en-US" dirty="0"/>
              <a:t>Reordered packets</a:t>
            </a:r>
          </a:p>
          <a:p>
            <a:r>
              <a:rPr lang="en-US" dirty="0"/>
              <a:t>Packet loss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2EEEF-695D-4D0F-3946-2A76FFE53EA5}"/>
              </a:ext>
            </a:extLst>
          </p:cNvPr>
          <p:cNvSpPr txBox="1"/>
          <p:nvPr/>
        </p:nvSpPr>
        <p:spPr>
          <a:xfrm>
            <a:off x="8184232" y="1600201"/>
            <a:ext cx="36004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Usecase-2:</a:t>
            </a:r>
          </a:p>
          <a:p>
            <a:endParaRPr lang="en-US" dirty="0"/>
          </a:p>
          <a:p>
            <a:r>
              <a:rPr lang="en-US" dirty="0"/>
              <a:t>Detecting faults </a:t>
            </a:r>
            <a:r>
              <a:rPr lang="en-US"/>
              <a:t>and isolating packet </a:t>
            </a:r>
            <a:r>
              <a:rPr lang="en-US" dirty="0"/>
              <a:t>loss in the network has to be done without human intervention.</a:t>
            </a:r>
          </a:p>
          <a:p>
            <a:endParaRPr lang="en-US" dirty="0"/>
          </a:p>
          <a:p>
            <a:r>
              <a:rPr lang="en-US" dirty="0"/>
              <a:t>Currently: </a:t>
            </a:r>
          </a:p>
          <a:p>
            <a:r>
              <a:rPr lang="en-US" dirty="0"/>
              <a:t>Step-1: lets take DL traffic</a:t>
            </a:r>
          </a:p>
          <a:p>
            <a:r>
              <a:rPr lang="en-US" dirty="0"/>
              <a:t>Step-2: in case of NF failure</a:t>
            </a:r>
          </a:p>
          <a:p>
            <a:r>
              <a:rPr lang="en-US" dirty="0"/>
              <a:t>Step-3: human (e.g. MTN engineer)  intervenes</a:t>
            </a:r>
          </a:p>
          <a:p>
            <a:r>
              <a:rPr lang="en-US" dirty="0"/>
              <a:t>Step-4: deploys or correct the problem , e.g. rebooting the hardware, e.g. fixing a bug in the python code.</a:t>
            </a:r>
          </a:p>
          <a:p>
            <a:r>
              <a:rPr lang="en-US" dirty="0"/>
              <a:t>Step-5: DL traffic resumes.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575720" y="162880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 from weekly meeting: WINEST, FUT </a:t>
            </a:r>
            <a:r>
              <a:rPr lang="en-US" dirty="0" err="1"/>
              <a:t>Minna</a:t>
            </a:r>
            <a:r>
              <a:rPr lang="en-US" dirty="0"/>
              <a:t>. Students group (contact: Prof. James)</a:t>
            </a:r>
          </a:p>
          <a:p>
            <a:r>
              <a:rPr lang="en-US" dirty="0"/>
              <a:t>For contribution to ITU</a:t>
            </a:r>
          </a:p>
          <a:p>
            <a:r>
              <a:rPr lang="en-US" dirty="0"/>
              <a:t>18 Dec 2021</a:t>
            </a:r>
          </a:p>
          <a:p>
            <a:r>
              <a:rPr lang="en-US" dirty="0"/>
              <a:t>[updated on </a:t>
            </a:r>
            <a:r>
              <a:rPr lang="en-US" dirty="0">
                <a:highlight>
                  <a:srgbClr val="FFFF00"/>
                </a:highlight>
              </a:rPr>
              <a:t>27 </a:t>
            </a:r>
            <a:r>
              <a:rPr lang="en-US" dirty="0" err="1">
                <a:highlight>
                  <a:srgbClr val="FFFF00"/>
                </a:highlight>
              </a:rPr>
              <a:t>apr</a:t>
            </a:r>
            <a:r>
              <a:rPr lang="en-US" dirty="0">
                <a:highlight>
                  <a:srgbClr val="FFFF00"/>
                </a:highlight>
              </a:rPr>
              <a:t> 2022</a:t>
            </a:r>
            <a:r>
              <a:rPr lang="en-US" dirty="0"/>
              <a:t>]</a:t>
            </a:r>
          </a:p>
          <a:p>
            <a:r>
              <a:rPr lang="en-US" dirty="0"/>
              <a:t>[updated on </a:t>
            </a:r>
            <a:r>
              <a:rPr lang="en-US" dirty="0">
                <a:highlight>
                  <a:srgbClr val="FFFF00"/>
                </a:highlight>
              </a:rPr>
              <a:t>08 June 2022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Topic: Basics of 5G wireless networks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65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9EC821-0460-124F-946F-28A65A1D4108}"/>
              </a:ext>
            </a:extLst>
          </p:cNvPr>
          <p:cNvSpPr/>
          <p:nvPr/>
        </p:nvSpPr>
        <p:spPr>
          <a:xfrm>
            <a:off x="2495600" y="5544683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6218FE-4E69-C04F-B8B8-E4388701CA35}"/>
              </a:ext>
            </a:extLst>
          </p:cNvPr>
          <p:cNvSpPr/>
          <p:nvPr/>
        </p:nvSpPr>
        <p:spPr>
          <a:xfrm>
            <a:off x="6744072" y="5517232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E392F-98DF-E341-887B-20F353F82381}"/>
              </a:ext>
            </a:extLst>
          </p:cNvPr>
          <p:cNvSpPr/>
          <p:nvPr/>
        </p:nvSpPr>
        <p:spPr>
          <a:xfrm>
            <a:off x="9264352" y="5517232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29F53-F594-2443-82F5-21A0327F9760}"/>
              </a:ext>
            </a:extLst>
          </p:cNvPr>
          <p:cNvSpPr/>
          <p:nvPr/>
        </p:nvSpPr>
        <p:spPr>
          <a:xfrm>
            <a:off x="3143672" y="443711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62485A-F5F0-564A-ACFA-CBEEDE5D2B00}"/>
              </a:ext>
            </a:extLst>
          </p:cNvPr>
          <p:cNvSpPr/>
          <p:nvPr/>
        </p:nvSpPr>
        <p:spPr>
          <a:xfrm>
            <a:off x="7464152" y="443711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B56FA-4A34-CB46-99CA-9C67A44301BD}"/>
              </a:ext>
            </a:extLst>
          </p:cNvPr>
          <p:cNvSpPr/>
          <p:nvPr/>
        </p:nvSpPr>
        <p:spPr>
          <a:xfrm>
            <a:off x="6240016" y="4077072"/>
            <a:ext cx="4104456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D7C4E-8112-C84C-BA91-FBC9ACDC4643}"/>
              </a:ext>
            </a:extLst>
          </p:cNvPr>
          <p:cNvSpPr txBox="1"/>
          <p:nvPr/>
        </p:nvSpPr>
        <p:spPr>
          <a:xfrm>
            <a:off x="8976320" y="40770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Abuja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8F27F9-2264-A24C-8C3B-8AB160909E54}"/>
              </a:ext>
            </a:extLst>
          </p:cNvPr>
          <p:cNvSpPr/>
          <p:nvPr/>
        </p:nvSpPr>
        <p:spPr>
          <a:xfrm>
            <a:off x="1739516" y="4077072"/>
            <a:ext cx="4104456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4A3DE-3679-3942-B4EE-8F80BE587305}"/>
              </a:ext>
            </a:extLst>
          </p:cNvPr>
          <p:cNvSpPr txBox="1"/>
          <p:nvPr/>
        </p:nvSpPr>
        <p:spPr>
          <a:xfrm>
            <a:off x="4655840" y="40770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6C437-E847-6343-9789-BABBE8974247}"/>
              </a:ext>
            </a:extLst>
          </p:cNvPr>
          <p:cNvSpPr txBox="1"/>
          <p:nvPr/>
        </p:nvSpPr>
        <p:spPr>
          <a:xfrm>
            <a:off x="2747628" y="6153320"/>
            <a:ext cx="318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width </a:t>
            </a:r>
          </a:p>
          <a:p>
            <a:r>
              <a:rPr lang="en-US" dirty="0"/>
              <a:t>And coverage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44A23-C18F-8842-B1A1-E7657CEE2A6E}"/>
              </a:ext>
            </a:extLst>
          </p:cNvPr>
          <p:cNvSpPr txBox="1"/>
          <p:nvPr/>
        </p:nvSpPr>
        <p:spPr>
          <a:xfrm>
            <a:off x="6852084" y="6231972"/>
            <a:ext cx="318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width </a:t>
            </a:r>
          </a:p>
          <a:p>
            <a:r>
              <a:rPr lang="en-US" dirty="0"/>
              <a:t>And coverage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FA76331-CFBC-B144-B21D-C846F2172A3D}"/>
              </a:ext>
            </a:extLst>
          </p:cNvPr>
          <p:cNvSpPr/>
          <p:nvPr/>
        </p:nvSpPr>
        <p:spPr>
          <a:xfrm>
            <a:off x="2598057" y="4949372"/>
            <a:ext cx="885372" cy="522515"/>
          </a:xfrm>
          <a:custGeom>
            <a:avLst/>
            <a:gdLst>
              <a:gd name="connsiteX0" fmla="*/ 0 w 885372"/>
              <a:gd name="connsiteY0" fmla="*/ 522515 h 522515"/>
              <a:gd name="connsiteX1" fmla="*/ 319314 w 885372"/>
              <a:gd name="connsiteY1" fmla="*/ 174172 h 522515"/>
              <a:gd name="connsiteX2" fmla="*/ 362857 w 885372"/>
              <a:gd name="connsiteY2" fmla="*/ 391886 h 522515"/>
              <a:gd name="connsiteX3" fmla="*/ 885372 w 885372"/>
              <a:gd name="connsiteY3" fmla="*/ 0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372" h="522515">
                <a:moveTo>
                  <a:pt x="0" y="522515"/>
                </a:moveTo>
                <a:cubicBezTo>
                  <a:pt x="129419" y="359229"/>
                  <a:pt x="258838" y="195943"/>
                  <a:pt x="319314" y="174172"/>
                </a:cubicBezTo>
                <a:cubicBezTo>
                  <a:pt x="379790" y="152401"/>
                  <a:pt x="268514" y="420915"/>
                  <a:pt x="362857" y="391886"/>
                </a:cubicBezTo>
                <a:cubicBezTo>
                  <a:pt x="457200" y="362857"/>
                  <a:pt x="671286" y="181428"/>
                  <a:pt x="8853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B1A067C-CDE8-9C44-868C-D71537C31945}"/>
              </a:ext>
            </a:extLst>
          </p:cNvPr>
          <p:cNvSpPr/>
          <p:nvPr/>
        </p:nvSpPr>
        <p:spPr>
          <a:xfrm>
            <a:off x="7165482" y="4941169"/>
            <a:ext cx="885372" cy="522515"/>
          </a:xfrm>
          <a:custGeom>
            <a:avLst/>
            <a:gdLst>
              <a:gd name="connsiteX0" fmla="*/ 0 w 885372"/>
              <a:gd name="connsiteY0" fmla="*/ 522515 h 522515"/>
              <a:gd name="connsiteX1" fmla="*/ 319314 w 885372"/>
              <a:gd name="connsiteY1" fmla="*/ 174172 h 522515"/>
              <a:gd name="connsiteX2" fmla="*/ 362857 w 885372"/>
              <a:gd name="connsiteY2" fmla="*/ 391886 h 522515"/>
              <a:gd name="connsiteX3" fmla="*/ 885372 w 885372"/>
              <a:gd name="connsiteY3" fmla="*/ 0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372" h="522515">
                <a:moveTo>
                  <a:pt x="0" y="522515"/>
                </a:moveTo>
                <a:cubicBezTo>
                  <a:pt x="129419" y="359229"/>
                  <a:pt x="258838" y="195943"/>
                  <a:pt x="319314" y="174172"/>
                </a:cubicBezTo>
                <a:cubicBezTo>
                  <a:pt x="379790" y="152401"/>
                  <a:pt x="268514" y="420915"/>
                  <a:pt x="362857" y="391886"/>
                </a:cubicBezTo>
                <a:cubicBezTo>
                  <a:pt x="457200" y="362857"/>
                  <a:pt x="671286" y="181428"/>
                  <a:pt x="8853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55B5428-3247-0549-BCCA-F5D1EC0E8E39}"/>
              </a:ext>
            </a:extLst>
          </p:cNvPr>
          <p:cNvSpPr/>
          <p:nvPr/>
        </p:nvSpPr>
        <p:spPr>
          <a:xfrm flipH="1">
            <a:off x="8464081" y="5007535"/>
            <a:ext cx="885371" cy="432048"/>
          </a:xfrm>
          <a:custGeom>
            <a:avLst/>
            <a:gdLst>
              <a:gd name="connsiteX0" fmla="*/ 0 w 885372"/>
              <a:gd name="connsiteY0" fmla="*/ 522515 h 522515"/>
              <a:gd name="connsiteX1" fmla="*/ 319314 w 885372"/>
              <a:gd name="connsiteY1" fmla="*/ 174172 h 522515"/>
              <a:gd name="connsiteX2" fmla="*/ 362857 w 885372"/>
              <a:gd name="connsiteY2" fmla="*/ 391886 h 522515"/>
              <a:gd name="connsiteX3" fmla="*/ 885372 w 885372"/>
              <a:gd name="connsiteY3" fmla="*/ 0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372" h="522515">
                <a:moveTo>
                  <a:pt x="0" y="522515"/>
                </a:moveTo>
                <a:cubicBezTo>
                  <a:pt x="129419" y="359229"/>
                  <a:pt x="258838" y="195943"/>
                  <a:pt x="319314" y="174172"/>
                </a:cubicBezTo>
                <a:cubicBezTo>
                  <a:pt x="379790" y="152401"/>
                  <a:pt x="268514" y="420915"/>
                  <a:pt x="362857" y="391886"/>
                </a:cubicBezTo>
                <a:cubicBezTo>
                  <a:pt x="457200" y="362857"/>
                  <a:pt x="671286" y="181428"/>
                  <a:pt x="8853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BAC974-09AB-7C45-93DF-590337244CCD}"/>
              </a:ext>
            </a:extLst>
          </p:cNvPr>
          <p:cNvSpPr/>
          <p:nvPr/>
        </p:nvSpPr>
        <p:spPr>
          <a:xfrm>
            <a:off x="4799856" y="2060848"/>
            <a:ext cx="236562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40BD3A-2C60-9945-8E7D-E418C60CC66C}"/>
              </a:ext>
            </a:extLst>
          </p:cNvPr>
          <p:cNvCxnSpPr>
            <a:stCxn id="11" idx="0"/>
          </p:cNvCxnSpPr>
          <p:nvPr/>
        </p:nvCxnSpPr>
        <p:spPr>
          <a:xfrm flipV="1">
            <a:off x="3791744" y="2996952"/>
            <a:ext cx="165618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CC2A7E-E6C1-5440-A944-F330D7D8BEE1}"/>
              </a:ext>
            </a:extLst>
          </p:cNvPr>
          <p:cNvCxnSpPr>
            <a:endCxn id="9" idx="0"/>
          </p:cNvCxnSpPr>
          <p:nvPr/>
        </p:nvCxnSpPr>
        <p:spPr>
          <a:xfrm>
            <a:off x="6420036" y="2996952"/>
            <a:ext cx="187220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4E9C56-8AF9-A14A-B3BA-B76590DF50E0}"/>
              </a:ext>
            </a:extLst>
          </p:cNvPr>
          <p:cNvSpPr txBox="1"/>
          <p:nvPr/>
        </p:nvSpPr>
        <p:spPr>
          <a:xfrm>
            <a:off x="4115780" y="3095725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network, fiber infrastructure, p2p wireless link</a:t>
            </a:r>
          </a:p>
          <a:p>
            <a:r>
              <a:rPr lang="en-US" dirty="0"/>
              <a:t>(e.g. Cisco, Juniper)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93419-2093-4944-8DF8-B8ECD6793B3B}"/>
              </a:ext>
            </a:extLst>
          </p:cNvPr>
          <p:cNvSpPr txBox="1"/>
          <p:nvPr/>
        </p:nvSpPr>
        <p:spPr>
          <a:xfrm>
            <a:off x="8184232" y="22225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What is </a:t>
            </a:r>
            <a:r>
              <a:rPr lang="en-US" u="sng" dirty="0" err="1"/>
              <a:t>xyz</a:t>
            </a:r>
            <a:r>
              <a:rPr lang="en-US" u="sng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B39830-F3AC-5D42-B0F9-30B44E76D11A}"/>
              </a:ext>
            </a:extLst>
          </p:cNvPr>
          <p:cNvSpPr txBox="1"/>
          <p:nvPr/>
        </p:nvSpPr>
        <p:spPr>
          <a:xfrm>
            <a:off x="4439816" y="4446404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C3AD80-08A5-954E-8C9C-852DC5AF54AF}"/>
              </a:ext>
            </a:extLst>
          </p:cNvPr>
          <p:cNvSpPr txBox="1"/>
          <p:nvPr/>
        </p:nvSpPr>
        <p:spPr>
          <a:xfrm>
            <a:off x="8760296" y="4446404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EECFEC-B00A-AC46-B28E-2CE8D51EC72A}"/>
              </a:ext>
            </a:extLst>
          </p:cNvPr>
          <p:cNvSpPr txBox="1"/>
          <p:nvPr/>
        </p:nvSpPr>
        <p:spPr>
          <a:xfrm>
            <a:off x="4151784" y="551723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L1, L2</a:t>
            </a:r>
          </a:p>
          <a:p>
            <a:r>
              <a:rPr lang="en-US" dirty="0"/>
              <a:t>L3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0660EF-6C8A-A141-9CEE-371FDA4455F0}"/>
              </a:ext>
            </a:extLst>
          </p:cNvPr>
          <p:cNvSpPr txBox="1"/>
          <p:nvPr/>
        </p:nvSpPr>
        <p:spPr>
          <a:xfrm>
            <a:off x="4151784" y="47828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L1, L2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848307-980F-9340-8EB5-5E21828E8AFC}"/>
              </a:ext>
            </a:extLst>
          </p:cNvPr>
          <p:cNvSpPr txBox="1"/>
          <p:nvPr/>
        </p:nvSpPr>
        <p:spPr>
          <a:xfrm>
            <a:off x="7165482" y="2204865"/>
            <a:ext cx="27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cities</a:t>
            </a:r>
          </a:p>
          <a:p>
            <a:r>
              <a:rPr lang="en-US" dirty="0"/>
              <a:t>~50 – 100 km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67CE397-01A6-ED46-9E60-14DB64992E75}"/>
              </a:ext>
            </a:extLst>
          </p:cNvPr>
          <p:cNvSpPr/>
          <p:nvPr/>
        </p:nvSpPr>
        <p:spPr>
          <a:xfrm>
            <a:off x="1770743" y="2264230"/>
            <a:ext cx="2336800" cy="566057"/>
          </a:xfrm>
          <a:custGeom>
            <a:avLst/>
            <a:gdLst>
              <a:gd name="connsiteX0" fmla="*/ 0 w 2336800"/>
              <a:gd name="connsiteY0" fmla="*/ 566057 h 566057"/>
              <a:gd name="connsiteX1" fmla="*/ 1161143 w 2336800"/>
              <a:gd name="connsiteY1" fmla="*/ 0 h 566057"/>
              <a:gd name="connsiteX2" fmla="*/ 2336800 w 2336800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566057">
                <a:moveTo>
                  <a:pt x="0" y="566057"/>
                </a:moveTo>
                <a:cubicBezTo>
                  <a:pt x="385838" y="283028"/>
                  <a:pt x="771676" y="0"/>
                  <a:pt x="1161143" y="0"/>
                </a:cubicBezTo>
                <a:cubicBezTo>
                  <a:pt x="1550610" y="0"/>
                  <a:pt x="1943705" y="283028"/>
                  <a:pt x="2336800" y="566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FBC339-CFDC-F64A-8B62-B3D0941A11DD}"/>
              </a:ext>
            </a:extLst>
          </p:cNvPr>
          <p:cNvCxnSpPr/>
          <p:nvPr/>
        </p:nvCxnSpPr>
        <p:spPr>
          <a:xfrm>
            <a:off x="2063552" y="184482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DFC7A8-076A-2B42-ACD9-7A96A78C8C7C}"/>
              </a:ext>
            </a:extLst>
          </p:cNvPr>
          <p:cNvCxnSpPr/>
          <p:nvPr/>
        </p:nvCxnSpPr>
        <p:spPr>
          <a:xfrm>
            <a:off x="3787010" y="184482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>
            <a:extLst>
              <a:ext uri="{FF2B5EF4-FFF2-40B4-BE49-F238E27FC236}">
                <a16:creationId xmlns:a16="http://schemas.microsoft.com/office/drawing/2014/main" id="{2883B6F9-7611-0B40-8399-F0B787D0F5A6}"/>
              </a:ext>
            </a:extLst>
          </p:cNvPr>
          <p:cNvSpPr/>
          <p:nvPr/>
        </p:nvSpPr>
        <p:spPr>
          <a:xfrm>
            <a:off x="2147735" y="1828801"/>
            <a:ext cx="232608" cy="362857"/>
          </a:xfrm>
          <a:custGeom>
            <a:avLst/>
            <a:gdLst>
              <a:gd name="connsiteX0" fmla="*/ 232608 w 232608"/>
              <a:gd name="connsiteY0" fmla="*/ 0 h 362857"/>
              <a:gd name="connsiteX1" fmla="*/ 379 w 232608"/>
              <a:gd name="connsiteY1" fmla="*/ 174171 h 362857"/>
              <a:gd name="connsiteX2" fmla="*/ 189065 w 232608"/>
              <a:gd name="connsiteY2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608" h="362857">
                <a:moveTo>
                  <a:pt x="232608" y="0"/>
                </a:moveTo>
                <a:cubicBezTo>
                  <a:pt x="120122" y="56847"/>
                  <a:pt x="7636" y="113695"/>
                  <a:pt x="379" y="174171"/>
                </a:cubicBezTo>
                <a:cubicBezTo>
                  <a:pt x="-6878" y="234647"/>
                  <a:pt x="91093" y="298752"/>
                  <a:pt x="189065" y="3628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5012BB5B-B9D7-294D-A1FF-C8B62609D4CF}"/>
              </a:ext>
            </a:extLst>
          </p:cNvPr>
          <p:cNvSpPr/>
          <p:nvPr/>
        </p:nvSpPr>
        <p:spPr>
          <a:xfrm>
            <a:off x="3577624" y="1857829"/>
            <a:ext cx="190941" cy="333829"/>
          </a:xfrm>
          <a:custGeom>
            <a:avLst/>
            <a:gdLst>
              <a:gd name="connsiteX0" fmla="*/ 87086 w 190941"/>
              <a:gd name="connsiteY0" fmla="*/ 0 h 333829"/>
              <a:gd name="connsiteX1" fmla="*/ 188686 w 190941"/>
              <a:gd name="connsiteY1" fmla="*/ 232229 h 333829"/>
              <a:gd name="connsiteX2" fmla="*/ 0 w 190941"/>
              <a:gd name="connsiteY2" fmla="*/ 333829 h 3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41" h="333829">
                <a:moveTo>
                  <a:pt x="87086" y="0"/>
                </a:moveTo>
                <a:cubicBezTo>
                  <a:pt x="145143" y="88295"/>
                  <a:pt x="203200" y="176591"/>
                  <a:pt x="188686" y="232229"/>
                </a:cubicBezTo>
                <a:cubicBezTo>
                  <a:pt x="174172" y="287867"/>
                  <a:pt x="87086" y="310848"/>
                  <a:pt x="0" y="3338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C72CC4-B3E8-7F4A-A6C7-B22A4A07DB3F}"/>
              </a:ext>
            </a:extLst>
          </p:cNvPr>
          <p:cNvCxnSpPr/>
          <p:nvPr/>
        </p:nvCxnSpPr>
        <p:spPr>
          <a:xfrm>
            <a:off x="2147736" y="2024742"/>
            <a:ext cx="163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32F9E77-E833-9A44-A739-6EE3C2E8FF61}"/>
              </a:ext>
            </a:extLst>
          </p:cNvPr>
          <p:cNvSpPr txBox="1"/>
          <p:nvPr/>
        </p:nvSpPr>
        <p:spPr>
          <a:xfrm>
            <a:off x="3145609" y="2469700"/>
            <a:ext cx="158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Mast/tower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CED9A7-DC71-DA4A-A0B4-AE7325E5596A}"/>
              </a:ext>
            </a:extLst>
          </p:cNvPr>
          <p:cNvSpPr txBox="1"/>
          <p:nvPr/>
        </p:nvSpPr>
        <p:spPr>
          <a:xfrm>
            <a:off x="1555860" y="2476164"/>
            <a:ext cx="158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Mast/tower</a:t>
            </a:r>
          </a:p>
        </p:txBody>
      </p:sp>
    </p:spTree>
    <p:extLst>
      <p:ext uri="{BB962C8B-B14F-4D97-AF65-F5344CB8AC3E}">
        <p14:creationId xmlns:p14="http://schemas.microsoft.com/office/powerpoint/2010/main" val="370380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85594" y="4424106"/>
            <a:ext cx="2016224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station-1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930010" y="4352098"/>
            <a:ext cx="2016224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station-2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25754" y="615229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UE-n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97962" y="615229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UE-2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481738" y="65843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(Yemisi)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09930" y="654767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(Goodluck)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697762" y="2623906"/>
            <a:ext cx="273630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network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833666" y="1255754"/>
            <a:ext cx="43924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sp>
        <p:nvSpPr>
          <p:cNvPr id="12" name="Freeform 11"/>
          <p:cNvSpPr/>
          <p:nvPr/>
        </p:nvSpPr>
        <p:spPr>
          <a:xfrm>
            <a:off x="3153973" y="1903827"/>
            <a:ext cx="1932818" cy="4222147"/>
          </a:xfrm>
          <a:custGeom>
            <a:avLst/>
            <a:gdLst>
              <a:gd name="connsiteX0" fmla="*/ 885371 w 1932818"/>
              <a:gd name="connsiteY0" fmla="*/ 4325257 h 4325257"/>
              <a:gd name="connsiteX1" fmla="*/ 130628 w 1932818"/>
              <a:gd name="connsiteY1" fmla="*/ 3643086 h 4325257"/>
              <a:gd name="connsiteX2" fmla="*/ 1669142 w 1932818"/>
              <a:gd name="connsiteY2" fmla="*/ 1727200 h 4325257"/>
              <a:gd name="connsiteX3" fmla="*/ 1712685 w 1932818"/>
              <a:gd name="connsiteY3" fmla="*/ 0 h 432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818" h="4325257">
                <a:moveTo>
                  <a:pt x="885371" y="4325257"/>
                </a:moveTo>
                <a:cubicBezTo>
                  <a:pt x="442685" y="4200676"/>
                  <a:pt x="0" y="4076095"/>
                  <a:pt x="130628" y="3643086"/>
                </a:cubicBezTo>
                <a:cubicBezTo>
                  <a:pt x="261256" y="3210077"/>
                  <a:pt x="1405466" y="2334381"/>
                  <a:pt x="1669142" y="1727200"/>
                </a:cubicBezTo>
                <a:cubicBezTo>
                  <a:pt x="1932818" y="1120019"/>
                  <a:pt x="1822751" y="560009"/>
                  <a:pt x="1712685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5127915" y="1916832"/>
            <a:ext cx="1657048" cy="4238171"/>
          </a:xfrm>
          <a:custGeom>
            <a:avLst/>
            <a:gdLst>
              <a:gd name="connsiteX0" fmla="*/ 0 w 1657048"/>
              <a:gd name="connsiteY0" fmla="*/ 0 h 4238171"/>
              <a:gd name="connsiteX1" fmla="*/ 653143 w 1657048"/>
              <a:gd name="connsiteY1" fmla="*/ 1915885 h 4238171"/>
              <a:gd name="connsiteX2" fmla="*/ 1625600 w 1657048"/>
              <a:gd name="connsiteY2" fmla="*/ 2960914 h 4238171"/>
              <a:gd name="connsiteX3" fmla="*/ 841829 w 1657048"/>
              <a:gd name="connsiteY3" fmla="*/ 4238171 h 423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048" h="4238171">
                <a:moveTo>
                  <a:pt x="0" y="0"/>
                </a:moveTo>
                <a:cubicBezTo>
                  <a:pt x="191105" y="711199"/>
                  <a:pt x="382210" y="1422399"/>
                  <a:pt x="653143" y="1915885"/>
                </a:cubicBezTo>
                <a:cubicBezTo>
                  <a:pt x="924076" y="2409371"/>
                  <a:pt x="1594152" y="2573866"/>
                  <a:pt x="1625600" y="2960914"/>
                </a:cubicBezTo>
                <a:cubicBezTo>
                  <a:pt x="1657048" y="3347962"/>
                  <a:pt x="1249438" y="3793066"/>
                  <a:pt x="841829" y="4238171"/>
                </a:cubicBezTo>
              </a:path>
            </a:pathLst>
          </a:cu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473626" y="615229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UE-2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393506" y="615229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UE-1</a:t>
            </a:r>
            <a:endParaRPr lang="en-IN" dirty="0"/>
          </a:p>
        </p:txBody>
      </p:sp>
      <p:sp>
        <p:nvSpPr>
          <p:cNvPr id="16" name="Freeform 15"/>
          <p:cNvSpPr/>
          <p:nvPr/>
        </p:nvSpPr>
        <p:spPr>
          <a:xfrm>
            <a:off x="4140945" y="1902317"/>
            <a:ext cx="2053771" cy="4194629"/>
          </a:xfrm>
          <a:custGeom>
            <a:avLst/>
            <a:gdLst>
              <a:gd name="connsiteX0" fmla="*/ 0 w 2053771"/>
              <a:gd name="connsiteY0" fmla="*/ 4194629 h 4194629"/>
              <a:gd name="connsiteX1" fmla="*/ 1335314 w 2053771"/>
              <a:gd name="connsiteY1" fmla="*/ 3585029 h 4194629"/>
              <a:gd name="connsiteX2" fmla="*/ 2032000 w 2053771"/>
              <a:gd name="connsiteY2" fmla="*/ 2728686 h 4194629"/>
              <a:gd name="connsiteX3" fmla="*/ 1204685 w 2053771"/>
              <a:gd name="connsiteY3" fmla="*/ 1828800 h 4194629"/>
              <a:gd name="connsiteX4" fmla="*/ 856343 w 2053771"/>
              <a:gd name="connsiteY4" fmla="*/ 0 h 419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771" h="4194629">
                <a:moveTo>
                  <a:pt x="0" y="4194629"/>
                </a:moveTo>
                <a:cubicBezTo>
                  <a:pt x="498323" y="4011991"/>
                  <a:pt x="996647" y="3829353"/>
                  <a:pt x="1335314" y="3585029"/>
                </a:cubicBezTo>
                <a:cubicBezTo>
                  <a:pt x="1673981" y="3340705"/>
                  <a:pt x="2053771" y="3021391"/>
                  <a:pt x="2032000" y="2728686"/>
                </a:cubicBezTo>
                <a:cubicBezTo>
                  <a:pt x="2010229" y="2435981"/>
                  <a:pt x="1400628" y="2283581"/>
                  <a:pt x="1204685" y="1828800"/>
                </a:cubicBezTo>
                <a:cubicBezTo>
                  <a:pt x="1008742" y="1374019"/>
                  <a:pt x="932542" y="687009"/>
                  <a:pt x="856343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-10142" y="1327763"/>
            <a:ext cx="22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Traffic load balancing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33466" y="471213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1.sensing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537522" y="420808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analysis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401618" y="449611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deciding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897562" y="51441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action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1969570" y="46401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442178" y="428009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3409730" y="28399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-10142" y="2407882"/>
            <a:ext cx="2987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Evolution</a:t>
            </a:r>
          </a:p>
          <a:p>
            <a:pPr marL="342900" indent="-342900">
              <a:buAutoNum type="arabicPeriod"/>
            </a:pPr>
            <a:r>
              <a:rPr lang="en-US" dirty="0"/>
              <a:t>Experimentation</a:t>
            </a:r>
          </a:p>
          <a:p>
            <a:pPr marL="342900" indent="-342900">
              <a:buAutoNum type="arabicPeriod"/>
            </a:pPr>
            <a:r>
              <a:rPr lang="en-US" dirty="0"/>
              <a:t>Hierarchy for adapting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1886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 figure 8.1 from ITU-T Y.3102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BD7F3-F2D7-954F-AA2B-E9490DC5EBE6}"/>
              </a:ext>
            </a:extLst>
          </p:cNvPr>
          <p:cNvSpPr txBox="1"/>
          <p:nvPr/>
        </p:nvSpPr>
        <p:spPr>
          <a:xfrm>
            <a:off x="6290050" y="60396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equipment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5C9197-10C2-BE46-A717-8990C9F4BFC3}"/>
              </a:ext>
            </a:extLst>
          </p:cNvPr>
          <p:cNvCxnSpPr/>
          <p:nvPr/>
        </p:nvCxnSpPr>
        <p:spPr>
          <a:xfrm>
            <a:off x="673426" y="5936274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E777CF-924B-5D4C-A23A-1FB6A72D652D}"/>
              </a:ext>
            </a:extLst>
          </p:cNvPr>
          <p:cNvSpPr txBox="1"/>
          <p:nvPr/>
        </p:nvSpPr>
        <p:spPr>
          <a:xfrm>
            <a:off x="3193706" y="197409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 uplink traffic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7A0BA-8514-F84B-B8A3-4943C626FC53}"/>
              </a:ext>
            </a:extLst>
          </p:cNvPr>
          <p:cNvSpPr txBox="1"/>
          <p:nvPr/>
        </p:nvSpPr>
        <p:spPr>
          <a:xfrm>
            <a:off x="5149056" y="198162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uplink traffic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143023-8738-FD4A-AB9A-1AF4DAC78066}"/>
              </a:ext>
            </a:extLst>
          </p:cNvPr>
          <p:cNvSpPr/>
          <p:nvPr/>
        </p:nvSpPr>
        <p:spPr>
          <a:xfrm>
            <a:off x="8450290" y="1255754"/>
            <a:ext cx="3478358" cy="3973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0B29DB-70E6-2E4D-837F-F509F46D9A4C}"/>
              </a:ext>
            </a:extLst>
          </p:cNvPr>
          <p:cNvSpPr txBox="1"/>
          <p:nvPr/>
        </p:nvSpPr>
        <p:spPr>
          <a:xfrm>
            <a:off x="8748329" y="1327763"/>
            <a:ext cx="303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data center = </a:t>
            </a:r>
            <a:r>
              <a:rPr lang="en-US" b="1" dirty="0"/>
              <a:t>cloud</a:t>
            </a:r>
          </a:p>
          <a:p>
            <a:r>
              <a:rPr lang="en-US" dirty="0"/>
              <a:t>(e.g. Airtel data center)</a:t>
            </a:r>
          </a:p>
        </p:txBody>
      </p:sp>
      <p:pic>
        <p:nvPicPr>
          <p:cNvPr id="32" name="Graphic 31" descr="Server with solid fill">
            <a:extLst>
              <a:ext uri="{FF2B5EF4-FFF2-40B4-BE49-F238E27FC236}">
                <a16:creationId xmlns:a16="http://schemas.microsoft.com/office/drawing/2014/main" id="{26E175AB-26EE-E24A-90DE-48515C0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9172" y="2172828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DD2B14-4A4A-5544-8E28-8692BBA74AC7}"/>
              </a:ext>
            </a:extLst>
          </p:cNvPr>
          <p:cNvSpPr txBox="1"/>
          <p:nvPr/>
        </p:nvSpPr>
        <p:spPr>
          <a:xfrm>
            <a:off x="9591284" y="2046103"/>
            <a:ext cx="2297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= Racks of routers (e.g. cisco)+</a:t>
            </a:r>
          </a:p>
          <a:p>
            <a:r>
              <a:rPr lang="en-US" dirty="0"/>
              <a:t>Racks of compute servers (e.g. Linux servers) +</a:t>
            </a:r>
          </a:p>
          <a:p>
            <a:r>
              <a:rPr lang="en-US" dirty="0"/>
              <a:t>Racks of external storage (e.g. hard disks)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2E892D-459C-CC42-9864-8F4AB1E4F591}"/>
              </a:ext>
            </a:extLst>
          </p:cNvPr>
          <p:cNvSpPr txBox="1"/>
          <p:nvPr/>
        </p:nvSpPr>
        <p:spPr>
          <a:xfrm>
            <a:off x="8450290" y="4280090"/>
            <a:ext cx="3438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= CN software + RAN software (part of) + management plane software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8DA44B85-425C-C247-A0FA-DE70C10AF954}"/>
              </a:ext>
            </a:extLst>
          </p:cNvPr>
          <p:cNvSpPr/>
          <p:nvPr/>
        </p:nvSpPr>
        <p:spPr>
          <a:xfrm>
            <a:off x="8921802" y="5412900"/>
            <a:ext cx="614964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F7E863F1-0E91-E745-A15E-581921F3587F}"/>
              </a:ext>
            </a:extLst>
          </p:cNvPr>
          <p:cNvSpPr/>
          <p:nvPr/>
        </p:nvSpPr>
        <p:spPr>
          <a:xfrm>
            <a:off x="9991615" y="5386576"/>
            <a:ext cx="614964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F625D1-BCD4-C74F-BC2D-57FD825ACFB0}"/>
              </a:ext>
            </a:extLst>
          </p:cNvPr>
          <p:cNvSpPr/>
          <p:nvPr/>
        </p:nvSpPr>
        <p:spPr>
          <a:xfrm>
            <a:off x="11021701" y="5386576"/>
            <a:ext cx="614964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9E4727-9B6A-2B4C-8E25-F35F5693FB71}"/>
              </a:ext>
            </a:extLst>
          </p:cNvPr>
          <p:cNvSpPr txBox="1"/>
          <p:nvPr/>
        </p:nvSpPr>
        <p:spPr>
          <a:xfrm>
            <a:off x="8921802" y="59169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Specialised</a:t>
            </a:r>
            <a:r>
              <a:rPr lang="en-US" dirty="0"/>
              <a:t> hardware for RF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054812-67AA-F14E-B024-E2BFA27B21A8}"/>
              </a:ext>
            </a:extLst>
          </p:cNvPr>
          <p:cNvSpPr/>
          <p:nvPr/>
        </p:nvSpPr>
        <p:spPr>
          <a:xfrm>
            <a:off x="8963654" y="6382741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UE-n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279F8A-278B-CF40-A373-1733FB9C42B0}"/>
              </a:ext>
            </a:extLst>
          </p:cNvPr>
          <p:cNvSpPr/>
          <p:nvPr/>
        </p:nvSpPr>
        <p:spPr>
          <a:xfrm>
            <a:off x="10835862" y="6382741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UE-2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A4DAE6-7587-7746-BEC5-45B4E65FABA7}"/>
              </a:ext>
            </a:extLst>
          </p:cNvPr>
          <p:cNvSpPr txBox="1"/>
          <p:nvPr/>
        </p:nvSpPr>
        <p:spPr>
          <a:xfrm>
            <a:off x="8819638" y="681478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(Yemisi)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F1B907-77BE-3E40-809E-3E3088A4703F}"/>
              </a:ext>
            </a:extLst>
          </p:cNvPr>
          <p:cNvSpPr txBox="1"/>
          <p:nvPr/>
        </p:nvSpPr>
        <p:spPr>
          <a:xfrm>
            <a:off x="10547830" y="67781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(Goodluck)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A75DDA-8268-2E41-9C7A-FA29280FFF04}"/>
              </a:ext>
            </a:extLst>
          </p:cNvPr>
          <p:cNvSpPr txBox="1"/>
          <p:nvPr/>
        </p:nvSpPr>
        <p:spPr>
          <a:xfrm>
            <a:off x="7968208" y="325745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TOSCA YAML (hand written)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D974EDA-AB9B-F94C-982D-E02CA93E246F}"/>
              </a:ext>
            </a:extLst>
          </p:cNvPr>
          <p:cNvCxnSpPr>
            <a:stCxn id="43" idx="3"/>
          </p:cNvCxnSpPr>
          <p:nvPr/>
        </p:nvCxnSpPr>
        <p:spPr>
          <a:xfrm flipV="1">
            <a:off x="9336360" y="695077"/>
            <a:ext cx="936104" cy="92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D2521-B7DA-B543-A6FF-848927CF5E9C}"/>
              </a:ext>
            </a:extLst>
          </p:cNvPr>
          <p:cNvSpPr txBox="1"/>
          <p:nvPr/>
        </p:nvSpPr>
        <p:spPr>
          <a:xfrm>
            <a:off x="10249063" y="52785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xopera</a:t>
            </a:r>
            <a:endParaRPr lang="en-US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A221FDC-F67F-354A-97B5-779A3A120A0B}"/>
              </a:ext>
            </a:extLst>
          </p:cNvPr>
          <p:cNvCxnSpPr>
            <a:stCxn id="46" idx="3"/>
            <a:endCxn id="3" idx="3"/>
          </p:cNvCxnSpPr>
          <p:nvPr/>
        </p:nvCxnSpPr>
        <p:spPr>
          <a:xfrm>
            <a:off x="11329183" y="712519"/>
            <a:ext cx="599465" cy="2529958"/>
          </a:xfrm>
          <a:prstGeom prst="bentConnector3">
            <a:avLst>
              <a:gd name="adj1" fmla="val 13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370BC6-5DE8-1846-8937-72DFE9C1019C}"/>
              </a:ext>
            </a:extLst>
          </p:cNvPr>
          <p:cNvSpPr txBox="1"/>
          <p:nvPr/>
        </p:nvSpPr>
        <p:spPr>
          <a:xfrm>
            <a:off x="1775520" y="272328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Christmas homework: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Read OSI layers – articles, text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hlinkClick r:id="rId2"/>
              </a:rPr>
              <a:t>https://ptabdata.blob.core.windows.net/files/2017/IPR2017-01502/v8_Ex.%201010.pdf</a:t>
            </a:r>
            <a:r>
              <a:rPr lang="en-US" b="1" dirty="0"/>
              <a:t> (look at only the figures)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And this one </a:t>
            </a:r>
            <a:r>
              <a:rPr lang="en-US" b="1" dirty="0">
                <a:hlinkClick r:id="rId3"/>
              </a:rPr>
              <a:t>here</a:t>
            </a:r>
            <a:endParaRPr lang="en-US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Read 4G/5G protocol stacks - 3GPP/ITU.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hlinkClick r:id="rId4"/>
              </a:rPr>
              <a:t>https://www.3gpp.org/ftp/Specs/archive/23_series/23.501/23501-h20.zip</a:t>
            </a:r>
            <a:r>
              <a:rPr lang="en-US" b="1" dirty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b="1" dirty="0"/>
              <a:t>Figure 4.2.3-1: 5G System architecture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b="1" dirty="0"/>
              <a:t>Figure 8.2.2.2-1: Control Plane between the UE and the AMF</a:t>
            </a:r>
            <a:endParaRPr lang="en-IN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b="1" dirty="0"/>
              <a:t>Figure 8.3.1-1: User Plane Protocol Stack</a:t>
            </a:r>
            <a:endParaRPr lang="en-IN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IN" b="1" dirty="0"/>
          </a:p>
          <a:p>
            <a:r>
              <a:rPr lang="en-US" b="1" dirty="0"/>
              <a:t>-- kindly complete </a:t>
            </a:r>
            <a:r>
              <a:rPr lang="en-US" dirty="0"/>
              <a:t>By 8 Jan 2022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8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DABB1-918D-AF4D-9203-9F3712C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layers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[answers to homework]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1F0DC-86DE-C440-AE88-917405EB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67" y="640080"/>
            <a:ext cx="609706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DABB1-918D-AF4D-9203-9F3712C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</a:t>
            </a:r>
            <a:r>
              <a:rPr lang="en-US" sz="3200" dirty="0">
                <a:solidFill>
                  <a:srgbClr val="FFFFFF"/>
                </a:solidFill>
              </a:rPr>
              <a:t>layers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[answers to homework]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1836D-3B7D-3A42-A934-0BC4E692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442441"/>
            <a:ext cx="87122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8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DABB1-918D-AF4D-9203-9F3712C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OSI </a:t>
            </a:r>
            <a:r>
              <a:rPr lang="en-US" sz="3200" dirty="0">
                <a:solidFill>
                  <a:srgbClr val="FFFFFF"/>
                </a:solidFill>
              </a:rPr>
              <a:t>layers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[answers to homework]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33B6A-B80A-6C48-91AF-AEB921D1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489183"/>
            <a:ext cx="6895255" cy="36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2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7533D364-BF16-A649-AE24-920DA125FDE0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6B02381-AE2C-B849-B7C7-35E579A7887A}" type="slidenum">
              <a:rPr lang="ar-SA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175987D-B89C-0343-810E-570D3F7B69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OSI Layers Communications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2FFD2C8D-47D3-5045-9589-00E6D0C10F8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828800" y="1600200"/>
            <a:ext cx="8534400" cy="4953000"/>
          </a:xfrm>
          <a:noFill/>
          <a:ln w="38100" cmpd="dbl">
            <a:solidFill>
              <a:srgbClr val="A50021"/>
            </a:solidFill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863F-76AC-C943-8B04-78BBDC627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-637719" y="3444701"/>
            <a:ext cx="284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Computer Networks, Fifth Edition by Andrew Tanenbaum and David </a:t>
            </a:r>
            <a:r>
              <a:rPr lang="en-US" dirty="0" err="1"/>
              <a:t>Wetherall</a:t>
            </a:r>
            <a:r>
              <a:rPr lang="en-US" dirty="0"/>
              <a:t>, © Pearson Education-Prentice Hall,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7CE9A46-1047-0848-BDF8-3422F665BF67}"/>
              </a:ext>
            </a:extLst>
          </p:cNvPr>
          <p:cNvSpPr/>
          <p:nvPr/>
        </p:nvSpPr>
        <p:spPr>
          <a:xfrm>
            <a:off x="2149802" y="5651293"/>
            <a:ext cx="144016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808958-E456-8142-9838-31FF0E82F78E}"/>
              </a:ext>
            </a:extLst>
          </p:cNvPr>
          <p:cNvSpPr/>
          <p:nvPr/>
        </p:nvSpPr>
        <p:spPr>
          <a:xfrm>
            <a:off x="5951984" y="4221088"/>
            <a:ext cx="29523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 (Abuja)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5907E-1223-5D4E-8055-07EA768C6ECD}"/>
              </a:ext>
            </a:extLst>
          </p:cNvPr>
          <p:cNvSpPr/>
          <p:nvPr/>
        </p:nvSpPr>
        <p:spPr>
          <a:xfrm>
            <a:off x="4867357" y="2960948"/>
            <a:ext cx="29523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01150F-7B37-7B4C-A1EC-C7A41F118BE3}"/>
              </a:ext>
            </a:extLst>
          </p:cNvPr>
          <p:cNvSpPr/>
          <p:nvPr/>
        </p:nvSpPr>
        <p:spPr>
          <a:xfrm>
            <a:off x="4867357" y="1455333"/>
            <a:ext cx="29523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servers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933D02-FEA0-9F48-B746-7791D63B780D}"/>
              </a:ext>
            </a:extLst>
          </p:cNvPr>
          <p:cNvSpPr/>
          <p:nvPr/>
        </p:nvSpPr>
        <p:spPr>
          <a:xfrm>
            <a:off x="3071664" y="908721"/>
            <a:ext cx="6552728" cy="4493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C0CC9-08F8-B44B-929D-B9D91F22C337}"/>
              </a:ext>
            </a:extLst>
          </p:cNvPr>
          <p:cNvSpPr txBox="1"/>
          <p:nvPr/>
        </p:nvSpPr>
        <p:spPr>
          <a:xfrm>
            <a:off x="6998029" y="3277728"/>
            <a:ext cx="154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71E640-8338-3645-9EE1-42913C12C96F}"/>
              </a:ext>
            </a:extLst>
          </p:cNvPr>
          <p:cNvSpPr txBox="1"/>
          <p:nvPr/>
        </p:nvSpPr>
        <p:spPr>
          <a:xfrm>
            <a:off x="8841084" y="4440046"/>
            <a:ext cx="154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63775-18EC-BA48-B3E8-659BA94A77F0}"/>
              </a:ext>
            </a:extLst>
          </p:cNvPr>
          <p:cNvSpPr txBox="1"/>
          <p:nvPr/>
        </p:nvSpPr>
        <p:spPr>
          <a:xfrm>
            <a:off x="4579325" y="6178973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equipment e.g. IoT sensors, smart phones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2CC883-CA35-6143-89EA-8003E7EEA805}"/>
              </a:ext>
            </a:extLst>
          </p:cNvPr>
          <p:cNvSpPr/>
          <p:nvPr/>
        </p:nvSpPr>
        <p:spPr>
          <a:xfrm>
            <a:off x="650200" y="980728"/>
            <a:ext cx="165618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plane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97B13D-6D56-0820-0D4A-69C718342CF6}"/>
              </a:ext>
            </a:extLst>
          </p:cNvPr>
          <p:cNvSpPr/>
          <p:nvPr/>
        </p:nvSpPr>
        <p:spPr>
          <a:xfrm>
            <a:off x="9480376" y="5651293"/>
            <a:ext cx="144016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UE-2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5760AF-153B-78B5-BF6B-8E137BFED111}"/>
              </a:ext>
            </a:extLst>
          </p:cNvPr>
          <p:cNvSpPr/>
          <p:nvPr/>
        </p:nvSpPr>
        <p:spPr>
          <a:xfrm>
            <a:off x="650200" y="3868380"/>
            <a:ext cx="165618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Orchestrator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45DD7-54DA-C818-BE97-D0E21B0A3867}"/>
              </a:ext>
            </a:extLst>
          </p:cNvPr>
          <p:cNvSpPr txBox="1"/>
          <p:nvPr/>
        </p:nvSpPr>
        <p:spPr>
          <a:xfrm rot="16200000">
            <a:off x="1844464" y="2375116"/>
            <a:ext cx="285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Implemented in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8CF79-6856-6DF0-87D0-227D068FB5E7}"/>
              </a:ext>
            </a:extLst>
          </p:cNvPr>
          <p:cNvSpPr txBox="1"/>
          <p:nvPr/>
        </p:nvSpPr>
        <p:spPr>
          <a:xfrm>
            <a:off x="45368" y="56327"/>
            <a:ext cx="767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ITU-T Y.3102 (Framework of the IMT-2020 Network)</a:t>
            </a:r>
          </a:p>
          <a:p>
            <a:r>
              <a:rPr lang="en-US" dirty="0">
                <a:hlinkClick r:id="rId2"/>
              </a:rPr>
              <a:t>https://www.itu.int/rec/T-REC-Y.3102/en</a:t>
            </a:r>
            <a:r>
              <a:rPr lang="en-US" dirty="0"/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A4F1C2-2EFE-D82A-D84C-1EA3B3E05D82}"/>
              </a:ext>
            </a:extLst>
          </p:cNvPr>
          <p:cNvSpPr/>
          <p:nvPr/>
        </p:nvSpPr>
        <p:spPr>
          <a:xfrm>
            <a:off x="3153931" y="4225853"/>
            <a:ext cx="1505971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 (Minna)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47A3AC-042C-3A00-1AD1-0077A5ACB13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906917" y="3893642"/>
            <a:ext cx="2265153" cy="33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5EE24-C110-E3A0-70C0-BD5B66B79792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6343521" y="3897052"/>
            <a:ext cx="1084627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9C6D70A2-470E-5C9A-FE09-397575B1053B}"/>
              </a:ext>
            </a:extLst>
          </p:cNvPr>
          <p:cNvSpPr/>
          <p:nvPr/>
        </p:nvSpPr>
        <p:spPr>
          <a:xfrm>
            <a:off x="3589962" y="5399315"/>
            <a:ext cx="1331501" cy="609452"/>
          </a:xfrm>
          <a:custGeom>
            <a:avLst/>
            <a:gdLst>
              <a:gd name="connsiteX0" fmla="*/ 0 w 1901371"/>
              <a:gd name="connsiteY0" fmla="*/ 783771 h 783771"/>
              <a:gd name="connsiteX1" fmla="*/ 667657 w 1901371"/>
              <a:gd name="connsiteY1" fmla="*/ 464457 h 783771"/>
              <a:gd name="connsiteX2" fmla="*/ 595085 w 1901371"/>
              <a:gd name="connsiteY2" fmla="*/ 740228 h 783771"/>
              <a:gd name="connsiteX3" fmla="*/ 1901371 w 1901371"/>
              <a:gd name="connsiteY3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371" h="783771">
                <a:moveTo>
                  <a:pt x="0" y="783771"/>
                </a:moveTo>
                <a:cubicBezTo>
                  <a:pt x="284238" y="627742"/>
                  <a:pt x="568476" y="471714"/>
                  <a:pt x="667657" y="464457"/>
                </a:cubicBezTo>
                <a:cubicBezTo>
                  <a:pt x="766838" y="457200"/>
                  <a:pt x="389466" y="817637"/>
                  <a:pt x="595085" y="740228"/>
                </a:cubicBezTo>
                <a:cubicBezTo>
                  <a:pt x="800704" y="662819"/>
                  <a:pt x="1351037" y="331409"/>
                  <a:pt x="190137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EB20CC2-394B-496D-A827-7FA08D0ECE14}"/>
              </a:ext>
            </a:extLst>
          </p:cNvPr>
          <p:cNvSpPr/>
          <p:nvPr/>
        </p:nvSpPr>
        <p:spPr>
          <a:xfrm>
            <a:off x="7155543" y="5225143"/>
            <a:ext cx="2249714" cy="943428"/>
          </a:xfrm>
          <a:custGeom>
            <a:avLst/>
            <a:gdLst>
              <a:gd name="connsiteX0" fmla="*/ 0 w 2249714"/>
              <a:gd name="connsiteY0" fmla="*/ 0 h 943428"/>
              <a:gd name="connsiteX1" fmla="*/ 1494971 w 2249714"/>
              <a:gd name="connsiteY1" fmla="*/ 449943 h 943428"/>
              <a:gd name="connsiteX2" fmla="*/ 1045028 w 2249714"/>
              <a:gd name="connsiteY2" fmla="*/ 537028 h 943428"/>
              <a:gd name="connsiteX3" fmla="*/ 2249714 w 2249714"/>
              <a:gd name="connsiteY3" fmla="*/ 943428 h 9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714" h="943428">
                <a:moveTo>
                  <a:pt x="0" y="0"/>
                </a:moveTo>
                <a:cubicBezTo>
                  <a:pt x="660400" y="180219"/>
                  <a:pt x="1320800" y="360438"/>
                  <a:pt x="1494971" y="449943"/>
                </a:cubicBezTo>
                <a:cubicBezTo>
                  <a:pt x="1669142" y="539448"/>
                  <a:pt x="919238" y="454781"/>
                  <a:pt x="1045028" y="537028"/>
                </a:cubicBezTo>
                <a:cubicBezTo>
                  <a:pt x="1170818" y="619275"/>
                  <a:pt x="1710266" y="781351"/>
                  <a:pt x="2249714" y="9434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5CF32-A4DC-7E6D-899B-366C0CD4F1E8}"/>
              </a:ext>
            </a:extLst>
          </p:cNvPr>
          <p:cNvSpPr txBox="1"/>
          <p:nvPr/>
        </p:nvSpPr>
        <p:spPr>
          <a:xfrm>
            <a:off x="7968208" y="1700808"/>
            <a:ext cx="242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server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BDB645-545E-781C-C940-9BC1AB3A0F6F}"/>
              </a:ext>
            </a:extLst>
          </p:cNvPr>
          <p:cNvSpPr/>
          <p:nvPr/>
        </p:nvSpPr>
        <p:spPr>
          <a:xfrm>
            <a:off x="3866781" y="4440509"/>
            <a:ext cx="1505971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 (Minna)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729945-AB04-07F0-A0C0-1313BED39D41}"/>
              </a:ext>
            </a:extLst>
          </p:cNvPr>
          <p:cNvCxnSpPr>
            <a:cxnSpLocks/>
          </p:cNvCxnSpPr>
          <p:nvPr/>
        </p:nvCxnSpPr>
        <p:spPr>
          <a:xfrm flipV="1">
            <a:off x="4921732" y="3907454"/>
            <a:ext cx="1215884" cy="55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A53E8C-C791-4CAA-8D2E-BDD755D6CA19}"/>
              </a:ext>
            </a:extLst>
          </p:cNvPr>
          <p:cNvSpPr txBox="1"/>
          <p:nvPr/>
        </p:nvSpPr>
        <p:spPr>
          <a:xfrm>
            <a:off x="4223792" y="39074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72524-E6AE-1BAF-7B20-BE852970B697}"/>
              </a:ext>
            </a:extLst>
          </p:cNvPr>
          <p:cNvSpPr txBox="1"/>
          <p:nvPr/>
        </p:nvSpPr>
        <p:spPr>
          <a:xfrm>
            <a:off x="5145253" y="41151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0.5s</a:t>
            </a:r>
          </a:p>
        </p:txBody>
      </p:sp>
    </p:spTree>
    <p:extLst>
      <p:ext uri="{BB962C8B-B14F-4D97-AF65-F5344CB8AC3E}">
        <p14:creationId xmlns:p14="http://schemas.microsoft.com/office/powerpoint/2010/main" val="54092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85BEF-96CB-D743-B483-0EF00A00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96" y="667604"/>
            <a:ext cx="8242300" cy="4445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4C6856-218B-BF4B-BE07-78A3DBBA24C1}"/>
              </a:ext>
            </a:extLst>
          </p:cNvPr>
          <p:cNvSpPr/>
          <p:nvPr/>
        </p:nvSpPr>
        <p:spPr>
          <a:xfrm>
            <a:off x="2207568" y="441832"/>
            <a:ext cx="8712968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648AF-3434-9C49-B989-E8FB28EBC2EF}"/>
              </a:ext>
            </a:extLst>
          </p:cNvPr>
          <p:cNvSpPr/>
          <p:nvPr/>
        </p:nvSpPr>
        <p:spPr>
          <a:xfrm>
            <a:off x="2226296" y="3600436"/>
            <a:ext cx="871296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DDADB-C08B-0149-8058-61806C6A2AA8}"/>
              </a:ext>
            </a:extLst>
          </p:cNvPr>
          <p:cNvSpPr txBox="1"/>
          <p:nvPr/>
        </p:nvSpPr>
        <p:spPr>
          <a:xfrm>
            <a:off x="5303912" y="5657671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 vs. user plane split is one of the important features of 4G</a:t>
            </a:r>
          </a:p>
          <a:p>
            <a:r>
              <a:rPr lang="en-US" dirty="0"/>
              <a:t>SBA (service based architecture) is one of the important features of 5G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2A6B2-FB17-5344-9CC6-E79AD164C9F8}"/>
              </a:ext>
            </a:extLst>
          </p:cNvPr>
          <p:cNvSpPr txBox="1"/>
          <p:nvPr/>
        </p:nvSpPr>
        <p:spPr>
          <a:xfrm>
            <a:off x="0" y="1772816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based architecture </a:t>
            </a:r>
          </a:p>
          <a:p>
            <a:pPr marL="342900" indent="-342900">
              <a:buAutoNum type="arabicParenR"/>
            </a:pPr>
            <a:r>
              <a:rPr lang="en-US" dirty="0"/>
              <a:t>Consumer</a:t>
            </a:r>
          </a:p>
          <a:p>
            <a:pPr marL="342900" indent="-342900">
              <a:buAutoNum type="arabicParenR"/>
            </a:pPr>
            <a:r>
              <a:rPr lang="en-US" dirty="0"/>
              <a:t>Producer</a:t>
            </a:r>
          </a:p>
          <a:p>
            <a:pPr marL="342900" indent="-342900">
              <a:buAutoNum type="arabicParenR"/>
            </a:pPr>
            <a:r>
              <a:rPr lang="en-US" dirty="0"/>
              <a:t>Service mesh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FA668-C265-0A45-AE96-53619FF82AA5}"/>
              </a:ext>
            </a:extLst>
          </p:cNvPr>
          <p:cNvSpPr txBox="1"/>
          <p:nvPr/>
        </p:nvSpPr>
        <p:spPr>
          <a:xfrm>
            <a:off x="2999656" y="52666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Yemisi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BF5D8-9324-E24C-83DA-A1341DA89DF5}"/>
              </a:ext>
            </a:extLst>
          </p:cNvPr>
          <p:cNvSpPr txBox="1"/>
          <p:nvPr/>
        </p:nvSpPr>
        <p:spPr>
          <a:xfrm>
            <a:off x="9316468" y="52666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836B4F-47CD-6243-A494-E50C7B38FD7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51784" y="5451288"/>
            <a:ext cx="5164684" cy="1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4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4E502-F75A-0F49-8867-D6E31B41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8640"/>
            <a:ext cx="8267700" cy="346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16D577-C7A1-EF49-B683-EC864ACF66AE}"/>
              </a:ext>
            </a:extLst>
          </p:cNvPr>
          <p:cNvSpPr txBox="1"/>
          <p:nvPr/>
        </p:nvSpPr>
        <p:spPr>
          <a:xfrm>
            <a:off x="2999656" y="3933056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AMF is a control plane function</a:t>
            </a:r>
          </a:p>
          <a:p>
            <a:pPr marL="342900" indent="-342900">
              <a:buAutoNum type="arabicPeriod"/>
            </a:pPr>
            <a:r>
              <a:rPr lang="en-US" dirty="0"/>
              <a:t>Control plane is carrying the control messages e.g. setup messages for calls.</a:t>
            </a:r>
          </a:p>
          <a:p>
            <a:pPr marL="342900" indent="-342900">
              <a:buAutoNum type="arabicPeriod"/>
            </a:pPr>
            <a:r>
              <a:rPr lang="en-US" dirty="0"/>
              <a:t>It aggregates different base stations with respect to control messages</a:t>
            </a:r>
          </a:p>
          <a:p>
            <a:pPr marL="342900" indent="-342900">
              <a:buAutoNum type="arabicPeriod"/>
            </a:pPr>
            <a:r>
              <a:rPr lang="en-US" dirty="0"/>
              <a:t>Create, delete user sessions (Yemisi calls Prof James) then registration happens first.</a:t>
            </a:r>
          </a:p>
        </p:txBody>
      </p:sp>
    </p:spTree>
    <p:extLst>
      <p:ext uri="{BB962C8B-B14F-4D97-AF65-F5344CB8AC3E}">
        <p14:creationId xmlns:p14="http://schemas.microsoft.com/office/powerpoint/2010/main" val="270212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304C0-5C92-AF47-AC75-319719DB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568450"/>
            <a:ext cx="8521700" cy="372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E135D-6505-884E-AE61-B900318D0D26}"/>
              </a:ext>
            </a:extLst>
          </p:cNvPr>
          <p:cNvSpPr txBox="1"/>
          <p:nvPr/>
        </p:nvSpPr>
        <p:spPr>
          <a:xfrm>
            <a:off x="7104112" y="5445224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UPF is a user plane function </a:t>
            </a:r>
          </a:p>
          <a:p>
            <a:pPr marL="342900" indent="-342900">
              <a:buAutoNum type="arabicPeriod"/>
            </a:pPr>
            <a:r>
              <a:rPr lang="en-US" dirty="0"/>
              <a:t>User plane carries actual data e.g. images to Insta or movie frames to </a:t>
            </a:r>
            <a:r>
              <a:rPr lang="en-US" dirty="0" err="1"/>
              <a:t>nflix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9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41D9-05EE-4140-928D-73AE8D21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9475-F8F8-7843-A893-0A9D0F39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What is a closed loop?</a:t>
            </a:r>
          </a:p>
          <a:p>
            <a:pPr lvl="3"/>
            <a:r>
              <a:rPr lang="en-US" dirty="0"/>
              <a:t>Sensing of data from the network :</a:t>
            </a:r>
          </a:p>
          <a:p>
            <a:pPr lvl="4"/>
            <a:r>
              <a:rPr lang="en-US" dirty="0"/>
              <a:t>Location, signal strength from the UEs.</a:t>
            </a:r>
          </a:p>
          <a:p>
            <a:pPr lvl="4"/>
            <a:r>
              <a:rPr lang="en-US" dirty="0"/>
              <a:t>logs from the network</a:t>
            </a:r>
          </a:p>
          <a:p>
            <a:pPr lvl="4"/>
            <a:r>
              <a:rPr lang="en-US" dirty="0"/>
              <a:t>(CPU, mem, io) </a:t>
            </a:r>
            <a:r>
              <a:rPr lang="en-US" dirty="0">
                <a:sym typeface="Wingdings" pitchFamily="2" charset="2"/>
              </a:rPr>
              <a:t> csv files</a:t>
            </a:r>
            <a:endParaRPr lang="en-US" dirty="0"/>
          </a:p>
          <a:p>
            <a:pPr lvl="3"/>
            <a:r>
              <a:rPr lang="en-US" dirty="0" err="1"/>
              <a:t>ANalysis</a:t>
            </a:r>
            <a:r>
              <a:rPr lang="en-US" dirty="0"/>
              <a:t> of the data</a:t>
            </a:r>
          </a:p>
          <a:p>
            <a:pPr lvl="4"/>
            <a:r>
              <a:rPr lang="en-US" dirty="0"/>
              <a:t>ML models (prediction, classification)</a:t>
            </a:r>
          </a:p>
          <a:p>
            <a:pPr lvl="4"/>
            <a:r>
              <a:rPr lang="en-US" dirty="0"/>
              <a:t>Mobility prediction – when the students will move from campus or to campus</a:t>
            </a:r>
          </a:p>
          <a:p>
            <a:pPr lvl="4"/>
            <a:r>
              <a:rPr lang="en-US" dirty="0"/>
              <a:t>Failure conditions can be classified based on text logs from network functions</a:t>
            </a:r>
          </a:p>
          <a:p>
            <a:pPr lvl="4"/>
            <a:r>
              <a:rPr lang="en-US" dirty="0"/>
              <a:t>[Find the trend or pattern </a:t>
            </a:r>
            <a:r>
              <a:rPr lang="en-US" dirty="0">
                <a:sym typeface="Wingdings" pitchFamily="2" charset="2"/>
              </a:rPr>
              <a:t> if the CPU &gt; 75 % then clearwater VNF crashes.]</a:t>
            </a:r>
            <a:endParaRPr lang="en-US" dirty="0"/>
          </a:p>
          <a:p>
            <a:pPr lvl="3"/>
            <a:r>
              <a:rPr lang="en-US" dirty="0"/>
              <a:t>Decisions based on the data</a:t>
            </a:r>
          </a:p>
          <a:p>
            <a:pPr lvl="4"/>
            <a:r>
              <a:rPr lang="en-US" dirty="0"/>
              <a:t>Resource allocation</a:t>
            </a:r>
          </a:p>
          <a:p>
            <a:pPr lvl="4"/>
            <a:r>
              <a:rPr lang="en-US" dirty="0"/>
              <a:t>Predictive maintenance</a:t>
            </a:r>
          </a:p>
          <a:p>
            <a:pPr lvl="4"/>
            <a:r>
              <a:rPr lang="en-US" dirty="0"/>
              <a:t>[Close unused applications </a:t>
            </a:r>
            <a:r>
              <a:rPr lang="en-US" dirty="0">
                <a:sym typeface="Wingdings" pitchFamily="2" charset="2"/>
              </a:rPr>
              <a:t> monitor and close applications, </a:t>
            </a:r>
            <a:r>
              <a:rPr lang="en-US" dirty="0" err="1">
                <a:sym typeface="Wingdings" pitchFamily="2" charset="2"/>
              </a:rPr>
              <a:t>linux</a:t>
            </a:r>
            <a:r>
              <a:rPr lang="en-US" dirty="0">
                <a:sym typeface="Wingdings" pitchFamily="2" charset="2"/>
              </a:rPr>
              <a:t> processes.]</a:t>
            </a:r>
            <a:endParaRPr lang="en-US" dirty="0"/>
          </a:p>
          <a:p>
            <a:pPr lvl="3"/>
            <a:r>
              <a:rPr lang="en-US" dirty="0"/>
              <a:t>Applying the decision in the network</a:t>
            </a:r>
          </a:p>
          <a:p>
            <a:pPr lvl="4"/>
            <a:r>
              <a:rPr lang="en-US" dirty="0"/>
              <a:t>Schedule </a:t>
            </a:r>
            <a:r>
              <a:rPr lang="en-US" dirty="0" err="1"/>
              <a:t>Ues</a:t>
            </a:r>
            <a:r>
              <a:rPr lang="en-US" dirty="0"/>
              <a:t> with priority, </a:t>
            </a:r>
          </a:p>
          <a:p>
            <a:pPr lvl="4"/>
            <a:r>
              <a:rPr lang="en-US" dirty="0"/>
              <a:t>Resource scaling, (CPU, mem and network)</a:t>
            </a:r>
          </a:p>
          <a:p>
            <a:pPr lvl="4"/>
            <a:r>
              <a:rPr lang="en-US" dirty="0"/>
              <a:t>[Add more CPUs and memory, network cards]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1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41D9-05EE-4140-928D-73AE8D21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9475-F8F8-7843-A893-0A9D0F39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How to create closed loop?</a:t>
            </a:r>
          </a:p>
          <a:p>
            <a:pPr lvl="3"/>
            <a:r>
              <a:rPr lang="en-US" dirty="0"/>
              <a:t>English description of the use case for the closed loop</a:t>
            </a:r>
          </a:p>
          <a:p>
            <a:pPr lvl="4"/>
            <a:r>
              <a:rPr lang="en-US" dirty="0"/>
              <a:t>Airtel wants to reduce call failures in the network</a:t>
            </a:r>
          </a:p>
          <a:p>
            <a:pPr lvl="4"/>
            <a:r>
              <a:rPr lang="en-US" dirty="0" err="1"/>
              <a:t>Analyse</a:t>
            </a:r>
            <a:r>
              <a:rPr lang="en-US" dirty="0"/>
              <a:t> the network logs regarding call failures</a:t>
            </a:r>
          </a:p>
          <a:p>
            <a:pPr lvl="4"/>
            <a:r>
              <a:rPr lang="en-US" dirty="0"/>
              <a:t>Network logs can come from Control plane or user plane.</a:t>
            </a:r>
          </a:p>
          <a:p>
            <a:pPr lvl="4"/>
            <a:r>
              <a:rPr lang="en-US" dirty="0"/>
              <a:t>E.g. of failure? CPU &gt; 90%, mem&gt; threshold level</a:t>
            </a:r>
          </a:p>
          <a:p>
            <a:pPr lvl="4"/>
            <a:r>
              <a:rPr lang="en-US" dirty="0"/>
              <a:t>Packet loss &gt; threshold.</a:t>
            </a:r>
          </a:p>
          <a:p>
            <a:pPr lvl="4"/>
            <a:r>
              <a:rPr lang="en-US" dirty="0"/>
              <a:t>Control plane logs from AMF, RAN (base station)</a:t>
            </a:r>
          </a:p>
          <a:p>
            <a:pPr lvl="4"/>
            <a:r>
              <a:rPr lang="en-US" dirty="0"/>
              <a:t>User plane logs from UPF (user plane function)</a:t>
            </a:r>
          </a:p>
          <a:p>
            <a:pPr lvl="4"/>
            <a:r>
              <a:rPr lang="en-US" dirty="0"/>
              <a:t>Decisions? Resource allocation: more CPU, more mem, more network cards</a:t>
            </a:r>
          </a:p>
          <a:p>
            <a:pPr lvl="4"/>
            <a:r>
              <a:rPr lang="en-US" dirty="0"/>
              <a:t>Prioritization: Goodluck &lt; Yemisi &lt; Prof. James</a:t>
            </a:r>
          </a:p>
          <a:p>
            <a:pPr lvl="4"/>
            <a:r>
              <a:rPr lang="en-US" dirty="0"/>
              <a:t>Application of decisions: Orchestrator in management plane.</a:t>
            </a:r>
          </a:p>
          <a:p>
            <a:pPr lvl="2"/>
            <a:r>
              <a:rPr lang="en-US" dirty="0"/>
              <a:t>What is the closed loop: Use case? If high CPU, beyond a threshold, then close unwanted applications.</a:t>
            </a:r>
          </a:p>
          <a:p>
            <a:pPr lvl="4"/>
            <a:r>
              <a:rPr lang="en-US" dirty="0">
                <a:highlight>
                  <a:srgbClr val="FFFF00"/>
                </a:highlight>
              </a:rPr>
              <a:t>Source of data</a:t>
            </a:r>
            <a:r>
              <a:rPr lang="en-US" dirty="0"/>
              <a:t>: Where is the CPU data? CSV file from the dataset.</a:t>
            </a:r>
          </a:p>
          <a:p>
            <a:pPr lvl="4"/>
            <a:r>
              <a:rPr lang="en-US" dirty="0">
                <a:highlight>
                  <a:srgbClr val="FFFF00"/>
                </a:highlight>
              </a:rPr>
              <a:t>Analysis</a:t>
            </a:r>
            <a:r>
              <a:rPr lang="en-US" dirty="0"/>
              <a:t>: What is the threshold? 75%</a:t>
            </a:r>
          </a:p>
          <a:p>
            <a:pPr lvl="4"/>
            <a:r>
              <a:rPr lang="en-US" dirty="0">
                <a:highlight>
                  <a:srgbClr val="FFFF00"/>
                </a:highlight>
              </a:rPr>
              <a:t>Action</a:t>
            </a:r>
            <a:r>
              <a:rPr lang="en-US" dirty="0"/>
              <a:t>: How to close unwanted applications? &lt;&lt;commands: kill, or APIs&gt;&gt;</a:t>
            </a:r>
          </a:p>
          <a:p>
            <a:pPr lvl="5"/>
            <a:r>
              <a:rPr lang="en-US" dirty="0"/>
              <a:t>Who started the application? </a:t>
            </a:r>
            <a:r>
              <a:rPr lang="en-US" dirty="0" err="1"/>
              <a:t>Sudo</a:t>
            </a:r>
            <a:r>
              <a:rPr lang="en-US" dirty="0"/>
              <a:t>? Superuser or Andrew?</a:t>
            </a:r>
          </a:p>
          <a:p>
            <a:pPr lvl="5"/>
            <a:r>
              <a:rPr lang="en-US" dirty="0"/>
              <a:t>Priority levels of applications</a:t>
            </a:r>
          </a:p>
          <a:p>
            <a:pPr lvl="5"/>
            <a:r>
              <a:rPr lang="en-US" dirty="0"/>
              <a:t>User configured list of processes.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88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41D9-05EE-4140-928D-73AE8D21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9475-F8F8-7843-A893-0A9D0F39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 lnSpcReduction="10000"/>
          </a:bodyPr>
          <a:lstStyle/>
          <a:p>
            <a:pPr lvl="2"/>
            <a:r>
              <a:rPr lang="en-US" dirty="0"/>
              <a:t>Homework – 12 </a:t>
            </a:r>
            <a:r>
              <a:rPr lang="en-US" dirty="0" err="1"/>
              <a:t>jan</a:t>
            </a:r>
            <a:r>
              <a:rPr lang="en-US" dirty="0"/>
              <a:t> 2022</a:t>
            </a:r>
          </a:p>
          <a:p>
            <a:pPr lvl="3"/>
            <a:r>
              <a:rPr lang="en-US" dirty="0"/>
              <a:t>To </a:t>
            </a:r>
            <a:r>
              <a:rPr lang="en-US" dirty="0" err="1"/>
              <a:t>analyse</a:t>
            </a:r>
            <a:r>
              <a:rPr lang="en-US" dirty="0"/>
              <a:t> the Kaggle dataset for clearwater </a:t>
            </a:r>
          </a:p>
          <a:p>
            <a:pPr lvl="3"/>
            <a:r>
              <a:rPr lang="en-US" dirty="0"/>
              <a:t>Fault analysis in the network.</a:t>
            </a:r>
          </a:p>
          <a:p>
            <a:pPr lvl="3"/>
            <a:r>
              <a:rPr lang="en-US" dirty="0"/>
              <a:t>Reference notebooks</a:t>
            </a:r>
          </a:p>
          <a:p>
            <a:pPr lvl="3"/>
            <a:r>
              <a:rPr lang="en-US" dirty="0"/>
              <a:t>Find patterns, explore the data, no need for prediction.</a:t>
            </a:r>
          </a:p>
          <a:p>
            <a:pPr lvl="3"/>
            <a:r>
              <a:rPr lang="en-US" dirty="0"/>
              <a:t>To give you an idea about the data collected from the network</a:t>
            </a:r>
          </a:p>
          <a:p>
            <a:pPr lvl="3"/>
            <a:r>
              <a:rPr lang="en-US" dirty="0"/>
              <a:t>Thresholds, avg values, max, min</a:t>
            </a:r>
          </a:p>
          <a:p>
            <a:pPr lvl="3"/>
            <a:r>
              <a:rPr lang="en-US" dirty="0"/>
              <a:t>CSV.</a:t>
            </a:r>
          </a:p>
          <a:p>
            <a:pPr lvl="3"/>
            <a:r>
              <a:rPr lang="en-US" dirty="0">
                <a:hlinkClick r:id="rId2"/>
              </a:rPr>
              <a:t>https://www.kaggle.com/kerneler/starter-clearwater-vnf-virtual-ip-cc86a87e-a</a:t>
            </a:r>
            <a:endParaRPr lang="en-US" dirty="0"/>
          </a:p>
          <a:p>
            <a:pPr lvl="4"/>
            <a:r>
              <a:rPr lang="en-US" dirty="0"/>
              <a:t>A network operator has collected data from the deployment of the network</a:t>
            </a:r>
          </a:p>
          <a:p>
            <a:pPr lvl="4"/>
            <a:r>
              <a:rPr lang="en-US" dirty="0"/>
              <a:t>It has data collected from the application layer of IP multimedia services (IMS) used for Voice over IP,.</a:t>
            </a:r>
          </a:p>
          <a:p>
            <a:pPr lvl="4"/>
            <a:r>
              <a:rPr lang="en-US" dirty="0"/>
              <a:t>It has CPU (%), mem (MB) and network resource (packets per second) monitoring data.</a:t>
            </a:r>
          </a:p>
        </p:txBody>
      </p:sp>
    </p:spTree>
    <p:extLst>
      <p:ext uri="{BB962C8B-B14F-4D97-AF65-F5344CB8AC3E}">
        <p14:creationId xmlns:p14="http://schemas.microsoft.com/office/powerpoint/2010/main" val="2308410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2B0444-66D3-9043-B795-7FD929BFD5B7}"/>
              </a:ext>
            </a:extLst>
          </p:cNvPr>
          <p:cNvSpPr/>
          <p:nvPr/>
        </p:nvSpPr>
        <p:spPr>
          <a:xfrm>
            <a:off x="3323692" y="4293096"/>
            <a:ext cx="86409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2BA5BF-77F0-664C-AC3C-ACCEABCE43EF}"/>
              </a:ext>
            </a:extLst>
          </p:cNvPr>
          <p:cNvSpPr/>
          <p:nvPr/>
        </p:nvSpPr>
        <p:spPr>
          <a:xfrm>
            <a:off x="4547828" y="4293096"/>
            <a:ext cx="86409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84C3D5-A638-B744-A79B-A091E06A6EA8}"/>
              </a:ext>
            </a:extLst>
          </p:cNvPr>
          <p:cNvSpPr/>
          <p:nvPr/>
        </p:nvSpPr>
        <p:spPr>
          <a:xfrm>
            <a:off x="5849606" y="4293096"/>
            <a:ext cx="86409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486B6E-572C-5341-9B16-B14B3049D993}"/>
              </a:ext>
            </a:extLst>
          </p:cNvPr>
          <p:cNvSpPr/>
          <p:nvPr/>
        </p:nvSpPr>
        <p:spPr>
          <a:xfrm>
            <a:off x="4007768" y="3140968"/>
            <a:ext cx="19442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 + CN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1807FA-3D0B-6F45-B245-FD431D80D801}"/>
              </a:ext>
            </a:extLst>
          </p:cNvPr>
          <p:cNvSpPr/>
          <p:nvPr/>
        </p:nvSpPr>
        <p:spPr>
          <a:xfrm>
            <a:off x="3071664" y="2852936"/>
            <a:ext cx="3888432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695D5-011C-6B47-B60A-92D62567BDC7}"/>
              </a:ext>
            </a:extLst>
          </p:cNvPr>
          <p:cNvSpPr txBox="1"/>
          <p:nvPr/>
        </p:nvSpPr>
        <p:spPr>
          <a:xfrm>
            <a:off x="6312024" y="285293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Campus-1</a:t>
            </a:r>
          </a:p>
          <a:p>
            <a:r>
              <a:rPr lang="en-US" dirty="0"/>
              <a:t>(e.g. </a:t>
            </a:r>
            <a:r>
              <a:rPr lang="en-US" dirty="0" err="1"/>
              <a:t>uni</a:t>
            </a:r>
            <a:r>
              <a:rPr lang="en-US" dirty="0"/>
              <a:t> campus, I4.0,</a:t>
            </a:r>
          </a:p>
          <a:p>
            <a:r>
              <a:rPr lang="en-US" dirty="0"/>
              <a:t>Factory – shop floor)</a:t>
            </a:r>
          </a:p>
        </p:txBody>
      </p:sp>
    </p:spTree>
    <p:extLst>
      <p:ext uri="{BB962C8B-B14F-4D97-AF65-F5344CB8AC3E}">
        <p14:creationId xmlns:p14="http://schemas.microsoft.com/office/powerpoint/2010/main" val="16851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088C8-2FC5-5B4E-8E28-87AF24BD8592}"/>
              </a:ext>
            </a:extLst>
          </p:cNvPr>
          <p:cNvSpPr txBox="1"/>
          <p:nvPr/>
        </p:nvSpPr>
        <p:spPr>
          <a:xfrm>
            <a:off x="983432" y="54868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Management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1659E-F3C0-C24A-BF59-858E3EC4F9A6}"/>
              </a:ext>
            </a:extLst>
          </p:cNvPr>
          <p:cNvSpPr txBox="1"/>
          <p:nvPr/>
        </p:nvSpPr>
        <p:spPr>
          <a:xfrm>
            <a:off x="1127448" y="1049831"/>
            <a:ext cx="5688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UE (phone)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Access Network – Base Stations. …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Core Network – user plane functions, Authentication functions, ….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Application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B8D86-C64F-6542-BDA6-81CAB82F9B04}"/>
              </a:ext>
            </a:extLst>
          </p:cNvPr>
          <p:cNvSpPr txBox="1"/>
          <p:nvPr/>
        </p:nvSpPr>
        <p:spPr>
          <a:xfrm>
            <a:off x="1127448" y="3212976"/>
            <a:ext cx="5832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managed?</a:t>
            </a:r>
          </a:p>
          <a:p>
            <a:r>
              <a:rPr lang="en-US" dirty="0"/>
              <a:t>-&gt; network functions are managed.</a:t>
            </a:r>
          </a:p>
          <a:p>
            <a:r>
              <a:rPr lang="en-US" dirty="0"/>
              <a:t>-&gt; by network operator (e.g. Airtel)</a:t>
            </a:r>
          </a:p>
          <a:p>
            <a:r>
              <a:rPr lang="en-US" dirty="0"/>
              <a:t>-&gt; lifecycle of NF (network functions) is managed</a:t>
            </a:r>
          </a:p>
          <a:p>
            <a:r>
              <a:rPr lang="en-US" dirty="0"/>
              <a:t>-&gt; Create, Modify, Delete are all part of lifecycle</a:t>
            </a:r>
          </a:p>
          <a:p>
            <a:r>
              <a:rPr lang="en-US" dirty="0"/>
              <a:t>-&gt; what is a NF =&gt; base station, access management f(), session management f(), user plane f(), a piece of code which implements a specific functionality in the network. It can be running in a hardware (FPGA) or a virtualized </a:t>
            </a:r>
            <a:r>
              <a:rPr lang="en-US" dirty="0" err="1"/>
              <a:t>sw</a:t>
            </a:r>
            <a:r>
              <a:rPr lang="en-US" dirty="0"/>
              <a:t> (virtual box).</a:t>
            </a:r>
          </a:p>
          <a:p>
            <a:r>
              <a:rPr lang="en-US" dirty="0"/>
              <a:t>-&gt; PNF (physical) and VNF (virtual)</a:t>
            </a:r>
          </a:p>
          <a:p>
            <a:r>
              <a:rPr lang="en-US" dirty="0"/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0333C-5BDE-564A-94A1-9530B9406615}"/>
              </a:ext>
            </a:extLst>
          </p:cNvPr>
          <p:cNvSpPr txBox="1"/>
          <p:nvPr/>
        </p:nvSpPr>
        <p:spPr>
          <a:xfrm>
            <a:off x="7248128" y="117693"/>
            <a:ext cx="42484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(</a:t>
            </a:r>
            <a:r>
              <a:rPr lang="en-US" dirty="0" err="1"/>
              <a:t>basestation</a:t>
            </a:r>
            <a:r>
              <a:rPr lang="en-US" dirty="0"/>
              <a:t>)</a:t>
            </a:r>
          </a:p>
          <a:p>
            <a:r>
              <a:rPr lang="en-US" dirty="0"/>
              <a:t>	read configurations</a:t>
            </a:r>
          </a:p>
          <a:p>
            <a:r>
              <a:rPr lang="en-US" dirty="0"/>
              <a:t>	create/spawn new processes</a:t>
            </a:r>
          </a:p>
          <a:p>
            <a:r>
              <a:rPr lang="en-US" dirty="0"/>
              <a:t>	Set some parameters </a:t>
            </a:r>
          </a:p>
          <a:p>
            <a:r>
              <a:rPr lang="en-US" dirty="0"/>
              <a:t>		Tx Power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		Ant orientation</a:t>
            </a:r>
          </a:p>
          <a:p>
            <a:r>
              <a:rPr lang="en-US" dirty="0"/>
              <a:t>	Set some resource parameters</a:t>
            </a:r>
          </a:p>
          <a:p>
            <a:r>
              <a:rPr lang="en-US" dirty="0"/>
              <a:t>		the number of CPUs</a:t>
            </a:r>
          </a:p>
          <a:p>
            <a:r>
              <a:rPr lang="en-US" dirty="0"/>
              <a:t>		the max MB of mem</a:t>
            </a:r>
          </a:p>
          <a:p>
            <a:r>
              <a:rPr lang="en-US" dirty="0"/>
              <a:t>		the max # of packets/s that will be used.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Modify</a:t>
            </a:r>
            <a:r>
              <a:rPr lang="en-US" dirty="0"/>
              <a:t>()</a:t>
            </a:r>
          </a:p>
          <a:p>
            <a:r>
              <a:rPr lang="en-US" dirty="0"/>
              <a:t>	modify the configurations</a:t>
            </a:r>
          </a:p>
          <a:p>
            <a:r>
              <a:rPr lang="en-US" dirty="0"/>
              <a:t>	modify the parameters</a:t>
            </a:r>
          </a:p>
          <a:p>
            <a:r>
              <a:rPr lang="en-US" dirty="0"/>
              <a:t>	modify the resource parameters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Delete</a:t>
            </a:r>
            <a:r>
              <a:rPr lang="en-US" dirty="0"/>
              <a:t>()</a:t>
            </a:r>
          </a:p>
          <a:p>
            <a:r>
              <a:rPr lang="en-US" dirty="0"/>
              <a:t>	kill the base station</a:t>
            </a:r>
          </a:p>
          <a:p>
            <a:r>
              <a:rPr lang="en-US" dirty="0"/>
              <a:t>	remove some of the resources</a:t>
            </a:r>
          </a:p>
          <a:p>
            <a:r>
              <a:rPr lang="en-US" dirty="0"/>
              <a:t>		remove the CPUs</a:t>
            </a:r>
          </a:p>
          <a:p>
            <a:r>
              <a:rPr lang="en-US" dirty="0"/>
              <a:t>		remove the mem</a:t>
            </a:r>
          </a:p>
          <a:p>
            <a:r>
              <a:rPr lang="en-US" dirty="0"/>
              <a:t>	 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4916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B6DDD2-902F-C24B-B483-5451B3452772}"/>
              </a:ext>
            </a:extLst>
          </p:cNvPr>
          <p:cNvSpPr txBox="1"/>
          <p:nvPr/>
        </p:nvSpPr>
        <p:spPr>
          <a:xfrm>
            <a:off x="911424" y="764704"/>
            <a:ext cx="96490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Intro to 5G (network architecture)</a:t>
            </a:r>
          </a:p>
          <a:p>
            <a:pPr marL="800100" lvl="1" indent="-342900">
              <a:buAutoNum type="arabicPeriod"/>
            </a:pPr>
            <a:r>
              <a:rPr lang="en-US" dirty="0"/>
              <a:t>CP/UP</a:t>
            </a:r>
          </a:p>
          <a:p>
            <a:pPr marL="800100" lvl="1" indent="-342900">
              <a:buAutoNum type="arabicPeriod"/>
            </a:pPr>
            <a:r>
              <a:rPr lang="en-US" dirty="0"/>
              <a:t>Protocol stacks</a:t>
            </a:r>
          </a:p>
          <a:p>
            <a:pPr marL="800100" lvl="1" indent="-342900">
              <a:buAutoNum type="arabicPeriod"/>
            </a:pPr>
            <a:r>
              <a:rPr lang="en-US" dirty="0"/>
              <a:t>Sequences - homework</a:t>
            </a:r>
          </a:p>
          <a:p>
            <a:pPr marL="342900" indent="-342900">
              <a:buAutoNum type="arabicPeriod"/>
            </a:pPr>
            <a:r>
              <a:rPr lang="en-US" dirty="0"/>
              <a:t>Intro to closed loops</a:t>
            </a:r>
          </a:p>
          <a:p>
            <a:pPr marL="800100" lvl="1" indent="-342900">
              <a:buAutoNum type="arabicPeriod"/>
            </a:pPr>
            <a:r>
              <a:rPr lang="en-US" dirty="0"/>
              <a:t>Clearwater example</a:t>
            </a:r>
          </a:p>
          <a:p>
            <a:pPr marL="342900" indent="-342900">
              <a:buAutoNum type="arabicPeriod"/>
            </a:pPr>
            <a:r>
              <a:rPr lang="en-US" dirty="0"/>
              <a:t>Intro to management plane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Lec</a:t>
            </a:r>
            <a:r>
              <a:rPr lang="en-US" dirty="0"/>
              <a:t>- Next week: Orchestrator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Lec</a:t>
            </a:r>
            <a:r>
              <a:rPr lang="en-US" dirty="0"/>
              <a:t> - Closed loop examples</a:t>
            </a:r>
          </a:p>
          <a:p>
            <a:pPr marL="800100" lvl="1" indent="-342900">
              <a:buAutoNum type="arabicPeriod"/>
            </a:pPr>
            <a:r>
              <a:rPr lang="en-US" dirty="0"/>
              <a:t>3GPP</a:t>
            </a:r>
          </a:p>
          <a:p>
            <a:pPr marL="800100" lvl="1" indent="-342900">
              <a:buAutoNum type="arabicPeriod"/>
            </a:pPr>
            <a:r>
              <a:rPr lang="en-US" dirty="0"/>
              <a:t>ITU</a:t>
            </a:r>
          </a:p>
          <a:p>
            <a:pPr marL="800100" lvl="1" indent="-342900">
              <a:buAutoNum type="arabicPeriod"/>
            </a:pPr>
            <a:r>
              <a:rPr lang="en-US" dirty="0"/>
              <a:t>ZSM</a:t>
            </a:r>
          </a:p>
          <a:p>
            <a:pPr marL="800100" lvl="1" indent="-342900">
              <a:buAutoNum type="arabicPeriod"/>
            </a:pPr>
            <a:r>
              <a:rPr lang="en-US" dirty="0"/>
              <a:t>NFV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Lec</a:t>
            </a:r>
            <a:r>
              <a:rPr lang="en-US" dirty="0"/>
              <a:t>- TOSCA structure</a:t>
            </a:r>
          </a:p>
          <a:p>
            <a:pPr marL="800100" lvl="1" indent="-342900">
              <a:buAutoNum type="arabicPeriod"/>
            </a:pPr>
            <a:r>
              <a:rPr lang="en-US" dirty="0"/>
              <a:t>Basic format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Lec</a:t>
            </a:r>
            <a:r>
              <a:rPr lang="en-US" dirty="0"/>
              <a:t>- Representation of closed loops using TOSCA</a:t>
            </a:r>
          </a:p>
          <a:p>
            <a:pPr marL="800100" lvl="1" indent="-342900">
              <a:buAutoNum type="arabicPeriod"/>
            </a:pPr>
            <a:r>
              <a:rPr lang="en-US" dirty="0"/>
              <a:t>papers</a:t>
            </a:r>
          </a:p>
        </p:txBody>
      </p:sp>
    </p:spTree>
    <p:extLst>
      <p:ext uri="{BB962C8B-B14F-4D97-AF65-F5344CB8AC3E}">
        <p14:creationId xmlns:p14="http://schemas.microsoft.com/office/powerpoint/2010/main" val="121603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62A5-F5A2-BD45-A1E3-00379B31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5761"/>
            <a:ext cx="10972800" cy="937515"/>
          </a:xfrm>
        </p:spPr>
        <p:txBody>
          <a:bodyPr>
            <a:normAutofit/>
          </a:bodyPr>
          <a:lstStyle/>
          <a:p>
            <a:r>
              <a:rPr lang="en-US" sz="4000" dirty="0"/>
              <a:t>Work methodology for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8AD0-44A6-A34C-A022-5B1117E1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74" y="11660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Weekly call: </a:t>
            </a:r>
            <a:r>
              <a:rPr lang="en-US" sz="2400" dirty="0"/>
              <a:t>Wednesdays 3pm Nigeria time</a:t>
            </a:r>
            <a:endParaRPr lang="en-US" dirty="0"/>
          </a:p>
          <a:p>
            <a:r>
              <a:rPr lang="en-US" dirty="0"/>
              <a:t>All materials would be uploaded in </a:t>
            </a:r>
            <a:r>
              <a:rPr lang="en-US" dirty="0" err="1"/>
              <a:t>github</a:t>
            </a:r>
            <a:r>
              <a:rPr lang="en-US" dirty="0"/>
              <a:t>. Kindly create a </a:t>
            </a:r>
            <a:r>
              <a:rPr lang="en-US" dirty="0" err="1"/>
              <a:t>github</a:t>
            </a:r>
            <a:r>
              <a:rPr lang="en-US" dirty="0"/>
              <a:t> account and send it to me so that I can invite you.</a:t>
            </a:r>
          </a:p>
          <a:p>
            <a:pPr lvl="1"/>
            <a:r>
              <a:rPr lang="en-US" dirty="0">
                <a:hlinkClick r:id="rId2"/>
              </a:rPr>
              <a:t>https://github.com/vrra/Students-mentoring-2022</a:t>
            </a:r>
            <a:endParaRPr lang="en-US" dirty="0"/>
          </a:p>
          <a:p>
            <a:r>
              <a:rPr lang="en-US" dirty="0"/>
              <a:t>All Q&amp;A:</a:t>
            </a:r>
          </a:p>
          <a:p>
            <a:pPr lvl="1"/>
            <a:r>
              <a:rPr lang="en-US" dirty="0">
                <a:hlinkClick r:id="rId3"/>
              </a:rPr>
              <a:t>https://github.com/vrra/Students-mentoring-2022/discussions/categories/q-a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5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D1B9-A879-E93E-1FA4-BC9A69F0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92" y="-157410"/>
            <a:ext cx="10972800" cy="11430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B0E1-A59D-735A-B434-26C56343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48" y="817081"/>
            <a:ext cx="11593288" cy="60212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is UE: user equipment (also called as smartphone)</a:t>
            </a:r>
          </a:p>
          <a:p>
            <a:pPr lvl="1"/>
            <a:r>
              <a:rPr lang="en-US" dirty="0"/>
              <a:t>Carried by Daniel, Aaron, Evangel, Flourish and </a:t>
            </a:r>
            <a:r>
              <a:rPr lang="en-US" dirty="0" err="1"/>
              <a:t>Ojukannaiye</a:t>
            </a:r>
            <a:endParaRPr lang="en-US" dirty="0"/>
          </a:p>
          <a:p>
            <a:pPr lvl="1"/>
            <a:r>
              <a:rPr lang="en-US" dirty="0"/>
              <a:t>There are many such UEs in a network</a:t>
            </a:r>
          </a:p>
          <a:p>
            <a:r>
              <a:rPr lang="en-US" dirty="0"/>
              <a:t>What is BS: Base station (network functions – python programs)</a:t>
            </a:r>
          </a:p>
          <a:p>
            <a:pPr lvl="1"/>
            <a:r>
              <a:rPr lang="en-US" dirty="0"/>
              <a:t>End point in the network which transmits and receives signal from the UE, so that Daniel, Aaron, Evangel, Flourish and </a:t>
            </a:r>
            <a:r>
              <a:rPr lang="en-US" dirty="0" err="1"/>
              <a:t>Ojukannaiye</a:t>
            </a:r>
            <a:r>
              <a:rPr lang="en-US" dirty="0"/>
              <a:t> can communicate with Vishnu.</a:t>
            </a:r>
          </a:p>
          <a:p>
            <a:pPr lvl="1"/>
            <a:r>
              <a:rPr lang="en-US" dirty="0"/>
              <a:t>Made by network vendors e.g. Nokia, E///, Huawei, Samsung</a:t>
            </a:r>
          </a:p>
          <a:p>
            <a:r>
              <a:rPr lang="en-US" dirty="0"/>
              <a:t>What is CN: Core Network (network functions - python programs)</a:t>
            </a:r>
          </a:p>
          <a:p>
            <a:pPr lvl="1"/>
            <a:r>
              <a:rPr lang="en-US" dirty="0"/>
              <a:t>Supports connection of many UEs and BSs providing geographic coverage and interconnection and aggregation. E.g. Minna and Abuja. </a:t>
            </a:r>
          </a:p>
          <a:p>
            <a:pPr lvl="1"/>
            <a:r>
              <a:rPr lang="en-US" dirty="0"/>
              <a:t>Made by network vendors e.g. Nokia, E///, Huawei, Samsung, Cisco</a:t>
            </a:r>
          </a:p>
          <a:p>
            <a:r>
              <a:rPr lang="en-US" dirty="0"/>
              <a:t>What are Application Servers (network functions - python programs)</a:t>
            </a:r>
          </a:p>
          <a:p>
            <a:pPr lvl="1"/>
            <a:r>
              <a:rPr lang="en-US" dirty="0"/>
              <a:t>Are applications e.g. Video servers, Gaming servers, Zoom Servers, VoIP Server, video caching service.</a:t>
            </a:r>
          </a:p>
          <a:p>
            <a:pPr lvl="1"/>
            <a:r>
              <a:rPr lang="en-US" dirty="0"/>
              <a:t>E.g. Insta, YouTube, TikTok.</a:t>
            </a:r>
          </a:p>
          <a:p>
            <a:pPr lvl="1"/>
            <a:endParaRPr lang="en-US" dirty="0"/>
          </a:p>
          <a:p>
            <a:r>
              <a:rPr lang="en-US" dirty="0"/>
              <a:t>Who is a Network Operator</a:t>
            </a:r>
          </a:p>
          <a:p>
            <a:pPr lvl="1"/>
            <a:r>
              <a:rPr lang="en-US" dirty="0"/>
              <a:t>Are companies which operate the network and the service. E.g. MTN, Airtel, VF, KT, KDDI, NTT, China Mobile</a:t>
            </a:r>
          </a:p>
          <a:p>
            <a:pPr lvl="1"/>
            <a:r>
              <a:rPr lang="en-US" dirty="0"/>
              <a:t>Manage the service. </a:t>
            </a:r>
          </a:p>
          <a:p>
            <a:pPr lvl="2"/>
            <a:r>
              <a:rPr lang="en-US" dirty="0"/>
              <a:t>Solve the Faults in the network, </a:t>
            </a:r>
          </a:p>
          <a:p>
            <a:pPr lvl="2"/>
            <a:r>
              <a:rPr lang="en-US" dirty="0"/>
              <a:t>Provisioning of BS, CN, Applications – introduce, subscriptions etc.</a:t>
            </a:r>
          </a:p>
          <a:p>
            <a:pPr lvl="1"/>
            <a:r>
              <a:rPr lang="en-US" dirty="0"/>
              <a:t>Orchestrator (function in the network which helps the network operator in management)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31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630D1DD9-1BC8-6640-911B-545EFD56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2750"/>
            <a:ext cx="7620000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C51C61-3871-604B-ADA5-F7752D2F175E}"/>
              </a:ext>
            </a:extLst>
          </p:cNvPr>
          <p:cNvSpPr/>
          <p:nvPr/>
        </p:nvSpPr>
        <p:spPr>
          <a:xfrm>
            <a:off x="5243139" y="3244334"/>
            <a:ext cx="1705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Source: Ericsson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9A2F4-A63E-AE4D-98A9-9E3925D031AF}"/>
              </a:ext>
            </a:extLst>
          </p:cNvPr>
          <p:cNvSpPr/>
          <p:nvPr/>
        </p:nvSpPr>
        <p:spPr>
          <a:xfrm>
            <a:off x="2063553" y="6445250"/>
            <a:ext cx="1705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Source: Ericsson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4D6C5-FE51-5848-91C4-3493AEBACB7E}"/>
              </a:ext>
            </a:extLst>
          </p:cNvPr>
          <p:cNvSpPr txBox="1"/>
          <p:nvPr/>
        </p:nvSpPr>
        <p:spPr>
          <a:xfrm>
            <a:off x="767408" y="4046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 notes from 23 Feb 2022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4449F-D608-764C-8953-50A556167C14}"/>
              </a:ext>
            </a:extLst>
          </p:cNvPr>
          <p:cNvSpPr txBox="1"/>
          <p:nvPr/>
        </p:nvSpPr>
        <p:spPr>
          <a:xfrm>
            <a:off x="767408" y="1065892"/>
            <a:ext cx="103691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to the use case doc: &lt;&lt;</a:t>
            </a:r>
            <a:r>
              <a:rPr lang="en-US" dirty="0">
                <a:hlinkClick r:id="rId2"/>
              </a:rPr>
              <a:t>click here</a:t>
            </a:r>
            <a:r>
              <a:rPr lang="en-US" dirty="0"/>
              <a:t>&gt;&gt;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 the operator (e.g. Airtel) improves the closed loop functions in the network, the </a:t>
            </a:r>
            <a:r>
              <a:rPr lang="en-US" dirty="0">
                <a:highlight>
                  <a:srgbClr val="FFFF00"/>
                </a:highlight>
              </a:rPr>
              <a:t>autonomy</a:t>
            </a:r>
            <a:r>
              <a:rPr lang="en-US" dirty="0"/>
              <a:t> of the network (</a:t>
            </a:r>
            <a:r>
              <a:rPr lang="en-US" dirty="0">
                <a:highlight>
                  <a:srgbClr val="FFFF00"/>
                </a:highlight>
              </a:rPr>
              <a:t>increases</a:t>
            </a:r>
            <a:r>
              <a:rPr lang="en-US" dirty="0"/>
              <a:t>).</a:t>
            </a:r>
          </a:p>
          <a:p>
            <a:pPr marL="1257300" lvl="2" indent="-342900">
              <a:buAutoNum type="arabicPeriod"/>
            </a:pPr>
            <a:r>
              <a:rPr lang="en-US" dirty="0"/>
              <a:t>&gt;&gt; the closed loop (using data collection, analysis AI/ML and APIs is able to automate</a:t>
            </a:r>
          </a:p>
          <a:p>
            <a:pPr marL="1257300" lvl="2" indent="-342900">
              <a:buAutoNum type="arabicPeriod"/>
            </a:pPr>
            <a:r>
              <a:rPr lang="en-US" dirty="0"/>
              <a:t>&gt;&gt; and increase the autonomy</a:t>
            </a:r>
          </a:p>
          <a:p>
            <a:pPr marL="1257300" lvl="2" indent="-342900">
              <a:buAutoNum type="arabicPeriod"/>
            </a:pPr>
            <a:r>
              <a:rPr lang="en-US" dirty="0"/>
              <a:t>&gt;&gt; e.g. In clearwater VNF, if the CPU &gt; 75 %, then a notification is provided to the operator to increase the CPU/mem/network cards.</a:t>
            </a:r>
          </a:p>
          <a:p>
            <a:pPr marL="1257300" lvl="2" indent="-342900">
              <a:buAutoNum type="arabicPeriod"/>
            </a:pPr>
            <a:r>
              <a:rPr lang="en-US" dirty="0"/>
              <a:t>&gt;&gt; e.g. due to this closed loop, operator avoids crash of clearwater VNF.</a:t>
            </a:r>
          </a:p>
          <a:p>
            <a:r>
              <a:rPr lang="en-US" dirty="0"/>
              <a:t>2. </a:t>
            </a:r>
            <a:r>
              <a:rPr lang="en-GB" dirty="0"/>
              <a:t>Cat 1: describes a scenario related to </a:t>
            </a:r>
            <a:r>
              <a:rPr lang="en-GB" dirty="0">
                <a:highlight>
                  <a:srgbClr val="FFFF00"/>
                </a:highlight>
              </a:rPr>
              <a:t>core autonomous behaviour </a:t>
            </a:r>
            <a:r>
              <a:rPr lang="en-GB" dirty="0"/>
              <a:t>itself. </a:t>
            </a:r>
          </a:p>
          <a:p>
            <a:r>
              <a:rPr lang="en-GB" dirty="0"/>
              <a:t>	&gt;&gt; e.g. Godswill has a car. It has 6 seater, …., powerful engine, …..</a:t>
            </a:r>
          </a:p>
          <a:p>
            <a:r>
              <a:rPr lang="en-GB" dirty="0"/>
              <a:t>	&gt;&gt; e.g. it moves fast, it has automatic gears, it has spare wheel, it has 6 seatbelts, etc</a:t>
            </a:r>
          </a:p>
          <a:p>
            <a:r>
              <a:rPr lang="en-GB" dirty="0"/>
              <a:t>    Cat 2: describes a scenario related to </a:t>
            </a:r>
            <a:r>
              <a:rPr lang="en-GB" dirty="0">
                <a:highlight>
                  <a:srgbClr val="FFFF00"/>
                </a:highlight>
              </a:rPr>
              <a:t>application of autonomous behaviour </a:t>
            </a:r>
            <a:r>
              <a:rPr lang="en-GB" dirty="0"/>
              <a:t>in the network. </a:t>
            </a:r>
          </a:p>
          <a:p>
            <a:r>
              <a:rPr lang="en-GB" dirty="0"/>
              <a:t>	&gt;&gt; e.g. Godswill drives the car to FUT Minna </a:t>
            </a:r>
            <a:r>
              <a:rPr lang="en-GB" dirty="0" err="1"/>
              <a:t>everday</a:t>
            </a:r>
            <a:endParaRPr lang="en-GB" dirty="0"/>
          </a:p>
          <a:p>
            <a:r>
              <a:rPr lang="en-GB" dirty="0"/>
              <a:t>	&gt;&gt; e.g. Godswill uses the seatbelt to make himself safe.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663E5-A3AD-2F49-987D-1E344262F5BC}"/>
              </a:ext>
            </a:extLst>
          </p:cNvPr>
          <p:cNvSpPr/>
          <p:nvPr/>
        </p:nvSpPr>
        <p:spPr>
          <a:xfrm>
            <a:off x="623392" y="6074809"/>
            <a:ext cx="556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Advantage:  reducing troubleshooting time and error rate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2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4D6C5-FE51-5848-91C4-3493AEBACB7E}"/>
              </a:ext>
            </a:extLst>
          </p:cNvPr>
          <p:cNvSpPr txBox="1"/>
          <p:nvPr/>
        </p:nvSpPr>
        <p:spPr>
          <a:xfrm>
            <a:off x="586341" y="-399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 notes from 23 Feb 2022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4449F-D608-764C-8953-50A556167C14}"/>
              </a:ext>
            </a:extLst>
          </p:cNvPr>
          <p:cNvSpPr txBox="1"/>
          <p:nvPr/>
        </p:nvSpPr>
        <p:spPr>
          <a:xfrm>
            <a:off x="361682" y="1305341"/>
            <a:ext cx="11809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 of data:</a:t>
            </a:r>
          </a:p>
          <a:p>
            <a:r>
              <a:rPr lang="en-US" dirty="0"/>
              <a:t>	1. </a:t>
            </a:r>
            <a:r>
              <a:rPr lang="en-GB" dirty="0"/>
              <a:t>collect real-time data (vs. offline, non real time) – e.g. Yemisi is UL (uplink) upload of photo, while she is doing it, collect data from management plane.  E.g. </a:t>
            </a:r>
            <a:r>
              <a:rPr lang="en-GB" dirty="0" err="1"/>
              <a:t>xopera</a:t>
            </a:r>
            <a:r>
              <a:rPr lang="en-GB" dirty="0"/>
              <a:t> orchestrator. Resource allocation. Resource = </a:t>
            </a:r>
            <a:r>
              <a:rPr lang="en-GB" dirty="0" err="1"/>
              <a:t>cpu</a:t>
            </a:r>
            <a:r>
              <a:rPr lang="en-GB" dirty="0"/>
              <a:t>, mem, network NIC.</a:t>
            </a:r>
          </a:p>
          <a:p>
            <a:r>
              <a:rPr lang="en-GB" dirty="0"/>
              <a:t>	2. from integrated network management : is the same as management plane </a:t>
            </a:r>
          </a:p>
          <a:p>
            <a:r>
              <a:rPr lang="en-GB" dirty="0"/>
              <a:t>		e.g. managing different network elements - allocate resources (</a:t>
            </a:r>
            <a:r>
              <a:rPr lang="en-GB" dirty="0" err="1"/>
              <a:t>cpu</a:t>
            </a:r>
            <a:r>
              <a:rPr lang="en-GB" dirty="0"/>
              <a:t>, mem, and network NIC), de-allocate resources , e.g. monitor the usage of resources ,  configuration of parameters in the network (e.g. maximum bitrate allowed for Mr. Goodluck). E.g. </a:t>
            </a:r>
            <a:r>
              <a:rPr lang="en-GB" dirty="0" err="1"/>
              <a:t>xOpera</a:t>
            </a:r>
            <a:r>
              <a:rPr lang="en-GB" dirty="0"/>
              <a:t> which Blessed explained.</a:t>
            </a:r>
          </a:p>
          <a:p>
            <a:r>
              <a:rPr lang="en-GB" dirty="0"/>
              <a:t>	3. diagnostics data is collected from network elements: decided based on the KPI (key performance indicator):</a:t>
            </a:r>
          </a:p>
          <a:p>
            <a:r>
              <a:rPr lang="en-GB" dirty="0"/>
              <a:t>		e.g. for a student. = GPA (grade point average) – how well you are studying.</a:t>
            </a:r>
          </a:p>
          <a:p>
            <a:r>
              <a:rPr lang="en-GB" dirty="0"/>
              <a:t>		e.g. for a network element = KPI = packets dropped, delay introduced, jitter introduced, throughput</a:t>
            </a:r>
          </a:p>
          <a:p>
            <a:r>
              <a:rPr lang="en-GB" dirty="0"/>
              <a:t>	4. network elements typically expose certain measurements (e.g. from clearwater VNF, packets processed per second, total number of packets dropped, etc) – there are functions which you can call to get this data.</a:t>
            </a:r>
          </a:p>
          <a:p>
            <a:r>
              <a:rPr lang="en-GB" dirty="0"/>
              <a:t>	5. we map the measurements to the KPIs e.g. by analysing the total number of packets dropped (real time) every 1 second, then operator can find the trend of packet loss in the network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813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4D6C5-FE51-5848-91C4-3493AEBACB7E}"/>
              </a:ext>
            </a:extLst>
          </p:cNvPr>
          <p:cNvSpPr txBox="1"/>
          <p:nvPr/>
        </p:nvSpPr>
        <p:spPr>
          <a:xfrm>
            <a:off x="586341" y="-399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 notes from 23 Feb 2022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11A95-E2E8-024C-879A-0F68CB4C6132}"/>
              </a:ext>
            </a:extLst>
          </p:cNvPr>
          <p:cNvSpPr/>
          <p:nvPr/>
        </p:nvSpPr>
        <p:spPr>
          <a:xfrm>
            <a:off x="616068" y="980728"/>
            <a:ext cx="104484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Analysis of data</a:t>
            </a:r>
          </a:p>
          <a:p>
            <a:r>
              <a:rPr lang="en-IN" dirty="0"/>
              <a:t>	3. </a:t>
            </a:r>
            <a:r>
              <a:rPr lang="en-US" dirty="0"/>
              <a:t>Classification algorithms, outlier detection, are used for finding, predicting faults.</a:t>
            </a:r>
          </a:p>
          <a:p>
            <a:r>
              <a:rPr lang="en-US" dirty="0"/>
              <a:t>	Homework: find the details of SVM (support vector machine).</a:t>
            </a:r>
          </a:p>
          <a:p>
            <a:r>
              <a:rPr lang="en-US" dirty="0"/>
              <a:t>			SVM is used </a:t>
            </a:r>
            <a:r>
              <a:rPr lang="en-US" u="sng" dirty="0"/>
              <a:t>mostly</a:t>
            </a:r>
            <a:r>
              <a:rPr lang="en-US" dirty="0"/>
              <a:t> in [o1: classification or o2: regression]</a:t>
            </a:r>
            <a:endParaRPr lang="en-IN" dirty="0"/>
          </a:p>
          <a:p>
            <a:r>
              <a:rPr lang="en-IN" dirty="0"/>
              <a:t> 			objective of the support vector machine algorithm is to find a hyperplane in an N-dimensional space(N — the number of features) that distinctly classifies the data points.</a:t>
            </a:r>
          </a:p>
          <a:p>
            <a:r>
              <a:rPr lang="en-IN" dirty="0"/>
              <a:t>			</a:t>
            </a:r>
          </a:p>
          <a:p>
            <a:r>
              <a:rPr lang="en-IN" dirty="0">
                <a:highlight>
                  <a:srgbClr val="FFFF00"/>
                </a:highlight>
              </a:rPr>
              <a:t>Decision </a:t>
            </a:r>
          </a:p>
          <a:p>
            <a:r>
              <a:rPr lang="en-IN" dirty="0"/>
              <a:t>	4. </a:t>
            </a:r>
            <a:r>
              <a:rPr lang="en-GB" dirty="0"/>
              <a:t>intelligent recommendation algorithms and search engines, and to directly  provide reasons and recommend solutions of each abnormal network element</a:t>
            </a:r>
          </a:p>
          <a:p>
            <a:r>
              <a:rPr lang="en-GB" dirty="0"/>
              <a:t>	Homework: find recommendation algorithms from ML – tell me examples.</a:t>
            </a:r>
            <a:endParaRPr lang="en-IN" dirty="0"/>
          </a:p>
          <a:p>
            <a:endParaRPr lang="en-IN" dirty="0"/>
          </a:p>
          <a:p>
            <a:r>
              <a:rPr lang="en-US" dirty="0">
                <a:highlight>
                  <a:srgbClr val="FFFF00"/>
                </a:highlight>
              </a:rPr>
              <a:t>Application of the decision (where? </a:t>
            </a:r>
            <a:r>
              <a:rPr lang="en-US" strike="sngStrike" dirty="0">
                <a:highlight>
                  <a:srgbClr val="FFFF00"/>
                </a:highlight>
              </a:rPr>
              <a:t>O1: in the operator manual book or </a:t>
            </a:r>
            <a:r>
              <a:rPr lang="en-US" dirty="0">
                <a:highlight>
                  <a:srgbClr val="FFFF00"/>
                </a:highlight>
              </a:rPr>
              <a:t>O2: directly in the network using APIs)</a:t>
            </a:r>
          </a:p>
          <a:p>
            <a:r>
              <a:rPr lang="en-GB" dirty="0"/>
              <a:t>	5. implementation, and evaluation and optimization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B77889-D3B1-D24D-BFA0-0E4B76BACDA4}"/>
              </a:ext>
            </a:extLst>
          </p:cNvPr>
          <p:cNvCxnSpPr/>
          <p:nvPr/>
        </p:nvCxnSpPr>
        <p:spPr>
          <a:xfrm flipV="1">
            <a:off x="1415480" y="5085184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309B40-E6CC-4745-ACAA-A88B67A07FA2}"/>
              </a:ext>
            </a:extLst>
          </p:cNvPr>
          <p:cNvCxnSpPr/>
          <p:nvPr/>
        </p:nvCxnSpPr>
        <p:spPr>
          <a:xfrm>
            <a:off x="1487488" y="6453336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25B1457-20B6-2F46-B0D9-097083D2F26E}"/>
              </a:ext>
            </a:extLst>
          </p:cNvPr>
          <p:cNvSpPr/>
          <p:nvPr/>
        </p:nvSpPr>
        <p:spPr>
          <a:xfrm>
            <a:off x="1631504" y="60932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458D4F-98FA-0340-B914-1C118F75EE4B}"/>
              </a:ext>
            </a:extLst>
          </p:cNvPr>
          <p:cNvSpPr/>
          <p:nvPr/>
        </p:nvSpPr>
        <p:spPr>
          <a:xfrm>
            <a:off x="1783904" y="62456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098882-901E-1A41-8131-C430B7D1D374}"/>
              </a:ext>
            </a:extLst>
          </p:cNvPr>
          <p:cNvSpPr/>
          <p:nvPr/>
        </p:nvSpPr>
        <p:spPr>
          <a:xfrm>
            <a:off x="1997978" y="594345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9876B4-2657-4C40-8E17-478CAF1A2173}"/>
              </a:ext>
            </a:extLst>
          </p:cNvPr>
          <p:cNvSpPr/>
          <p:nvPr/>
        </p:nvSpPr>
        <p:spPr>
          <a:xfrm>
            <a:off x="2271192" y="608491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E2598-0D24-A546-B319-DA2840C822B6}"/>
              </a:ext>
            </a:extLst>
          </p:cNvPr>
          <p:cNvSpPr/>
          <p:nvPr/>
        </p:nvSpPr>
        <p:spPr>
          <a:xfrm>
            <a:off x="2423592" y="623731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5CB5C-D064-8B42-8891-B551F9043613}"/>
              </a:ext>
            </a:extLst>
          </p:cNvPr>
          <p:cNvSpPr/>
          <p:nvPr/>
        </p:nvSpPr>
        <p:spPr>
          <a:xfrm>
            <a:off x="2495600" y="5992869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C405EB-932E-E642-9F17-51578F83B22F}"/>
              </a:ext>
            </a:extLst>
          </p:cNvPr>
          <p:cNvSpPr/>
          <p:nvPr/>
        </p:nvSpPr>
        <p:spPr>
          <a:xfrm>
            <a:off x="2343200" y="58052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91DED9-51AA-EB45-A69F-7C6F31FAAE5C}"/>
              </a:ext>
            </a:extLst>
          </p:cNvPr>
          <p:cNvSpPr/>
          <p:nvPr/>
        </p:nvSpPr>
        <p:spPr>
          <a:xfrm>
            <a:off x="2567608" y="5713221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13EEB6-F3FA-2844-8444-990482F2E7FF}"/>
              </a:ext>
            </a:extLst>
          </p:cNvPr>
          <p:cNvCxnSpPr/>
          <p:nvPr/>
        </p:nvCxnSpPr>
        <p:spPr>
          <a:xfrm flipV="1">
            <a:off x="2069986" y="5085184"/>
            <a:ext cx="42561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FF3A33-0AA8-F248-BD14-C160E4604DD3}"/>
              </a:ext>
            </a:extLst>
          </p:cNvPr>
          <p:cNvSpPr/>
          <p:nvPr/>
        </p:nvSpPr>
        <p:spPr>
          <a:xfrm>
            <a:off x="2423592" y="544522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9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4D6C5-FE51-5848-91C4-3493AEBACB7E}"/>
              </a:ext>
            </a:extLst>
          </p:cNvPr>
          <p:cNvSpPr txBox="1"/>
          <p:nvPr/>
        </p:nvSpPr>
        <p:spPr>
          <a:xfrm>
            <a:off x="407368" y="476672"/>
            <a:ext cx="10873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contribution to ITU focus group Autonomous networks</a:t>
            </a:r>
          </a:p>
          <a:p>
            <a:r>
              <a:rPr lang="en-US" dirty="0"/>
              <a:t>	&gt;Create a student paper</a:t>
            </a:r>
          </a:p>
          <a:p>
            <a:r>
              <a:rPr lang="en-US" dirty="0"/>
              <a:t>	&gt;discuss the student paper in this meeting</a:t>
            </a:r>
          </a:p>
          <a:p>
            <a:r>
              <a:rPr lang="en-US" dirty="0"/>
              <a:t>	&gt;present the student paper in the ITU meeting.</a:t>
            </a:r>
          </a:p>
          <a:p>
            <a:r>
              <a:rPr lang="en-US" dirty="0"/>
              <a:t>	&gt;</a:t>
            </a:r>
            <a:r>
              <a:rPr lang="en-US" u="sng" dirty="0"/>
              <a:t>30 Mar 2022 </a:t>
            </a:r>
            <a:r>
              <a:rPr lang="en-US" dirty="0"/>
              <a:t>[</a:t>
            </a:r>
            <a:r>
              <a:rPr lang="en-US" dirty="0">
                <a:highlight>
                  <a:srgbClr val="FFFF00"/>
                </a:highlight>
              </a:rPr>
              <a:t>23rd Mar </a:t>
            </a:r>
            <a:r>
              <a:rPr lang="en-US" dirty="0"/>
              <a:t>- internal review with Prof. James]</a:t>
            </a:r>
          </a:p>
          <a:p>
            <a:r>
              <a:rPr lang="en-US" dirty="0"/>
              <a:t>	&gt;how to register: </a:t>
            </a:r>
            <a:r>
              <a:rPr lang="en-US" dirty="0">
                <a:hlinkClick r:id="rId2"/>
              </a:rPr>
              <a:t>https://www.itu.int/net4/CRM/xreg/web/Registration.aspx?Event=C-00011095</a:t>
            </a:r>
            <a:r>
              <a:rPr lang="en-US" dirty="0"/>
              <a:t> </a:t>
            </a:r>
          </a:p>
          <a:p>
            <a:r>
              <a:rPr lang="en-US" dirty="0"/>
              <a:t>	&gt;what is the content? What should go into the paper:</a:t>
            </a:r>
          </a:p>
          <a:p>
            <a:r>
              <a:rPr lang="en-US" dirty="0"/>
              <a:t>		- introduction to 5G, closed loops</a:t>
            </a:r>
          </a:p>
          <a:p>
            <a:r>
              <a:rPr lang="en-US" dirty="0"/>
              <a:t>		- background of 2021 work by WINEST team</a:t>
            </a:r>
          </a:p>
          <a:p>
            <a:r>
              <a:rPr lang="en-US" dirty="0"/>
              <a:t>		- closed loop examples and use cases</a:t>
            </a:r>
          </a:p>
          <a:p>
            <a:r>
              <a:rPr lang="en-US" dirty="0"/>
              <a:t>		- TOSCA based representations.</a:t>
            </a:r>
          </a:p>
          <a:p>
            <a:endParaRPr lang="en-US" dirty="0"/>
          </a:p>
          <a:p>
            <a:r>
              <a:rPr lang="en-US" dirty="0"/>
              <a:t>	&gt;format of the presentation</a:t>
            </a:r>
          </a:p>
          <a:p>
            <a:r>
              <a:rPr lang="en-US" dirty="0"/>
              <a:t>		- will be explained in class.</a:t>
            </a:r>
          </a:p>
          <a:p>
            <a:r>
              <a:rPr lang="en-US" dirty="0"/>
              <a:t>		- word document</a:t>
            </a:r>
          </a:p>
        </p:txBody>
      </p:sp>
    </p:spTree>
    <p:extLst>
      <p:ext uri="{BB962C8B-B14F-4D97-AF65-F5344CB8AC3E}">
        <p14:creationId xmlns:p14="http://schemas.microsoft.com/office/powerpoint/2010/main" val="2178983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4D6C5-FE51-5848-91C4-3493AEBACB7E}"/>
              </a:ext>
            </a:extLst>
          </p:cNvPr>
          <p:cNvSpPr txBox="1"/>
          <p:nvPr/>
        </p:nvSpPr>
        <p:spPr>
          <a:xfrm>
            <a:off x="407368" y="476672"/>
            <a:ext cx="10873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TOSCA based representations</a:t>
            </a:r>
          </a:p>
          <a:p>
            <a:endParaRPr lang="en-US" dirty="0"/>
          </a:p>
          <a:p>
            <a:r>
              <a:rPr lang="en-US" dirty="0"/>
              <a:t>1. YAML (meta language) used for structured representation of services (service template).</a:t>
            </a:r>
          </a:p>
          <a:p>
            <a:r>
              <a:rPr lang="en-US" dirty="0"/>
              <a:t>2. What are services ? – network services</a:t>
            </a:r>
          </a:p>
          <a:p>
            <a:r>
              <a:rPr lang="en-US" dirty="0"/>
              <a:t>3. What are network services -&gt; are virtualized software functions which implement network functions.</a:t>
            </a:r>
          </a:p>
          <a:p>
            <a:r>
              <a:rPr lang="en-US" dirty="0"/>
              <a:t>4. What are network functions - &gt; are  parts of the network which implements functionality in the different layers of the network. E.g. Control plane : AMF (access management 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unction), SMF (session management 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unction), User plane UPF (user plane</a:t>
            </a:r>
            <a:r>
              <a:rPr lang="en-US" dirty="0">
                <a:highlight>
                  <a:srgbClr val="FFFF00"/>
                </a:highlight>
              </a:rPr>
              <a:t> f</a:t>
            </a:r>
            <a:r>
              <a:rPr lang="en-US" dirty="0"/>
              <a:t>unction)</a:t>
            </a:r>
          </a:p>
          <a:p>
            <a:r>
              <a:rPr lang="en-US" dirty="0"/>
              <a:t>5. How to implement the network functions: C/C++/Python/Java.</a:t>
            </a:r>
          </a:p>
          <a:p>
            <a:r>
              <a:rPr lang="en-US" dirty="0"/>
              <a:t>6. Where does the NF (network functions) run? They execute in virtualized platforms – either in cloud or in </a:t>
            </a:r>
            <a:r>
              <a:rPr lang="en-US" dirty="0" err="1"/>
              <a:t>virtualbox</a:t>
            </a:r>
            <a:r>
              <a:rPr lang="en-US" dirty="0"/>
              <a:t>.</a:t>
            </a:r>
          </a:p>
          <a:p>
            <a:r>
              <a:rPr lang="en-US" dirty="0"/>
              <a:t>7. Who uses the TOSCA based YAML? – representation of services is created by humans (students, operators) and parsed/compiled by orchestrators (management plane, e.g. </a:t>
            </a:r>
            <a:r>
              <a:rPr lang="en-US" dirty="0" err="1"/>
              <a:t>xopera</a:t>
            </a:r>
            <a:r>
              <a:rPr lang="en-US" dirty="0"/>
              <a:t>), and network services are instantiated by orchestrators in the cloud/virtualized platforms.</a:t>
            </a:r>
          </a:p>
          <a:p>
            <a:r>
              <a:rPr lang="en-US" dirty="0"/>
              <a:t>8. What is meant by “instantiated”? – e.g. a </a:t>
            </a:r>
            <a:r>
              <a:rPr lang="en-US" dirty="0" err="1"/>
              <a:t>linux</a:t>
            </a:r>
            <a:r>
              <a:rPr lang="en-US" dirty="0"/>
              <a:t> process is created with the parameters mentioned in the service template.</a:t>
            </a:r>
          </a:p>
          <a:p>
            <a:endParaRPr lang="en-US" dirty="0"/>
          </a:p>
        </p:txBody>
      </p:sp>
      <p:sp>
        <p:nvSpPr>
          <p:cNvPr id="3" name="Snip Single Corner of Rectangle 2">
            <a:extLst>
              <a:ext uri="{FF2B5EF4-FFF2-40B4-BE49-F238E27FC236}">
                <a16:creationId xmlns:a16="http://schemas.microsoft.com/office/drawing/2014/main" id="{3FB4D618-38AC-D940-AAD7-37861AD5D310}"/>
              </a:ext>
            </a:extLst>
          </p:cNvPr>
          <p:cNvSpPr/>
          <p:nvPr/>
        </p:nvSpPr>
        <p:spPr>
          <a:xfrm>
            <a:off x="911424" y="5301208"/>
            <a:ext cx="2376264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TOSCA YAML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F768B0-C68F-E34E-A9B6-245F4E2AF597}"/>
              </a:ext>
            </a:extLst>
          </p:cNvPr>
          <p:cNvSpPr/>
          <p:nvPr/>
        </p:nvSpPr>
        <p:spPr>
          <a:xfrm>
            <a:off x="4295800" y="5301208"/>
            <a:ext cx="273630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Orchestrator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509A52-D0DA-0348-9436-3591CD37CC59}"/>
              </a:ext>
            </a:extLst>
          </p:cNvPr>
          <p:cNvSpPr/>
          <p:nvPr/>
        </p:nvSpPr>
        <p:spPr>
          <a:xfrm>
            <a:off x="7896200" y="5295123"/>
            <a:ext cx="273630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+ processes = set of network service for operator (e.g. Airtel)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45FAD54-E970-464E-AEDF-8AAAE778ED1F}"/>
              </a:ext>
            </a:extLst>
          </p:cNvPr>
          <p:cNvSpPr/>
          <p:nvPr/>
        </p:nvSpPr>
        <p:spPr>
          <a:xfrm>
            <a:off x="3431704" y="5835183"/>
            <a:ext cx="720080" cy="33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3BA802A-8F08-3541-B6B3-B9A50FDFF225}"/>
              </a:ext>
            </a:extLst>
          </p:cNvPr>
          <p:cNvSpPr/>
          <p:nvPr/>
        </p:nvSpPr>
        <p:spPr>
          <a:xfrm>
            <a:off x="7104112" y="5816274"/>
            <a:ext cx="720080" cy="33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0B438-DDE4-8F40-A397-267ED8BF4717}"/>
              </a:ext>
            </a:extLst>
          </p:cNvPr>
          <p:cNvSpPr txBox="1"/>
          <p:nvPr/>
        </p:nvSpPr>
        <p:spPr>
          <a:xfrm>
            <a:off x="910995" y="639350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YAML = “yet another meta language”</a:t>
            </a:r>
          </a:p>
        </p:txBody>
      </p:sp>
    </p:spTree>
    <p:extLst>
      <p:ext uri="{BB962C8B-B14F-4D97-AF65-F5344CB8AC3E}">
        <p14:creationId xmlns:p14="http://schemas.microsoft.com/office/powerpoint/2010/main" val="1469608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3E7BE0-C0D1-4044-87DA-C25BF8B2893F}"/>
              </a:ext>
            </a:extLst>
          </p:cNvPr>
          <p:cNvSpPr txBox="1"/>
          <p:nvPr/>
        </p:nvSpPr>
        <p:spPr>
          <a:xfrm>
            <a:off x="623392" y="476672"/>
            <a:ext cx="11377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case-1</a:t>
            </a:r>
          </a:p>
          <a:p>
            <a:endParaRPr lang="en-US" dirty="0"/>
          </a:p>
          <a:p>
            <a:r>
              <a:rPr lang="en-US" dirty="0"/>
              <a:t>Title: use of knowledge in AN (autonomous networks)</a:t>
            </a:r>
          </a:p>
          <a:p>
            <a:r>
              <a:rPr lang="en-US" dirty="0"/>
              <a:t>Actors: </a:t>
            </a:r>
          </a:p>
          <a:p>
            <a:r>
              <a:rPr lang="en-US" dirty="0"/>
              <a:t>	- actor 1) a human being (operator, e.g. Airtel trained personnel)</a:t>
            </a:r>
          </a:p>
          <a:p>
            <a:r>
              <a:rPr lang="en-US" dirty="0"/>
              <a:t>		capability-1: knows an address (e.g. URL) from where import of knowledge can be done</a:t>
            </a:r>
          </a:p>
          <a:p>
            <a:r>
              <a:rPr lang="en-US" dirty="0"/>
              <a:t>		requirement-1: operator needs to download reports.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- actor 2) a data base of knowledge (e.g. graph data base, an SQL database with facts which can be queried)</a:t>
            </a:r>
          </a:p>
          <a:p>
            <a:r>
              <a:rPr lang="en-US" dirty="0"/>
              <a:t>		requirement-1: data base needs to import knowledge (e.g. a row of data base) from an external URL</a:t>
            </a:r>
          </a:p>
          <a:p>
            <a:r>
              <a:rPr lang="en-US" dirty="0"/>
              <a:t>		capability-1: an address (e.g. URL) for referring to or querying the knowledge base (data base).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- actor 3) AN components (e.g. controllers in AN)</a:t>
            </a:r>
          </a:p>
          <a:p>
            <a:r>
              <a:rPr lang="en-US" dirty="0"/>
              <a:t>		requirement-1: refer or query knowledge from a data base.</a:t>
            </a:r>
          </a:p>
          <a:p>
            <a:r>
              <a:rPr lang="en-US" dirty="0"/>
              <a:t>		capability-1: it can produce reports : an address URL where reports can be downloaded.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2A907-9621-2147-86EF-03AA329098A9}"/>
              </a:ext>
            </a:extLst>
          </p:cNvPr>
          <p:cNvSpPr txBox="1"/>
          <p:nvPr/>
        </p:nvSpPr>
        <p:spPr>
          <a:xfrm>
            <a:off x="767408" y="5000987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actor 1’s requirement-1 is satisfied by actor 3’s capability -1</a:t>
            </a:r>
          </a:p>
          <a:p>
            <a:r>
              <a:rPr lang="en-US" dirty="0"/>
              <a:t>Actor 2’s requirement-1 is satisfied by actor 1’s cap-1</a:t>
            </a:r>
          </a:p>
          <a:p>
            <a:r>
              <a:rPr lang="en-US" dirty="0"/>
              <a:t>Actor 3’s requirement-1 is satisfied by actor 2’s cap-1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51265-4982-1C4C-9C49-E69621FD1087}"/>
              </a:ext>
            </a:extLst>
          </p:cNvPr>
          <p:cNvSpPr/>
          <p:nvPr/>
        </p:nvSpPr>
        <p:spPr>
          <a:xfrm>
            <a:off x="623392" y="6058162"/>
            <a:ext cx="10276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Homework: Refer to FG-AN-usecase-002 and figure 3 of 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  <a:hlinkClick r:id="rId3"/>
              </a:rPr>
              <a:t>FGAN-O-13-R1 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 and formulate the actors, capabilities and requirements as above</a:t>
            </a:r>
            <a:r>
              <a:rPr lang="en-IN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0686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3E7BE0-C0D1-4044-87DA-C25BF8B2893F}"/>
              </a:ext>
            </a:extLst>
          </p:cNvPr>
          <p:cNvSpPr txBox="1"/>
          <p:nvPr/>
        </p:nvSpPr>
        <p:spPr>
          <a:xfrm>
            <a:off x="73257" y="89300"/>
            <a:ext cx="72468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case-2</a:t>
            </a:r>
          </a:p>
          <a:p>
            <a:endParaRPr lang="en-US" dirty="0"/>
          </a:p>
          <a:p>
            <a:r>
              <a:rPr lang="en-US" dirty="0"/>
              <a:t>Title: </a:t>
            </a:r>
            <a:r>
              <a:rPr lang="en-GB" dirty="0"/>
              <a:t>Configuring and driving simulators from autonomous components in the network</a:t>
            </a:r>
            <a:r>
              <a:rPr lang="en-IN" dirty="0"/>
              <a:t> </a:t>
            </a:r>
            <a:endParaRPr lang="en-US" dirty="0"/>
          </a:p>
          <a:p>
            <a:r>
              <a:rPr lang="en-US" dirty="0"/>
              <a:t>Actors: </a:t>
            </a:r>
          </a:p>
          <a:p>
            <a:r>
              <a:rPr lang="en-US" dirty="0"/>
              <a:t>	- actor 3) AN components (e.g. controllers in AN)</a:t>
            </a:r>
          </a:p>
          <a:p>
            <a:r>
              <a:rPr lang="en-US" dirty="0"/>
              <a:t>		capability-1: knows the scenarios for experimentation. </a:t>
            </a:r>
          </a:p>
          <a:p>
            <a:r>
              <a:rPr lang="en-US" dirty="0"/>
              <a:t>		requirement-1: it wants to trigger experimentation. </a:t>
            </a:r>
          </a:p>
          <a:p>
            <a:r>
              <a:rPr lang="en-US" dirty="0"/>
              <a:t>		requirement-2: it wants reports on the experiments.</a:t>
            </a:r>
          </a:p>
          <a:p>
            <a:r>
              <a:rPr lang="en-US" dirty="0"/>
              <a:t>		requirement-3: it wants to update knowledge.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- actor 4) Sandbox </a:t>
            </a:r>
          </a:p>
          <a:p>
            <a:r>
              <a:rPr lang="en-US" dirty="0"/>
              <a:t>		requirement-1: it wants scenarios for experimentation</a:t>
            </a:r>
          </a:p>
          <a:p>
            <a:r>
              <a:rPr lang="en-US" dirty="0"/>
              <a:t>		capability-1: it can trigger experimentation. </a:t>
            </a:r>
          </a:p>
          <a:p>
            <a:r>
              <a:rPr lang="en-US" dirty="0"/>
              <a:t>		capability-2: it can monitor and </a:t>
            </a:r>
            <a:r>
              <a:rPr lang="en-US" dirty="0" err="1"/>
              <a:t>analyse</a:t>
            </a:r>
            <a:r>
              <a:rPr lang="en-US" dirty="0"/>
              <a:t> experiments</a:t>
            </a:r>
          </a:p>
          <a:p>
            <a:r>
              <a:rPr lang="en-US" dirty="0"/>
              <a:t>		capability-3: it can produce reports on the experiments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- actor 2) a data base of knowledge (e.g. graph data base, an SQL database with facts which can be queried)</a:t>
            </a:r>
          </a:p>
          <a:p>
            <a:r>
              <a:rPr lang="en-US" dirty="0"/>
              <a:t>		requirement-1: ……..</a:t>
            </a:r>
          </a:p>
          <a:p>
            <a:r>
              <a:rPr lang="en-US" dirty="0"/>
              <a:t>		capability-1: it can update knowledge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2A907-9621-2147-86EF-03AA329098A9}"/>
              </a:ext>
            </a:extLst>
          </p:cNvPr>
          <p:cNvSpPr txBox="1"/>
          <p:nvPr/>
        </p:nvSpPr>
        <p:spPr>
          <a:xfrm>
            <a:off x="7896200" y="620688"/>
            <a:ext cx="3960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actor 1’s requirement-1 is satisfied by actor-2 capability -1</a:t>
            </a:r>
          </a:p>
          <a:p>
            <a:endParaRPr lang="en-US" strike="sngStrike" dirty="0"/>
          </a:p>
          <a:p>
            <a:r>
              <a:rPr lang="en-US" strike="sngStrike" dirty="0"/>
              <a:t>actor 1’s requirement-2 is satisfied by actor-2 capability -3</a:t>
            </a:r>
          </a:p>
          <a:p>
            <a:endParaRPr lang="en-US" strike="sngStrike" dirty="0"/>
          </a:p>
          <a:p>
            <a:r>
              <a:rPr lang="en-US" strike="sngStrike" dirty="0"/>
              <a:t>actor 1’s requirement-3 is satisfied by actor-3 capability -1</a:t>
            </a:r>
          </a:p>
          <a:p>
            <a:endParaRPr lang="en-US" strike="sngStrike" dirty="0"/>
          </a:p>
          <a:p>
            <a:r>
              <a:rPr lang="en-US" strike="sngStrike" dirty="0"/>
              <a:t>Actor 2’s requirement-1 is satisfied by actor-1 cap-1</a:t>
            </a:r>
          </a:p>
          <a:p>
            <a:endParaRPr lang="en-US" strike="sngStrike" dirty="0"/>
          </a:p>
          <a:p>
            <a:r>
              <a:rPr lang="en-US" strike="sngStrike" dirty="0"/>
              <a:t>Actor 3 has no requirement.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51265-4982-1C4C-9C49-E69621FD1087}"/>
              </a:ext>
            </a:extLst>
          </p:cNvPr>
          <p:cNvSpPr/>
          <p:nvPr/>
        </p:nvSpPr>
        <p:spPr>
          <a:xfrm>
            <a:off x="191344" y="6311061"/>
            <a:ext cx="10276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Homework: Refer to FG-AN-</a:t>
            </a:r>
            <a:r>
              <a:rPr lang="en-GB" dirty="0" err="1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usecase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-xxx  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  <a:hlinkClick r:id="rId3"/>
              </a:rPr>
              <a:t>FGAN-O-13-R1 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 and formulate the actors, capabilities and requirements as above</a:t>
            </a:r>
            <a:r>
              <a:rPr lang="en-IN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1893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1F726D-7C95-1446-C7E2-3522123ECDEF}"/>
              </a:ext>
            </a:extLst>
          </p:cNvPr>
          <p:cNvSpPr/>
          <p:nvPr/>
        </p:nvSpPr>
        <p:spPr>
          <a:xfrm>
            <a:off x="4007768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DE0AB3-0F91-1C60-4335-FF82B67C87B8}"/>
              </a:ext>
            </a:extLst>
          </p:cNvPr>
          <p:cNvSpPr/>
          <p:nvPr/>
        </p:nvSpPr>
        <p:spPr>
          <a:xfrm>
            <a:off x="8112224" y="28529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09E614-AE06-30B4-7235-E0FB1240B3D8}"/>
              </a:ext>
            </a:extLst>
          </p:cNvPr>
          <p:cNvSpPr/>
          <p:nvPr/>
        </p:nvSpPr>
        <p:spPr>
          <a:xfrm>
            <a:off x="4227038" y="1700808"/>
            <a:ext cx="42880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CE2418-AE31-DC5D-3DD2-F2A98682A036}"/>
              </a:ext>
            </a:extLst>
          </p:cNvPr>
          <p:cNvSpPr/>
          <p:nvPr/>
        </p:nvSpPr>
        <p:spPr>
          <a:xfrm>
            <a:off x="4227038" y="4378311"/>
            <a:ext cx="42880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6B494E-88A6-9A55-2995-080B333C0D86}"/>
              </a:ext>
            </a:extLst>
          </p:cNvPr>
          <p:cNvSpPr/>
          <p:nvPr/>
        </p:nvSpPr>
        <p:spPr>
          <a:xfrm>
            <a:off x="8331494" y="1520788"/>
            <a:ext cx="42880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59B4AA-8E88-D818-A630-7860A7CF82C1}"/>
              </a:ext>
            </a:extLst>
          </p:cNvPr>
          <p:cNvSpPr/>
          <p:nvPr/>
        </p:nvSpPr>
        <p:spPr>
          <a:xfrm>
            <a:off x="8436260" y="4423544"/>
            <a:ext cx="42880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B21A8-76A7-F20C-891F-DE50B12BAA04}"/>
              </a:ext>
            </a:extLst>
          </p:cNvPr>
          <p:cNvCxnSpPr>
            <a:stCxn id="9" idx="4"/>
            <a:endCxn id="2" idx="0"/>
          </p:cNvCxnSpPr>
          <p:nvPr/>
        </p:nvCxnSpPr>
        <p:spPr>
          <a:xfrm flipH="1">
            <a:off x="4331804" y="2060848"/>
            <a:ext cx="109635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CE1D70-303A-C080-889F-8F69487BB0A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386621" y="3467855"/>
            <a:ext cx="54818" cy="91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7AD41A-2F8B-136F-0914-432430CF2E1D}"/>
              </a:ext>
            </a:extLst>
          </p:cNvPr>
          <p:cNvSpPr/>
          <p:nvPr/>
        </p:nvSpPr>
        <p:spPr>
          <a:xfrm>
            <a:off x="6064865" y="2819783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19A2DE-3560-E651-E31D-0391264F2079}"/>
              </a:ext>
            </a:extLst>
          </p:cNvPr>
          <p:cNvSpPr/>
          <p:nvPr/>
        </p:nvSpPr>
        <p:spPr>
          <a:xfrm>
            <a:off x="6284135" y="1487635"/>
            <a:ext cx="42880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D1EBBD-63EB-4385-4545-78D5634449C2}"/>
              </a:ext>
            </a:extLst>
          </p:cNvPr>
          <p:cNvSpPr/>
          <p:nvPr/>
        </p:nvSpPr>
        <p:spPr>
          <a:xfrm>
            <a:off x="6388901" y="4390391"/>
            <a:ext cx="42880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11C55E5-5C3D-4170-1DE4-8A1F989D2695}"/>
              </a:ext>
            </a:extLst>
          </p:cNvPr>
          <p:cNvSpPr/>
          <p:nvPr/>
        </p:nvSpPr>
        <p:spPr>
          <a:xfrm>
            <a:off x="4688114" y="1944914"/>
            <a:ext cx="1683657" cy="2814012"/>
          </a:xfrm>
          <a:custGeom>
            <a:avLst/>
            <a:gdLst>
              <a:gd name="connsiteX0" fmla="*/ 0 w 1683657"/>
              <a:gd name="connsiteY0" fmla="*/ 0 h 2814012"/>
              <a:gd name="connsiteX1" fmla="*/ 682172 w 1683657"/>
              <a:gd name="connsiteY1" fmla="*/ 1074057 h 2814012"/>
              <a:gd name="connsiteX2" fmla="*/ 754743 w 1683657"/>
              <a:gd name="connsiteY2" fmla="*/ 2627086 h 2814012"/>
              <a:gd name="connsiteX3" fmla="*/ 1683657 w 1683657"/>
              <a:gd name="connsiteY3" fmla="*/ 2728686 h 281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657" h="2814012">
                <a:moveTo>
                  <a:pt x="0" y="0"/>
                </a:moveTo>
                <a:cubicBezTo>
                  <a:pt x="278191" y="318104"/>
                  <a:pt x="556382" y="636209"/>
                  <a:pt x="682172" y="1074057"/>
                </a:cubicBezTo>
                <a:cubicBezTo>
                  <a:pt x="807962" y="1511905"/>
                  <a:pt x="587829" y="2351314"/>
                  <a:pt x="754743" y="2627086"/>
                </a:cubicBezTo>
                <a:cubicBezTo>
                  <a:pt x="921657" y="2902858"/>
                  <a:pt x="1302657" y="2815772"/>
                  <a:pt x="1683657" y="272868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BC2725-D036-8D4F-9742-6DDDE2EDA355}"/>
              </a:ext>
            </a:extLst>
          </p:cNvPr>
          <p:cNvSpPr/>
          <p:nvPr/>
        </p:nvSpPr>
        <p:spPr>
          <a:xfrm>
            <a:off x="191344" y="6311061"/>
            <a:ext cx="10276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Homework: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complete the graph as per the use case analysis that we did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FF1BD1-3ACD-CBD5-13F4-B768B8EE1065}"/>
              </a:ext>
            </a:extLst>
          </p:cNvPr>
          <p:cNvSpPr/>
          <p:nvPr/>
        </p:nvSpPr>
        <p:spPr>
          <a:xfrm>
            <a:off x="10047425" y="27809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3535A-9F2A-F1E1-EE98-6C68F4B4CF68}"/>
              </a:ext>
            </a:extLst>
          </p:cNvPr>
          <p:cNvSpPr/>
          <p:nvPr/>
        </p:nvSpPr>
        <p:spPr>
          <a:xfrm>
            <a:off x="10266695" y="1448780"/>
            <a:ext cx="42880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3AD55B-0B86-CCFA-C022-D3B47B3094E5}"/>
              </a:ext>
            </a:extLst>
          </p:cNvPr>
          <p:cNvSpPr/>
          <p:nvPr/>
        </p:nvSpPr>
        <p:spPr>
          <a:xfrm>
            <a:off x="10371461" y="4351536"/>
            <a:ext cx="42880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305B8BE-0FB6-BF8D-C8BE-777A0A83C069}"/>
              </a:ext>
            </a:extLst>
          </p:cNvPr>
          <p:cNvSpPr/>
          <p:nvPr/>
        </p:nvSpPr>
        <p:spPr>
          <a:xfrm>
            <a:off x="6691086" y="1727200"/>
            <a:ext cx="3773714" cy="4100790"/>
          </a:xfrm>
          <a:custGeom>
            <a:avLst/>
            <a:gdLst>
              <a:gd name="connsiteX0" fmla="*/ 0 w 3773714"/>
              <a:gd name="connsiteY0" fmla="*/ 0 h 4100790"/>
              <a:gd name="connsiteX1" fmla="*/ 1538514 w 3773714"/>
              <a:gd name="connsiteY1" fmla="*/ 3933371 h 4100790"/>
              <a:gd name="connsiteX2" fmla="*/ 3773714 w 3773714"/>
              <a:gd name="connsiteY2" fmla="*/ 3004457 h 410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714" h="4100790">
                <a:moveTo>
                  <a:pt x="0" y="0"/>
                </a:moveTo>
                <a:cubicBezTo>
                  <a:pt x="454781" y="1716314"/>
                  <a:pt x="909562" y="3432628"/>
                  <a:pt x="1538514" y="3933371"/>
                </a:cubicBezTo>
                <a:cubicBezTo>
                  <a:pt x="2167466" y="4434114"/>
                  <a:pt x="2970590" y="3719285"/>
                  <a:pt x="3773714" y="300445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0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24817A-4765-4625-B86B-AB3503D699CA}"/>
              </a:ext>
            </a:extLst>
          </p:cNvPr>
          <p:cNvSpPr txBox="1"/>
          <p:nvPr/>
        </p:nvSpPr>
        <p:spPr>
          <a:xfrm>
            <a:off x="1199456" y="1772817"/>
            <a:ext cx="9937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CODING TUTORIAL -1: G</a:t>
            </a:r>
            <a:r>
              <a:rPr lang="en-US" sz="4000" i="1" dirty="0"/>
              <a:t>raphs showing relationships between the Use-case Actors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7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4F4-F3AB-518C-ED14-9B392BA6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06A9-6B69-8D32-62D7-563998F9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Network functions:</a:t>
            </a:r>
          </a:p>
          <a:p>
            <a:pPr lvl="1"/>
            <a:r>
              <a:rPr lang="en-US" dirty="0"/>
              <a:t>One can think of them as (python programs) have to run/execute somewhere.</a:t>
            </a:r>
          </a:p>
          <a:p>
            <a:pPr lvl="1"/>
            <a:r>
              <a:rPr lang="en-US" dirty="0"/>
              <a:t>Hardware server e.g. like your laptop.</a:t>
            </a:r>
          </a:p>
          <a:p>
            <a:pPr lvl="1"/>
            <a:r>
              <a:rPr lang="en-US" dirty="0"/>
              <a:t>Cloud e.g. Azure, AWS, etc. Cloud service provider could be Azure or AWS or Google.</a:t>
            </a:r>
          </a:p>
          <a:p>
            <a:pPr lvl="1"/>
            <a:r>
              <a:rPr lang="en-US" dirty="0"/>
              <a:t>E.g. of Network function (NF) is a Base Station implemented in C/C++/Python in cloud.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68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B36A-D695-C316-A331-45579860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the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9B0A-276C-9ED3-3DB4-D8505FE8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</a:t>
            </a:r>
            <a:r>
              <a:rPr lang="en-US" sz="2400" dirty="0" err="1"/>
              <a:t>colab</a:t>
            </a:r>
            <a:r>
              <a:rPr lang="en-US" sz="2400" dirty="0"/>
              <a:t> account </a:t>
            </a:r>
            <a:r>
              <a:rPr lang="en-US" sz="2400" dirty="0">
                <a:hlinkClick r:id="rId2"/>
              </a:rPr>
              <a:t>https://colab.research.google.com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</a:t>
            </a:r>
            <a:r>
              <a:rPr lang="en-US" sz="2400" dirty="0" err="1"/>
              <a:t>github</a:t>
            </a:r>
            <a:r>
              <a:rPr lang="en-US" sz="2400" dirty="0"/>
              <a:t> account </a:t>
            </a:r>
            <a:r>
              <a:rPr lang="en-US" sz="2400" dirty="0">
                <a:hlinkClick r:id="rId3"/>
              </a:rPr>
              <a:t>https://github.com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neo4j Aura account </a:t>
            </a:r>
            <a:r>
              <a:rPr lang="en-US" sz="2400" dirty="0">
                <a:hlinkClick r:id="rId4"/>
              </a:rPr>
              <a:t>https://neo4j.com/cloud/platform/aura-graph-database/</a:t>
            </a:r>
            <a:endParaRPr lang="en-US" sz="2400" dirty="0"/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/>
              <a:t>Note the </a:t>
            </a:r>
            <a:r>
              <a:rPr lang="en-US" sz="1600" dirty="0">
                <a:highlight>
                  <a:srgbClr val="FFFF00"/>
                </a:highlight>
              </a:rPr>
              <a:t>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Visit </a:t>
            </a:r>
            <a:r>
              <a:rPr lang="en-US" sz="2400" dirty="0">
                <a:hlinkClick r:id="rId5"/>
              </a:rPr>
              <a:t>https://github.com/vrra/FGAN-Build-a-thon-2022/blob/main/Notebooks2022/build_a_thon_graph_v1.ipynb</a:t>
            </a:r>
            <a:r>
              <a:rPr lang="en-US" sz="2400" dirty="0"/>
              <a:t> make sure you can access this notebook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Click on “open in </a:t>
            </a:r>
            <a:r>
              <a:rPr lang="en-US" sz="2400" dirty="0" err="1"/>
              <a:t>colab</a:t>
            </a:r>
            <a:r>
              <a:rPr lang="en-US" sz="2400" dirty="0"/>
              <a:t>” and make sure you are able to open the notebook in </a:t>
            </a:r>
            <a:r>
              <a:rPr lang="en-US" sz="2400" dirty="0" err="1"/>
              <a:t>colab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5160F-4ACE-6297-D8DD-8FBA851FB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08" y="5257799"/>
            <a:ext cx="2540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89753-F4F0-432D-B2CB-6AC52992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06959"/>
            <a:ext cx="11277600" cy="52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25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E5D10-C1A2-4730-891F-0FAF724BA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743" y="457200"/>
            <a:ext cx="59885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55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18421-A874-4026-9925-99A8BED21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152" y="457200"/>
            <a:ext cx="9039695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29856-DA4F-4934-A9C2-E90CB6E63EE5}"/>
              </a:ext>
            </a:extLst>
          </p:cNvPr>
          <p:cNvSpPr txBox="1"/>
          <p:nvPr/>
        </p:nvSpPr>
        <p:spPr>
          <a:xfrm>
            <a:off x="7628375" y="18448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creating a DB with the movie data then “Query”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50634-1C76-3A5E-0E79-896F82162DDA}"/>
              </a:ext>
            </a:extLst>
          </p:cNvPr>
          <p:cNvSpPr txBox="1"/>
          <p:nvPr/>
        </p:nvSpPr>
        <p:spPr>
          <a:xfrm>
            <a:off x="4781991" y="3105620"/>
            <a:ext cx="338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Click on the query button to launch the “server connect page”</a:t>
            </a:r>
          </a:p>
        </p:txBody>
      </p:sp>
    </p:spTree>
    <p:extLst>
      <p:ext uri="{BB962C8B-B14F-4D97-AF65-F5344CB8AC3E}">
        <p14:creationId xmlns:p14="http://schemas.microsoft.com/office/powerpoint/2010/main" val="2255505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96A36-E25C-4C38-B497-A390322E8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94182"/>
            <a:ext cx="11277600" cy="5469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0F35D-F12C-4362-A183-6E2F491224E8}"/>
              </a:ext>
            </a:extLst>
          </p:cNvPr>
          <p:cNvSpPr txBox="1"/>
          <p:nvPr/>
        </p:nvSpPr>
        <p:spPr>
          <a:xfrm>
            <a:off x="2063552" y="5155579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connecting, click on </a:t>
            </a:r>
            <a:r>
              <a:rPr lang="en-US" b="1" dirty="0">
                <a:solidFill>
                  <a:srgbClr val="FF0000"/>
                </a:solidFill>
              </a:rPr>
              <a:t>aura/movies </a:t>
            </a:r>
            <a:r>
              <a:rPr lang="en-US" dirty="0">
                <a:solidFill>
                  <a:srgbClr val="FF0000"/>
                </a:solidFill>
              </a:rPr>
              <a:t>and follow the tutorials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7574-24A7-524B-539A-7E62207C6FA6}"/>
              </a:ext>
            </a:extLst>
          </p:cNvPr>
          <p:cNvSpPr txBox="1"/>
          <p:nvPr/>
        </p:nvSpPr>
        <p:spPr>
          <a:xfrm>
            <a:off x="9408192" y="4460599"/>
            <a:ext cx="202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 the passwd created in prerequisites step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99B65-5B80-C45A-B780-7E64DE48DEA8}"/>
              </a:ext>
            </a:extLst>
          </p:cNvPr>
          <p:cNvSpPr txBox="1"/>
          <p:nvPr/>
        </p:nvSpPr>
        <p:spPr>
          <a:xfrm>
            <a:off x="8692911" y="2498392"/>
            <a:ext cx="248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 the URL which is shown here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103C23D-24E9-66F7-A6F7-3E13CE6ECA46}"/>
              </a:ext>
            </a:extLst>
          </p:cNvPr>
          <p:cNvSpPr/>
          <p:nvPr/>
        </p:nvSpPr>
        <p:spPr>
          <a:xfrm>
            <a:off x="8084457" y="2530244"/>
            <a:ext cx="740229" cy="488727"/>
          </a:xfrm>
          <a:custGeom>
            <a:avLst/>
            <a:gdLst>
              <a:gd name="connsiteX0" fmla="*/ 740229 w 740229"/>
              <a:gd name="connsiteY0" fmla="*/ 212956 h 488727"/>
              <a:gd name="connsiteX1" fmla="*/ 377372 w 740229"/>
              <a:gd name="connsiteY1" fmla="*/ 9756 h 488727"/>
              <a:gd name="connsiteX2" fmla="*/ 0 w 740229"/>
              <a:gd name="connsiteY2" fmla="*/ 488727 h 48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88727">
                <a:moveTo>
                  <a:pt x="740229" y="212956"/>
                </a:moveTo>
                <a:cubicBezTo>
                  <a:pt x="620486" y="88375"/>
                  <a:pt x="500743" y="-36206"/>
                  <a:pt x="377372" y="9756"/>
                </a:cubicBezTo>
                <a:cubicBezTo>
                  <a:pt x="254001" y="55718"/>
                  <a:pt x="127000" y="272222"/>
                  <a:pt x="0" y="48872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3A53D13-290C-D195-7C3A-2CB97F3CD2AD}"/>
              </a:ext>
            </a:extLst>
          </p:cNvPr>
          <p:cNvSpPr/>
          <p:nvPr/>
        </p:nvSpPr>
        <p:spPr>
          <a:xfrm>
            <a:off x="8824686" y="4639518"/>
            <a:ext cx="740229" cy="488727"/>
          </a:xfrm>
          <a:custGeom>
            <a:avLst/>
            <a:gdLst>
              <a:gd name="connsiteX0" fmla="*/ 740229 w 740229"/>
              <a:gd name="connsiteY0" fmla="*/ 212956 h 488727"/>
              <a:gd name="connsiteX1" fmla="*/ 377372 w 740229"/>
              <a:gd name="connsiteY1" fmla="*/ 9756 h 488727"/>
              <a:gd name="connsiteX2" fmla="*/ 0 w 740229"/>
              <a:gd name="connsiteY2" fmla="*/ 488727 h 48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88727">
                <a:moveTo>
                  <a:pt x="740229" y="212956"/>
                </a:moveTo>
                <a:cubicBezTo>
                  <a:pt x="620486" y="88375"/>
                  <a:pt x="500743" y="-36206"/>
                  <a:pt x="377372" y="9756"/>
                </a:cubicBezTo>
                <a:cubicBezTo>
                  <a:pt x="254001" y="55718"/>
                  <a:pt x="127000" y="272222"/>
                  <a:pt x="0" y="48872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07578-40E9-4BF1-9494-4E5A66D8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 dirty="0"/>
              <a:t>CODING TUTORIAL -1: G</a:t>
            </a:r>
            <a:r>
              <a:rPr lang="en-US" sz="3800" i="1" dirty="0"/>
              <a:t>raphs showing relationships between the Use-case Actors</a:t>
            </a:r>
            <a:endParaRPr lang="en-US" sz="38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FFA8C-F01D-444A-AF66-906B57F4D101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-Neo4j Graph Data Platform [</a:t>
            </a:r>
            <a:r>
              <a:rPr lang="en-US" sz="2200" dirty="0">
                <a:hlinkClick r:id="rId3"/>
              </a:rPr>
              <a:t>https://neo4j.com </a:t>
            </a:r>
            <a:r>
              <a:rPr lang="en-US" sz="2200" dirty="0"/>
              <a:t>] can be used for Intelligent data analysis on graphs.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It possesses a Native Graph DB for speedy querying and data analysis.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Also, highly scalable – supports up to trillion of relationships amongst nodes at approx. 66ms latency.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Multi-language: Net, Java, Node.js, Python, and more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0D516C-C594-4684-BC34-F84A3C0D3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604067"/>
            <a:ext cx="4014216" cy="28802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FCA5C42-1D41-4BD1-B46A-946D41878529}"/>
              </a:ext>
            </a:extLst>
          </p:cNvPr>
          <p:cNvSpPr txBox="1">
            <a:spLocks/>
          </p:cNvSpPr>
          <p:nvPr/>
        </p:nvSpPr>
        <p:spPr>
          <a:xfrm>
            <a:off x="640080" y="5881601"/>
            <a:ext cx="6191184" cy="618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800" dirty="0">
                <a:solidFill>
                  <a:srgbClr val="FF0000"/>
                </a:solidFill>
              </a:rPr>
              <a:t>Related </a:t>
            </a:r>
            <a:r>
              <a:rPr lang="en-US" sz="3800" dirty="0" err="1">
                <a:solidFill>
                  <a:srgbClr val="FF0000"/>
                </a:solidFill>
              </a:rPr>
              <a:t>FUTMinna</a:t>
            </a:r>
            <a:r>
              <a:rPr lang="en-US" sz="3800" dirty="0">
                <a:solidFill>
                  <a:srgbClr val="FF0000"/>
                </a:solidFill>
              </a:rPr>
              <a:t> Courses CPE417- Data Structures &amp; Algorithms, CPE418-Java, CPE311 – Python</a:t>
            </a:r>
            <a:endParaRPr lang="en-US" sz="3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3087D-F98F-417C-8093-F9894817B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413" y="3861048"/>
            <a:ext cx="3995928" cy="14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0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70A8D-7AC0-4139-8DE0-FB084875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Neo4J Setup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B894-E8F0-4876-A7B7-B2E67836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Sign up for a free account [</a:t>
            </a:r>
            <a:r>
              <a:rPr lang="en-US" sz="1800" dirty="0">
                <a:hlinkClick r:id="rId3"/>
              </a:rPr>
              <a:t>here</a:t>
            </a:r>
            <a:r>
              <a:rPr lang="en-US" sz="1800" dirty="0"/>
              <a:t>]</a:t>
            </a:r>
          </a:p>
          <a:p>
            <a:r>
              <a:rPr lang="en-US" sz="1800" dirty="0"/>
              <a:t>DB is queried using the Cypher Syntax [</a:t>
            </a:r>
            <a:r>
              <a:rPr lang="en-US" sz="1800" dirty="0">
                <a:hlinkClick r:id="rId4"/>
              </a:rPr>
              <a:t>here</a:t>
            </a:r>
            <a:r>
              <a:rPr lang="en-US" sz="1800" dirty="0"/>
              <a:t>]</a:t>
            </a:r>
          </a:p>
          <a:p>
            <a:r>
              <a:rPr lang="en-US" sz="1800" dirty="0"/>
              <a:t>Create an empty DB and get details (</a:t>
            </a:r>
            <a:r>
              <a:rPr lang="en-US" sz="1800" dirty="0" err="1"/>
              <a:t>uri</a:t>
            </a:r>
            <a:r>
              <a:rPr lang="en-US" sz="1800" dirty="0"/>
              <a:t>, user, password)</a:t>
            </a:r>
          </a:p>
          <a:p>
            <a:r>
              <a:rPr lang="en-US" sz="1800" dirty="0"/>
              <a:t>Cypher is a graph query language that is used to query the Neo4j Database. Just like you use SQL to query a MySQL database, you would use Cypher to query the Neo4j Database</a:t>
            </a:r>
          </a:p>
          <a:p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0F3CB-3F73-43A7-9BCE-3BD1DB3726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5" r="2906"/>
          <a:stretch/>
        </p:blipFill>
        <p:spPr>
          <a:xfrm>
            <a:off x="6965340" y="841905"/>
            <a:ext cx="4057357" cy="23171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3F664F2F-7F9C-4583-B07C-BBD68D205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066" y="4135627"/>
            <a:ext cx="4305905" cy="145324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CF7C77A-B3B9-4A0A-8AF5-5824AB817711}"/>
              </a:ext>
            </a:extLst>
          </p:cNvPr>
          <p:cNvSpPr txBox="1">
            <a:spLocks/>
          </p:cNvSpPr>
          <p:nvPr/>
        </p:nvSpPr>
        <p:spPr>
          <a:xfrm>
            <a:off x="640080" y="6210157"/>
            <a:ext cx="6191184" cy="2897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800" dirty="0">
                <a:solidFill>
                  <a:srgbClr val="FF0000"/>
                </a:solidFill>
              </a:rPr>
              <a:t>Related </a:t>
            </a:r>
            <a:r>
              <a:rPr lang="en-US" sz="3800" dirty="0" err="1">
                <a:solidFill>
                  <a:srgbClr val="FF0000"/>
                </a:solidFill>
              </a:rPr>
              <a:t>FUTMinna</a:t>
            </a:r>
            <a:r>
              <a:rPr lang="en-US" sz="3800" dirty="0">
                <a:solidFill>
                  <a:srgbClr val="FF0000"/>
                </a:solidFill>
              </a:rPr>
              <a:t>  Courses CPE517- DBMS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520635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Background Knowledge: Sample Student 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67248524"/>
              </p:ext>
            </p:extLst>
          </p:nvPr>
        </p:nvGraphicFramePr>
        <p:xfrm>
          <a:off x="1415480" y="1916832"/>
          <a:ext cx="3210420" cy="388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6118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ook Antiqua" panose="02040602050305030304" pitchFamily="18" charset="0"/>
                        </a:rPr>
                        <a:t>StdID</a:t>
                      </a:r>
                      <a:endParaRPr lang="en-US" sz="1600" dirty="0">
                        <a:latin typeface="Book Antiqua" panose="02040602050305030304" pitchFamily="18" charset="0"/>
                      </a:endParaRP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ook Antiqua" panose="02040602050305030304" pitchFamily="18" charset="0"/>
                        </a:rPr>
                        <a:t>Fname</a:t>
                      </a:r>
                      <a:endParaRPr lang="en-US" sz="1600" dirty="0">
                        <a:latin typeface="Book Antiqua" panose="02040602050305030304" pitchFamily="18" charset="0"/>
                      </a:endParaRP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ook Antiqua" panose="02040602050305030304" pitchFamily="18" charset="0"/>
                        </a:rPr>
                        <a:t>Level</a:t>
                      </a:r>
                    </a:p>
                  </a:txBody>
                  <a:tcPr marL="82988" marR="82988" marT="41494" marB="414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1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100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Frank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marL="82988" marR="82988" marT="41494" marB="414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1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101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Moses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marL="82988" marR="82988" marT="41494" marB="414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1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104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Yemisi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marL="82988" marR="82988" marT="41494" marB="414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1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109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Othniel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marL="82988" marR="82988" marT="41494" marB="414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334AC-7EE3-4A5D-A534-DE4A6769AF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Query Language: It is used to extract the data from the relations</a:t>
            </a:r>
          </a:p>
          <a:p>
            <a:r>
              <a:rPr lang="en-US" dirty="0" err="1"/>
              <a:t>E.g</a:t>
            </a:r>
            <a:r>
              <a:rPr lang="en-US" dirty="0"/>
              <a:t> SELECT </a:t>
            </a:r>
            <a:r>
              <a:rPr lang="en-US" dirty="0" err="1"/>
              <a:t>Fname</a:t>
            </a:r>
            <a:r>
              <a:rPr lang="en-US" dirty="0"/>
              <a:t> FROM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80600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70A8D-7AC0-4139-8DE0-FB084875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Open the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B894-E8F0-4876-A7B7-B2E67836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Open the notebook in </a:t>
            </a:r>
            <a:r>
              <a:rPr lang="en-US" sz="1800" dirty="0" err="1"/>
              <a:t>github</a:t>
            </a:r>
            <a:r>
              <a:rPr lang="en-US" sz="1800" dirty="0"/>
              <a:t> </a:t>
            </a:r>
          </a:p>
          <a:p>
            <a:r>
              <a:rPr lang="en-US" sz="1800" dirty="0"/>
              <a:t>And open it in </a:t>
            </a:r>
            <a:r>
              <a:rPr lang="en-US" sz="1800" dirty="0" err="1"/>
              <a:t>colab</a:t>
            </a:r>
            <a:r>
              <a:rPr lang="en-US" sz="1800" dirty="0"/>
              <a:t>. As in steps 4 and 5 in prerequisites slide.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NOTE - DB is queried using the Cypher Syntax [</a:t>
            </a:r>
            <a:r>
              <a:rPr lang="en-US" sz="1800" dirty="0">
                <a:hlinkClick r:id="rId3"/>
              </a:rPr>
              <a:t>here</a:t>
            </a:r>
            <a:r>
              <a:rPr lang="en-US" sz="1800" dirty="0"/>
              <a:t>]</a:t>
            </a:r>
          </a:p>
          <a:p>
            <a:r>
              <a:rPr lang="en-US" sz="1800" dirty="0"/>
              <a:t>Cypher is a graph query language that is used to query the Neo4j Database. Just like you use SQL to query a MySQL database, you would use Cypher to query the Neo4j Database</a:t>
            </a:r>
          </a:p>
          <a:p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0F3CB-3F73-43A7-9BCE-3BD1DB372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5" r="2906"/>
          <a:stretch/>
        </p:blipFill>
        <p:spPr>
          <a:xfrm>
            <a:off x="6965340" y="841905"/>
            <a:ext cx="4057357" cy="23171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3F664F2F-7F9C-4583-B07C-BBD68D205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066" y="4135627"/>
            <a:ext cx="4305905" cy="145324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CF7C77A-B3B9-4A0A-8AF5-5824AB817711}"/>
              </a:ext>
            </a:extLst>
          </p:cNvPr>
          <p:cNvSpPr txBox="1">
            <a:spLocks/>
          </p:cNvSpPr>
          <p:nvPr/>
        </p:nvSpPr>
        <p:spPr>
          <a:xfrm>
            <a:off x="640080" y="6210157"/>
            <a:ext cx="6191184" cy="2897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800" dirty="0">
                <a:solidFill>
                  <a:srgbClr val="FF0000"/>
                </a:solidFill>
              </a:rPr>
              <a:t>Related </a:t>
            </a:r>
            <a:r>
              <a:rPr lang="en-US" sz="3800" dirty="0" err="1">
                <a:solidFill>
                  <a:srgbClr val="FF0000"/>
                </a:solidFill>
              </a:rPr>
              <a:t>FUTMinna</a:t>
            </a:r>
            <a:r>
              <a:rPr lang="en-US" sz="3800" dirty="0">
                <a:solidFill>
                  <a:srgbClr val="FF0000"/>
                </a:solidFill>
              </a:rPr>
              <a:t>  Courses CPE517- DBMS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03979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218136-85AD-0B0D-BC8E-24FEBDBB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116"/>
            <a:ext cx="12192000" cy="5073767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470F5F1E-B242-1E2A-A4C2-B8FC468CED4D}"/>
              </a:ext>
            </a:extLst>
          </p:cNvPr>
          <p:cNvSpPr/>
          <p:nvPr/>
        </p:nvSpPr>
        <p:spPr>
          <a:xfrm>
            <a:off x="10696648" y="1378857"/>
            <a:ext cx="1326013" cy="1103442"/>
          </a:xfrm>
          <a:custGeom>
            <a:avLst/>
            <a:gdLst>
              <a:gd name="connsiteX0" fmla="*/ 856723 w 1326013"/>
              <a:gd name="connsiteY0" fmla="*/ 116114 h 1103442"/>
              <a:gd name="connsiteX1" fmla="*/ 381 w 1326013"/>
              <a:gd name="connsiteY1" fmla="*/ 682172 h 1103442"/>
              <a:gd name="connsiteX2" fmla="*/ 755123 w 1326013"/>
              <a:gd name="connsiteY2" fmla="*/ 1103086 h 1103442"/>
              <a:gd name="connsiteX3" fmla="*/ 1321181 w 1326013"/>
              <a:gd name="connsiteY3" fmla="*/ 740229 h 1103442"/>
              <a:gd name="connsiteX4" fmla="*/ 435809 w 1326013"/>
              <a:gd name="connsiteY4" fmla="*/ 0 h 110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013" h="1103442">
                <a:moveTo>
                  <a:pt x="856723" y="116114"/>
                </a:moveTo>
                <a:cubicBezTo>
                  <a:pt x="437018" y="316895"/>
                  <a:pt x="17314" y="517677"/>
                  <a:pt x="381" y="682172"/>
                </a:cubicBezTo>
                <a:cubicBezTo>
                  <a:pt x="-16552" y="846667"/>
                  <a:pt x="534990" y="1093410"/>
                  <a:pt x="755123" y="1103086"/>
                </a:cubicBezTo>
                <a:cubicBezTo>
                  <a:pt x="975256" y="1112762"/>
                  <a:pt x="1374400" y="924077"/>
                  <a:pt x="1321181" y="740229"/>
                </a:cubicBezTo>
                <a:cubicBezTo>
                  <a:pt x="1267962" y="556381"/>
                  <a:pt x="851885" y="278190"/>
                  <a:pt x="435809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3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5FAD-18AF-23BA-EDC2-BC9B5F31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404664"/>
            <a:ext cx="11449272" cy="633670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Jitter vs. latency?</a:t>
            </a:r>
          </a:p>
          <a:p>
            <a:pPr lvl="2"/>
            <a:r>
              <a:rPr lang="en-US" sz="2900" dirty="0"/>
              <a:t>The different problems in voice calls, sometime we get a lot of voice bunched together (jitter). </a:t>
            </a:r>
          </a:p>
          <a:p>
            <a:pPr lvl="2"/>
            <a:r>
              <a:rPr lang="en-US" sz="2900" dirty="0"/>
              <a:t>Jitter = variation in latency.</a:t>
            </a:r>
          </a:p>
          <a:p>
            <a:pPr lvl="2"/>
            <a:r>
              <a:rPr lang="en-US" sz="2900" dirty="0"/>
              <a:t>Latency = delay in arrival of packets.</a:t>
            </a:r>
          </a:p>
          <a:p>
            <a:pPr lvl="2"/>
            <a:endParaRPr lang="en-US" sz="2900" dirty="0"/>
          </a:p>
          <a:p>
            <a:pPr lvl="2"/>
            <a:r>
              <a:rPr lang="en-US" sz="2900" dirty="0"/>
              <a:t>Sometimes we don’t hear the other party (packet loss).</a:t>
            </a:r>
          </a:p>
          <a:p>
            <a:pPr lvl="2"/>
            <a:r>
              <a:rPr lang="en-US" sz="2900" dirty="0"/>
              <a:t>Video are slow (packet latency)</a:t>
            </a:r>
          </a:p>
          <a:p>
            <a:pPr lvl="2"/>
            <a:r>
              <a:rPr lang="en-US" sz="2900" dirty="0"/>
              <a:t>In case of </a:t>
            </a:r>
            <a:r>
              <a:rPr lang="en-US" sz="2900" dirty="0" err="1"/>
              <a:t>Youtube</a:t>
            </a:r>
            <a:r>
              <a:rPr lang="en-US" sz="2900" dirty="0"/>
              <a:t> short videos: </a:t>
            </a:r>
          </a:p>
          <a:p>
            <a:pPr lvl="3"/>
            <a:r>
              <a:rPr lang="en-US" sz="2600" dirty="0"/>
              <a:t>Frame-loss (packet loss)</a:t>
            </a:r>
          </a:p>
          <a:p>
            <a:pPr lvl="3"/>
            <a:r>
              <a:rPr lang="en-US" sz="2600" dirty="0"/>
              <a:t>blurry videos (packet delay or loss)</a:t>
            </a:r>
          </a:p>
          <a:p>
            <a:pPr lvl="3"/>
            <a:r>
              <a:rPr lang="en-US" sz="2600" dirty="0"/>
              <a:t>Frame jump from one scene to another scene</a:t>
            </a:r>
          </a:p>
          <a:p>
            <a:pPr lvl="2"/>
            <a:r>
              <a:rPr lang="en-US" sz="2900" dirty="0"/>
              <a:t>Real time Interactive (e.g. remote surgery)</a:t>
            </a:r>
          </a:p>
          <a:p>
            <a:pPr lvl="3"/>
            <a:r>
              <a:rPr lang="en-US" sz="2600" dirty="0"/>
              <a:t>Low latency, </a:t>
            </a:r>
          </a:p>
          <a:p>
            <a:pPr lvl="3"/>
            <a:r>
              <a:rPr lang="en-US" sz="2600" dirty="0"/>
              <a:t>Low jitter</a:t>
            </a:r>
          </a:p>
          <a:p>
            <a:pPr lvl="2"/>
            <a:r>
              <a:rPr lang="en-US" sz="2900" dirty="0"/>
              <a:t> vs. bandwidth intensive applications.</a:t>
            </a:r>
          </a:p>
          <a:p>
            <a:pPr lvl="3"/>
            <a:r>
              <a:rPr lang="en-US" sz="2600" dirty="0"/>
              <a:t>Surveillance videos  with many cameras which are monitored by a control center.</a:t>
            </a:r>
          </a:p>
          <a:p>
            <a:pPr lvl="3"/>
            <a:endParaRPr lang="en-US" sz="2500" dirty="0"/>
          </a:p>
          <a:p>
            <a:pPr lvl="1"/>
            <a:r>
              <a:rPr lang="en-US" sz="3400" dirty="0"/>
              <a:t>What is Circuit switched network?</a:t>
            </a:r>
          </a:p>
          <a:p>
            <a:pPr lvl="2"/>
            <a:r>
              <a:rPr lang="en-US" sz="2900" dirty="0"/>
              <a:t>The resources are reserved for the complete connection before hand.</a:t>
            </a:r>
          </a:p>
          <a:p>
            <a:pPr lvl="2"/>
            <a:r>
              <a:rPr lang="en-US" sz="2900" dirty="0"/>
              <a:t>Resources include compute, network and memory. </a:t>
            </a:r>
          </a:p>
          <a:p>
            <a:pPr lvl="1"/>
            <a:r>
              <a:rPr lang="en-US" sz="3400" dirty="0"/>
              <a:t>What is Packet switched network?</a:t>
            </a:r>
          </a:p>
          <a:p>
            <a:pPr lvl="2"/>
            <a:r>
              <a:rPr lang="en-US" sz="2900" dirty="0"/>
              <a:t>The data is split into packets and send using the resources without “reservation”</a:t>
            </a:r>
          </a:p>
          <a:p>
            <a:pPr lvl="2"/>
            <a:r>
              <a:rPr lang="en-US" sz="2900" dirty="0"/>
              <a:t>Different packets taking different routes</a:t>
            </a:r>
          </a:p>
          <a:p>
            <a:pPr lvl="2"/>
            <a:r>
              <a:rPr lang="en-US" sz="2900" dirty="0"/>
              <a:t>Packet loss, delays, jitter</a:t>
            </a:r>
          </a:p>
          <a:p>
            <a:pPr lvl="2"/>
            <a:r>
              <a:rPr lang="en-US" sz="2900" dirty="0"/>
              <a:t>Multiplexing of resources, if Daniel is not speaking, then Evangel can use the resources.</a:t>
            </a:r>
          </a:p>
          <a:p>
            <a:endParaRPr lang="en-US" dirty="0"/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Uplink (selfie) vs. downlink (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OSI layers.</a:t>
            </a:r>
          </a:p>
        </p:txBody>
      </p:sp>
    </p:spTree>
    <p:extLst>
      <p:ext uri="{BB962C8B-B14F-4D97-AF65-F5344CB8AC3E}">
        <p14:creationId xmlns:p14="http://schemas.microsoft.com/office/powerpoint/2010/main" val="553060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38015A-AA70-4B4C-8D92-4671936A3A8C}"/>
              </a:ext>
            </a:extLst>
          </p:cNvPr>
          <p:cNvGrpSpPr/>
          <p:nvPr/>
        </p:nvGrpSpPr>
        <p:grpSpPr>
          <a:xfrm>
            <a:off x="735034" y="980297"/>
            <a:ext cx="360" cy="360"/>
            <a:chOff x="6975000" y="274271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4CD977-EFD2-4736-B53C-DF9807DC6712}"/>
                    </a:ext>
                  </a:extLst>
                </p14:cNvPr>
                <p14:cNvContentPartPr/>
                <p14:nvPr/>
              </p14:nvContentPartPr>
              <p14:xfrm>
                <a:off x="6975000" y="274271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4CD977-EFD2-4736-B53C-DF9807DC67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6000" y="2733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DF9E4C-8F14-4D88-BF6A-B5A241AE72E9}"/>
                    </a:ext>
                  </a:extLst>
                </p14:cNvPr>
                <p14:cNvContentPartPr/>
                <p14:nvPr/>
              </p14:nvContentPartPr>
              <p14:xfrm>
                <a:off x="6975000" y="274271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DF9E4C-8F14-4D88-BF6A-B5A241AE72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6000" y="2733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18C45B8-70B5-C534-F4C0-222E34209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38" y="5953283"/>
            <a:ext cx="4991100" cy="7747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257CBA5B-22DC-B28F-0B28-33E80C5F1BB0}"/>
              </a:ext>
            </a:extLst>
          </p:cNvPr>
          <p:cNvSpPr/>
          <p:nvPr/>
        </p:nvSpPr>
        <p:spPr>
          <a:xfrm>
            <a:off x="3066302" y="5291572"/>
            <a:ext cx="1105871" cy="1320672"/>
          </a:xfrm>
          <a:custGeom>
            <a:avLst/>
            <a:gdLst>
              <a:gd name="connsiteX0" fmla="*/ 553266 w 1105871"/>
              <a:gd name="connsiteY0" fmla="*/ 188685 h 1320672"/>
              <a:gd name="connsiteX1" fmla="*/ 16238 w 1105871"/>
              <a:gd name="connsiteY1" fmla="*/ 841828 h 1320672"/>
              <a:gd name="connsiteX2" fmla="*/ 1104809 w 1105871"/>
              <a:gd name="connsiteY2" fmla="*/ 1291771 h 1320672"/>
              <a:gd name="connsiteX3" fmla="*/ 175895 w 1105871"/>
              <a:gd name="connsiteY3" fmla="*/ 0 h 132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71" h="1320672">
                <a:moveTo>
                  <a:pt x="553266" y="188685"/>
                </a:moveTo>
                <a:cubicBezTo>
                  <a:pt x="238790" y="423332"/>
                  <a:pt x="-75686" y="657980"/>
                  <a:pt x="16238" y="841828"/>
                </a:cubicBezTo>
                <a:cubicBezTo>
                  <a:pt x="108162" y="1025676"/>
                  <a:pt x="1078200" y="1432076"/>
                  <a:pt x="1104809" y="1291771"/>
                </a:cubicBezTo>
                <a:cubicBezTo>
                  <a:pt x="1131418" y="1151466"/>
                  <a:pt x="653656" y="575733"/>
                  <a:pt x="175895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8B0D-4EB8-C516-F2C3-66D521F7F889}"/>
              </a:ext>
            </a:extLst>
          </p:cNvPr>
          <p:cNvSpPr txBox="1"/>
          <p:nvPr/>
        </p:nvSpPr>
        <p:spPr>
          <a:xfrm>
            <a:off x="3619237" y="5291572"/>
            <a:ext cx="338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 the passwd created in prerequisites step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4166A9-3E9E-CAFA-2F87-9FFB00A9D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11" y="550322"/>
            <a:ext cx="2108200" cy="1231900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0171A480-5404-6D52-9BC0-E35D104A7072}"/>
              </a:ext>
            </a:extLst>
          </p:cNvPr>
          <p:cNvSpPr/>
          <p:nvPr/>
        </p:nvSpPr>
        <p:spPr>
          <a:xfrm>
            <a:off x="1002173" y="283695"/>
            <a:ext cx="1326013" cy="1103442"/>
          </a:xfrm>
          <a:custGeom>
            <a:avLst/>
            <a:gdLst>
              <a:gd name="connsiteX0" fmla="*/ 856723 w 1326013"/>
              <a:gd name="connsiteY0" fmla="*/ 116114 h 1103442"/>
              <a:gd name="connsiteX1" fmla="*/ 381 w 1326013"/>
              <a:gd name="connsiteY1" fmla="*/ 682172 h 1103442"/>
              <a:gd name="connsiteX2" fmla="*/ 755123 w 1326013"/>
              <a:gd name="connsiteY2" fmla="*/ 1103086 h 1103442"/>
              <a:gd name="connsiteX3" fmla="*/ 1321181 w 1326013"/>
              <a:gd name="connsiteY3" fmla="*/ 740229 h 1103442"/>
              <a:gd name="connsiteX4" fmla="*/ 435809 w 1326013"/>
              <a:gd name="connsiteY4" fmla="*/ 0 h 110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013" h="1103442">
                <a:moveTo>
                  <a:pt x="856723" y="116114"/>
                </a:moveTo>
                <a:cubicBezTo>
                  <a:pt x="437018" y="316895"/>
                  <a:pt x="17314" y="517677"/>
                  <a:pt x="381" y="682172"/>
                </a:cubicBezTo>
                <a:cubicBezTo>
                  <a:pt x="-16552" y="846667"/>
                  <a:pt x="534990" y="1093410"/>
                  <a:pt x="755123" y="1103086"/>
                </a:cubicBezTo>
                <a:cubicBezTo>
                  <a:pt x="975256" y="1112762"/>
                  <a:pt x="1374400" y="924077"/>
                  <a:pt x="1321181" y="740229"/>
                </a:cubicBezTo>
                <a:cubicBezTo>
                  <a:pt x="1267962" y="556381"/>
                  <a:pt x="851885" y="278190"/>
                  <a:pt x="435809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AE743A-0EFC-44E9-17EC-4D765A73953C}"/>
              </a:ext>
            </a:extLst>
          </p:cNvPr>
          <p:cNvSpPr txBox="1"/>
          <p:nvPr/>
        </p:nvSpPr>
        <p:spPr>
          <a:xfrm>
            <a:off x="2135560" y="904717"/>
            <a:ext cx="338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Wait for google to connect to a run time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CEF153-8B11-09D0-0653-64AA2C46E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39" y="2210009"/>
            <a:ext cx="4229100" cy="1892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09B513-63E1-85D3-A418-3102B8E04418}"/>
              </a:ext>
            </a:extLst>
          </p:cNvPr>
          <p:cNvSpPr txBox="1"/>
          <p:nvPr/>
        </p:nvSpPr>
        <p:spPr>
          <a:xfrm>
            <a:off x="2792895" y="1978835"/>
            <a:ext cx="338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Click on the play button on the left of each cell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B150024-C35B-A1C6-78DF-8658AA49F6B9}"/>
              </a:ext>
            </a:extLst>
          </p:cNvPr>
          <p:cNvSpPr/>
          <p:nvPr/>
        </p:nvSpPr>
        <p:spPr>
          <a:xfrm>
            <a:off x="445914" y="1897173"/>
            <a:ext cx="2413400" cy="1344415"/>
          </a:xfrm>
          <a:custGeom>
            <a:avLst/>
            <a:gdLst>
              <a:gd name="connsiteX0" fmla="*/ 2413400 w 2413400"/>
              <a:gd name="connsiteY0" fmla="*/ 294484 h 1344415"/>
              <a:gd name="connsiteX1" fmla="*/ 1005515 w 2413400"/>
              <a:gd name="connsiteY1" fmla="*/ 18713 h 1344415"/>
              <a:gd name="connsiteX2" fmla="*/ 18543 w 2413400"/>
              <a:gd name="connsiteY2" fmla="*/ 758941 h 1344415"/>
              <a:gd name="connsiteX3" fmla="*/ 381400 w 2413400"/>
              <a:gd name="connsiteY3" fmla="*/ 1310484 h 1344415"/>
              <a:gd name="connsiteX4" fmla="*/ 642657 w 2413400"/>
              <a:gd name="connsiteY4" fmla="*/ 1237913 h 134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400" h="1344415">
                <a:moveTo>
                  <a:pt x="2413400" y="294484"/>
                </a:moveTo>
                <a:cubicBezTo>
                  <a:pt x="1909029" y="117894"/>
                  <a:pt x="1404658" y="-58696"/>
                  <a:pt x="1005515" y="18713"/>
                </a:cubicBezTo>
                <a:cubicBezTo>
                  <a:pt x="606372" y="96122"/>
                  <a:pt x="122562" y="543646"/>
                  <a:pt x="18543" y="758941"/>
                </a:cubicBezTo>
                <a:cubicBezTo>
                  <a:pt x="-85476" y="974236"/>
                  <a:pt x="277381" y="1230655"/>
                  <a:pt x="381400" y="1310484"/>
                </a:cubicBezTo>
                <a:cubicBezTo>
                  <a:pt x="485419" y="1390313"/>
                  <a:pt x="564038" y="1314113"/>
                  <a:pt x="642657" y="1237913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B66F9-1CAA-83DE-F967-135293FE0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930" y="3714092"/>
            <a:ext cx="3162300" cy="1562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9C7B39-171F-9C7A-D9FE-122F94CCB15E}"/>
              </a:ext>
            </a:extLst>
          </p:cNvPr>
          <p:cNvSpPr txBox="1"/>
          <p:nvPr/>
        </p:nvSpPr>
        <p:spPr>
          <a:xfrm>
            <a:off x="3989725" y="3909669"/>
            <a:ext cx="4986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Change the URI to what you obtained from the server connect page of Aura. (do not copy others’ URL)  </a:t>
            </a:r>
          </a:p>
        </p:txBody>
      </p:sp>
    </p:spTree>
    <p:extLst>
      <p:ext uri="{BB962C8B-B14F-4D97-AF65-F5344CB8AC3E}">
        <p14:creationId xmlns:p14="http://schemas.microsoft.com/office/powerpoint/2010/main" val="1729091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0A8D-7AC0-4139-8DE0-FB084875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Cypher Syntax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B894-E8F0-4876-A7B7-B2E67836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484784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simple cypher query can look something like this</a:t>
            </a:r>
          </a:p>
          <a:p>
            <a:endParaRPr lang="en-US" dirty="0"/>
          </a:p>
          <a:p>
            <a:r>
              <a:rPr lang="en-US" dirty="0"/>
              <a:t>A node in graph database is similar to a row in a relational database.</a:t>
            </a:r>
          </a:p>
          <a:p>
            <a:r>
              <a:rPr lang="en-US" dirty="0"/>
              <a:t>In writing a cypher query, relationships are enclosed in square brackets</a:t>
            </a:r>
          </a:p>
          <a:p>
            <a:r>
              <a:rPr lang="en-US" dirty="0"/>
              <a:t> In writing a cypher query, a node is enclosed between a parenthesis — like (</a:t>
            </a:r>
            <a:r>
              <a:rPr lang="en-US" dirty="0" err="1"/>
              <a:t>p:Person</a:t>
            </a:r>
            <a:r>
              <a:rPr lang="en-US" dirty="0"/>
              <a:t>) where p is a variable and Person is the type of node it is referring to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38E81-091F-4F3C-9855-11FF76CEAD87}"/>
              </a:ext>
            </a:extLst>
          </p:cNvPr>
          <p:cNvSpPr txBox="1">
            <a:spLocks/>
          </p:cNvSpPr>
          <p:nvPr/>
        </p:nvSpPr>
        <p:spPr>
          <a:xfrm>
            <a:off x="640080" y="5881601"/>
            <a:ext cx="6191184" cy="618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800" dirty="0">
                <a:solidFill>
                  <a:srgbClr val="FF0000"/>
                </a:solidFill>
              </a:rPr>
              <a:t>Related </a:t>
            </a:r>
            <a:r>
              <a:rPr lang="en-US" sz="3800" dirty="0" err="1">
                <a:solidFill>
                  <a:srgbClr val="FF0000"/>
                </a:solidFill>
              </a:rPr>
              <a:t>FUTMinna</a:t>
            </a:r>
            <a:r>
              <a:rPr lang="en-US" sz="3800" dirty="0">
                <a:solidFill>
                  <a:srgbClr val="FF0000"/>
                </a:solidFill>
              </a:rPr>
              <a:t>  Courses CPE517- DBMS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85171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C763-0D2F-4018-ABCA-F9C8C0D6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6F7F7-E147-4B16-ADB7-816764171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30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D5D40-B733-49E7-B307-EE0205BE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25018"/>
            <a:ext cx="11277600" cy="58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24817A-4765-4625-B86B-AB3503D699CA}"/>
              </a:ext>
            </a:extLst>
          </p:cNvPr>
          <p:cNvSpPr txBox="1"/>
          <p:nvPr/>
        </p:nvSpPr>
        <p:spPr>
          <a:xfrm>
            <a:off x="12102" y="116632"/>
            <a:ext cx="122321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FAQ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9E517-C3B7-BC3E-8293-F40E282D68BB}"/>
              </a:ext>
            </a:extLst>
          </p:cNvPr>
          <p:cNvSpPr txBox="1"/>
          <p:nvPr/>
        </p:nvSpPr>
        <p:spPr>
          <a:xfrm>
            <a:off x="1195619" y="197346"/>
            <a:ext cx="1066102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My Aura DB got “suspended”, help!!!</a:t>
            </a:r>
          </a:p>
          <a:p>
            <a:r>
              <a:rPr lang="en-US" dirty="0"/>
              <a:t>Answer: go to the console and resume it.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to register for June workshop?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https://www.itu.int/net4/CRM/xreg/web/Login.aspx?src=Registration&amp;Event=C-00011377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I am not able to connect to my DB</a:t>
            </a:r>
          </a:p>
          <a:p>
            <a:endParaRPr lang="en-US" dirty="0"/>
          </a:p>
          <a:p>
            <a:r>
              <a:rPr lang="en-US" dirty="0"/>
              <a:t>Option-1: Use chrome browser </a:t>
            </a:r>
          </a:p>
          <a:p>
            <a:r>
              <a:rPr lang="en-US" dirty="0"/>
              <a:t>Option-2: Delete the </a:t>
            </a:r>
            <a:r>
              <a:rPr lang="en-US" dirty="0" err="1"/>
              <a:t>db</a:t>
            </a:r>
            <a:r>
              <a:rPr lang="en-US" dirty="0"/>
              <a:t> from the console, Create an empty </a:t>
            </a:r>
            <a:r>
              <a:rPr lang="en-US" dirty="0" err="1"/>
              <a:t>db</a:t>
            </a:r>
            <a:r>
              <a:rPr lang="en-US" dirty="0"/>
              <a:t> again</a:t>
            </a:r>
          </a:p>
          <a:p>
            <a:r>
              <a:rPr lang="en-US" dirty="0"/>
              <a:t>Option-3: Make sure you are using the correct URL of the DB, in the notebook, while connecting.</a:t>
            </a:r>
          </a:p>
          <a:p>
            <a:r>
              <a:rPr lang="en-US" dirty="0"/>
              <a:t>Option-4: If you are copying the </a:t>
            </a:r>
            <a:r>
              <a:rPr lang="en-US" dirty="0" err="1"/>
              <a:t>url</a:t>
            </a:r>
            <a:r>
              <a:rPr lang="en-US" dirty="0"/>
              <a:t> from the console, don’t include the port number in your copy.</a:t>
            </a:r>
          </a:p>
          <a:p>
            <a:r>
              <a:rPr lang="en-US" dirty="0"/>
              <a:t>Remember to use the new password</a:t>
            </a:r>
          </a:p>
          <a:p>
            <a:r>
              <a:rPr lang="en-US" dirty="0"/>
              <a:t>Option-5: if you are using a non-secure connection, you may face problems in connecting to the DB, so try changing to a more secure wireless connection.</a:t>
            </a:r>
          </a:p>
          <a:p>
            <a:endParaRPr lang="en-US" dirty="0"/>
          </a:p>
          <a:p>
            <a:r>
              <a:rPr lang="en-US" dirty="0"/>
              <a:t>4. Some common Cypher query commands:</a:t>
            </a:r>
          </a:p>
          <a:p>
            <a:r>
              <a:rPr lang="en-US" dirty="0"/>
              <a:t>Match (n) return (n) </a:t>
            </a:r>
          </a:p>
          <a:p>
            <a:r>
              <a:rPr lang="en-US" dirty="0"/>
              <a:t>#this will list/return all nodes and relationships</a:t>
            </a:r>
          </a:p>
          <a:p>
            <a:r>
              <a:rPr lang="en-US" dirty="0"/>
              <a:t>MATCH (n) DETACH DELETE n  </a:t>
            </a:r>
          </a:p>
          <a:p>
            <a:r>
              <a:rPr lang="en-US" dirty="0"/>
              <a:t>#this will delete all nodes and relationships.</a:t>
            </a:r>
          </a:p>
          <a:p>
            <a:r>
              <a:rPr lang="en-IN" dirty="0"/>
              <a:t>MATCH (n) OPTIONAL MATCH (n)-[r]-() delete </a:t>
            </a:r>
            <a:r>
              <a:rPr lang="en-IN" dirty="0" err="1"/>
              <a:t>n,r</a:t>
            </a:r>
            <a:r>
              <a:rPr lang="en-IN" dirty="0"/>
              <a:t> </a:t>
            </a:r>
          </a:p>
          <a:p>
            <a:r>
              <a:rPr lang="en-US" dirty="0"/>
              <a:t>#this is similar to the previous command, it will also delete all nodes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925428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925A-6CA7-8E5D-7C7C-EF91D8DB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Preparations for </a:t>
            </a:r>
            <a:r>
              <a:rPr lang="en-US" dirty="0">
                <a:highlight>
                  <a:srgbClr val="FFFF00"/>
                </a:highlight>
              </a:rPr>
              <a:t>2 Sep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93DD-8781-A5CD-90E3-9C3BC4231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speakers</a:t>
            </a:r>
          </a:p>
          <a:p>
            <a:pPr lvl="2"/>
            <a:r>
              <a:rPr lang="en-US" dirty="0"/>
              <a:t>TBD</a:t>
            </a:r>
          </a:p>
          <a:p>
            <a:pPr lvl="2"/>
            <a:r>
              <a:rPr lang="en-US" dirty="0"/>
              <a:t>TBD</a:t>
            </a:r>
          </a:p>
          <a:p>
            <a:r>
              <a:rPr lang="en-US" dirty="0"/>
              <a:t>Prepare document and demo.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Practice.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66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925A-6CA7-8E5D-7C7C-EF91D8DB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" y="141184"/>
            <a:ext cx="109728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highlight>
                  <a:srgbClr val="FFFF00"/>
                </a:highlight>
              </a:rPr>
              <a:t>Demo and tutorial on how to prepare TOSCA </a:t>
            </a:r>
            <a:r>
              <a:rPr lang="en-US" sz="3200" dirty="0" err="1">
                <a:highlight>
                  <a:srgbClr val="FFFF00"/>
                </a:highlight>
              </a:rPr>
              <a:t>yml</a:t>
            </a:r>
            <a:r>
              <a:rPr lang="en-US" sz="3200" dirty="0">
                <a:highlight>
                  <a:srgbClr val="FFFF00"/>
                </a:highlight>
              </a:rPr>
              <a:t> files</a:t>
            </a:r>
            <a:br>
              <a:rPr lang="en-US" sz="3200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from </a:t>
            </a:r>
            <a:r>
              <a:rPr lang="en-US" sz="3200" dirty="0" err="1">
                <a:highlight>
                  <a:srgbClr val="FFFF00"/>
                </a:highlight>
              </a:rPr>
              <a:t>graphdb</a:t>
            </a:r>
            <a:endParaRPr lang="en-US" sz="3200" dirty="0">
              <a:highlight>
                <a:srgbClr val="FFFF00"/>
              </a:highlight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A34CF6-1F73-8A11-7412-806E83E5E015}"/>
              </a:ext>
            </a:extLst>
          </p:cNvPr>
          <p:cNvSpPr/>
          <p:nvPr/>
        </p:nvSpPr>
        <p:spPr>
          <a:xfrm>
            <a:off x="1421678" y="1963333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Graphs (neo4j)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2B5D43-1190-611C-254D-9D93838B3BA2}"/>
              </a:ext>
            </a:extLst>
          </p:cNvPr>
          <p:cNvSpPr/>
          <p:nvPr/>
        </p:nvSpPr>
        <p:spPr>
          <a:xfrm>
            <a:off x="4157982" y="1963333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Yml</a:t>
            </a:r>
            <a:r>
              <a:rPr lang="en-US" dirty="0"/>
              <a:t> generator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EB5F09B-BCDB-B096-2792-FA1E558621E6}"/>
              </a:ext>
            </a:extLst>
          </p:cNvPr>
          <p:cNvSpPr/>
          <p:nvPr/>
        </p:nvSpPr>
        <p:spPr>
          <a:xfrm>
            <a:off x="6888088" y="1963333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xopera</a:t>
            </a: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C9F6E8F-C2F1-EEAC-183F-06EEFE42EF22}"/>
              </a:ext>
            </a:extLst>
          </p:cNvPr>
          <p:cNvSpPr/>
          <p:nvPr/>
        </p:nvSpPr>
        <p:spPr>
          <a:xfrm>
            <a:off x="3221878" y="2125351"/>
            <a:ext cx="792088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F14C09-9D56-380A-35DB-17B1E49D2FB6}"/>
              </a:ext>
            </a:extLst>
          </p:cNvPr>
          <p:cNvSpPr/>
          <p:nvPr/>
        </p:nvSpPr>
        <p:spPr>
          <a:xfrm>
            <a:off x="5984112" y="2125351"/>
            <a:ext cx="792088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4FEAEB-1085-55BE-6E7E-78EC1B55FCEA}"/>
              </a:ext>
            </a:extLst>
          </p:cNvPr>
          <p:cNvSpPr/>
          <p:nvPr/>
        </p:nvSpPr>
        <p:spPr>
          <a:xfrm>
            <a:off x="1205654" y="1747309"/>
            <a:ext cx="7704856" cy="108012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CC323B2-D607-68B2-E8A6-55F804850B26}"/>
              </a:ext>
            </a:extLst>
          </p:cNvPr>
          <p:cNvSpPr/>
          <p:nvPr/>
        </p:nvSpPr>
        <p:spPr>
          <a:xfrm>
            <a:off x="3637748" y="2402886"/>
            <a:ext cx="1447887" cy="1288639"/>
          </a:xfrm>
          <a:custGeom>
            <a:avLst/>
            <a:gdLst>
              <a:gd name="connsiteX0" fmla="*/ 10972 w 1447887"/>
              <a:gd name="connsiteY0" fmla="*/ 0 h 1785257"/>
              <a:gd name="connsiteX1" fmla="*/ 69029 w 1447887"/>
              <a:gd name="connsiteY1" fmla="*/ 943429 h 1785257"/>
              <a:gd name="connsiteX2" fmla="*/ 533487 w 1447887"/>
              <a:gd name="connsiteY2" fmla="*/ 1625600 h 1785257"/>
              <a:gd name="connsiteX3" fmla="*/ 1447887 w 1447887"/>
              <a:gd name="connsiteY3" fmla="*/ 17852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87" h="1785257">
                <a:moveTo>
                  <a:pt x="10972" y="0"/>
                </a:moveTo>
                <a:cubicBezTo>
                  <a:pt x="-3543" y="336248"/>
                  <a:pt x="-18057" y="672496"/>
                  <a:pt x="69029" y="943429"/>
                </a:cubicBezTo>
                <a:cubicBezTo>
                  <a:pt x="156115" y="1214362"/>
                  <a:pt x="303677" y="1485295"/>
                  <a:pt x="533487" y="1625600"/>
                </a:cubicBezTo>
                <a:cubicBezTo>
                  <a:pt x="763297" y="1765905"/>
                  <a:pt x="1105592" y="1775581"/>
                  <a:pt x="1447887" y="1785257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38DF8B0-9F82-DD0D-8DEE-B684679AB1C5}"/>
              </a:ext>
            </a:extLst>
          </p:cNvPr>
          <p:cNvSpPr/>
          <p:nvPr/>
        </p:nvSpPr>
        <p:spPr>
          <a:xfrm>
            <a:off x="6334400" y="2422546"/>
            <a:ext cx="1447887" cy="1288640"/>
          </a:xfrm>
          <a:custGeom>
            <a:avLst/>
            <a:gdLst>
              <a:gd name="connsiteX0" fmla="*/ 10972 w 1447887"/>
              <a:gd name="connsiteY0" fmla="*/ 0 h 1785257"/>
              <a:gd name="connsiteX1" fmla="*/ 69029 w 1447887"/>
              <a:gd name="connsiteY1" fmla="*/ 943429 h 1785257"/>
              <a:gd name="connsiteX2" fmla="*/ 533487 w 1447887"/>
              <a:gd name="connsiteY2" fmla="*/ 1625600 h 1785257"/>
              <a:gd name="connsiteX3" fmla="*/ 1447887 w 1447887"/>
              <a:gd name="connsiteY3" fmla="*/ 17852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87" h="1785257">
                <a:moveTo>
                  <a:pt x="10972" y="0"/>
                </a:moveTo>
                <a:cubicBezTo>
                  <a:pt x="-3543" y="336248"/>
                  <a:pt x="-18057" y="672496"/>
                  <a:pt x="69029" y="943429"/>
                </a:cubicBezTo>
                <a:cubicBezTo>
                  <a:pt x="156115" y="1214362"/>
                  <a:pt x="303677" y="1485295"/>
                  <a:pt x="533487" y="1625600"/>
                </a:cubicBezTo>
                <a:cubicBezTo>
                  <a:pt x="763297" y="1765905"/>
                  <a:pt x="1105592" y="1775581"/>
                  <a:pt x="1447887" y="1785257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ABBCC-8BAB-FA64-CC0D-66159B6783A0}"/>
              </a:ext>
            </a:extLst>
          </p:cNvPr>
          <p:cNvSpPr txBox="1"/>
          <p:nvPr/>
        </p:nvSpPr>
        <p:spPr>
          <a:xfrm>
            <a:off x="4084847" y="3220549"/>
            <a:ext cx="180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Cypher query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439C6-FCBB-0A20-EB9C-2108A2D21252}"/>
              </a:ext>
            </a:extLst>
          </p:cNvPr>
          <p:cNvSpPr txBox="1"/>
          <p:nvPr/>
        </p:nvSpPr>
        <p:spPr>
          <a:xfrm>
            <a:off x="6881060" y="3220549"/>
            <a:ext cx="180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Yml</a:t>
            </a:r>
            <a:r>
              <a:rPr lang="en-US" dirty="0"/>
              <a:t> files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C150026-D13E-F57D-EF8F-A11E4B82C340}"/>
              </a:ext>
            </a:extLst>
          </p:cNvPr>
          <p:cNvSpPr/>
          <p:nvPr/>
        </p:nvSpPr>
        <p:spPr>
          <a:xfrm>
            <a:off x="8606347" y="2125351"/>
            <a:ext cx="792088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Thumbs up sign with solid fill">
            <a:extLst>
              <a:ext uri="{FF2B5EF4-FFF2-40B4-BE49-F238E27FC236}">
                <a16:creationId xmlns:a16="http://schemas.microsoft.com/office/drawing/2014/main" id="{4DAB7D1C-3D69-C92F-4960-58AC2640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9957" y="1603293"/>
            <a:ext cx="623773" cy="623773"/>
          </a:xfrm>
          <a:prstGeom prst="rect">
            <a:avLst/>
          </a:prstGeom>
        </p:spPr>
      </p:pic>
      <p:pic>
        <p:nvPicPr>
          <p:cNvPr id="24" name="Graphic 23" descr="Thumbs Down with solid fill">
            <a:extLst>
              <a:ext uri="{FF2B5EF4-FFF2-40B4-BE49-F238E27FC236}">
                <a16:creationId xmlns:a16="http://schemas.microsoft.com/office/drawing/2014/main" id="{E45BA656-41CF-1168-3F90-9825E7A16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0260" y="2337975"/>
            <a:ext cx="633470" cy="6334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1676D3-A268-F161-06BD-5794E99A097A}"/>
              </a:ext>
            </a:extLst>
          </p:cNvPr>
          <p:cNvSpPr txBox="1"/>
          <p:nvPr/>
        </p:nvSpPr>
        <p:spPr>
          <a:xfrm>
            <a:off x="1205654" y="441335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Step-1: create </a:t>
            </a:r>
            <a:r>
              <a:rPr lang="en-US" dirty="0" err="1"/>
              <a:t>yml</a:t>
            </a:r>
            <a:r>
              <a:rPr lang="en-US" dirty="0"/>
              <a:t> manually (use 2021 </a:t>
            </a:r>
            <a:r>
              <a:rPr lang="en-US" dirty="0" err="1"/>
              <a:t>yml</a:t>
            </a:r>
            <a:r>
              <a:rPr lang="en-US" dirty="0"/>
              <a:t> as start)</a:t>
            </a:r>
          </a:p>
          <a:p>
            <a:r>
              <a:rPr lang="en-US" dirty="0"/>
              <a:t>Step-2: use ITU RR server to install </a:t>
            </a:r>
            <a:r>
              <a:rPr lang="en-US" dirty="0" err="1"/>
              <a:t>xopera</a:t>
            </a:r>
            <a:r>
              <a:rPr lang="en-US" dirty="0"/>
              <a:t> and compile </a:t>
            </a:r>
            <a:r>
              <a:rPr lang="en-US" dirty="0" err="1"/>
              <a:t>yml</a:t>
            </a:r>
            <a:endParaRPr lang="en-US" dirty="0"/>
          </a:p>
          <a:p>
            <a:r>
              <a:rPr lang="en-US" dirty="0"/>
              <a:t>Step-3: use NLP to generate </a:t>
            </a:r>
            <a:r>
              <a:rPr lang="en-US" dirty="0" err="1"/>
              <a:t>yml</a:t>
            </a:r>
            <a:r>
              <a:rPr lang="en-US" dirty="0"/>
              <a:t>.</a:t>
            </a:r>
          </a:p>
          <a:p>
            <a:r>
              <a:rPr lang="en-US" dirty="0"/>
              <a:t>Step-4: go back to step-2 above to compile generated </a:t>
            </a:r>
            <a:r>
              <a:rPr lang="en-US" dirty="0" err="1"/>
              <a:t>yml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3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5DE6-CDE7-C566-FE6C-B75478FE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FF6C-AF24-DD4F-C968-6F048E38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Uplink (selfie) </a:t>
            </a:r>
          </a:p>
          <a:p>
            <a:pPr lvl="2"/>
            <a:r>
              <a:rPr lang="en-US" dirty="0"/>
              <a:t>Sending data from UE to the Core network and applications</a:t>
            </a:r>
          </a:p>
          <a:p>
            <a:pPr lvl="2"/>
            <a:r>
              <a:rPr lang="en-US" dirty="0"/>
              <a:t>Click a selfie and upload to Insta</a:t>
            </a:r>
          </a:p>
          <a:p>
            <a:pPr lvl="1"/>
            <a:r>
              <a:rPr lang="en-US" dirty="0"/>
              <a:t>vs. downlink (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Sent from the network to the UE.</a:t>
            </a:r>
          </a:p>
          <a:p>
            <a:pPr lvl="2"/>
            <a:r>
              <a:rPr lang="en-US" dirty="0"/>
              <a:t>Download a Netflix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7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0090A7-E999-4758-C073-577A08A43DEF}"/>
              </a:ext>
            </a:extLst>
          </p:cNvPr>
          <p:cNvSpPr/>
          <p:nvPr/>
        </p:nvSpPr>
        <p:spPr>
          <a:xfrm>
            <a:off x="839416" y="1196752"/>
            <a:ext cx="2448272" cy="868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NF-1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A03635-84DF-00CE-3792-2C22A3E7AEB7}"/>
              </a:ext>
            </a:extLst>
          </p:cNvPr>
          <p:cNvSpPr/>
          <p:nvPr/>
        </p:nvSpPr>
        <p:spPr>
          <a:xfrm>
            <a:off x="6888088" y="1196751"/>
            <a:ext cx="2448272" cy="868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NF-2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298844-7F6C-AB44-F199-1335842D84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87688" y="1630934"/>
            <a:ext cx="360040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0DD40F-75E6-82CD-7202-93BCB502F326}"/>
              </a:ext>
            </a:extLst>
          </p:cNvPr>
          <p:cNvSpPr txBox="1"/>
          <p:nvPr/>
        </p:nvSpPr>
        <p:spPr>
          <a:xfrm>
            <a:off x="839416" y="2204864"/>
            <a:ext cx="6552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line shows interface between NF-1 and NF-2.</a:t>
            </a:r>
          </a:p>
          <a:p>
            <a:pPr marL="342900" indent="-342900">
              <a:buAutoNum type="arabicPeriod"/>
            </a:pPr>
            <a:r>
              <a:rPr lang="en-US" dirty="0"/>
              <a:t>Example of NF-1: BS</a:t>
            </a:r>
          </a:p>
          <a:p>
            <a:pPr marL="342900" indent="-342900">
              <a:buAutoNum type="arabicPeriod"/>
            </a:pPr>
            <a:r>
              <a:rPr lang="en-US" dirty="0"/>
              <a:t>Example of NF-2: CN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Why interfaces are needed?</a:t>
            </a:r>
          </a:p>
          <a:p>
            <a:pPr marL="800100" lvl="1" indent="-342900">
              <a:buAutoNum type="arabicPeriod"/>
            </a:pPr>
            <a:r>
              <a:rPr lang="en-US" dirty="0"/>
              <a:t>Because there is information/data which needs to be transferred?</a:t>
            </a:r>
          </a:p>
          <a:p>
            <a:pPr marL="800100" lvl="1" indent="-342900">
              <a:buAutoNum type="arabicPeriod"/>
            </a:pPr>
            <a:r>
              <a:rPr lang="en-US" dirty="0"/>
              <a:t>“Daniel wants to make a video call to Evangel”</a:t>
            </a:r>
          </a:p>
          <a:p>
            <a:pPr marL="800100" lvl="1" indent="-342900">
              <a:buAutoNum type="arabicPeriod"/>
            </a:pPr>
            <a:r>
              <a:rPr lang="en-US" dirty="0"/>
              <a:t>Daniel may be in FUT Minna and Evangel who is in Abuja.</a:t>
            </a:r>
          </a:p>
          <a:p>
            <a:pPr marL="800100" lvl="1" indent="-342900">
              <a:buAutoNum type="arabicPeriod"/>
            </a:pPr>
            <a:r>
              <a:rPr lang="en-US" dirty="0"/>
              <a:t>Daniel is served by a Huawei BS and Evangel is under a Nokia BS.</a:t>
            </a:r>
          </a:p>
          <a:p>
            <a:pPr marL="800100" lvl="1" indent="-342900">
              <a:buAutoNum type="arabicPeriod"/>
            </a:pPr>
            <a:r>
              <a:rPr lang="en-US" dirty="0"/>
              <a:t>So interoperability is needed.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are they implemented?</a:t>
            </a:r>
          </a:p>
          <a:p>
            <a:pPr marL="800100" lvl="1" indent="-342900">
              <a:buAutoNum type="arabicPeriod"/>
            </a:pPr>
            <a:r>
              <a:rPr lang="en-US" dirty="0"/>
              <a:t>Protocols specified by standards (ITU, 3GPP)</a:t>
            </a:r>
          </a:p>
          <a:p>
            <a:pPr marL="800100" lvl="1" indent="-342900">
              <a:buAutoNum type="arabicPeriod"/>
            </a:pPr>
            <a:r>
              <a:rPr lang="en-US" dirty="0"/>
              <a:t>“Layers”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88AD0-C891-3243-6976-F241CC673171}"/>
              </a:ext>
            </a:extLst>
          </p:cNvPr>
          <p:cNvSpPr txBox="1"/>
          <p:nvPr/>
        </p:nvSpPr>
        <p:spPr>
          <a:xfrm>
            <a:off x="8188470" y="2521928"/>
            <a:ext cx="3600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Usecase-1:</a:t>
            </a:r>
          </a:p>
          <a:p>
            <a:endParaRPr lang="en-US" dirty="0"/>
          </a:p>
          <a:p>
            <a:r>
              <a:rPr lang="en-US" dirty="0"/>
              <a:t>Bugs (which are in NFs)  to be fixed without human intervention.</a:t>
            </a:r>
          </a:p>
          <a:p>
            <a:endParaRPr lang="en-US" dirty="0"/>
          </a:p>
          <a:p>
            <a:r>
              <a:rPr lang="en-US" dirty="0"/>
              <a:t>Currently: </a:t>
            </a:r>
          </a:p>
          <a:p>
            <a:r>
              <a:rPr lang="en-US" dirty="0"/>
              <a:t>Step-1: Look at the logs, </a:t>
            </a:r>
          </a:p>
          <a:p>
            <a:r>
              <a:rPr lang="en-US" dirty="0"/>
              <a:t>output of the program, </a:t>
            </a:r>
          </a:p>
          <a:p>
            <a:r>
              <a:rPr lang="en-US" dirty="0"/>
              <a:t>Step-2: find the problem, isolate the problem. E.g. search in google, </a:t>
            </a:r>
          </a:p>
          <a:p>
            <a:r>
              <a:rPr lang="en-US" dirty="0"/>
              <a:t>Step-3: finally make code changes.</a:t>
            </a:r>
          </a:p>
          <a:p>
            <a:r>
              <a:rPr lang="en-US" dirty="0"/>
              <a:t>Step-4: deploy the changes.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59D3-C64D-CD84-F644-C6AC9780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and their </a:t>
            </a:r>
            <a:r>
              <a:rPr lang="en-US" dirty="0" err="1"/>
              <a:t>behaviours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9B29D6-C53A-934B-14D1-6016B3163E62}"/>
              </a:ext>
            </a:extLst>
          </p:cNvPr>
          <p:cNvSpPr/>
          <p:nvPr/>
        </p:nvSpPr>
        <p:spPr>
          <a:xfrm>
            <a:off x="335360" y="1700808"/>
            <a:ext cx="3600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file (e.g. mp4 format)</a:t>
            </a:r>
          </a:p>
          <a:p>
            <a:pPr algn="ctr"/>
            <a:r>
              <a:rPr lang="en-US" dirty="0"/>
              <a:t>Movie : harry potter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E8EB9F-4B44-2E59-97B1-D2BD677B52E3}"/>
              </a:ext>
            </a:extLst>
          </p:cNvPr>
          <p:cNvSpPr/>
          <p:nvPr/>
        </p:nvSpPr>
        <p:spPr>
          <a:xfrm>
            <a:off x="335360" y="5877272"/>
            <a:ext cx="3600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Daniel’s UE (smart phone)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1000B-BBB9-6E52-5009-4EAF33E341D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35560" y="2276872"/>
            <a:ext cx="0" cy="36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2453E6-4392-245D-1131-E0523BF4C6D2}"/>
              </a:ext>
            </a:extLst>
          </p:cNvPr>
          <p:cNvSpPr/>
          <p:nvPr/>
        </p:nvSpPr>
        <p:spPr>
          <a:xfrm>
            <a:off x="335359" y="3717032"/>
            <a:ext cx="3600391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(operator)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0247F-3041-EE96-A916-BF2DCCF1CC9B}"/>
              </a:ext>
            </a:extLst>
          </p:cNvPr>
          <p:cNvSpPr txBox="1"/>
          <p:nvPr/>
        </p:nvSpPr>
        <p:spPr>
          <a:xfrm>
            <a:off x="3471965" y="1417638"/>
            <a:ext cx="3240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Split the file into small chunks</a:t>
            </a:r>
          </a:p>
          <a:p>
            <a:r>
              <a:rPr lang="en-US" dirty="0"/>
              <a:t>2. Send the chunk to the protocol layers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6AA8-AE5E-FE78-2D24-892FB9358239}"/>
              </a:ext>
            </a:extLst>
          </p:cNvPr>
          <p:cNvSpPr txBox="1"/>
          <p:nvPr/>
        </p:nvSpPr>
        <p:spPr>
          <a:xfrm>
            <a:off x="3491524" y="5536177"/>
            <a:ext cx="324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combine the chunks into harry potter movie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6A73F-C76A-696E-0589-952DF3EA3CC5}"/>
              </a:ext>
            </a:extLst>
          </p:cNvPr>
          <p:cNvSpPr txBox="1"/>
          <p:nvPr/>
        </p:nvSpPr>
        <p:spPr>
          <a:xfrm>
            <a:off x="6744072" y="1731873"/>
            <a:ext cx="1944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 (video server, 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Transport layer (TCP, UDP)</a:t>
            </a:r>
          </a:p>
          <a:p>
            <a:endParaRPr lang="en-US" dirty="0"/>
          </a:p>
          <a:p>
            <a:r>
              <a:rPr lang="en-US" dirty="0"/>
              <a:t>Network layer (IP)</a:t>
            </a:r>
          </a:p>
          <a:p>
            <a:endParaRPr lang="en-US" dirty="0"/>
          </a:p>
          <a:p>
            <a:r>
              <a:rPr lang="en-US" dirty="0"/>
              <a:t>Data link layer (</a:t>
            </a:r>
            <a:r>
              <a:rPr lang="en-US" dirty="0" err="1"/>
              <a:t>Wlan</a:t>
            </a:r>
            <a:r>
              <a:rPr lang="en-US" dirty="0"/>
              <a:t>, 3G, 4G, 5G)</a:t>
            </a:r>
          </a:p>
          <a:p>
            <a:endParaRPr lang="en-US" dirty="0"/>
          </a:p>
          <a:p>
            <a:r>
              <a:rPr lang="en-US" dirty="0"/>
              <a:t>Physical layer (</a:t>
            </a:r>
            <a:r>
              <a:rPr lang="en-US" dirty="0" err="1"/>
              <a:t>Wlan</a:t>
            </a:r>
            <a:r>
              <a:rPr lang="en-US" dirty="0"/>
              <a:t>, 3G, 4G, 5G)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D157C-DB8C-491C-A81A-9A73F59C5EAF}"/>
              </a:ext>
            </a:extLst>
          </p:cNvPr>
          <p:cNvSpPr txBox="1"/>
          <p:nvPr/>
        </p:nvSpPr>
        <p:spPr>
          <a:xfrm>
            <a:off x="9552394" y="1731873"/>
            <a:ext cx="1944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 (video server, 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Transport layer (TCP)</a:t>
            </a:r>
          </a:p>
          <a:p>
            <a:endParaRPr lang="en-US" dirty="0"/>
          </a:p>
          <a:p>
            <a:r>
              <a:rPr lang="en-US" dirty="0"/>
              <a:t>Network layer (IP)</a:t>
            </a:r>
          </a:p>
          <a:p>
            <a:endParaRPr lang="en-US" dirty="0"/>
          </a:p>
          <a:p>
            <a:r>
              <a:rPr lang="en-US" dirty="0"/>
              <a:t>Data link layer (</a:t>
            </a:r>
            <a:r>
              <a:rPr lang="en-US" dirty="0" err="1"/>
              <a:t>Wlan</a:t>
            </a:r>
            <a:r>
              <a:rPr lang="en-US" dirty="0"/>
              <a:t>, 3G, 4G, 5G)</a:t>
            </a:r>
          </a:p>
          <a:p>
            <a:endParaRPr lang="en-US" dirty="0"/>
          </a:p>
          <a:p>
            <a:r>
              <a:rPr lang="en-US" dirty="0"/>
              <a:t>Physical layer (</a:t>
            </a:r>
            <a:r>
              <a:rPr lang="en-US" dirty="0" err="1"/>
              <a:t>Wlan</a:t>
            </a:r>
            <a:r>
              <a:rPr lang="en-US" dirty="0"/>
              <a:t>, 3G, 4G, 5G)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EB2A5A5-B66F-CB30-088E-315893019596}"/>
              </a:ext>
            </a:extLst>
          </p:cNvPr>
          <p:cNvSpPr/>
          <p:nvPr/>
        </p:nvSpPr>
        <p:spPr>
          <a:xfrm>
            <a:off x="7583102" y="1683657"/>
            <a:ext cx="3042715" cy="5007485"/>
          </a:xfrm>
          <a:custGeom>
            <a:avLst/>
            <a:gdLst>
              <a:gd name="connsiteX0" fmla="*/ 182041 w 3042715"/>
              <a:gd name="connsiteY0" fmla="*/ 87086 h 5007485"/>
              <a:gd name="connsiteX1" fmla="*/ 269127 w 3042715"/>
              <a:gd name="connsiteY1" fmla="*/ 4354286 h 5007485"/>
              <a:gd name="connsiteX2" fmla="*/ 2751069 w 3042715"/>
              <a:gd name="connsiteY2" fmla="*/ 4542972 h 5007485"/>
              <a:gd name="connsiteX3" fmla="*/ 2896212 w 3042715"/>
              <a:gd name="connsiteY3" fmla="*/ 0 h 50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2715" h="5007485">
                <a:moveTo>
                  <a:pt x="182041" y="87086"/>
                </a:moveTo>
                <a:cubicBezTo>
                  <a:pt x="11498" y="1849362"/>
                  <a:pt x="-159044" y="3611638"/>
                  <a:pt x="269127" y="4354286"/>
                </a:cubicBezTo>
                <a:cubicBezTo>
                  <a:pt x="697298" y="5096934"/>
                  <a:pt x="2313222" y="5268686"/>
                  <a:pt x="2751069" y="4542972"/>
                </a:cubicBezTo>
                <a:cubicBezTo>
                  <a:pt x="3188917" y="3817258"/>
                  <a:pt x="3042564" y="1908629"/>
                  <a:pt x="289621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314A97-C953-F58D-013A-78C9C28C4688}"/>
              </a:ext>
            </a:extLst>
          </p:cNvPr>
          <p:cNvSpPr/>
          <p:nvPr/>
        </p:nvSpPr>
        <p:spPr>
          <a:xfrm>
            <a:off x="7483297" y="6093296"/>
            <a:ext cx="3600391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(operator)</a:t>
            </a:r>
          </a:p>
        </p:txBody>
      </p:sp>
    </p:spTree>
    <p:extLst>
      <p:ext uri="{BB962C8B-B14F-4D97-AF65-F5344CB8AC3E}">
        <p14:creationId xmlns:p14="http://schemas.microsoft.com/office/powerpoint/2010/main" val="212676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EDF8-7BF5-29AE-024E-6B854BD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BB20-5C5A-8F26-557A-051EE109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  <a:p>
            <a:pPr lvl="1"/>
            <a:r>
              <a:rPr lang="en-US" dirty="0"/>
              <a:t>(multiplexing)</a:t>
            </a:r>
          </a:p>
          <a:p>
            <a:pPr lvl="1"/>
            <a:r>
              <a:rPr lang="en-US" dirty="0"/>
              <a:t>Resources are shared</a:t>
            </a:r>
          </a:p>
          <a:p>
            <a:pPr lvl="1"/>
            <a:r>
              <a:rPr lang="en-US" dirty="0"/>
              <a:t>When they are not used by someone else.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5FE90-0EBF-2529-C184-72210C13CAD2}"/>
              </a:ext>
            </a:extLst>
          </p:cNvPr>
          <p:cNvSpPr txBox="1"/>
          <p:nvPr/>
        </p:nvSpPr>
        <p:spPr>
          <a:xfrm>
            <a:off x="8328248" y="1831857"/>
            <a:ext cx="36724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 concept of Mux and </a:t>
            </a:r>
            <a:r>
              <a:rPr lang="en-US" dirty="0" err="1"/>
              <a:t>Demux</a:t>
            </a:r>
            <a:r>
              <a:rPr lang="en-US" dirty="0"/>
              <a:t> are taught in Logic Circuits (a second year course) and Digital System Design (a third year course). </a:t>
            </a:r>
          </a:p>
          <a:p>
            <a:endParaRPr lang="en-US" dirty="0"/>
          </a:p>
          <a:p>
            <a:r>
              <a:rPr lang="en-US" dirty="0"/>
              <a:t>You can relate these explanations to that course when you do it.</a:t>
            </a:r>
          </a:p>
        </p:txBody>
      </p:sp>
    </p:spTree>
    <p:extLst>
      <p:ext uri="{BB962C8B-B14F-4D97-AF65-F5344CB8AC3E}">
        <p14:creationId xmlns:p14="http://schemas.microsoft.com/office/powerpoint/2010/main" val="237500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5125</Words>
  <Application>Microsoft Macintosh PowerPoint</Application>
  <PresentationFormat>Widescreen</PresentationFormat>
  <Paragraphs>655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Book Antiqua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terminology</vt:lpstr>
      <vt:lpstr>platforms</vt:lpstr>
      <vt:lpstr>PowerPoint Presentation</vt:lpstr>
      <vt:lpstr>PowerPoint Presentation</vt:lpstr>
      <vt:lpstr>PowerPoint Presentation</vt:lpstr>
      <vt:lpstr>Packets and their behaviours</vt:lpstr>
      <vt:lpstr>Sharing of resources</vt:lpstr>
      <vt:lpstr>Packet loss</vt:lpstr>
      <vt:lpstr>routing</vt:lpstr>
      <vt:lpstr>PowerPoint Presentation</vt:lpstr>
      <vt:lpstr>PowerPoint Presentation</vt:lpstr>
      <vt:lpstr>PowerPoint Presentation</vt:lpstr>
      <vt:lpstr>PowerPoint Presentation</vt:lpstr>
      <vt:lpstr>OSI layers [answers to homework]</vt:lpstr>
      <vt:lpstr>OSI layers [answers to homework]</vt:lpstr>
      <vt:lpstr>OSI layers [answers to homework]</vt:lpstr>
      <vt:lpstr>The OSI Layers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methodology for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Prerequisites for the tutorial</vt:lpstr>
      <vt:lpstr>PowerPoint Presentation</vt:lpstr>
      <vt:lpstr>PowerPoint Presentation</vt:lpstr>
      <vt:lpstr>PowerPoint Presentation</vt:lpstr>
      <vt:lpstr>PowerPoint Presentation</vt:lpstr>
      <vt:lpstr>CODING TUTORIAL -1: Graphs showing relationships between the Use-case Actors</vt:lpstr>
      <vt:lpstr>Neo4J Setup steps</vt:lpstr>
      <vt:lpstr>Background Knowledge: Sample Student Tables</vt:lpstr>
      <vt:lpstr>Open the notebook</vt:lpstr>
      <vt:lpstr>PowerPoint Presentation</vt:lpstr>
      <vt:lpstr>PowerPoint Presentation</vt:lpstr>
      <vt:lpstr>Neo4J Cypher Syntax - Examples</vt:lpstr>
      <vt:lpstr>PowerPoint Presentation</vt:lpstr>
      <vt:lpstr>PowerPoint Presentation</vt:lpstr>
      <vt:lpstr>PowerPoint Presentation</vt:lpstr>
      <vt:lpstr>Preparations for 2 Sep 2022</vt:lpstr>
      <vt:lpstr>Demo and tutorial on how to prepare TOSCA yml files from graphdb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Vishnu</dc:creator>
  <cp:lastModifiedBy>VR</cp:lastModifiedBy>
  <cp:revision>170</cp:revision>
  <dcterms:created xsi:type="dcterms:W3CDTF">2021-01-09T14:33:25Z</dcterms:created>
  <dcterms:modified xsi:type="dcterms:W3CDTF">2023-06-06T07:28:10Z</dcterms:modified>
</cp:coreProperties>
</file>