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81215"/>
  </p:normalViewPr>
  <p:slideViewPr>
    <p:cSldViewPr snapToGrid="0">
      <p:cViewPr varScale="1">
        <p:scale>
          <a:sx n="87" d="100"/>
          <a:sy n="87" d="100"/>
        </p:scale>
        <p:origin x="896" y="496"/>
      </p:cViewPr>
      <p:guideLst/>
    </p:cSldViewPr>
  </p:slideViewPr>
  <p:outlineViewPr>
    <p:cViewPr>
      <p:scale>
        <a:sx n="33" d="100"/>
        <a:sy n="33" d="100"/>
      </p:scale>
      <p:origin x="0" y="-3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2" y="4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79617-C690-B847-A62B-19A95056F69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1EFF7-0BD8-ED4E-9E0B-3F772053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All data filtered to reflect salary ranges with the word ‘lead’ included in the job title. Analysis of  the </a:t>
            </a:r>
            <a:r>
              <a:rPr lang="en-US" sz="2800" dirty="0"/>
              <a:t>provided dataset </a:t>
            </a:r>
            <a:r>
              <a:rPr lang="en-US" sz="1800" dirty="0"/>
              <a:t>compared to a more current data set indicates a marked difference between the Interquartile range of ‘lead’ filtered salaries.  The interquartile range (25% to 75%) percentiles change from a range of 87,000 to 170,000 USD in the 2020-2022 set, to a range of 111,000 to 182,000 USD in the 2025 filtered set. </a:t>
            </a:r>
          </a:p>
          <a:p>
            <a:endParaRPr lang="en-US" sz="2800" dirty="0"/>
          </a:p>
          <a:p>
            <a:r>
              <a:rPr lang="en-US" sz="1800" dirty="0"/>
              <a:t>Both the original data set and the current set showed a substantive overall difference in ‘lead’ filtered salary ranges between US and non-US filtered subsets. The IQR for the 2025 set indicated a salary range of approximately 115,000 to 188,000 USD for US data scientists and an IQR of 61,000 to 103,000 USD for the non-US data scientist equivalent.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1EFF7-0BD8-ED4E-9E0B-3F772053C4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4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usinessday.ng/careers/article/five-best-countries-to-study-data-science-globall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C2A42A-099B-F74E-81D4-005551A56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46C12E-F134-EEAB-CCEA-73471E064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636588"/>
            <a:ext cx="9905998" cy="74612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en-US" sz="3600" dirty="0">
                <a:effectLst>
                  <a:glow rad="38100">
                    <a:schemeClr val="bg2"/>
                  </a:glow>
                </a:effectLst>
              </a:rPr>
              <a:t>Data Scientist Salary Analysis</a:t>
            </a:r>
            <a:br>
              <a:rPr lang="en-US" sz="3600" dirty="0">
                <a:effectLst>
                  <a:glow rad="38100">
                    <a:schemeClr val="bg2"/>
                  </a:glow>
                </a:effectLst>
              </a:rPr>
            </a:br>
            <a:r>
              <a:rPr lang="en-US" sz="16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DSE 5002 - Project 1 - 4/2025 </a:t>
            </a:r>
            <a:br>
              <a:rPr lang="en-US" sz="16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</a:br>
            <a:r>
              <a:rPr lang="en-US" sz="16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Student: J. Casey Brookshier</a:t>
            </a:r>
            <a:br>
              <a:rPr lang="en-US" sz="36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</a:br>
            <a:endParaRPr lang="en-US" sz="3600" dirty="0">
              <a:effectLst>
                <a:glow rad="38100">
                  <a:schemeClr val="bg2"/>
                </a:glo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38A12-4E7D-B151-4869-B4FA78624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2" y="1611314"/>
            <a:ext cx="9905999" cy="498475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400" u="sng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Introduction - Problem Definition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Given current market conditions, what would constitute a competitive salary range For a data scientist with proven skills and the potential to lead?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Define Pro’s &amp; con’s to hiring a remote Data Scientist. Is there any advantage to hiring abroad? 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How does the given dataset project the current competitive salary given market changes between now and then?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Is there a more current measure of salary range for data scientists and does it offer a significant divergence from the given data set? 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407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FB89E7-6B59-2FCC-51BB-1F78CB3F9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F80A3-587E-783D-36D9-A9F348774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6" y="14287"/>
            <a:ext cx="9115424" cy="6222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effectLst>
                  <a:glow rad="38100">
                    <a:schemeClr val="bg2"/>
                  </a:glow>
                </a:effectLst>
              </a:rPr>
              <a:t>Problem Analysis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53513375-D2BB-A9E9-9AEF-FAE0BFF4391F}"/>
              </a:ext>
            </a:extLst>
          </p:cNvPr>
          <p:cNvSpPr txBox="1"/>
          <p:nvPr/>
        </p:nvSpPr>
        <p:spPr>
          <a:xfrm>
            <a:off x="828676" y="4230629"/>
            <a:ext cx="1044416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All data filtered to reflect salary ranges with the word ‘lead’ included in the job title. Analysis of  the provided dataset compared to a more current data set indicates a marked difference between the Interquartile range of ‘lead’ filtered salaries.  The interquartile range (25% to 75%) percentiles change from a range of 87,000 to 170,000 USD in the 2020-2022 set, to a range of 111,000 to 182,000 USD in the 2025 filtered set. 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Both the original data set and the current set showed a substantive overall difference in ‘lead’ filtered salary ranges between US and non-US filtered subsets. The IQR for the 2025 set indicated a salary range of approximately 115,000 to 188,000 USD for US data scientists and an IQR of 61,000 to 103,000 USD for the non-US data scientist equivalent. </a:t>
            </a:r>
          </a:p>
          <a:p>
            <a:endParaRPr lang="en-US" sz="1800" dirty="0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EB09FA6B-2C87-1CC0-29A2-15E3D10D5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791" y="679412"/>
            <a:ext cx="4780046" cy="3401186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C21CB459-A381-2633-D5E8-F3F5B529A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4" y="682063"/>
            <a:ext cx="4764002" cy="33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0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C5B627-397C-D750-CCFD-123042738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2B7D1A-2095-80AF-C986-5798725CC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252411"/>
            <a:ext cx="9905998" cy="5270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effectLst>
                  <a:glow rad="38100">
                    <a:schemeClr val="bg2"/>
                  </a:glow>
                </a:effectLst>
              </a:rPr>
              <a:t>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2C589-C522-CF1B-2C1A-96F901386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013" y="1125538"/>
            <a:ext cx="10787061" cy="5480050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110000"/>
              </a:lnSpc>
            </a:pPr>
            <a:r>
              <a:rPr lang="en-US" sz="19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To Attract a data Scientist with leadership Ability, it is recommended that to remain competitive in the 2025 US market, the offered salary range should fall between         </a:t>
            </a:r>
            <a:r>
              <a:rPr lang="en-US" sz="1900" u="sng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110,000-180,000</a:t>
            </a:r>
            <a:r>
              <a:rPr lang="en-US" sz="19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 USD to attract a data scientist with leadership experience. </a:t>
            </a:r>
          </a:p>
          <a:p>
            <a:pPr marL="6858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While non-US data scientists can be hired for less money, a remote employee mayn’t offer the same level of inter-employee trust and stock stability as a local Data scientist (Inbusiness, 2024; xu 2020). Additionally, a non-English speaker may have trouble communicating technical ideas unless fluent with technical English.</a:t>
            </a:r>
          </a:p>
          <a:p>
            <a:pPr marL="6858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The US is still considered a leader in data science (Business day, 2025). it follows that what is saved financially with an off-shore employee may be lost in cutting edge knowledge. </a:t>
            </a:r>
          </a:p>
          <a:p>
            <a:pPr marL="6858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The provided data set only covered the years 2020-2022.  Independent research reveals that the 87,000 – 167,000 USD interquartile range for data scientist with lead experience in 2020-2022 is substantively different from the comparable 2025 interquartile range of 110,000-180,000 USD.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  <a:effectLst>
                <a:glow rad="38100">
                  <a:schemeClr val="bg2"/>
                </a:glow>
              </a:effectLst>
            </a:endParaRP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  <a:effectLst>
                <a:glow rad="38100">
                  <a:schemeClr val="bg2"/>
                </a:glow>
              </a:effectLst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119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82F02-60C9-3C45-790E-7E7909B5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7DEA244B-11BD-234E-4735-D2472D26A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6140339-7906-6859-8868-697E34B57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B9DB8C3-F0E2-DA5E-D00C-690F4E3CD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B9897E72-1A46-D576-BDF5-4C6079164E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83A4AACB-2D14-B7B6-705D-04F660627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118E44F0-4D63-39BA-BFC5-D6E631513A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E1A31367-12B5-6F87-C01B-8916FD2EA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6D273069-C7AE-65D5-0EDE-A10B0CCD8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C2BFB8C4-528E-04EE-2D11-D14D32D5F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C99A3FAA-0DB4-E7C8-3AE3-567DC2F44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DA026164-1BF7-A13C-8565-81D9579EFF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78011CBB-406C-B46E-0FE0-C2A0BF889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BC6A9EA8-85A9-ADB2-AE2E-D98B59ADE9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B7F212E6-1FD2-5225-4315-DC90DD9C7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5869F243-6BC8-0DD8-A047-8EBDDAF07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684515AF-EF8C-4D1A-C714-DE88318D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BEF00E84-52EE-2E55-BF90-3672B4D1B4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EA331CCC-873D-6905-9B03-5FEB2C116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30698F2F-1B91-5020-1F2D-79884917BE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A8038CAF-3D88-32F1-5192-351C8C3C0B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DD04FCCA-6CBF-3A2F-ABDF-7429FBA3D5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BBD7BB62-1B9C-3299-C21F-66403C9C54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62EF6891-2CFE-22FE-A14C-CED58B3B0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145F7938-FE54-603E-46C1-CA4226E5A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B3D8F8B1-8A40-8AE8-E90C-8C9E13326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1444E983-2958-CEC4-8748-B492CED94B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55F897B7-F06E-7BBC-DD1B-CC1DF04EE5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CC0249A0-7657-D455-F685-D17E069AFD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1F9A3EA1-8F49-24B5-D989-C31A77832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B7170C25-218A-AB5D-71CB-0BA7E68B6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F5D70D-9D0A-0FD0-5408-2E7B2D736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FF3EA247-90A1-708B-C6F9-524C9295B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120120F-2819-CAF0-AD8D-5B9057B30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F239E6E9-0414-DC88-1581-BCA6917505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C0315F80-F302-668B-D801-484A2CABB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DB7E19F4-8DF4-F811-B2D5-C3CA1EA3F4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3BAB492B-9D0D-2D52-54E4-10FAB00A93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6FB4571-3326-9058-6E6F-64E932F6B5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71A0EA40-52B0-D705-7893-EDD374B1D9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AA4F0A05-E73D-A43A-75A9-6EC533E075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33FEF5B5-8E0F-F1BF-7C94-2014108910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568CABE-AB8F-65FC-E34E-DF90D00CD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6C5905E-CCE3-52BC-F5BF-9F147CB9F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608EE24E-DA0E-7CB2-361D-8BE9F4C69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49AF51AA-EAF2-CF2B-0369-FF1632FF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1AB012F6-BA5C-9C3F-22ED-90C113832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861A8B90-7256-740D-E911-E4AF9C41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29D122A5-9A7E-C65A-A7F0-FBAC2C7B0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A6B4662A-A39A-0C7E-672E-FC5F024F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6AF6027B-143A-00D4-2DC8-6DD261A05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9E69F0AC-EE98-0090-7B44-C41068492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F6B1B206-4FE1-638E-5A6B-7FB085C7F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D2DB284-1433-B8DF-194F-004B2543A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DF7624C3-E65C-198B-EE4F-D22E70216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4DAA66A2-8FA2-478D-2F43-16D2B4079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D7D88EDE-CF2B-9A12-438A-73E74FF07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75D1C5CE-5CD5-C799-C760-BB0B229D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188EE092-2A85-D533-7BAE-08C9DB2CB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44BAE448-AB0B-8AEA-46EB-EBFA4DF71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387AAB34-48CC-DD10-9359-7A93A9ABA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1E15A40F-9CA1-E3C9-C28E-889D3F98C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AECB39C2-64BE-77E6-58C1-8954F6F2A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7C63C2D2-9AB2-D0D8-CFD2-497F8564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95508328-B362-B93E-F8A8-DE7166EEC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62CD1838-4B64-432C-EA56-6171DE4C9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B6C753E2-AA77-39C2-AA38-75910E721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F072E0B3-F03E-6967-6EEE-3839F5F95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864E3D01-4A71-D834-34A4-93C8794D9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97150B77-DBCB-B750-0C03-CA7D4785B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4D5F9A9-3992-1539-99FA-A26D4F3B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039B57-B67D-78FB-E965-6176FD5C8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252411"/>
            <a:ext cx="9905998" cy="5270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effectLst>
                  <a:glow rad="38100">
                    <a:schemeClr val="bg2"/>
                  </a:glow>
                </a:effectLst>
              </a:rPr>
              <a:t>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01D89-ECB5-8999-B527-2B41F3B56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2" y="1125538"/>
            <a:ext cx="9905999" cy="5480050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110000"/>
              </a:lnSpc>
            </a:pPr>
            <a:r>
              <a:rPr lang="en-US" sz="19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https://</a:t>
            </a:r>
            <a:r>
              <a:rPr lang="en-US" sz="1900" dirty="0" err="1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www.kaggle.com</a:t>
            </a:r>
            <a:r>
              <a:rPr lang="en-US" sz="19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/datasets/</a:t>
            </a:r>
            <a:r>
              <a:rPr lang="en-US" sz="1900" dirty="0" err="1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saurabhbadole</a:t>
            </a:r>
            <a:r>
              <a:rPr lang="en-US" sz="19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/latest-data-science-job-salaries-2024/data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  <a:hlinkClick r:id="rId3"/>
              </a:rPr>
              <a:t>https://businessday.ng/careers/article/five-best-countries-to-study-data-science-globally/</a:t>
            </a:r>
            <a:endParaRPr lang="en-US" sz="1900" dirty="0">
              <a:solidFill>
                <a:schemeClr val="tx1"/>
              </a:solidFill>
              <a:effectLst>
                <a:glow rad="38100">
                  <a:schemeClr val="bg2"/>
                </a:glow>
              </a:effectLst>
            </a:endParaRP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https://</a:t>
            </a:r>
            <a:r>
              <a:rPr lang="en-US" sz="1900" dirty="0" err="1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inbusinessphx.com</a:t>
            </a:r>
            <a:r>
              <a:rPr lang="en-US" sz="19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/leadership-management/are-managers-more-invested-in-their-in-person-vs-remote-employees-growth#:~:text=In%20terms%20of%20trustworthiness%2C%2040%%20favor%20in%2Dperson,their%20teams%20without%20the%20traditional%20in%2Doffice%20presence.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https://</a:t>
            </a:r>
            <a:r>
              <a:rPr lang="en-US" sz="1900" dirty="0" err="1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www.sciencedirect.com</a:t>
            </a:r>
            <a:r>
              <a:rPr lang="en-US" sz="19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/science/article/abs/</a:t>
            </a:r>
            <a:r>
              <a:rPr lang="en-US" sz="1900" dirty="0" err="1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pii</a:t>
            </a:r>
            <a:r>
              <a:rPr lang="en-US" sz="19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/S0929119920301966#:~:text=We%20find%20that%20local%20leadership%2C%20in%20terms,decreases%20a%20firm's%20stock%20price%20crash%20risk.&amp;text=Overall%2C%20our%20results%20highlight%20a%20novel%20benefit,the%20firm%20less%20prone%20to%20crash%20risk.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57372FB-762F-1D79-14D0-C4E6D929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668CCA89-8E5E-B78D-D657-4E39CC245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5FAACB3C-4927-C5E2-F3A6-D75868BA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155019D7-0F4B-9202-268A-3BEB8EF5D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16496980-E072-5FB6-8311-7796A83E1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EC61A739-D366-E82E-1B8B-4F066BB52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65E28A54-21CF-0C6C-2FFA-1A059D685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82AFADEC-ECD8-14AA-3E0A-80C3EB012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6C2D9120-9C3B-A92B-06A2-717D7C659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5FD02400-8A8D-75A9-A012-546C666B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D1C648DC-2C92-D38D-F7F5-C0044F0F4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957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9100</TotalTime>
  <Words>737</Words>
  <Application>Microsoft Macintosh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Tw Cen MT</vt:lpstr>
      <vt:lpstr>Circuit</vt:lpstr>
      <vt:lpstr>Data Scientist Salary Analysis DSE 5002 - Project 1 - 4/2025  Student: J. Casey Brookshier </vt:lpstr>
      <vt:lpstr>Problem Analysis</vt:lpstr>
      <vt:lpstr>Recommendation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 BROOKSHIER</dc:creator>
  <cp:lastModifiedBy>J BROOKSHIER</cp:lastModifiedBy>
  <cp:revision>36</cp:revision>
  <dcterms:created xsi:type="dcterms:W3CDTF">2025-04-08T17:31:34Z</dcterms:created>
  <dcterms:modified xsi:type="dcterms:W3CDTF">2025-04-18T19:42:19Z</dcterms:modified>
</cp:coreProperties>
</file>