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7" r:id="rId2"/>
    <p:sldId id="259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07"/>
    <p:restoredTop sz="81215"/>
  </p:normalViewPr>
  <p:slideViewPr>
    <p:cSldViewPr snapToGrid="0">
      <p:cViewPr varScale="1">
        <p:scale>
          <a:sx n="87" d="100"/>
          <a:sy n="87" d="100"/>
        </p:scale>
        <p:origin x="896" y="496"/>
      </p:cViewPr>
      <p:guideLst/>
    </p:cSldViewPr>
  </p:slideViewPr>
  <p:outlineViewPr>
    <p:cViewPr>
      <p:scale>
        <a:sx n="33" d="100"/>
        <a:sy n="33" d="100"/>
      </p:scale>
      <p:origin x="0" y="-34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192" y="4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79617-C690-B847-A62B-19A95056F699}" type="datetimeFigureOut">
              <a:rPr lang="en-US" smtClean="0"/>
              <a:t>4/14/25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1EFF7-0BD8-ED4E-9E0B-3F772053C4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14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Analysis of  the original dataset compared to a more current data set indicates a marked difference between the Interquartile range (IGR) of salaries.  When filtered for job titles with the word ‘lead’, the interquartile range (25% to 75%) percentiles change from a range of approximately 87,000 to 170,000 USD in the 2020-2022 set to a range of 111,000 to 182,000 USD in the 2025 filtered set. </a:t>
            </a:r>
          </a:p>
          <a:p>
            <a:endParaRPr lang="en-US" sz="1800" dirty="0"/>
          </a:p>
          <a:p>
            <a:r>
              <a:rPr lang="en-US" sz="1800" dirty="0"/>
              <a:t>Both the original data set and the current set showed a substantive overall difference in ‘lead’ filtered salary ranges between US and non-US filtered subsets. The IQR for the 2025 set indicated a salary range of approximately 115,000 to 188,000 USD for US data scientists and an IQR of 61,000 to 103,000 USD for the non-US data scientist equivalent.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1EFF7-0BD8-ED4E-9E0B-3F772053C4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45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usinessday.ng/careers/article/five-best-countries-to-study-data-science-globally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C2A42A-099B-F74E-81D4-005551A56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3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3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54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C46C12E-F134-EEAB-CCEA-73471E0643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1413" y="636588"/>
            <a:ext cx="9905998" cy="74612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>
              <a:lnSpc>
                <a:spcPct val="110000"/>
              </a:lnSpc>
            </a:pPr>
            <a:r>
              <a:rPr lang="en-US" sz="3600" dirty="0">
                <a:effectLst>
                  <a:glow rad="38100">
                    <a:schemeClr val="bg2"/>
                  </a:glow>
                </a:effectLst>
              </a:rPr>
              <a:t>Data Scientist Salary Analysis</a:t>
            </a:r>
            <a:br>
              <a:rPr lang="en-US" sz="3600" dirty="0">
                <a:effectLst>
                  <a:glow rad="38100">
                    <a:schemeClr val="bg2"/>
                  </a:glow>
                </a:effectLst>
              </a:rPr>
            </a:br>
            <a:r>
              <a:rPr lang="en-US" sz="1600" dirty="0">
                <a:solidFill>
                  <a:schemeClr val="tx1"/>
                </a:solidFill>
                <a:effectLst>
                  <a:glow rad="38100">
                    <a:schemeClr val="bg2"/>
                  </a:glow>
                </a:effectLst>
              </a:rPr>
              <a:t>DSE 5002 - Project 1 - 4/2025 </a:t>
            </a:r>
            <a:br>
              <a:rPr lang="en-US" sz="1600" dirty="0">
                <a:solidFill>
                  <a:schemeClr val="tx1"/>
                </a:solidFill>
                <a:effectLst>
                  <a:glow rad="38100">
                    <a:schemeClr val="bg2"/>
                  </a:glow>
                </a:effectLst>
              </a:rPr>
            </a:br>
            <a:r>
              <a:rPr lang="en-US" sz="1600" dirty="0">
                <a:solidFill>
                  <a:schemeClr val="tx1"/>
                </a:solidFill>
                <a:effectLst>
                  <a:glow rad="38100">
                    <a:schemeClr val="bg2"/>
                  </a:glow>
                </a:effectLst>
              </a:rPr>
              <a:t>Student: J. Casey Brookshier</a:t>
            </a:r>
            <a:br>
              <a:rPr lang="en-US" sz="3600" dirty="0">
                <a:solidFill>
                  <a:schemeClr val="tx1"/>
                </a:solidFill>
                <a:effectLst>
                  <a:glow rad="38100">
                    <a:schemeClr val="bg2"/>
                  </a:glow>
                </a:effectLst>
              </a:rPr>
            </a:br>
            <a:endParaRPr lang="en-US" sz="3600" dirty="0">
              <a:effectLst>
                <a:glow rad="38100">
                  <a:schemeClr val="bg2"/>
                </a:glo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938A12-4E7D-B151-4869-B4FA786245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1412" y="1611314"/>
            <a:ext cx="9905999" cy="4984750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2400" u="sng" dirty="0">
                <a:solidFill>
                  <a:schemeClr val="tx1"/>
                </a:solidFill>
                <a:effectLst>
                  <a:glow rad="38100">
                    <a:schemeClr val="bg2"/>
                  </a:glow>
                </a:effectLst>
              </a:rPr>
              <a:t>Introduction - Problem Definition</a:t>
            </a:r>
          </a:p>
          <a:p>
            <a:pPr marL="4572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ffectLst>
                  <a:glow rad="38100">
                    <a:schemeClr val="bg2"/>
                  </a:glow>
                </a:effectLst>
              </a:rPr>
              <a:t>Given current market conditions, what would constitute a competitive salary range For a data scientist with proven skills and the potential to lead?</a:t>
            </a:r>
          </a:p>
          <a:p>
            <a:pPr marL="4572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ffectLst>
                  <a:glow rad="38100">
                    <a:schemeClr val="bg2"/>
                  </a:glow>
                </a:effectLst>
              </a:rPr>
              <a:t>Define Pro’s &amp; con’s to hiring a remote Data Scientist. Is there any advantage to hiring abroad? </a:t>
            </a:r>
          </a:p>
          <a:p>
            <a:pPr marL="4572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ffectLst>
                  <a:glow rad="38100">
                    <a:schemeClr val="bg2"/>
                  </a:glow>
                </a:effectLst>
              </a:rPr>
              <a:t>How does the given dataset project the current competitive salary given market changes between now and then?</a:t>
            </a:r>
          </a:p>
          <a:p>
            <a:pPr marL="4572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ffectLst>
                  <a:glow rad="38100">
                    <a:schemeClr val="bg2"/>
                  </a:glow>
                </a:effectLst>
              </a:rPr>
              <a:t>Is there a more current measure of salary range for data scientists and does it offer a significant divergence from the given data set? </a:t>
            </a:r>
          </a:p>
          <a:p>
            <a:pPr marL="4572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4572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83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4076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FB89E7-6B59-2FCC-51BB-1F78CB3F90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1F80A3-587E-783D-36D9-A9F348774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2576" y="14287"/>
            <a:ext cx="9115424" cy="687389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effectLst>
                  <a:glow rad="38100">
                    <a:schemeClr val="bg2"/>
                  </a:glow>
                </a:effectLst>
              </a:rPr>
              <a:t>Problem Analysis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53513375-D2BB-A9E9-9AEF-FAE0BFF4391F}"/>
              </a:ext>
            </a:extLst>
          </p:cNvPr>
          <p:cNvSpPr txBox="1"/>
          <p:nvPr/>
        </p:nvSpPr>
        <p:spPr>
          <a:xfrm>
            <a:off x="628655" y="4230629"/>
            <a:ext cx="1091564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All data filtered to reflect salary ranges with the word ‘lead’ included in the job title. Analysis of  the </a:t>
            </a:r>
            <a:r>
              <a:rPr lang="en-US" dirty="0"/>
              <a:t>original provided dataset </a:t>
            </a:r>
            <a:r>
              <a:rPr lang="en-US" sz="1800" dirty="0"/>
              <a:t>compared to a more current data set indicates a marked difference between the Interquartile range of ‘lead’ filtered salaries.  The interquartile range (25% to 75%) percentiles change from a range of 87,000 to 170,000 USD in the 2020-2022 set to a range of 111,000 to 182,000 USD in the 2025 filtered set. </a:t>
            </a:r>
          </a:p>
          <a:p>
            <a:endParaRPr lang="en-US" dirty="0"/>
          </a:p>
          <a:p>
            <a:r>
              <a:rPr lang="en-US" sz="1800" dirty="0"/>
              <a:t>Both the original data set and the current set showed a substantive overall difference in ‘lead’ filtered salary ranges between US and non-US filtered subsets. The IQR for the 2025 set indicated a salary range of approximately 115,000 to 188,000 USD for US data scientists and an IQR of 61,000 to 103,000 USD for the non-US data scientist equivalent. </a:t>
            </a:r>
          </a:p>
          <a:p>
            <a:endParaRPr lang="en-US" sz="1800" dirty="0"/>
          </a:p>
        </p:txBody>
      </p:sp>
      <p:pic>
        <p:nvPicPr>
          <p:cNvPr id="135" name="Picture 134">
            <a:extLst>
              <a:ext uri="{FF2B5EF4-FFF2-40B4-BE49-F238E27FC236}">
                <a16:creationId xmlns:a16="http://schemas.microsoft.com/office/drawing/2014/main" id="{EB09FA6B-2C87-1CC0-29A2-15E3D10D5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791" y="679412"/>
            <a:ext cx="4780046" cy="3401186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C21CB459-A381-2633-D5E8-F3F5B529A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914" y="682063"/>
            <a:ext cx="4764002" cy="338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008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C5B627-397C-D750-CCFD-123042738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FBB3149-8289-4060-BB01-ED3047C53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BAEF7DA-43C4-4736-B5A3-B48E6125A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909436B-313B-4D27-BD55-E8303EF45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3" name="Rectangle 5">
                <a:extLst>
                  <a:ext uri="{FF2B5EF4-FFF2-40B4-BE49-F238E27FC236}">
                    <a16:creationId xmlns:a16="http://schemas.microsoft.com/office/drawing/2014/main" id="{758BC0E2-32D9-41ED-907C-DA3C4A698E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6">
                <a:extLst>
                  <a:ext uri="{FF2B5EF4-FFF2-40B4-BE49-F238E27FC236}">
                    <a16:creationId xmlns:a16="http://schemas.microsoft.com/office/drawing/2014/main" id="{41E486E5-1757-4896-A762-4D0BE3309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7">
                <a:extLst>
                  <a:ext uri="{FF2B5EF4-FFF2-40B4-BE49-F238E27FC236}">
                    <a16:creationId xmlns:a16="http://schemas.microsoft.com/office/drawing/2014/main" id="{5812B4BD-11B4-43E6-B3D0-1F424A9FD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6A0E1D38-C2A3-42C9-920D-F40319CE16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3FAF6AF3-9B01-4BEB-BB6B-08B3485119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53F7FADA-61E9-4AAB-BED8-D6FD1BB545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1">
                <a:extLst>
                  <a:ext uri="{FF2B5EF4-FFF2-40B4-BE49-F238E27FC236}">
                    <a16:creationId xmlns:a16="http://schemas.microsoft.com/office/drawing/2014/main" id="{46419F9F-3EEC-45FF-98BB-4F20D5347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2">
                <a:extLst>
                  <a:ext uri="{FF2B5EF4-FFF2-40B4-BE49-F238E27FC236}">
                    <a16:creationId xmlns:a16="http://schemas.microsoft.com/office/drawing/2014/main" id="{1E081BCD-31AF-4E94-966D-497357D221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13">
                <a:extLst>
                  <a:ext uri="{FF2B5EF4-FFF2-40B4-BE49-F238E27FC236}">
                    <a16:creationId xmlns:a16="http://schemas.microsoft.com/office/drawing/2014/main" id="{5082EAA7-B95F-462F-8307-2C9EC1C35A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14">
                <a:extLst>
                  <a:ext uri="{FF2B5EF4-FFF2-40B4-BE49-F238E27FC236}">
                    <a16:creationId xmlns:a16="http://schemas.microsoft.com/office/drawing/2014/main" id="{E9A57125-4B73-448E-B7B7-94380A928D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15">
                <a:extLst>
                  <a:ext uri="{FF2B5EF4-FFF2-40B4-BE49-F238E27FC236}">
                    <a16:creationId xmlns:a16="http://schemas.microsoft.com/office/drawing/2014/main" id="{7290E834-81F0-42A1-B66B-33D458057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16">
                <a:extLst>
                  <a:ext uri="{FF2B5EF4-FFF2-40B4-BE49-F238E27FC236}">
                    <a16:creationId xmlns:a16="http://schemas.microsoft.com/office/drawing/2014/main" id="{C9FA5563-6ED2-4EAC-A8ED-DF71850ACD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7">
                <a:extLst>
                  <a:ext uri="{FF2B5EF4-FFF2-40B4-BE49-F238E27FC236}">
                    <a16:creationId xmlns:a16="http://schemas.microsoft.com/office/drawing/2014/main" id="{50479572-5CA3-41F4-8BDC-F039335C2C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18">
                <a:extLst>
                  <a:ext uri="{FF2B5EF4-FFF2-40B4-BE49-F238E27FC236}">
                    <a16:creationId xmlns:a16="http://schemas.microsoft.com/office/drawing/2014/main" id="{4156CB6F-DF65-4A51-A840-7A4177BDF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19">
                <a:extLst>
                  <a:ext uri="{FF2B5EF4-FFF2-40B4-BE49-F238E27FC236}">
                    <a16:creationId xmlns:a16="http://schemas.microsoft.com/office/drawing/2014/main" id="{9252974F-88C0-4CAA-A42D-E94E2B7A6D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20">
                <a:extLst>
                  <a:ext uri="{FF2B5EF4-FFF2-40B4-BE49-F238E27FC236}">
                    <a16:creationId xmlns:a16="http://schemas.microsoft.com/office/drawing/2014/main" id="{DE3974B2-2875-4AFE-A30A-6EE823E579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Rectangle 21">
                <a:extLst>
                  <a:ext uri="{FF2B5EF4-FFF2-40B4-BE49-F238E27FC236}">
                    <a16:creationId xmlns:a16="http://schemas.microsoft.com/office/drawing/2014/main" id="{948A52FE-E1B0-4297-BBBE-C860B4E3D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22">
                <a:extLst>
                  <a:ext uri="{FF2B5EF4-FFF2-40B4-BE49-F238E27FC236}">
                    <a16:creationId xmlns:a16="http://schemas.microsoft.com/office/drawing/2014/main" id="{C6E71B5D-6B02-417C-A0CF-4447C55F2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23">
                <a:extLst>
                  <a:ext uri="{FF2B5EF4-FFF2-40B4-BE49-F238E27FC236}">
                    <a16:creationId xmlns:a16="http://schemas.microsoft.com/office/drawing/2014/main" id="{0FB94710-B373-451B-84A2-947DDB4564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24">
                <a:extLst>
                  <a:ext uri="{FF2B5EF4-FFF2-40B4-BE49-F238E27FC236}">
                    <a16:creationId xmlns:a16="http://schemas.microsoft.com/office/drawing/2014/main" id="{4E47778B-FD55-4A2C-A53F-E548158C89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25">
                <a:extLst>
                  <a:ext uri="{FF2B5EF4-FFF2-40B4-BE49-F238E27FC236}">
                    <a16:creationId xmlns:a16="http://schemas.microsoft.com/office/drawing/2014/main" id="{DA2A4F49-8FC4-4F12-8707-A6CC117E58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26">
                <a:extLst>
                  <a:ext uri="{FF2B5EF4-FFF2-40B4-BE49-F238E27FC236}">
                    <a16:creationId xmlns:a16="http://schemas.microsoft.com/office/drawing/2014/main" id="{2293D140-51FA-484D-8464-785D8FD3D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27">
                <a:extLst>
                  <a:ext uri="{FF2B5EF4-FFF2-40B4-BE49-F238E27FC236}">
                    <a16:creationId xmlns:a16="http://schemas.microsoft.com/office/drawing/2014/main" id="{AA66B21A-3C7F-426E-9C38-C0D6AEF13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28">
                <a:extLst>
                  <a:ext uri="{FF2B5EF4-FFF2-40B4-BE49-F238E27FC236}">
                    <a16:creationId xmlns:a16="http://schemas.microsoft.com/office/drawing/2014/main" id="{F22F8B0E-04B8-4D29-9E19-CACDAE6AB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29">
                <a:extLst>
                  <a:ext uri="{FF2B5EF4-FFF2-40B4-BE49-F238E27FC236}">
                    <a16:creationId xmlns:a16="http://schemas.microsoft.com/office/drawing/2014/main" id="{E0D8C2CC-1759-4605-B3C9-DA4B1EF250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30">
                <a:extLst>
                  <a:ext uri="{FF2B5EF4-FFF2-40B4-BE49-F238E27FC236}">
                    <a16:creationId xmlns:a16="http://schemas.microsoft.com/office/drawing/2014/main" id="{547A4BC3-AA95-4A78-AC23-65A4CE843B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31">
                <a:extLst>
                  <a:ext uri="{FF2B5EF4-FFF2-40B4-BE49-F238E27FC236}">
                    <a16:creationId xmlns:a16="http://schemas.microsoft.com/office/drawing/2014/main" id="{93059BC9-C7C3-41F9-8BBA-7BF49FF602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335FE01-8192-4D2A-93F8-2F680F728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3" name="Freeform 32">
                <a:extLst>
                  <a:ext uri="{FF2B5EF4-FFF2-40B4-BE49-F238E27FC236}">
                    <a16:creationId xmlns:a16="http://schemas.microsoft.com/office/drawing/2014/main" id="{A150A82A-9896-4D5B-BAA5-0A7ECD0789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Freeform 33">
                <a:extLst>
                  <a:ext uri="{FF2B5EF4-FFF2-40B4-BE49-F238E27FC236}">
                    <a16:creationId xmlns:a16="http://schemas.microsoft.com/office/drawing/2014/main" id="{82641EF7-9CDB-40BE-A964-13F866165C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34">
                <a:extLst>
                  <a:ext uri="{FF2B5EF4-FFF2-40B4-BE49-F238E27FC236}">
                    <a16:creationId xmlns:a16="http://schemas.microsoft.com/office/drawing/2014/main" id="{A1D1CF16-B5BD-4021-9BA9-637569FC80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35">
                <a:extLst>
                  <a:ext uri="{FF2B5EF4-FFF2-40B4-BE49-F238E27FC236}">
                    <a16:creationId xmlns:a16="http://schemas.microsoft.com/office/drawing/2014/main" id="{FF13F72C-CC27-48A0-AC55-686AB9153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36">
                <a:extLst>
                  <a:ext uri="{FF2B5EF4-FFF2-40B4-BE49-F238E27FC236}">
                    <a16:creationId xmlns:a16="http://schemas.microsoft.com/office/drawing/2014/main" id="{0EC3BA8B-33ED-483D-935C-170AD0C4D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37">
                <a:extLst>
                  <a:ext uri="{FF2B5EF4-FFF2-40B4-BE49-F238E27FC236}">
                    <a16:creationId xmlns:a16="http://schemas.microsoft.com/office/drawing/2014/main" id="{C4C451E6-48CE-4642-B51D-FE44840872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38">
                <a:extLst>
                  <a:ext uri="{FF2B5EF4-FFF2-40B4-BE49-F238E27FC236}">
                    <a16:creationId xmlns:a16="http://schemas.microsoft.com/office/drawing/2014/main" id="{0F88F098-E44C-4A45-AE2B-595A7B852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39">
                <a:extLst>
                  <a:ext uri="{FF2B5EF4-FFF2-40B4-BE49-F238E27FC236}">
                    <a16:creationId xmlns:a16="http://schemas.microsoft.com/office/drawing/2014/main" id="{5B782B5D-8B67-4CD5-A0B3-8067BBB328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40">
                <a:extLst>
                  <a:ext uri="{FF2B5EF4-FFF2-40B4-BE49-F238E27FC236}">
                    <a16:creationId xmlns:a16="http://schemas.microsoft.com/office/drawing/2014/main" id="{897A4906-0942-4CD6-840D-0915E0C4D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Rectangle 41">
                <a:extLst>
                  <a:ext uri="{FF2B5EF4-FFF2-40B4-BE49-F238E27FC236}">
                    <a16:creationId xmlns:a16="http://schemas.microsoft.com/office/drawing/2014/main" id="{D1131789-2DD5-462E-9FC9-E25021F5CF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B61375F2-60B1-44ED-B60A-019C4BD5A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54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12B7D1A-2095-80AF-C986-5798725CC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1413" y="252411"/>
            <a:ext cx="9905998" cy="52705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dirty="0">
                <a:effectLst>
                  <a:glow rad="38100">
                    <a:schemeClr val="bg2"/>
                  </a:glow>
                </a:effectLst>
              </a:rPr>
              <a:t>Recommendation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2C589-C522-CF1B-2C1A-96F901386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1412" y="1125538"/>
            <a:ext cx="9905999" cy="5480050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>
              <a:lnSpc>
                <a:spcPct val="110000"/>
              </a:lnSpc>
            </a:pPr>
            <a:r>
              <a:rPr lang="en-US" sz="1900" dirty="0">
                <a:solidFill>
                  <a:schemeClr val="tx1"/>
                </a:solidFill>
                <a:effectLst>
                  <a:glow rad="38100">
                    <a:schemeClr val="bg2"/>
                  </a:glow>
                </a:effectLst>
              </a:rPr>
              <a:t>To gain a data Scientist with leadership Ability, it is recommended that to remain competitive in the 2025 US market, the offered salary range should fall between </a:t>
            </a:r>
            <a:r>
              <a:rPr lang="en-US" sz="1900" u="sng" dirty="0">
                <a:solidFill>
                  <a:schemeClr val="tx1"/>
                </a:solidFill>
                <a:effectLst>
                  <a:glow rad="38100">
                    <a:schemeClr val="bg2"/>
                  </a:glow>
                </a:effectLst>
              </a:rPr>
              <a:t>110,000-180,000</a:t>
            </a:r>
            <a:r>
              <a:rPr lang="en-US" sz="1900" dirty="0">
                <a:solidFill>
                  <a:schemeClr val="tx1"/>
                </a:solidFill>
                <a:effectLst>
                  <a:glow rad="38100">
                    <a:schemeClr val="bg2"/>
                  </a:glow>
                </a:effectLst>
              </a:rPr>
              <a:t> USD to attract a data scientist with leadership experience. </a:t>
            </a:r>
          </a:p>
          <a:p>
            <a:pPr marL="6858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effectLst>
                  <a:glow rad="38100">
                    <a:schemeClr val="bg2"/>
                  </a:glow>
                </a:effectLst>
              </a:rPr>
              <a:t>While non-US data scientists can be hired for less money, a remote employee mayn’t offer the same level of inter-employee trust and stock stability as a local Data scientist (Inbusiness, 2024; xu 2020). Additionally, a non-English speaker may have trouble communicating technical ideas unless fluent with technical English.</a:t>
            </a:r>
          </a:p>
          <a:p>
            <a:pPr marL="6858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effectLst>
                  <a:glow rad="38100">
                    <a:schemeClr val="bg2"/>
                  </a:glow>
                </a:effectLst>
              </a:rPr>
              <a:t>The US is still considered a leader in data science (Business day, 2025). it follows that what is saved financially with an off-shore employee may be lost in cutting edge knowledge. </a:t>
            </a:r>
          </a:p>
          <a:p>
            <a:pPr marL="685800" indent="-457200">
              <a:lnSpc>
                <a:spcPct val="11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  <a:effectLst>
                  <a:glow rad="38100">
                    <a:schemeClr val="bg2"/>
                  </a:glow>
                </a:effectLst>
              </a:rPr>
              <a:t>The provided data set only covered the years 2020-2022.  Independent research reveals that the 87,000 – 167,000 USD interquartile range for data scientist with lead experience in 2020-2022 is substantively different from the comparable 2025 interquartile range of 110,000-180,000 USD.</a:t>
            </a:r>
          </a:p>
          <a:p>
            <a:pPr marL="4572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1"/>
              </a:solidFill>
              <a:effectLst>
                <a:glow rad="38100">
                  <a:schemeClr val="bg2"/>
                </a:glow>
              </a:effectLst>
            </a:endParaRPr>
          </a:p>
          <a:p>
            <a:pPr marL="4572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900" dirty="0">
              <a:solidFill>
                <a:schemeClr val="tx1"/>
              </a:solidFill>
              <a:effectLst>
                <a:glow rad="38100">
                  <a:schemeClr val="bg2"/>
                </a:glow>
              </a:effectLst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485B3F6-654D-4842-A2DE-677D12FED4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83" name="Freeform 32">
              <a:extLst>
                <a:ext uri="{FF2B5EF4-FFF2-40B4-BE49-F238E27FC236}">
                  <a16:creationId xmlns:a16="http://schemas.microsoft.com/office/drawing/2014/main" id="{BF4365F4-C63C-4FC2-907B-1F7D414B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33">
              <a:extLst>
                <a:ext uri="{FF2B5EF4-FFF2-40B4-BE49-F238E27FC236}">
                  <a16:creationId xmlns:a16="http://schemas.microsoft.com/office/drawing/2014/main" id="{B0538225-01AB-41C4-9A02-FE1BD81D6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34">
              <a:extLst>
                <a:ext uri="{FF2B5EF4-FFF2-40B4-BE49-F238E27FC236}">
                  <a16:creationId xmlns:a16="http://schemas.microsoft.com/office/drawing/2014/main" id="{66942F07-D7CC-49EB-BF73-8B94D5F4F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4D3CACE0-3AC7-4A9F-9A3F-1694ACCD4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19063B47-FBFB-4EA1-A3FB-BECE005F4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37">
              <a:extLst>
                <a:ext uri="{FF2B5EF4-FFF2-40B4-BE49-F238E27FC236}">
                  <a16:creationId xmlns:a16="http://schemas.microsoft.com/office/drawing/2014/main" id="{B856863B-C809-4C31-94D0-659A91851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38">
              <a:extLst>
                <a:ext uri="{FF2B5EF4-FFF2-40B4-BE49-F238E27FC236}">
                  <a16:creationId xmlns:a16="http://schemas.microsoft.com/office/drawing/2014/main" id="{298CB3D7-7373-4AC6-9E2C-4AFDDE280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39">
              <a:extLst>
                <a:ext uri="{FF2B5EF4-FFF2-40B4-BE49-F238E27FC236}">
                  <a16:creationId xmlns:a16="http://schemas.microsoft.com/office/drawing/2014/main" id="{7DE09F1B-2326-4ED3-B63B-A30815DD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40">
              <a:extLst>
                <a:ext uri="{FF2B5EF4-FFF2-40B4-BE49-F238E27FC236}">
                  <a16:creationId xmlns:a16="http://schemas.microsoft.com/office/drawing/2014/main" id="{2498F244-3CE6-4D90-B5CF-5189DB17D0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Rectangle 41">
              <a:extLst>
                <a:ext uri="{FF2B5EF4-FFF2-40B4-BE49-F238E27FC236}">
                  <a16:creationId xmlns:a16="http://schemas.microsoft.com/office/drawing/2014/main" id="{9A30DD13-FA10-4B9F-8B4D-97B7287B8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81198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B82F02-60C9-3C45-790E-7E7909B5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7DEA244B-11BD-234E-4735-D2472D26A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6140339-7906-6859-8868-697E34B575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B9DB8C3-F0E2-DA5E-D00C-690F4E3CD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3" name="Rectangle 5">
                <a:extLst>
                  <a:ext uri="{FF2B5EF4-FFF2-40B4-BE49-F238E27FC236}">
                    <a16:creationId xmlns:a16="http://schemas.microsoft.com/office/drawing/2014/main" id="{B9897E72-1A46-D576-BDF5-4C6079164E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6">
                <a:extLst>
                  <a:ext uri="{FF2B5EF4-FFF2-40B4-BE49-F238E27FC236}">
                    <a16:creationId xmlns:a16="http://schemas.microsoft.com/office/drawing/2014/main" id="{83A4AACB-2D14-B7B6-705D-04F6606273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7">
                <a:extLst>
                  <a:ext uri="{FF2B5EF4-FFF2-40B4-BE49-F238E27FC236}">
                    <a16:creationId xmlns:a16="http://schemas.microsoft.com/office/drawing/2014/main" id="{118E44F0-4D63-39BA-BFC5-D6E631513A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8">
                <a:extLst>
                  <a:ext uri="{FF2B5EF4-FFF2-40B4-BE49-F238E27FC236}">
                    <a16:creationId xmlns:a16="http://schemas.microsoft.com/office/drawing/2014/main" id="{E1A31367-12B5-6F87-C01B-8916FD2EA3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9">
                <a:extLst>
                  <a:ext uri="{FF2B5EF4-FFF2-40B4-BE49-F238E27FC236}">
                    <a16:creationId xmlns:a16="http://schemas.microsoft.com/office/drawing/2014/main" id="{6D273069-C7AE-65D5-0EDE-A10B0CCD82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10">
                <a:extLst>
                  <a:ext uri="{FF2B5EF4-FFF2-40B4-BE49-F238E27FC236}">
                    <a16:creationId xmlns:a16="http://schemas.microsoft.com/office/drawing/2014/main" id="{C2BFB8C4-528E-04EE-2D11-D14D32D5F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1">
                <a:extLst>
                  <a:ext uri="{FF2B5EF4-FFF2-40B4-BE49-F238E27FC236}">
                    <a16:creationId xmlns:a16="http://schemas.microsoft.com/office/drawing/2014/main" id="{C99A3FAA-0DB4-E7C8-3AE3-567DC2F44C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2">
                <a:extLst>
                  <a:ext uri="{FF2B5EF4-FFF2-40B4-BE49-F238E27FC236}">
                    <a16:creationId xmlns:a16="http://schemas.microsoft.com/office/drawing/2014/main" id="{DA026164-1BF7-A13C-8565-81D9579EFF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13">
                <a:extLst>
                  <a:ext uri="{FF2B5EF4-FFF2-40B4-BE49-F238E27FC236}">
                    <a16:creationId xmlns:a16="http://schemas.microsoft.com/office/drawing/2014/main" id="{78011CBB-406C-B46E-0FE0-C2A0BF8892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14">
                <a:extLst>
                  <a:ext uri="{FF2B5EF4-FFF2-40B4-BE49-F238E27FC236}">
                    <a16:creationId xmlns:a16="http://schemas.microsoft.com/office/drawing/2014/main" id="{BC6A9EA8-85A9-ADB2-AE2E-D98B59ADE9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15">
                <a:extLst>
                  <a:ext uri="{FF2B5EF4-FFF2-40B4-BE49-F238E27FC236}">
                    <a16:creationId xmlns:a16="http://schemas.microsoft.com/office/drawing/2014/main" id="{B7F212E6-1FD2-5225-4315-DC90DD9C76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16">
                <a:extLst>
                  <a:ext uri="{FF2B5EF4-FFF2-40B4-BE49-F238E27FC236}">
                    <a16:creationId xmlns:a16="http://schemas.microsoft.com/office/drawing/2014/main" id="{5869F243-6BC8-0DD8-A047-8EBDDAF076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7">
                <a:extLst>
                  <a:ext uri="{FF2B5EF4-FFF2-40B4-BE49-F238E27FC236}">
                    <a16:creationId xmlns:a16="http://schemas.microsoft.com/office/drawing/2014/main" id="{684515AF-EF8C-4D1A-C714-DE88318D51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18">
                <a:extLst>
                  <a:ext uri="{FF2B5EF4-FFF2-40B4-BE49-F238E27FC236}">
                    <a16:creationId xmlns:a16="http://schemas.microsoft.com/office/drawing/2014/main" id="{BEF00E84-52EE-2E55-BF90-3672B4D1B4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19">
                <a:extLst>
                  <a:ext uri="{FF2B5EF4-FFF2-40B4-BE49-F238E27FC236}">
                    <a16:creationId xmlns:a16="http://schemas.microsoft.com/office/drawing/2014/main" id="{EA331CCC-873D-6905-9B03-5FEB2C1163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20">
                <a:extLst>
                  <a:ext uri="{FF2B5EF4-FFF2-40B4-BE49-F238E27FC236}">
                    <a16:creationId xmlns:a16="http://schemas.microsoft.com/office/drawing/2014/main" id="{30698F2F-1B91-5020-1F2D-79884917BE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Rectangle 21">
                <a:extLst>
                  <a:ext uri="{FF2B5EF4-FFF2-40B4-BE49-F238E27FC236}">
                    <a16:creationId xmlns:a16="http://schemas.microsoft.com/office/drawing/2014/main" id="{A8038CAF-3D88-32F1-5192-351C8C3C0B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22">
                <a:extLst>
                  <a:ext uri="{FF2B5EF4-FFF2-40B4-BE49-F238E27FC236}">
                    <a16:creationId xmlns:a16="http://schemas.microsoft.com/office/drawing/2014/main" id="{DD04FCCA-6CBF-3A2F-ABDF-7429FBA3D5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23">
                <a:extLst>
                  <a:ext uri="{FF2B5EF4-FFF2-40B4-BE49-F238E27FC236}">
                    <a16:creationId xmlns:a16="http://schemas.microsoft.com/office/drawing/2014/main" id="{BBD7BB62-1B9C-3299-C21F-66403C9C54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24">
                <a:extLst>
                  <a:ext uri="{FF2B5EF4-FFF2-40B4-BE49-F238E27FC236}">
                    <a16:creationId xmlns:a16="http://schemas.microsoft.com/office/drawing/2014/main" id="{62EF6891-2CFE-22FE-A14C-CED58B3B0B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25">
                <a:extLst>
                  <a:ext uri="{FF2B5EF4-FFF2-40B4-BE49-F238E27FC236}">
                    <a16:creationId xmlns:a16="http://schemas.microsoft.com/office/drawing/2014/main" id="{145F7938-FE54-603E-46C1-CA4226E5A9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26">
                <a:extLst>
                  <a:ext uri="{FF2B5EF4-FFF2-40B4-BE49-F238E27FC236}">
                    <a16:creationId xmlns:a16="http://schemas.microsoft.com/office/drawing/2014/main" id="{B3D8F8B1-8A40-8AE8-E90C-8C9E13326C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27">
                <a:extLst>
                  <a:ext uri="{FF2B5EF4-FFF2-40B4-BE49-F238E27FC236}">
                    <a16:creationId xmlns:a16="http://schemas.microsoft.com/office/drawing/2014/main" id="{1444E983-2958-CEC4-8748-B492CED94B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28">
                <a:extLst>
                  <a:ext uri="{FF2B5EF4-FFF2-40B4-BE49-F238E27FC236}">
                    <a16:creationId xmlns:a16="http://schemas.microsoft.com/office/drawing/2014/main" id="{55F897B7-F06E-7BBC-DD1B-CC1DF04EE5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29">
                <a:extLst>
                  <a:ext uri="{FF2B5EF4-FFF2-40B4-BE49-F238E27FC236}">
                    <a16:creationId xmlns:a16="http://schemas.microsoft.com/office/drawing/2014/main" id="{CC0249A0-7657-D455-F685-D17E069AFD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30">
                <a:extLst>
                  <a:ext uri="{FF2B5EF4-FFF2-40B4-BE49-F238E27FC236}">
                    <a16:creationId xmlns:a16="http://schemas.microsoft.com/office/drawing/2014/main" id="{1F9A3EA1-8F49-24B5-D989-C31A77832E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31">
                <a:extLst>
                  <a:ext uri="{FF2B5EF4-FFF2-40B4-BE49-F238E27FC236}">
                    <a16:creationId xmlns:a16="http://schemas.microsoft.com/office/drawing/2014/main" id="{B7170C25-218A-AB5D-71CB-0BA7E68B68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5F5D70D-9D0A-0FD0-5408-2E7B2D736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3" name="Freeform 32">
                <a:extLst>
                  <a:ext uri="{FF2B5EF4-FFF2-40B4-BE49-F238E27FC236}">
                    <a16:creationId xmlns:a16="http://schemas.microsoft.com/office/drawing/2014/main" id="{FF3EA247-90A1-708B-C6F9-524C9295B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Freeform 33">
                <a:extLst>
                  <a:ext uri="{FF2B5EF4-FFF2-40B4-BE49-F238E27FC236}">
                    <a16:creationId xmlns:a16="http://schemas.microsoft.com/office/drawing/2014/main" id="{8120120F-2819-CAF0-AD8D-5B9057B309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34">
                <a:extLst>
                  <a:ext uri="{FF2B5EF4-FFF2-40B4-BE49-F238E27FC236}">
                    <a16:creationId xmlns:a16="http://schemas.microsoft.com/office/drawing/2014/main" id="{F239E6E9-0414-DC88-1581-BCA6917505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35">
                <a:extLst>
                  <a:ext uri="{FF2B5EF4-FFF2-40B4-BE49-F238E27FC236}">
                    <a16:creationId xmlns:a16="http://schemas.microsoft.com/office/drawing/2014/main" id="{C0315F80-F302-668B-D801-484A2CABB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36">
                <a:extLst>
                  <a:ext uri="{FF2B5EF4-FFF2-40B4-BE49-F238E27FC236}">
                    <a16:creationId xmlns:a16="http://schemas.microsoft.com/office/drawing/2014/main" id="{DB7E19F4-8DF4-F811-B2D5-C3CA1EA3F4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37">
                <a:extLst>
                  <a:ext uri="{FF2B5EF4-FFF2-40B4-BE49-F238E27FC236}">
                    <a16:creationId xmlns:a16="http://schemas.microsoft.com/office/drawing/2014/main" id="{3BAB492B-9D0D-2D52-54E4-10FAB00A93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38">
                <a:extLst>
                  <a:ext uri="{FF2B5EF4-FFF2-40B4-BE49-F238E27FC236}">
                    <a16:creationId xmlns:a16="http://schemas.microsoft.com/office/drawing/2014/main" id="{06FB4571-3326-9058-6E6F-64E932F6B5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39">
                <a:extLst>
                  <a:ext uri="{FF2B5EF4-FFF2-40B4-BE49-F238E27FC236}">
                    <a16:creationId xmlns:a16="http://schemas.microsoft.com/office/drawing/2014/main" id="{71A0EA40-52B0-D705-7893-EDD374B1D9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40">
                <a:extLst>
                  <a:ext uri="{FF2B5EF4-FFF2-40B4-BE49-F238E27FC236}">
                    <a16:creationId xmlns:a16="http://schemas.microsoft.com/office/drawing/2014/main" id="{AA4F0A05-E73D-A43A-75A9-6EC533E075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Rectangle 41">
                <a:extLst>
                  <a:ext uri="{FF2B5EF4-FFF2-40B4-BE49-F238E27FC236}">
                    <a16:creationId xmlns:a16="http://schemas.microsoft.com/office/drawing/2014/main" id="{33FEF5B5-8E0F-F1BF-7C94-2014108910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6568CABE-AB8F-65FC-E34E-DF90D00CD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6C5905E-CCE3-52BC-F5BF-9F147CB9F3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54" name="Rectangle 5">
              <a:extLst>
                <a:ext uri="{FF2B5EF4-FFF2-40B4-BE49-F238E27FC236}">
                  <a16:creationId xmlns:a16="http://schemas.microsoft.com/office/drawing/2014/main" id="{608EE24E-DA0E-7CB2-361D-8BE9F4C69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49AF51AA-EAF2-CF2B-0369-FF1632FF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7">
              <a:extLst>
                <a:ext uri="{FF2B5EF4-FFF2-40B4-BE49-F238E27FC236}">
                  <a16:creationId xmlns:a16="http://schemas.microsoft.com/office/drawing/2014/main" id="{1AB012F6-BA5C-9C3F-22ED-90C113832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8">
              <a:extLst>
                <a:ext uri="{FF2B5EF4-FFF2-40B4-BE49-F238E27FC236}">
                  <a16:creationId xmlns:a16="http://schemas.microsoft.com/office/drawing/2014/main" id="{861A8B90-7256-740D-E911-E4AF9C41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9">
              <a:extLst>
                <a:ext uri="{FF2B5EF4-FFF2-40B4-BE49-F238E27FC236}">
                  <a16:creationId xmlns:a16="http://schemas.microsoft.com/office/drawing/2014/main" id="{29D122A5-9A7E-C65A-A7F0-FBAC2C7B02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10">
              <a:extLst>
                <a:ext uri="{FF2B5EF4-FFF2-40B4-BE49-F238E27FC236}">
                  <a16:creationId xmlns:a16="http://schemas.microsoft.com/office/drawing/2014/main" id="{A6B4662A-A39A-0C7E-672E-FC5F024F8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11">
              <a:extLst>
                <a:ext uri="{FF2B5EF4-FFF2-40B4-BE49-F238E27FC236}">
                  <a16:creationId xmlns:a16="http://schemas.microsoft.com/office/drawing/2014/main" id="{6AF6027B-143A-00D4-2DC8-6DD261A05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12">
              <a:extLst>
                <a:ext uri="{FF2B5EF4-FFF2-40B4-BE49-F238E27FC236}">
                  <a16:creationId xmlns:a16="http://schemas.microsoft.com/office/drawing/2014/main" id="{9E69F0AC-EE98-0090-7B44-C41068492F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13">
              <a:extLst>
                <a:ext uri="{FF2B5EF4-FFF2-40B4-BE49-F238E27FC236}">
                  <a16:creationId xmlns:a16="http://schemas.microsoft.com/office/drawing/2014/main" id="{F6B1B206-4FE1-638E-5A6B-7FB085C7F0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14">
              <a:extLst>
                <a:ext uri="{FF2B5EF4-FFF2-40B4-BE49-F238E27FC236}">
                  <a16:creationId xmlns:a16="http://schemas.microsoft.com/office/drawing/2014/main" id="{5D2DB284-1433-B8DF-194F-004B2543A5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15">
              <a:extLst>
                <a:ext uri="{FF2B5EF4-FFF2-40B4-BE49-F238E27FC236}">
                  <a16:creationId xmlns:a16="http://schemas.microsoft.com/office/drawing/2014/main" id="{DF7624C3-E65C-198B-EE4F-D22E70216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16">
              <a:extLst>
                <a:ext uri="{FF2B5EF4-FFF2-40B4-BE49-F238E27FC236}">
                  <a16:creationId xmlns:a16="http://schemas.microsoft.com/office/drawing/2014/main" id="{4DAA66A2-8FA2-478D-2F43-16D2B4079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17">
              <a:extLst>
                <a:ext uri="{FF2B5EF4-FFF2-40B4-BE49-F238E27FC236}">
                  <a16:creationId xmlns:a16="http://schemas.microsoft.com/office/drawing/2014/main" id="{D7D88EDE-CF2B-9A12-438A-73E74FF07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18">
              <a:extLst>
                <a:ext uri="{FF2B5EF4-FFF2-40B4-BE49-F238E27FC236}">
                  <a16:creationId xmlns:a16="http://schemas.microsoft.com/office/drawing/2014/main" id="{75D1C5CE-5CD5-C799-C760-BB0B229D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19">
              <a:extLst>
                <a:ext uri="{FF2B5EF4-FFF2-40B4-BE49-F238E27FC236}">
                  <a16:creationId xmlns:a16="http://schemas.microsoft.com/office/drawing/2014/main" id="{188EE092-2A85-D533-7BAE-08C9DB2CB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20">
              <a:extLst>
                <a:ext uri="{FF2B5EF4-FFF2-40B4-BE49-F238E27FC236}">
                  <a16:creationId xmlns:a16="http://schemas.microsoft.com/office/drawing/2014/main" id="{44BAE448-AB0B-8AEA-46EB-EBFA4DF713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Rectangle 21">
              <a:extLst>
                <a:ext uri="{FF2B5EF4-FFF2-40B4-BE49-F238E27FC236}">
                  <a16:creationId xmlns:a16="http://schemas.microsoft.com/office/drawing/2014/main" id="{387AAB34-48CC-DD10-9359-7A93A9ABA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22">
              <a:extLst>
                <a:ext uri="{FF2B5EF4-FFF2-40B4-BE49-F238E27FC236}">
                  <a16:creationId xmlns:a16="http://schemas.microsoft.com/office/drawing/2014/main" id="{1E15A40F-9CA1-E3C9-C28E-889D3F98C8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23">
              <a:extLst>
                <a:ext uri="{FF2B5EF4-FFF2-40B4-BE49-F238E27FC236}">
                  <a16:creationId xmlns:a16="http://schemas.microsoft.com/office/drawing/2014/main" id="{AECB39C2-64BE-77E6-58C1-8954F6F2A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24">
              <a:extLst>
                <a:ext uri="{FF2B5EF4-FFF2-40B4-BE49-F238E27FC236}">
                  <a16:creationId xmlns:a16="http://schemas.microsoft.com/office/drawing/2014/main" id="{7C63C2D2-9AB2-D0D8-CFD2-497F85640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25">
              <a:extLst>
                <a:ext uri="{FF2B5EF4-FFF2-40B4-BE49-F238E27FC236}">
                  <a16:creationId xmlns:a16="http://schemas.microsoft.com/office/drawing/2014/main" id="{95508328-B362-B93E-F8A8-DE7166EEC4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26">
              <a:extLst>
                <a:ext uri="{FF2B5EF4-FFF2-40B4-BE49-F238E27FC236}">
                  <a16:creationId xmlns:a16="http://schemas.microsoft.com/office/drawing/2014/main" id="{62CD1838-4B64-432C-EA56-6171DE4C97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27">
              <a:extLst>
                <a:ext uri="{FF2B5EF4-FFF2-40B4-BE49-F238E27FC236}">
                  <a16:creationId xmlns:a16="http://schemas.microsoft.com/office/drawing/2014/main" id="{B6C753E2-AA77-39C2-AA38-75910E721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28">
              <a:extLst>
                <a:ext uri="{FF2B5EF4-FFF2-40B4-BE49-F238E27FC236}">
                  <a16:creationId xmlns:a16="http://schemas.microsoft.com/office/drawing/2014/main" id="{F072E0B3-F03E-6967-6EEE-3839F5F95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29">
              <a:extLst>
                <a:ext uri="{FF2B5EF4-FFF2-40B4-BE49-F238E27FC236}">
                  <a16:creationId xmlns:a16="http://schemas.microsoft.com/office/drawing/2014/main" id="{864E3D01-4A71-D834-34A4-93C8794D9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30">
              <a:extLst>
                <a:ext uri="{FF2B5EF4-FFF2-40B4-BE49-F238E27FC236}">
                  <a16:creationId xmlns:a16="http://schemas.microsoft.com/office/drawing/2014/main" id="{97150B77-DBCB-B750-0C03-CA7D4785B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31">
              <a:extLst>
                <a:ext uri="{FF2B5EF4-FFF2-40B4-BE49-F238E27FC236}">
                  <a16:creationId xmlns:a16="http://schemas.microsoft.com/office/drawing/2014/main" id="{34D5F9A9-3992-1539-99FA-A26D4F3B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039B57-B67D-78FB-E965-6176FD5C8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1413" y="252411"/>
            <a:ext cx="9905998" cy="52705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dirty="0">
                <a:effectLst>
                  <a:glow rad="38100">
                    <a:schemeClr val="bg2"/>
                  </a:glow>
                </a:effectLst>
              </a:rPr>
              <a:t>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701D89-ECB5-8999-B527-2B41F3B56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1412" y="1125538"/>
            <a:ext cx="9905999" cy="5480050"/>
          </a:xfrm>
        </p:spPr>
        <p:txBody>
          <a:bodyPr vert="horz" lIns="91440" tIns="45720" rIns="91440" bIns="45720" rtlCol="0">
            <a:normAutofit/>
          </a:bodyPr>
          <a:lstStyle/>
          <a:p>
            <a:pPr marL="228600">
              <a:lnSpc>
                <a:spcPct val="110000"/>
              </a:lnSpc>
            </a:pPr>
            <a:r>
              <a:rPr lang="en-US" sz="1900" dirty="0">
                <a:solidFill>
                  <a:schemeClr val="tx1"/>
                </a:solidFill>
                <a:effectLst>
                  <a:glow rad="38100">
                    <a:schemeClr val="bg2"/>
                  </a:glow>
                </a:effectLst>
              </a:rPr>
              <a:t>https://</a:t>
            </a:r>
            <a:r>
              <a:rPr lang="en-US" sz="1900" dirty="0" err="1">
                <a:solidFill>
                  <a:schemeClr val="tx1"/>
                </a:solidFill>
                <a:effectLst>
                  <a:glow rad="38100">
                    <a:schemeClr val="bg2"/>
                  </a:glow>
                </a:effectLst>
              </a:rPr>
              <a:t>www.kaggle.com</a:t>
            </a:r>
            <a:r>
              <a:rPr lang="en-US" sz="1900" dirty="0">
                <a:solidFill>
                  <a:schemeClr val="tx1"/>
                </a:solidFill>
                <a:effectLst>
                  <a:glow rad="38100">
                    <a:schemeClr val="bg2"/>
                  </a:glow>
                </a:effectLst>
              </a:rPr>
              <a:t>/datasets/</a:t>
            </a:r>
            <a:r>
              <a:rPr lang="en-US" sz="1900" dirty="0" err="1">
                <a:solidFill>
                  <a:schemeClr val="tx1"/>
                </a:solidFill>
                <a:effectLst>
                  <a:glow rad="38100">
                    <a:schemeClr val="bg2"/>
                  </a:glow>
                </a:effectLst>
              </a:rPr>
              <a:t>saurabhbadole</a:t>
            </a:r>
            <a:r>
              <a:rPr lang="en-US" sz="1900" dirty="0">
                <a:solidFill>
                  <a:schemeClr val="tx1"/>
                </a:solidFill>
                <a:effectLst>
                  <a:glow rad="38100">
                    <a:schemeClr val="bg2"/>
                  </a:glow>
                </a:effectLst>
              </a:rPr>
              <a:t>/latest-data-science-job-salaries-2024/data</a:t>
            </a:r>
          </a:p>
          <a:p>
            <a:pPr marL="4572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  <a:effectLst>
                  <a:glow rad="38100">
                    <a:schemeClr val="bg2"/>
                  </a:glow>
                </a:effectLst>
                <a:hlinkClick r:id="rId3"/>
              </a:rPr>
              <a:t>https://businessday.ng/careers/article/five-best-countries-to-study-data-science-globally/</a:t>
            </a:r>
            <a:endParaRPr lang="en-US" sz="1900" dirty="0">
              <a:solidFill>
                <a:schemeClr val="tx1"/>
              </a:solidFill>
              <a:effectLst>
                <a:glow rad="38100">
                  <a:schemeClr val="bg2"/>
                </a:glow>
              </a:effectLst>
            </a:endParaRPr>
          </a:p>
          <a:p>
            <a:pPr marL="4572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  <a:effectLst>
                  <a:glow rad="38100">
                    <a:schemeClr val="bg2"/>
                  </a:glow>
                </a:effectLst>
              </a:rPr>
              <a:t>https://</a:t>
            </a:r>
            <a:r>
              <a:rPr lang="en-US" sz="1900" dirty="0" err="1">
                <a:solidFill>
                  <a:schemeClr val="tx1"/>
                </a:solidFill>
                <a:effectLst>
                  <a:glow rad="38100">
                    <a:schemeClr val="bg2"/>
                  </a:glow>
                </a:effectLst>
              </a:rPr>
              <a:t>inbusinessphx.com</a:t>
            </a:r>
            <a:r>
              <a:rPr lang="en-US" sz="1900" dirty="0">
                <a:solidFill>
                  <a:schemeClr val="tx1"/>
                </a:solidFill>
                <a:effectLst>
                  <a:glow rad="38100">
                    <a:schemeClr val="bg2"/>
                  </a:glow>
                </a:effectLst>
              </a:rPr>
              <a:t>/leadership-management/are-managers-more-invested-in-their-in-person-vs-remote-employees-growth#:~:text=In%20terms%20of%20trustworthiness%2C%2040%%20favor%20in%2Dperson,their%20teams%20without%20the%20traditional%20in%2Doffice%20presence.</a:t>
            </a:r>
          </a:p>
          <a:p>
            <a:pPr marL="457200"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chemeClr val="tx1"/>
                </a:solidFill>
                <a:effectLst>
                  <a:glow rad="38100">
                    <a:schemeClr val="bg2"/>
                  </a:glow>
                </a:effectLst>
              </a:rPr>
              <a:t>https://</a:t>
            </a:r>
            <a:r>
              <a:rPr lang="en-US" sz="1900" dirty="0" err="1">
                <a:solidFill>
                  <a:schemeClr val="tx1"/>
                </a:solidFill>
                <a:effectLst>
                  <a:glow rad="38100">
                    <a:schemeClr val="bg2"/>
                  </a:glow>
                </a:effectLst>
              </a:rPr>
              <a:t>www.sciencedirect.com</a:t>
            </a:r>
            <a:r>
              <a:rPr lang="en-US" sz="1900" dirty="0">
                <a:solidFill>
                  <a:schemeClr val="tx1"/>
                </a:solidFill>
                <a:effectLst>
                  <a:glow rad="38100">
                    <a:schemeClr val="bg2"/>
                  </a:glow>
                </a:effectLst>
              </a:rPr>
              <a:t>/science/article/abs/</a:t>
            </a:r>
            <a:r>
              <a:rPr lang="en-US" sz="1900" dirty="0" err="1">
                <a:solidFill>
                  <a:schemeClr val="tx1"/>
                </a:solidFill>
                <a:effectLst>
                  <a:glow rad="38100">
                    <a:schemeClr val="bg2"/>
                  </a:glow>
                </a:effectLst>
              </a:rPr>
              <a:t>pii</a:t>
            </a:r>
            <a:r>
              <a:rPr lang="en-US" sz="1900" dirty="0">
                <a:solidFill>
                  <a:schemeClr val="tx1"/>
                </a:solidFill>
                <a:effectLst>
                  <a:glow rad="38100">
                    <a:schemeClr val="bg2"/>
                  </a:glow>
                </a:effectLst>
              </a:rPr>
              <a:t>/S0929119920301966#:~:text=We%20find%20that%20local%20leadership%2C%20in%20terms,decreases%20a%20firm's%20stock%20price%20crash%20risk.&amp;text=Overall%2C%20our%20results%20highlight%20a%20novel%20benefit,the%20firm%20less%20prone%20to%20crash%20risk.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57372FB-762F-1D79-14D0-C4E6D9291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60000"/>
                </a:schemeClr>
              </a:gs>
            </a:gsLst>
            <a:lin ang="5400000" scaled="0"/>
            <a:tileRect/>
          </a:gradFill>
        </p:grpSpPr>
        <p:sp>
          <p:nvSpPr>
            <p:cNvPr id="83" name="Freeform 32">
              <a:extLst>
                <a:ext uri="{FF2B5EF4-FFF2-40B4-BE49-F238E27FC236}">
                  <a16:creationId xmlns:a16="http://schemas.microsoft.com/office/drawing/2014/main" id="{668CCA89-8E5E-B78D-D657-4E39CC245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33">
              <a:extLst>
                <a:ext uri="{FF2B5EF4-FFF2-40B4-BE49-F238E27FC236}">
                  <a16:creationId xmlns:a16="http://schemas.microsoft.com/office/drawing/2014/main" id="{5FAACB3C-4927-C5E2-F3A6-D75868BA0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34">
              <a:extLst>
                <a:ext uri="{FF2B5EF4-FFF2-40B4-BE49-F238E27FC236}">
                  <a16:creationId xmlns:a16="http://schemas.microsoft.com/office/drawing/2014/main" id="{155019D7-0F4B-9202-268A-3BEB8EF5D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16496980-E072-5FB6-8311-7796A83E1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EC61A739-D366-E82E-1B8B-4F066BB52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37">
              <a:extLst>
                <a:ext uri="{FF2B5EF4-FFF2-40B4-BE49-F238E27FC236}">
                  <a16:creationId xmlns:a16="http://schemas.microsoft.com/office/drawing/2014/main" id="{65E28A54-21CF-0C6C-2FFA-1A059D6858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38">
              <a:extLst>
                <a:ext uri="{FF2B5EF4-FFF2-40B4-BE49-F238E27FC236}">
                  <a16:creationId xmlns:a16="http://schemas.microsoft.com/office/drawing/2014/main" id="{82AFADEC-ECD8-14AA-3E0A-80C3EB012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39">
              <a:extLst>
                <a:ext uri="{FF2B5EF4-FFF2-40B4-BE49-F238E27FC236}">
                  <a16:creationId xmlns:a16="http://schemas.microsoft.com/office/drawing/2014/main" id="{6C2D9120-9C3B-A92B-06A2-717D7C659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40">
              <a:extLst>
                <a:ext uri="{FF2B5EF4-FFF2-40B4-BE49-F238E27FC236}">
                  <a16:creationId xmlns:a16="http://schemas.microsoft.com/office/drawing/2014/main" id="{5FD02400-8A8D-75A9-A012-546C666BB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Rectangle 41">
              <a:extLst>
                <a:ext uri="{FF2B5EF4-FFF2-40B4-BE49-F238E27FC236}">
                  <a16:creationId xmlns:a16="http://schemas.microsoft.com/office/drawing/2014/main" id="{D1C648DC-2C92-D38D-F7F5-C0044F0F4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09571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3132</TotalTime>
  <Words>728</Words>
  <Application>Microsoft Macintosh PowerPoint</Application>
  <PresentationFormat>Widescreen</PresentationFormat>
  <Paragraphs>24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Arial</vt:lpstr>
      <vt:lpstr>Tw Cen MT</vt:lpstr>
      <vt:lpstr>Circuit</vt:lpstr>
      <vt:lpstr>Data Scientist Salary Analysis DSE 5002 - Project 1 - 4/2025  Student: J. Casey Brookshier </vt:lpstr>
      <vt:lpstr>Problem Analysis</vt:lpstr>
      <vt:lpstr>Recommendation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 BROOKSHIER</dc:creator>
  <cp:lastModifiedBy>J BROOKSHIER</cp:lastModifiedBy>
  <cp:revision>34</cp:revision>
  <dcterms:created xsi:type="dcterms:W3CDTF">2025-04-08T17:31:34Z</dcterms:created>
  <dcterms:modified xsi:type="dcterms:W3CDTF">2025-04-14T16:14:25Z</dcterms:modified>
</cp:coreProperties>
</file>