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4" d="100"/>
          <a:sy n="64" d="100"/>
        </p:scale>
        <p:origin x="82"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0847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ASTER_SLIDE">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2322576"/>
          </a:xfrm>
          <a:prstGeom prst="rect">
            <a:avLst/>
          </a:prstGeom>
        </p:spPr>
      </p:pic>
      <p:sp>
        <p:nvSpPr>
          <p:cNvPr id="4" name="Text 0"/>
          <p:cNvSpPr/>
          <p:nvPr/>
        </p:nvSpPr>
        <p:spPr>
          <a:xfrm>
            <a:off x="685800" y="4270248"/>
            <a:ext cx="13267944" cy="841248"/>
          </a:xfrm>
          <a:prstGeom prst="rect">
            <a:avLst/>
          </a:prstGeom>
          <a:noFill/>
          <a:ln/>
        </p:spPr>
        <p:txBody>
          <a:bodyPr wrap="none" lIns="0" tIns="0" rIns="0" bIns="0" rtlCol="0" anchor="ctr"/>
          <a:lstStyle/>
          <a:p>
            <a:pPr marL="0" indent="0" algn="l">
              <a:lnSpc>
                <a:spcPts val="6620"/>
              </a:lnSpc>
              <a:buNone/>
            </a:pPr>
            <a:r>
              <a:rPr lang="en-US" sz="5290" dirty="0">
                <a:solidFill>
                  <a:srgbClr val="282323"/>
                </a:solidFill>
                <a:latin typeface="思源黑体-Medium" pitchFamily="34" charset="0"/>
                <a:ea typeface="思源黑体-Medium" pitchFamily="34" charset="-122"/>
                <a:cs typeface="思源黑体-Medium" pitchFamily="34" charset="-120"/>
              </a:rPr>
              <a:t>Intuitive University Navigation System</a:t>
            </a:r>
            <a:endParaRPr lang="en-US" sz="5290" dirty="0"/>
          </a:p>
        </p:txBody>
      </p:sp>
      <p:sp>
        <p:nvSpPr>
          <p:cNvPr id="5" name="Text 1"/>
          <p:cNvSpPr/>
          <p:nvPr/>
        </p:nvSpPr>
        <p:spPr>
          <a:xfrm>
            <a:off x="685800" y="5330952"/>
            <a:ext cx="13267944" cy="731520"/>
          </a:xfrm>
          <a:prstGeom prst="rect">
            <a:avLst/>
          </a:prstGeom>
          <a:noFill/>
          <a:ln/>
        </p:spPr>
        <p:txBody>
          <a:bodyPr wrap="squar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This presentation proposes an intuitive navigation system for university websites. The aim is to streamline the process for students seeking academic resources, thereby improving their overall user experience. By implementing user-friendly design principles and effective categorization of information, we can ensure that students spend less time searching and more time focusing on their studies.</a:t>
            </a:r>
            <a:endParaRPr lang="en-US" sz="153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2322576"/>
          </a:xfrm>
          <a:prstGeom prst="rect">
            <a:avLst/>
          </a:prstGeom>
        </p:spPr>
      </p:pic>
      <p:pic>
        <p:nvPicPr>
          <p:cNvPr id="4" name="Image 2" descr="preencoded.png"/>
          <p:cNvPicPr>
            <a:picLocks noChangeAspect="1"/>
          </p:cNvPicPr>
          <p:nvPr/>
        </p:nvPicPr>
        <p:blipFill>
          <a:blip r:embed="rId5"/>
          <a:stretch>
            <a:fillRect/>
          </a:stretch>
        </p:blipFill>
        <p:spPr>
          <a:xfrm>
            <a:off x="685800" y="4974336"/>
            <a:ext cx="4297680" cy="1225296"/>
          </a:xfrm>
          <a:prstGeom prst="rect">
            <a:avLst/>
          </a:prstGeom>
        </p:spPr>
      </p:pic>
      <p:pic>
        <p:nvPicPr>
          <p:cNvPr id="5" name="Image 3" descr="preencoded.png"/>
          <p:cNvPicPr>
            <a:picLocks noChangeAspect="1"/>
          </p:cNvPicPr>
          <p:nvPr/>
        </p:nvPicPr>
        <p:blipFill>
          <a:blip r:embed="rId5"/>
          <a:stretch>
            <a:fillRect/>
          </a:stretch>
        </p:blipFill>
        <p:spPr>
          <a:xfrm>
            <a:off x="5175504" y="4974336"/>
            <a:ext cx="4297680" cy="1225296"/>
          </a:xfrm>
          <a:prstGeom prst="rect">
            <a:avLst/>
          </a:prstGeom>
        </p:spPr>
      </p:pic>
      <p:pic>
        <p:nvPicPr>
          <p:cNvPr id="6" name="Image 4" descr="preencoded.png"/>
          <p:cNvPicPr>
            <a:picLocks noChangeAspect="1"/>
          </p:cNvPicPr>
          <p:nvPr/>
        </p:nvPicPr>
        <p:blipFill>
          <a:blip r:embed="rId5"/>
          <a:stretch>
            <a:fillRect/>
          </a:stretch>
        </p:blipFill>
        <p:spPr>
          <a:xfrm>
            <a:off x="9656064" y="4974336"/>
            <a:ext cx="4297680" cy="1225296"/>
          </a:xfrm>
          <a:prstGeom prst="rect">
            <a:avLst/>
          </a:prstGeom>
        </p:spPr>
      </p:pic>
      <p:sp>
        <p:nvSpPr>
          <p:cNvPr id="7" name="Text 0"/>
          <p:cNvSpPr/>
          <p:nvPr/>
        </p:nvSpPr>
        <p:spPr>
          <a:xfrm>
            <a:off x="685800" y="4142232"/>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282323"/>
                </a:solidFill>
                <a:latin typeface="思源黑体-Medium" pitchFamily="34" charset="0"/>
                <a:ea typeface="思源黑体-Medium" pitchFamily="34" charset="-122"/>
                <a:cs typeface="思源黑体-Medium" pitchFamily="34" charset="-120"/>
              </a:rPr>
              <a:t>Current Navigation Challenges</a:t>
            </a:r>
            <a:endParaRPr lang="en-US" sz="3840" dirty="0"/>
          </a:p>
        </p:txBody>
      </p:sp>
      <p:sp>
        <p:nvSpPr>
          <p:cNvPr id="8" name="Text 1"/>
          <p:cNvSpPr/>
          <p:nvPr/>
        </p:nvSpPr>
        <p:spPr>
          <a:xfrm>
            <a:off x="914400" y="5102352"/>
            <a:ext cx="3849624" cy="310896"/>
          </a:xfrm>
          <a:prstGeom prst="rect">
            <a:avLst/>
          </a:prstGeom>
          <a:noFill/>
          <a:ln/>
        </p:spPr>
        <p:txBody>
          <a:bodyPr wrap="none" lIns="0" tIns="0" rIns="0" bIns="0" rtlCol="0" anchor="ctr"/>
          <a:lstStyle/>
          <a:p>
            <a:pPr marL="0" indent="0" algn="l">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Complexity of Existing Systems</a:t>
            </a:r>
            <a:endParaRPr lang="en-US" sz="1920" dirty="0"/>
          </a:p>
        </p:txBody>
      </p:sp>
      <p:sp>
        <p:nvSpPr>
          <p:cNvPr id="9" name="Text 2"/>
          <p:cNvSpPr/>
          <p:nvPr/>
        </p:nvSpPr>
        <p:spPr>
          <a:xfrm>
            <a:off x="914400" y="5577840"/>
            <a:ext cx="3849624" cy="493776"/>
          </a:xfrm>
          <a:prstGeom prst="rect">
            <a:avLst/>
          </a:prstGeom>
          <a:noFill/>
          <a:ln/>
        </p:spPr>
        <p:txBody>
          <a:bodyPr wrap="squar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Navigating intricate website structures can overwhelm users.</a:t>
            </a:r>
            <a:endParaRPr lang="en-US" sz="1530" dirty="0"/>
          </a:p>
        </p:txBody>
      </p:sp>
      <p:sp>
        <p:nvSpPr>
          <p:cNvPr id="10" name="Text 3"/>
          <p:cNvSpPr/>
          <p:nvPr/>
        </p:nvSpPr>
        <p:spPr>
          <a:xfrm>
            <a:off x="5394960" y="5102352"/>
            <a:ext cx="3849624" cy="310896"/>
          </a:xfrm>
          <a:prstGeom prst="rect">
            <a:avLst/>
          </a:prstGeom>
          <a:noFill/>
          <a:ln/>
        </p:spPr>
        <p:txBody>
          <a:bodyPr wrap="none" lIns="0" tIns="0" rIns="0" bIns="0" rtlCol="0" anchor="ctr"/>
          <a:lstStyle/>
          <a:p>
            <a:pPr marL="0" indent="0" algn="l">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Inconsistent Layouts</a:t>
            </a:r>
            <a:endParaRPr lang="en-US" sz="1920" dirty="0"/>
          </a:p>
        </p:txBody>
      </p:sp>
      <p:sp>
        <p:nvSpPr>
          <p:cNvPr id="11" name="Text 4"/>
          <p:cNvSpPr/>
          <p:nvPr/>
        </p:nvSpPr>
        <p:spPr>
          <a:xfrm>
            <a:off x="5394960" y="5577840"/>
            <a:ext cx="3849624" cy="493776"/>
          </a:xfrm>
          <a:prstGeom prst="rect">
            <a:avLst/>
          </a:prstGeom>
          <a:noFill/>
          <a:ln/>
        </p:spPr>
        <p:txBody>
          <a:bodyPr wrap="squar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Diverse designs across departments hinder resource discovery.</a:t>
            </a:r>
            <a:endParaRPr lang="en-US" sz="1530" dirty="0"/>
          </a:p>
        </p:txBody>
      </p:sp>
      <p:sp>
        <p:nvSpPr>
          <p:cNvPr id="12" name="Text 5"/>
          <p:cNvSpPr/>
          <p:nvPr/>
        </p:nvSpPr>
        <p:spPr>
          <a:xfrm>
            <a:off x="9884664" y="5102352"/>
            <a:ext cx="3849624" cy="310896"/>
          </a:xfrm>
          <a:prstGeom prst="rect">
            <a:avLst/>
          </a:prstGeom>
          <a:noFill/>
          <a:ln/>
        </p:spPr>
        <p:txBody>
          <a:bodyPr wrap="none" lIns="0" tIns="0" rIns="0" bIns="0" rtlCol="0" anchor="ctr"/>
          <a:lstStyle/>
          <a:p>
            <a:pPr marL="0" indent="0" algn="l">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Limited Search Functionality</a:t>
            </a:r>
            <a:endParaRPr lang="en-US" sz="1920" dirty="0"/>
          </a:p>
        </p:txBody>
      </p:sp>
      <p:sp>
        <p:nvSpPr>
          <p:cNvPr id="13" name="Text 6"/>
          <p:cNvSpPr/>
          <p:nvPr/>
        </p:nvSpPr>
        <p:spPr>
          <a:xfrm>
            <a:off x="9884664" y="5577840"/>
            <a:ext cx="3849624" cy="493776"/>
          </a:xfrm>
          <a:prstGeom prst="rect">
            <a:avLst/>
          </a:prstGeom>
          <a:noFill/>
          <a:ln/>
        </p:spPr>
        <p:txBody>
          <a:bodyPr wrap="squar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Ineffective search tools complicate users' search experiences.</a:t>
            </a:r>
            <a:endParaRPr lang="en-US" sz="153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5001768" y="2212848"/>
            <a:ext cx="4645152" cy="4645152"/>
          </a:xfrm>
          <a:prstGeom prst="rect">
            <a:avLst/>
          </a:prstGeom>
        </p:spPr>
      </p:pic>
      <p:pic>
        <p:nvPicPr>
          <p:cNvPr id="4" name="Image 2" descr="preencoded.png"/>
          <p:cNvPicPr>
            <a:picLocks noChangeAspect="1"/>
          </p:cNvPicPr>
          <p:nvPr/>
        </p:nvPicPr>
        <p:blipFill>
          <a:blip r:embed="rId5"/>
          <a:stretch>
            <a:fillRect/>
          </a:stretch>
        </p:blipFill>
        <p:spPr>
          <a:xfrm>
            <a:off x="5001768" y="2212848"/>
            <a:ext cx="4645152" cy="4645152"/>
          </a:xfrm>
          <a:prstGeom prst="rect">
            <a:avLst/>
          </a:prstGeom>
        </p:spPr>
      </p:pic>
      <p:pic>
        <p:nvPicPr>
          <p:cNvPr id="5" name="Image 3" descr="preencoded.png"/>
          <p:cNvPicPr>
            <a:picLocks noChangeAspect="1"/>
          </p:cNvPicPr>
          <p:nvPr/>
        </p:nvPicPr>
        <p:blipFill>
          <a:blip r:embed="rId6"/>
          <a:stretch>
            <a:fillRect/>
          </a:stretch>
        </p:blipFill>
        <p:spPr>
          <a:xfrm>
            <a:off x="5001768" y="2212848"/>
            <a:ext cx="4645152" cy="4645152"/>
          </a:xfrm>
          <a:prstGeom prst="rect">
            <a:avLst/>
          </a:prstGeom>
        </p:spPr>
      </p:pic>
      <p:sp>
        <p:nvSpPr>
          <p:cNvPr id="6" name="Text 0"/>
          <p:cNvSpPr/>
          <p:nvPr/>
        </p:nvSpPr>
        <p:spPr>
          <a:xfrm>
            <a:off x="685800" y="1225296"/>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282323"/>
                </a:solidFill>
                <a:latin typeface="思源黑体-Medium" pitchFamily="34" charset="0"/>
                <a:ea typeface="思源黑体-Medium" pitchFamily="34" charset="-122"/>
                <a:cs typeface="思源黑体-Medium" pitchFamily="34" charset="-120"/>
              </a:rPr>
              <a:t>Proposed Navigation Features</a:t>
            </a:r>
            <a:endParaRPr lang="en-US" sz="3840" dirty="0"/>
          </a:p>
        </p:txBody>
      </p:sp>
      <p:sp>
        <p:nvSpPr>
          <p:cNvPr id="7" name="Text 1"/>
          <p:cNvSpPr/>
          <p:nvPr/>
        </p:nvSpPr>
        <p:spPr>
          <a:xfrm>
            <a:off x="786384" y="3666744"/>
            <a:ext cx="3538728" cy="310896"/>
          </a:xfrm>
          <a:prstGeom prst="rect">
            <a:avLst/>
          </a:prstGeom>
          <a:noFill/>
          <a:ln/>
        </p:spPr>
        <p:txBody>
          <a:bodyPr wrap="none" lIns="0" tIns="0" rIns="0" bIns="0" rtlCol="0" anchor="ctr"/>
          <a:lstStyle/>
          <a:p>
            <a:pPr marL="0" indent="0" algn="r">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User-Centric Design</a:t>
            </a:r>
            <a:endParaRPr lang="en-US" sz="1920" dirty="0"/>
          </a:p>
        </p:txBody>
      </p:sp>
      <p:sp>
        <p:nvSpPr>
          <p:cNvPr id="8" name="Text 2"/>
          <p:cNvSpPr/>
          <p:nvPr/>
        </p:nvSpPr>
        <p:spPr>
          <a:xfrm>
            <a:off x="786384" y="4187952"/>
            <a:ext cx="3538728" cy="1225296"/>
          </a:xfrm>
          <a:prstGeom prst="rect">
            <a:avLst/>
          </a:prstGeom>
          <a:noFill/>
          <a:ln/>
        </p:spPr>
        <p:txBody>
          <a:bodyPr wrap="square" lIns="0" tIns="0" rIns="0" bIns="0" rtlCol="0" anchor="ctr"/>
          <a:lstStyle/>
          <a:p>
            <a:pPr marL="0" indent="0" algn="r">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Implement a user-friendly interface tailored to students' needs, emphasizing ease of navigation and straightforward access to important academic resources.</a:t>
            </a:r>
            <a:endParaRPr lang="en-US" sz="1530" dirty="0"/>
          </a:p>
        </p:txBody>
      </p:sp>
      <p:sp>
        <p:nvSpPr>
          <p:cNvPr id="9" name="Text 3"/>
          <p:cNvSpPr/>
          <p:nvPr/>
        </p:nvSpPr>
        <p:spPr>
          <a:xfrm>
            <a:off x="5650992" y="4078224"/>
            <a:ext cx="137160" cy="365760"/>
          </a:xfrm>
          <a:prstGeom prst="rect">
            <a:avLst/>
          </a:prstGeom>
          <a:noFill/>
          <a:ln/>
        </p:spPr>
        <p:txBody>
          <a:bodyPr wrap="none" lIns="0" tIns="0" rIns="0" bIns="0" rtlCol="0" anchor="ctr"/>
          <a:lstStyle/>
          <a:p>
            <a:pPr marL="0" indent="0" algn="l">
              <a:lnSpc>
                <a:spcPts val="2300"/>
              </a:lnSpc>
              <a:buNone/>
            </a:pPr>
            <a:r>
              <a:rPr lang="en-US" sz="1920" dirty="0">
                <a:solidFill>
                  <a:srgbClr val="454545"/>
                </a:solidFill>
                <a:latin typeface="思源黑体-Light" pitchFamily="34" charset="0"/>
                <a:ea typeface="思源黑体-Light" pitchFamily="34" charset="-122"/>
                <a:cs typeface="思源黑体-Light" pitchFamily="34" charset="-120"/>
              </a:rPr>
              <a:t>1</a:t>
            </a:r>
            <a:endParaRPr lang="en-US" sz="1920" dirty="0"/>
          </a:p>
        </p:txBody>
      </p:sp>
      <p:sp>
        <p:nvSpPr>
          <p:cNvPr id="10" name="Text 4"/>
          <p:cNvSpPr/>
          <p:nvPr/>
        </p:nvSpPr>
        <p:spPr>
          <a:xfrm>
            <a:off x="8293608" y="3108960"/>
            <a:ext cx="137160" cy="365760"/>
          </a:xfrm>
          <a:prstGeom prst="rect">
            <a:avLst/>
          </a:prstGeom>
          <a:noFill/>
          <a:ln/>
        </p:spPr>
        <p:txBody>
          <a:bodyPr wrap="none" lIns="0" tIns="0" rIns="0" bIns="0" rtlCol="0" anchor="ctr"/>
          <a:lstStyle/>
          <a:p>
            <a:pPr marL="0" indent="0" algn="l">
              <a:lnSpc>
                <a:spcPts val="2300"/>
              </a:lnSpc>
              <a:buNone/>
            </a:pPr>
            <a:r>
              <a:rPr lang="en-US" sz="1920" dirty="0">
                <a:solidFill>
                  <a:srgbClr val="454545"/>
                </a:solidFill>
                <a:latin typeface="思源黑体-Light" pitchFamily="34" charset="0"/>
                <a:ea typeface="思源黑体-Light" pitchFamily="34" charset="-122"/>
                <a:cs typeface="思源黑体-Light" pitchFamily="34" charset="-120"/>
              </a:rPr>
              <a:t>2</a:t>
            </a:r>
            <a:endParaRPr lang="en-US" sz="1920" dirty="0"/>
          </a:p>
        </p:txBody>
      </p:sp>
      <p:sp>
        <p:nvSpPr>
          <p:cNvPr id="11" name="Text 5"/>
          <p:cNvSpPr/>
          <p:nvPr/>
        </p:nvSpPr>
        <p:spPr>
          <a:xfrm>
            <a:off x="7808976" y="5879592"/>
            <a:ext cx="137160" cy="365760"/>
          </a:xfrm>
          <a:prstGeom prst="rect">
            <a:avLst/>
          </a:prstGeom>
          <a:noFill/>
          <a:ln/>
        </p:spPr>
        <p:txBody>
          <a:bodyPr wrap="none" lIns="0" tIns="0" rIns="0" bIns="0" rtlCol="0" anchor="ctr"/>
          <a:lstStyle/>
          <a:p>
            <a:pPr marL="0" indent="0" algn="l">
              <a:lnSpc>
                <a:spcPts val="2300"/>
              </a:lnSpc>
              <a:buNone/>
            </a:pPr>
            <a:r>
              <a:rPr lang="en-US" sz="1920" dirty="0">
                <a:solidFill>
                  <a:srgbClr val="454545"/>
                </a:solidFill>
                <a:latin typeface="思源黑体-Light" pitchFamily="34" charset="0"/>
                <a:ea typeface="思源黑体-Light" pitchFamily="34" charset="-122"/>
                <a:cs typeface="思源黑体-Light" pitchFamily="34" charset="-120"/>
              </a:rPr>
              <a:t>3</a:t>
            </a:r>
            <a:endParaRPr lang="en-US" sz="1920" dirty="0"/>
          </a:p>
        </p:txBody>
      </p:sp>
      <p:sp>
        <p:nvSpPr>
          <p:cNvPr id="12" name="Text 6"/>
          <p:cNvSpPr/>
          <p:nvPr/>
        </p:nvSpPr>
        <p:spPr>
          <a:xfrm>
            <a:off x="9930384" y="2276856"/>
            <a:ext cx="3922776" cy="612648"/>
          </a:xfrm>
          <a:prstGeom prst="rect">
            <a:avLst/>
          </a:prstGeom>
          <a:noFill/>
          <a:ln/>
        </p:spPr>
        <p:txBody>
          <a:bodyPr wrap="square" lIns="0" tIns="0" rIns="0" bIns="0" rtlCol="0" anchor="ctr"/>
          <a:lstStyle/>
          <a:p>
            <a:pPr marL="0" indent="0" algn="l">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Search Filters and Recommendations</a:t>
            </a:r>
            <a:endParaRPr lang="en-US" sz="1920" dirty="0"/>
          </a:p>
        </p:txBody>
      </p:sp>
      <p:sp>
        <p:nvSpPr>
          <p:cNvPr id="13" name="Text 7"/>
          <p:cNvSpPr/>
          <p:nvPr/>
        </p:nvSpPr>
        <p:spPr>
          <a:xfrm>
            <a:off x="9930384" y="3099816"/>
            <a:ext cx="3922776" cy="1225296"/>
          </a:xfrm>
          <a:prstGeom prst="rect">
            <a:avLst/>
          </a:prstGeom>
          <a:noFill/>
          <a:ln/>
        </p:spPr>
        <p:txBody>
          <a:bodyPr wrap="squar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Introduce advanced search functionalities with customizable filters, aiding students in refining their searches and receiving personalized resource suggestions based on their profiles.</a:t>
            </a:r>
            <a:endParaRPr lang="en-US" sz="1530" dirty="0"/>
          </a:p>
        </p:txBody>
      </p:sp>
      <p:sp>
        <p:nvSpPr>
          <p:cNvPr id="14" name="Text 8"/>
          <p:cNvSpPr/>
          <p:nvPr/>
        </p:nvSpPr>
        <p:spPr>
          <a:xfrm>
            <a:off x="9930384" y="5056632"/>
            <a:ext cx="3922776" cy="310896"/>
          </a:xfrm>
          <a:prstGeom prst="rect">
            <a:avLst/>
          </a:prstGeom>
          <a:noFill/>
          <a:ln/>
        </p:spPr>
        <p:txBody>
          <a:bodyPr wrap="none" lIns="0" tIns="0" rIns="0" bIns="0" rtlCol="0" anchor="ctr"/>
          <a:lstStyle/>
          <a:p>
            <a:pPr marL="0" indent="0" algn="l">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Visual Navigation Elements</a:t>
            </a:r>
            <a:endParaRPr lang="en-US" sz="1920" dirty="0"/>
          </a:p>
        </p:txBody>
      </p:sp>
      <p:sp>
        <p:nvSpPr>
          <p:cNvPr id="15" name="Text 9"/>
          <p:cNvSpPr/>
          <p:nvPr/>
        </p:nvSpPr>
        <p:spPr>
          <a:xfrm>
            <a:off x="9930384" y="5577840"/>
            <a:ext cx="3922776" cy="1225296"/>
          </a:xfrm>
          <a:prstGeom prst="rect">
            <a:avLst/>
          </a:prstGeom>
          <a:noFill/>
          <a:ln/>
        </p:spPr>
        <p:txBody>
          <a:bodyPr wrap="squar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Utilize visually appealing elements like icons and intuitive menus, which guide students effectively while also engaging a younger demographic increasingly reliant on visual cues online.</a:t>
            </a:r>
            <a:endParaRPr lang="en-US" sz="153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4974336" cy="8238744"/>
          </a:xfrm>
          <a:prstGeom prst="rect">
            <a:avLst/>
          </a:prstGeom>
        </p:spPr>
      </p:pic>
      <p:pic>
        <p:nvPicPr>
          <p:cNvPr id="4" name="Image 2" descr="preencoded.png"/>
          <p:cNvPicPr>
            <a:picLocks noChangeAspect="1"/>
          </p:cNvPicPr>
          <p:nvPr/>
        </p:nvPicPr>
        <p:blipFill>
          <a:blip r:embed="rId5"/>
          <a:stretch>
            <a:fillRect/>
          </a:stretch>
        </p:blipFill>
        <p:spPr>
          <a:xfrm>
            <a:off x="5660136" y="2761488"/>
            <a:ext cx="8293608" cy="978408"/>
          </a:xfrm>
          <a:prstGeom prst="rect">
            <a:avLst/>
          </a:prstGeom>
        </p:spPr>
      </p:pic>
      <p:pic>
        <p:nvPicPr>
          <p:cNvPr id="5" name="Image 3" descr="preencoded.png"/>
          <p:cNvPicPr>
            <a:picLocks noChangeAspect="1"/>
          </p:cNvPicPr>
          <p:nvPr/>
        </p:nvPicPr>
        <p:blipFill>
          <a:blip r:embed="rId5"/>
          <a:stretch>
            <a:fillRect/>
          </a:stretch>
        </p:blipFill>
        <p:spPr>
          <a:xfrm>
            <a:off x="5660136" y="3931920"/>
            <a:ext cx="8293608" cy="978408"/>
          </a:xfrm>
          <a:prstGeom prst="rect">
            <a:avLst/>
          </a:prstGeom>
        </p:spPr>
      </p:pic>
      <p:pic>
        <p:nvPicPr>
          <p:cNvPr id="6" name="Image 4" descr="preencoded.png"/>
          <p:cNvPicPr>
            <a:picLocks noChangeAspect="1"/>
          </p:cNvPicPr>
          <p:nvPr/>
        </p:nvPicPr>
        <p:blipFill>
          <a:blip r:embed="rId5"/>
          <a:stretch>
            <a:fillRect/>
          </a:stretch>
        </p:blipFill>
        <p:spPr>
          <a:xfrm>
            <a:off x="5660136" y="5111496"/>
            <a:ext cx="8293608" cy="978408"/>
          </a:xfrm>
          <a:prstGeom prst="rect">
            <a:avLst/>
          </a:prstGeom>
        </p:spPr>
      </p:pic>
      <p:pic>
        <p:nvPicPr>
          <p:cNvPr id="7" name="Image 5" descr="preencoded.png"/>
          <p:cNvPicPr>
            <a:picLocks noChangeAspect="1"/>
          </p:cNvPicPr>
          <p:nvPr/>
        </p:nvPicPr>
        <p:blipFill>
          <a:blip r:embed="rId6"/>
          <a:stretch>
            <a:fillRect/>
          </a:stretch>
        </p:blipFill>
        <p:spPr>
          <a:xfrm>
            <a:off x="5660136" y="2761488"/>
            <a:ext cx="128016" cy="978408"/>
          </a:xfrm>
          <a:prstGeom prst="rect">
            <a:avLst/>
          </a:prstGeom>
        </p:spPr>
      </p:pic>
      <p:pic>
        <p:nvPicPr>
          <p:cNvPr id="8" name="Image 6" descr="preencoded.png"/>
          <p:cNvPicPr>
            <a:picLocks noChangeAspect="1"/>
          </p:cNvPicPr>
          <p:nvPr/>
        </p:nvPicPr>
        <p:blipFill>
          <a:blip r:embed="rId6"/>
          <a:stretch>
            <a:fillRect/>
          </a:stretch>
        </p:blipFill>
        <p:spPr>
          <a:xfrm>
            <a:off x="5660136" y="3931920"/>
            <a:ext cx="128016" cy="978408"/>
          </a:xfrm>
          <a:prstGeom prst="rect">
            <a:avLst/>
          </a:prstGeom>
        </p:spPr>
      </p:pic>
      <p:pic>
        <p:nvPicPr>
          <p:cNvPr id="9" name="Image 7" descr="preencoded.png"/>
          <p:cNvPicPr>
            <a:picLocks noChangeAspect="1"/>
          </p:cNvPicPr>
          <p:nvPr/>
        </p:nvPicPr>
        <p:blipFill>
          <a:blip r:embed="rId6"/>
          <a:stretch>
            <a:fillRect/>
          </a:stretch>
        </p:blipFill>
        <p:spPr>
          <a:xfrm>
            <a:off x="5660136" y="5111496"/>
            <a:ext cx="128016" cy="978408"/>
          </a:xfrm>
          <a:prstGeom prst="rect">
            <a:avLst/>
          </a:prstGeom>
        </p:spPr>
      </p:pic>
      <p:sp>
        <p:nvSpPr>
          <p:cNvPr id="10" name="Text 0"/>
          <p:cNvSpPr/>
          <p:nvPr/>
        </p:nvSpPr>
        <p:spPr>
          <a:xfrm>
            <a:off x="5660136" y="1938528"/>
            <a:ext cx="8293608" cy="612648"/>
          </a:xfrm>
          <a:prstGeom prst="rect">
            <a:avLst/>
          </a:prstGeom>
          <a:noFill/>
          <a:ln/>
        </p:spPr>
        <p:txBody>
          <a:bodyPr wrap="none" lIns="0" tIns="0" rIns="0" bIns="0" rtlCol="0" anchor="ctr"/>
          <a:lstStyle/>
          <a:p>
            <a:pPr marL="0" indent="0" algn="l">
              <a:lnSpc>
                <a:spcPts val="4800"/>
              </a:lnSpc>
              <a:buNone/>
            </a:pPr>
            <a:r>
              <a:rPr lang="en-US" sz="3840" dirty="0">
                <a:solidFill>
                  <a:srgbClr val="282323"/>
                </a:solidFill>
                <a:latin typeface="思源黑体-Medium" pitchFamily="34" charset="0"/>
                <a:ea typeface="思源黑体-Medium" pitchFamily="34" charset="-122"/>
                <a:cs typeface="思源黑体-Medium" pitchFamily="34" charset="-120"/>
              </a:rPr>
              <a:t>Integration of Academic Resources</a:t>
            </a:r>
            <a:endParaRPr lang="en-US" sz="3840" dirty="0"/>
          </a:p>
        </p:txBody>
      </p:sp>
      <p:sp>
        <p:nvSpPr>
          <p:cNvPr id="11" name="Text 1"/>
          <p:cNvSpPr/>
          <p:nvPr/>
        </p:nvSpPr>
        <p:spPr>
          <a:xfrm>
            <a:off x="5952744" y="2889504"/>
            <a:ext cx="7781544" cy="310896"/>
          </a:xfrm>
          <a:prstGeom prst="rect">
            <a:avLst/>
          </a:prstGeom>
          <a:noFill/>
          <a:ln/>
        </p:spPr>
        <p:txBody>
          <a:bodyPr wrap="none" lIns="0" tIns="0" rIns="0" bIns="0" rtlCol="0" anchor="ctr"/>
          <a:lstStyle/>
          <a:p>
            <a:pPr marL="0" indent="0" algn="l">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Centralized Resource Hub</a:t>
            </a:r>
            <a:endParaRPr lang="en-US" sz="1920" dirty="0"/>
          </a:p>
        </p:txBody>
      </p:sp>
      <p:sp>
        <p:nvSpPr>
          <p:cNvPr id="12" name="Text 2"/>
          <p:cNvSpPr/>
          <p:nvPr/>
        </p:nvSpPr>
        <p:spPr>
          <a:xfrm>
            <a:off x="5952744" y="3374136"/>
            <a:ext cx="7781544" cy="246888"/>
          </a:xfrm>
          <a:prstGeom prst="rect">
            <a:avLst/>
          </a:prstGeom>
          <a:noFill/>
          <a:ln/>
        </p:spPr>
        <p:txBody>
          <a:bodyPr wrap="non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Establish a centralized hub where students can find links to all academic resources.</a:t>
            </a:r>
            <a:endParaRPr lang="en-US" sz="1530" dirty="0"/>
          </a:p>
        </p:txBody>
      </p:sp>
      <p:sp>
        <p:nvSpPr>
          <p:cNvPr id="13" name="Text 3"/>
          <p:cNvSpPr/>
          <p:nvPr/>
        </p:nvSpPr>
        <p:spPr>
          <a:xfrm>
            <a:off x="5952744" y="4059936"/>
            <a:ext cx="7781544" cy="310896"/>
          </a:xfrm>
          <a:prstGeom prst="rect">
            <a:avLst/>
          </a:prstGeom>
          <a:noFill/>
          <a:ln/>
        </p:spPr>
        <p:txBody>
          <a:bodyPr wrap="none" lIns="0" tIns="0" rIns="0" bIns="0" rtlCol="0" anchor="ctr"/>
          <a:lstStyle/>
          <a:p>
            <a:pPr marL="0" indent="0" algn="l">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Interactive Maps</a:t>
            </a:r>
            <a:endParaRPr lang="en-US" sz="1920" dirty="0"/>
          </a:p>
        </p:txBody>
      </p:sp>
      <p:sp>
        <p:nvSpPr>
          <p:cNvPr id="14" name="Text 4"/>
          <p:cNvSpPr/>
          <p:nvPr/>
        </p:nvSpPr>
        <p:spPr>
          <a:xfrm>
            <a:off x="5952744" y="4544568"/>
            <a:ext cx="7781544" cy="246888"/>
          </a:xfrm>
          <a:prstGeom prst="rect">
            <a:avLst/>
          </a:prstGeom>
          <a:noFill/>
          <a:ln/>
        </p:spPr>
        <p:txBody>
          <a:bodyPr wrap="non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Incorporate interactive campus maps for better navigation.</a:t>
            </a:r>
            <a:endParaRPr lang="en-US" sz="1530" dirty="0"/>
          </a:p>
        </p:txBody>
      </p:sp>
      <p:sp>
        <p:nvSpPr>
          <p:cNvPr id="15" name="Text 5"/>
          <p:cNvSpPr/>
          <p:nvPr/>
        </p:nvSpPr>
        <p:spPr>
          <a:xfrm>
            <a:off x="5952744" y="5239512"/>
            <a:ext cx="7781544" cy="310896"/>
          </a:xfrm>
          <a:prstGeom prst="rect">
            <a:avLst/>
          </a:prstGeom>
          <a:noFill/>
          <a:ln/>
        </p:spPr>
        <p:txBody>
          <a:bodyPr wrap="none" lIns="0" tIns="0" rIns="0" bIns="0" rtlCol="0" anchor="ctr"/>
          <a:lstStyle/>
          <a:p>
            <a:pPr marL="0" indent="0" algn="l">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Mobile Compatibility</a:t>
            </a:r>
            <a:endParaRPr lang="en-US" sz="1920" dirty="0"/>
          </a:p>
        </p:txBody>
      </p:sp>
      <p:sp>
        <p:nvSpPr>
          <p:cNvPr id="16" name="Text 6"/>
          <p:cNvSpPr/>
          <p:nvPr/>
        </p:nvSpPr>
        <p:spPr>
          <a:xfrm>
            <a:off x="5952744" y="5715000"/>
            <a:ext cx="7781544" cy="246888"/>
          </a:xfrm>
          <a:prstGeom prst="rect">
            <a:avLst/>
          </a:prstGeom>
          <a:noFill/>
          <a:ln/>
        </p:spPr>
        <p:txBody>
          <a:bodyPr wrap="non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Ensure the system is mobile-responsive for on-the-go access.</a:t>
            </a:r>
            <a:endParaRPr lang="en-US" sz="153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pic>
        <p:nvPicPr>
          <p:cNvPr id="4" name="Image 2" descr="preencoded.png"/>
          <p:cNvPicPr>
            <a:picLocks noChangeAspect="1"/>
          </p:cNvPicPr>
          <p:nvPr/>
        </p:nvPicPr>
        <p:blipFill>
          <a:blip r:embed="rId5"/>
          <a:stretch>
            <a:fillRect/>
          </a:stretch>
        </p:blipFill>
        <p:spPr>
          <a:xfrm>
            <a:off x="685800" y="3300984"/>
            <a:ext cx="4297680" cy="2258568"/>
          </a:xfrm>
          <a:prstGeom prst="rect">
            <a:avLst/>
          </a:prstGeom>
        </p:spPr>
      </p:pic>
      <p:pic>
        <p:nvPicPr>
          <p:cNvPr id="5" name="Image 3" descr="preencoded.png"/>
          <p:cNvPicPr>
            <a:picLocks noChangeAspect="1"/>
          </p:cNvPicPr>
          <p:nvPr/>
        </p:nvPicPr>
        <p:blipFill>
          <a:blip r:embed="rId5"/>
          <a:stretch>
            <a:fillRect/>
          </a:stretch>
        </p:blipFill>
        <p:spPr>
          <a:xfrm>
            <a:off x="5175504" y="3300984"/>
            <a:ext cx="4297680" cy="2258568"/>
          </a:xfrm>
          <a:prstGeom prst="rect">
            <a:avLst/>
          </a:prstGeom>
        </p:spPr>
      </p:pic>
      <p:pic>
        <p:nvPicPr>
          <p:cNvPr id="6" name="Image 4" descr="preencoded.png"/>
          <p:cNvPicPr>
            <a:picLocks noChangeAspect="1"/>
          </p:cNvPicPr>
          <p:nvPr/>
        </p:nvPicPr>
        <p:blipFill>
          <a:blip r:embed="rId5"/>
          <a:stretch>
            <a:fillRect/>
          </a:stretch>
        </p:blipFill>
        <p:spPr>
          <a:xfrm>
            <a:off x="9656064" y="3300984"/>
            <a:ext cx="4297680" cy="2258568"/>
          </a:xfrm>
          <a:prstGeom prst="rect">
            <a:avLst/>
          </a:prstGeom>
        </p:spPr>
      </p:pic>
      <p:sp>
        <p:nvSpPr>
          <p:cNvPr id="7" name="Text 0"/>
          <p:cNvSpPr/>
          <p:nvPr/>
        </p:nvSpPr>
        <p:spPr>
          <a:xfrm>
            <a:off x="685800" y="2468880"/>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282323"/>
                </a:solidFill>
                <a:latin typeface="思源黑体-Medium" pitchFamily="34" charset="0"/>
                <a:ea typeface="思源黑体-Medium" pitchFamily="34" charset="-122"/>
                <a:cs typeface="思源黑体-Medium" pitchFamily="34" charset="-120"/>
              </a:rPr>
              <a:t>Enhancements for Personalization</a:t>
            </a:r>
            <a:endParaRPr lang="en-US" sz="3840" dirty="0"/>
          </a:p>
        </p:txBody>
      </p:sp>
      <p:sp>
        <p:nvSpPr>
          <p:cNvPr id="8" name="Text 1"/>
          <p:cNvSpPr/>
          <p:nvPr/>
        </p:nvSpPr>
        <p:spPr>
          <a:xfrm>
            <a:off x="914400" y="3419856"/>
            <a:ext cx="3849624" cy="612648"/>
          </a:xfrm>
          <a:prstGeom prst="rect">
            <a:avLst/>
          </a:prstGeom>
          <a:noFill/>
          <a:ln/>
        </p:spPr>
        <p:txBody>
          <a:bodyPr wrap="square" lIns="0" tIns="0" rIns="0" bIns="0" rtlCol="0" anchor="ctr"/>
          <a:lstStyle/>
          <a:p>
            <a:pPr marL="0" indent="0" algn="l">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User Profiles and Custom Dashboards</a:t>
            </a:r>
            <a:endParaRPr lang="en-US" sz="1920" dirty="0"/>
          </a:p>
        </p:txBody>
      </p:sp>
      <p:sp>
        <p:nvSpPr>
          <p:cNvPr id="9" name="Text 2"/>
          <p:cNvSpPr/>
          <p:nvPr/>
        </p:nvSpPr>
        <p:spPr>
          <a:xfrm>
            <a:off x="914400" y="4206240"/>
            <a:ext cx="3849624" cy="1225296"/>
          </a:xfrm>
          <a:prstGeom prst="rect">
            <a:avLst/>
          </a:prstGeom>
          <a:noFill/>
          <a:ln/>
        </p:spPr>
        <p:txBody>
          <a:bodyPr wrap="squar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Allow students to create personal profiles with tailored dashboards that highlight essential departmental links, upcoming deadlines, and announcements relevant to their studies.</a:t>
            </a:r>
            <a:endParaRPr lang="en-US" sz="1530" dirty="0"/>
          </a:p>
        </p:txBody>
      </p:sp>
      <p:sp>
        <p:nvSpPr>
          <p:cNvPr id="10" name="Text 3"/>
          <p:cNvSpPr/>
          <p:nvPr/>
        </p:nvSpPr>
        <p:spPr>
          <a:xfrm>
            <a:off x="5394960" y="3419856"/>
            <a:ext cx="3849624" cy="310896"/>
          </a:xfrm>
          <a:prstGeom prst="rect">
            <a:avLst/>
          </a:prstGeom>
          <a:noFill/>
          <a:ln/>
        </p:spPr>
        <p:txBody>
          <a:bodyPr wrap="none" lIns="0" tIns="0" rIns="0" bIns="0" rtlCol="0" anchor="ctr"/>
          <a:lstStyle/>
          <a:p>
            <a:pPr marL="0" indent="0" algn="l">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Feedback Mechanism</a:t>
            </a:r>
            <a:endParaRPr lang="en-US" sz="1920" dirty="0"/>
          </a:p>
        </p:txBody>
      </p:sp>
      <p:sp>
        <p:nvSpPr>
          <p:cNvPr id="11" name="Text 4"/>
          <p:cNvSpPr/>
          <p:nvPr/>
        </p:nvSpPr>
        <p:spPr>
          <a:xfrm>
            <a:off x="5394960" y="3904488"/>
            <a:ext cx="3849624" cy="1225296"/>
          </a:xfrm>
          <a:prstGeom prst="rect">
            <a:avLst/>
          </a:prstGeom>
          <a:noFill/>
          <a:ln/>
        </p:spPr>
        <p:txBody>
          <a:bodyPr wrap="squar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Include mechanisms for user feedback and suggestions, permitting continual optimization of the navigation system based on real student experiences and needs.</a:t>
            </a:r>
            <a:endParaRPr lang="en-US" sz="1530" dirty="0"/>
          </a:p>
        </p:txBody>
      </p:sp>
      <p:sp>
        <p:nvSpPr>
          <p:cNvPr id="12" name="Text 5"/>
          <p:cNvSpPr/>
          <p:nvPr/>
        </p:nvSpPr>
        <p:spPr>
          <a:xfrm>
            <a:off x="9884664" y="3419856"/>
            <a:ext cx="3849624" cy="310896"/>
          </a:xfrm>
          <a:prstGeom prst="rect">
            <a:avLst/>
          </a:prstGeom>
          <a:noFill/>
          <a:ln/>
        </p:spPr>
        <p:txBody>
          <a:bodyPr wrap="none" lIns="0" tIns="0" rIns="0" bIns="0" rtlCol="0" anchor="ctr"/>
          <a:lstStyle/>
          <a:p>
            <a:pPr marL="0" indent="0" algn="l">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Gamification Elements</a:t>
            </a:r>
            <a:endParaRPr lang="en-US" sz="1920" dirty="0"/>
          </a:p>
        </p:txBody>
      </p:sp>
      <p:sp>
        <p:nvSpPr>
          <p:cNvPr id="13" name="Text 6"/>
          <p:cNvSpPr/>
          <p:nvPr/>
        </p:nvSpPr>
        <p:spPr>
          <a:xfrm>
            <a:off x="9884664" y="3904488"/>
            <a:ext cx="3849624" cy="1225296"/>
          </a:xfrm>
          <a:prstGeom prst="rect">
            <a:avLst/>
          </a:prstGeom>
          <a:noFill/>
          <a:ln/>
        </p:spPr>
        <p:txBody>
          <a:bodyPr wrap="square" lIns="0" tIns="0" rIns="0" bIns="0" rtlCol="0" anchor="ctr"/>
          <a:lstStyle/>
          <a:p>
            <a:pPr marL="0" indent="0" algn="l">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Introduce gamification features, rewarding users for exploring different sections of the site, thereby encouraging full utilization of available resources in a fun way.</a:t>
            </a:r>
            <a:endParaRPr lang="en-US" sz="153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0" y="0"/>
            <a:ext cx="14630400" cy="8238744"/>
          </a:xfrm>
          <a:prstGeom prst="rect">
            <a:avLst/>
          </a:prstGeom>
        </p:spPr>
      </p:pic>
      <p:pic>
        <p:nvPicPr>
          <p:cNvPr id="4" name="Image 2" descr="preencoded.png"/>
          <p:cNvPicPr>
            <a:picLocks noChangeAspect="1"/>
          </p:cNvPicPr>
          <p:nvPr/>
        </p:nvPicPr>
        <p:blipFill>
          <a:blip r:embed="rId5"/>
          <a:stretch>
            <a:fillRect/>
          </a:stretch>
        </p:blipFill>
        <p:spPr>
          <a:xfrm>
            <a:off x="704088" y="3035808"/>
            <a:ext cx="4398264" cy="786384"/>
          </a:xfrm>
          <a:prstGeom prst="rect">
            <a:avLst/>
          </a:prstGeom>
        </p:spPr>
      </p:pic>
      <p:pic>
        <p:nvPicPr>
          <p:cNvPr id="5" name="Image 3" descr="preencoded.png"/>
          <p:cNvPicPr>
            <a:picLocks noChangeAspect="1"/>
          </p:cNvPicPr>
          <p:nvPr/>
        </p:nvPicPr>
        <p:blipFill>
          <a:blip r:embed="rId5"/>
          <a:stretch>
            <a:fillRect/>
          </a:stretch>
        </p:blipFill>
        <p:spPr>
          <a:xfrm>
            <a:off x="5120640" y="3035808"/>
            <a:ext cx="4398264" cy="786384"/>
          </a:xfrm>
          <a:prstGeom prst="rect">
            <a:avLst/>
          </a:prstGeom>
        </p:spPr>
      </p:pic>
      <p:pic>
        <p:nvPicPr>
          <p:cNvPr id="6" name="Image 4" descr="preencoded.png"/>
          <p:cNvPicPr>
            <a:picLocks noChangeAspect="1"/>
          </p:cNvPicPr>
          <p:nvPr/>
        </p:nvPicPr>
        <p:blipFill>
          <a:blip r:embed="rId6"/>
          <a:stretch>
            <a:fillRect/>
          </a:stretch>
        </p:blipFill>
        <p:spPr>
          <a:xfrm>
            <a:off x="9546336" y="3035808"/>
            <a:ext cx="4398264" cy="786384"/>
          </a:xfrm>
          <a:prstGeom prst="rect">
            <a:avLst/>
          </a:prstGeom>
        </p:spPr>
      </p:pic>
      <p:sp>
        <p:nvSpPr>
          <p:cNvPr id="7" name="Text 0"/>
          <p:cNvSpPr/>
          <p:nvPr/>
        </p:nvSpPr>
        <p:spPr>
          <a:xfrm>
            <a:off x="685800" y="2185416"/>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282323"/>
                </a:solidFill>
                <a:latin typeface="思源黑体-Medium" pitchFamily="34" charset="0"/>
                <a:ea typeface="思源黑体-Medium" pitchFamily="34" charset="-122"/>
                <a:cs typeface="思源黑体-Medium" pitchFamily="34" charset="-120"/>
              </a:rPr>
              <a:t>Implementation Strategy</a:t>
            </a:r>
            <a:endParaRPr lang="en-US" sz="3840" dirty="0"/>
          </a:p>
        </p:txBody>
      </p:sp>
      <p:sp>
        <p:nvSpPr>
          <p:cNvPr id="8" name="Text 1"/>
          <p:cNvSpPr/>
          <p:nvPr/>
        </p:nvSpPr>
        <p:spPr>
          <a:xfrm>
            <a:off x="896112" y="4105656"/>
            <a:ext cx="4005072" cy="612648"/>
          </a:xfrm>
          <a:prstGeom prst="rect">
            <a:avLst/>
          </a:prstGeom>
          <a:noFill/>
          <a:ln/>
        </p:spPr>
        <p:txBody>
          <a:bodyPr wrap="square" lIns="0" tIns="0" rIns="0" bIns="0" rtlCol="0" anchor="ctr"/>
          <a:lstStyle/>
          <a:p>
            <a:pPr marL="0" indent="0" algn="ctr">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Phase 1: Research and Development</a:t>
            </a:r>
            <a:endParaRPr lang="en-US" sz="1920" dirty="0"/>
          </a:p>
        </p:txBody>
      </p:sp>
      <p:sp>
        <p:nvSpPr>
          <p:cNvPr id="9" name="Text 2"/>
          <p:cNvSpPr/>
          <p:nvPr/>
        </p:nvSpPr>
        <p:spPr>
          <a:xfrm>
            <a:off x="2834640" y="3246120"/>
            <a:ext cx="137160" cy="365760"/>
          </a:xfrm>
          <a:prstGeom prst="rect">
            <a:avLst/>
          </a:prstGeom>
          <a:noFill/>
          <a:ln/>
        </p:spPr>
        <p:txBody>
          <a:bodyPr wrap="none" lIns="0" tIns="0" rIns="0" bIns="0" rtlCol="0" anchor="ctr"/>
          <a:lstStyle/>
          <a:p>
            <a:pPr marL="0" indent="0" algn="ctr">
              <a:lnSpc>
                <a:spcPts val="2300"/>
              </a:lnSpc>
              <a:buNone/>
            </a:pPr>
            <a:r>
              <a:rPr lang="en-US" sz="1920" dirty="0">
                <a:solidFill>
                  <a:srgbClr val="454545"/>
                </a:solidFill>
                <a:latin typeface="思源黑体-Light" pitchFamily="34" charset="0"/>
                <a:ea typeface="思源黑体-Light" pitchFamily="34" charset="-122"/>
                <a:cs typeface="思源黑体-Light" pitchFamily="34" charset="-120"/>
              </a:rPr>
              <a:t>1</a:t>
            </a:r>
            <a:endParaRPr lang="en-US" sz="1920" dirty="0"/>
          </a:p>
        </p:txBody>
      </p:sp>
      <p:sp>
        <p:nvSpPr>
          <p:cNvPr id="10" name="Text 3"/>
          <p:cNvSpPr/>
          <p:nvPr/>
        </p:nvSpPr>
        <p:spPr>
          <a:xfrm>
            <a:off x="896112" y="4892040"/>
            <a:ext cx="4005072" cy="731520"/>
          </a:xfrm>
          <a:prstGeom prst="rect">
            <a:avLst/>
          </a:prstGeom>
          <a:noFill/>
          <a:ln/>
        </p:spPr>
        <p:txBody>
          <a:bodyPr wrap="square" lIns="0" tIns="0" rIns="0" bIns="0" rtlCol="0" anchor="ctr"/>
          <a:lstStyle/>
          <a:p>
            <a:pPr marL="0" indent="0" algn="ctr">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Conduct surveys and focus groups to identify navigation challenges and design features.</a:t>
            </a:r>
            <a:endParaRPr lang="en-US" sz="1530" dirty="0"/>
          </a:p>
        </p:txBody>
      </p:sp>
      <p:sp>
        <p:nvSpPr>
          <p:cNvPr id="11" name="Text 4"/>
          <p:cNvSpPr/>
          <p:nvPr/>
        </p:nvSpPr>
        <p:spPr>
          <a:xfrm>
            <a:off x="5321808" y="4105656"/>
            <a:ext cx="4005072" cy="612648"/>
          </a:xfrm>
          <a:prstGeom prst="rect">
            <a:avLst/>
          </a:prstGeom>
          <a:noFill/>
          <a:ln/>
        </p:spPr>
        <p:txBody>
          <a:bodyPr wrap="square" lIns="0" tIns="0" rIns="0" bIns="0" rtlCol="0" anchor="ctr"/>
          <a:lstStyle/>
          <a:p>
            <a:pPr marL="0" indent="0" algn="ctr">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Phase 2: Development and Launch</a:t>
            </a:r>
            <a:endParaRPr lang="en-US" sz="1920" dirty="0"/>
          </a:p>
        </p:txBody>
      </p:sp>
      <p:sp>
        <p:nvSpPr>
          <p:cNvPr id="12" name="Text 5"/>
          <p:cNvSpPr/>
          <p:nvPr/>
        </p:nvSpPr>
        <p:spPr>
          <a:xfrm>
            <a:off x="5321808" y="4892040"/>
            <a:ext cx="4005072" cy="493776"/>
          </a:xfrm>
          <a:prstGeom prst="rect">
            <a:avLst/>
          </a:prstGeom>
          <a:noFill/>
          <a:ln/>
        </p:spPr>
        <p:txBody>
          <a:bodyPr wrap="square" lIns="0" tIns="0" rIns="0" bIns="0" rtlCol="0" anchor="ctr"/>
          <a:lstStyle/>
          <a:p>
            <a:pPr marL="0" indent="0" algn="ctr">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Collaborate to create a prototype and conduct usability testing with students.</a:t>
            </a:r>
            <a:endParaRPr lang="en-US" sz="1530" dirty="0"/>
          </a:p>
        </p:txBody>
      </p:sp>
      <p:sp>
        <p:nvSpPr>
          <p:cNvPr id="13" name="Text 6"/>
          <p:cNvSpPr/>
          <p:nvPr/>
        </p:nvSpPr>
        <p:spPr>
          <a:xfrm>
            <a:off x="7251192" y="3246120"/>
            <a:ext cx="137160" cy="365760"/>
          </a:xfrm>
          <a:prstGeom prst="rect">
            <a:avLst/>
          </a:prstGeom>
          <a:noFill/>
          <a:ln/>
        </p:spPr>
        <p:txBody>
          <a:bodyPr wrap="none" lIns="0" tIns="0" rIns="0" bIns="0" rtlCol="0" anchor="ctr"/>
          <a:lstStyle/>
          <a:p>
            <a:pPr marL="0" indent="0" algn="ctr">
              <a:lnSpc>
                <a:spcPts val="2300"/>
              </a:lnSpc>
              <a:buNone/>
            </a:pPr>
            <a:r>
              <a:rPr lang="en-US" sz="1920" dirty="0">
                <a:solidFill>
                  <a:srgbClr val="454545"/>
                </a:solidFill>
                <a:latin typeface="思源黑体-Light" pitchFamily="34" charset="0"/>
                <a:ea typeface="思源黑体-Light" pitchFamily="34" charset="-122"/>
                <a:cs typeface="思源黑体-Light" pitchFamily="34" charset="-120"/>
              </a:rPr>
              <a:t>2</a:t>
            </a:r>
            <a:endParaRPr lang="en-US" sz="1920" dirty="0"/>
          </a:p>
        </p:txBody>
      </p:sp>
      <p:sp>
        <p:nvSpPr>
          <p:cNvPr id="14" name="Text 7"/>
          <p:cNvSpPr/>
          <p:nvPr/>
        </p:nvSpPr>
        <p:spPr>
          <a:xfrm>
            <a:off x="9738360" y="4105656"/>
            <a:ext cx="4005072" cy="612648"/>
          </a:xfrm>
          <a:prstGeom prst="rect">
            <a:avLst/>
          </a:prstGeom>
          <a:noFill/>
          <a:ln/>
        </p:spPr>
        <p:txBody>
          <a:bodyPr wrap="square" lIns="0" tIns="0" rIns="0" bIns="0" rtlCol="0" anchor="ctr"/>
          <a:lstStyle/>
          <a:p>
            <a:pPr marL="0" indent="0" algn="ctr">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Phase 3: Continuous Improvement</a:t>
            </a:r>
            <a:endParaRPr lang="en-US" sz="1920" dirty="0"/>
          </a:p>
        </p:txBody>
      </p:sp>
      <p:sp>
        <p:nvSpPr>
          <p:cNvPr id="15" name="Text 8"/>
          <p:cNvSpPr/>
          <p:nvPr/>
        </p:nvSpPr>
        <p:spPr>
          <a:xfrm>
            <a:off x="9738360" y="4892040"/>
            <a:ext cx="4005072" cy="493776"/>
          </a:xfrm>
          <a:prstGeom prst="rect">
            <a:avLst/>
          </a:prstGeom>
          <a:noFill/>
          <a:ln/>
        </p:spPr>
        <p:txBody>
          <a:bodyPr wrap="square" lIns="0" tIns="0" rIns="0" bIns="0" rtlCol="0" anchor="ctr"/>
          <a:lstStyle/>
          <a:p>
            <a:pPr marL="0" indent="0" algn="ctr">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Establish ongoing evaluations and updates based on user feedback.</a:t>
            </a:r>
            <a:endParaRPr lang="en-US" sz="1530" dirty="0"/>
          </a:p>
        </p:txBody>
      </p:sp>
      <p:sp>
        <p:nvSpPr>
          <p:cNvPr id="16" name="Text 9"/>
          <p:cNvSpPr/>
          <p:nvPr/>
        </p:nvSpPr>
        <p:spPr>
          <a:xfrm>
            <a:off x="11676888" y="3246120"/>
            <a:ext cx="137160" cy="365760"/>
          </a:xfrm>
          <a:prstGeom prst="rect">
            <a:avLst/>
          </a:prstGeom>
          <a:noFill/>
          <a:ln/>
        </p:spPr>
        <p:txBody>
          <a:bodyPr wrap="none" lIns="0" tIns="0" rIns="0" bIns="0" rtlCol="0" anchor="ctr"/>
          <a:lstStyle/>
          <a:p>
            <a:pPr marL="0" indent="0" algn="ctr">
              <a:lnSpc>
                <a:spcPts val="2300"/>
              </a:lnSpc>
              <a:buNone/>
            </a:pPr>
            <a:r>
              <a:rPr lang="en-US" sz="1920" dirty="0">
                <a:solidFill>
                  <a:srgbClr val="454545"/>
                </a:solidFill>
                <a:latin typeface="思源黑体-Light" pitchFamily="34" charset="0"/>
                <a:ea typeface="思源黑体-Light" pitchFamily="34" charset="-122"/>
                <a:cs typeface="思源黑体-Light" pitchFamily="34" charset="-120"/>
              </a:rPr>
              <a:t>3</a:t>
            </a:r>
            <a:endParaRPr lang="en-US" sz="192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38744"/>
          </a:xfrm>
          <a:prstGeom prst="rect">
            <a:avLst/>
          </a:prstGeom>
        </p:spPr>
      </p:pic>
      <p:pic>
        <p:nvPicPr>
          <p:cNvPr id="3" name="Image 1" descr="preencoded.png"/>
          <p:cNvPicPr>
            <a:picLocks noChangeAspect="1"/>
          </p:cNvPicPr>
          <p:nvPr/>
        </p:nvPicPr>
        <p:blipFill>
          <a:blip r:embed="rId4"/>
          <a:stretch>
            <a:fillRect/>
          </a:stretch>
        </p:blipFill>
        <p:spPr>
          <a:xfrm>
            <a:off x="2203704" y="2990088"/>
            <a:ext cx="1207008" cy="1207008"/>
          </a:xfrm>
          <a:prstGeom prst="rect">
            <a:avLst/>
          </a:prstGeom>
        </p:spPr>
      </p:pic>
      <p:pic>
        <p:nvPicPr>
          <p:cNvPr id="4" name="Image 2" descr="preencoded.png"/>
          <p:cNvPicPr>
            <a:picLocks noChangeAspect="1"/>
          </p:cNvPicPr>
          <p:nvPr/>
        </p:nvPicPr>
        <p:blipFill>
          <a:blip r:embed="rId5"/>
          <a:stretch>
            <a:fillRect/>
          </a:stretch>
        </p:blipFill>
        <p:spPr>
          <a:xfrm>
            <a:off x="6720840" y="2990088"/>
            <a:ext cx="1207008" cy="1207008"/>
          </a:xfrm>
          <a:prstGeom prst="rect">
            <a:avLst/>
          </a:prstGeom>
        </p:spPr>
      </p:pic>
      <p:pic>
        <p:nvPicPr>
          <p:cNvPr id="5" name="Image 3" descr="preencoded.png"/>
          <p:cNvPicPr>
            <a:picLocks noChangeAspect="1"/>
          </p:cNvPicPr>
          <p:nvPr/>
        </p:nvPicPr>
        <p:blipFill>
          <a:blip r:embed="rId6"/>
          <a:stretch>
            <a:fillRect/>
          </a:stretch>
        </p:blipFill>
        <p:spPr>
          <a:xfrm>
            <a:off x="11384280" y="2990088"/>
            <a:ext cx="905256" cy="1207008"/>
          </a:xfrm>
          <a:prstGeom prst="rect">
            <a:avLst/>
          </a:prstGeom>
        </p:spPr>
      </p:pic>
      <p:sp>
        <p:nvSpPr>
          <p:cNvPr id="6" name="Text 0"/>
          <p:cNvSpPr/>
          <p:nvPr/>
        </p:nvSpPr>
        <p:spPr>
          <a:xfrm>
            <a:off x="685800" y="2048256"/>
            <a:ext cx="13267944" cy="612648"/>
          </a:xfrm>
          <a:prstGeom prst="rect">
            <a:avLst/>
          </a:prstGeom>
          <a:noFill/>
          <a:ln/>
        </p:spPr>
        <p:txBody>
          <a:bodyPr wrap="none" lIns="0" tIns="0" rIns="0" bIns="0" rtlCol="0" anchor="ctr"/>
          <a:lstStyle/>
          <a:p>
            <a:pPr marL="0" indent="0" algn="l">
              <a:lnSpc>
                <a:spcPts val="4800"/>
              </a:lnSpc>
              <a:buNone/>
            </a:pPr>
            <a:r>
              <a:rPr lang="en-US" sz="3840" dirty="0">
                <a:solidFill>
                  <a:srgbClr val="282323"/>
                </a:solidFill>
                <a:latin typeface="思源黑体-Medium" pitchFamily="34" charset="0"/>
                <a:ea typeface="思源黑体-Medium" pitchFamily="34" charset="-122"/>
                <a:cs typeface="思源黑体-Medium" pitchFamily="34" charset="-120"/>
              </a:rPr>
              <a:t>Conclusion and Impact</a:t>
            </a:r>
            <a:endParaRPr lang="en-US" sz="3840" dirty="0"/>
          </a:p>
        </p:txBody>
      </p:sp>
      <p:sp>
        <p:nvSpPr>
          <p:cNvPr id="7" name="Text 1"/>
          <p:cNvSpPr/>
          <p:nvPr/>
        </p:nvSpPr>
        <p:spPr>
          <a:xfrm>
            <a:off x="795528" y="4379976"/>
            <a:ext cx="4005072" cy="310896"/>
          </a:xfrm>
          <a:prstGeom prst="rect">
            <a:avLst/>
          </a:prstGeom>
          <a:noFill/>
          <a:ln/>
        </p:spPr>
        <p:txBody>
          <a:bodyPr wrap="none" lIns="0" tIns="0" rIns="0" bIns="0" rtlCol="0" anchor="ctr"/>
          <a:lstStyle/>
          <a:p>
            <a:pPr marL="0" indent="0" algn="ctr">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Enhanced User Experience</a:t>
            </a:r>
            <a:endParaRPr lang="en-US" sz="1920" dirty="0"/>
          </a:p>
        </p:txBody>
      </p:sp>
      <p:sp>
        <p:nvSpPr>
          <p:cNvPr id="8" name="Text 2"/>
          <p:cNvSpPr/>
          <p:nvPr/>
        </p:nvSpPr>
        <p:spPr>
          <a:xfrm>
            <a:off x="795528" y="4864608"/>
            <a:ext cx="4005072" cy="1225296"/>
          </a:xfrm>
          <a:prstGeom prst="rect">
            <a:avLst/>
          </a:prstGeom>
          <a:noFill/>
          <a:ln/>
        </p:spPr>
        <p:txBody>
          <a:bodyPr wrap="square" lIns="0" tIns="0" rIns="0" bIns="0" rtlCol="0" anchor="ctr"/>
          <a:lstStyle/>
          <a:p>
            <a:pPr marL="0" indent="0" algn="ctr">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An intuitive navigation system will significantly improve user experience, allowing students to quickly access academic resources and reducing frustration.</a:t>
            </a:r>
            <a:endParaRPr lang="en-US" sz="1530" dirty="0"/>
          </a:p>
        </p:txBody>
      </p:sp>
      <p:sp>
        <p:nvSpPr>
          <p:cNvPr id="9" name="Text 3"/>
          <p:cNvSpPr/>
          <p:nvPr/>
        </p:nvSpPr>
        <p:spPr>
          <a:xfrm>
            <a:off x="5321808" y="4379976"/>
            <a:ext cx="4005072" cy="310896"/>
          </a:xfrm>
          <a:prstGeom prst="rect">
            <a:avLst/>
          </a:prstGeom>
          <a:noFill/>
          <a:ln/>
        </p:spPr>
        <p:txBody>
          <a:bodyPr wrap="none" lIns="0" tIns="0" rIns="0" bIns="0" rtlCol="0" anchor="ctr"/>
          <a:lstStyle/>
          <a:p>
            <a:pPr marL="0" indent="0" algn="ctr">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Increased Resource Engagement</a:t>
            </a:r>
            <a:endParaRPr lang="en-US" sz="1920" dirty="0"/>
          </a:p>
        </p:txBody>
      </p:sp>
      <p:sp>
        <p:nvSpPr>
          <p:cNvPr id="10" name="Text 4"/>
          <p:cNvSpPr/>
          <p:nvPr/>
        </p:nvSpPr>
        <p:spPr>
          <a:xfrm>
            <a:off x="5321808" y="4864608"/>
            <a:ext cx="4005072" cy="978408"/>
          </a:xfrm>
          <a:prstGeom prst="rect">
            <a:avLst/>
          </a:prstGeom>
          <a:noFill/>
          <a:ln/>
        </p:spPr>
        <p:txBody>
          <a:bodyPr wrap="square" lIns="0" tIns="0" rIns="0" bIns="0" rtlCol="0" anchor="ctr"/>
          <a:lstStyle/>
          <a:p>
            <a:pPr marL="0" indent="0" algn="ctr">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By facilitating easier access to resources, students are more likely to engage with academic tools, enhancing their educational outcomes.</a:t>
            </a:r>
            <a:endParaRPr lang="en-US" sz="1530" dirty="0"/>
          </a:p>
        </p:txBody>
      </p:sp>
      <p:sp>
        <p:nvSpPr>
          <p:cNvPr id="11" name="Text 5"/>
          <p:cNvSpPr/>
          <p:nvPr/>
        </p:nvSpPr>
        <p:spPr>
          <a:xfrm>
            <a:off x="9838944" y="4379976"/>
            <a:ext cx="4005072" cy="310896"/>
          </a:xfrm>
          <a:prstGeom prst="rect">
            <a:avLst/>
          </a:prstGeom>
          <a:noFill/>
          <a:ln/>
        </p:spPr>
        <p:txBody>
          <a:bodyPr wrap="none" lIns="0" tIns="0" rIns="0" bIns="0" rtlCol="0" anchor="ctr"/>
          <a:lstStyle/>
          <a:p>
            <a:pPr marL="0" indent="0" algn="ctr">
              <a:lnSpc>
                <a:spcPts val="2400"/>
              </a:lnSpc>
              <a:buNone/>
            </a:pPr>
            <a:r>
              <a:rPr lang="en-US" sz="1920" dirty="0">
                <a:solidFill>
                  <a:srgbClr val="2E2C2C"/>
                </a:solidFill>
                <a:latin typeface="思源黑体-Medium" pitchFamily="34" charset="0"/>
                <a:ea typeface="思源黑体-Medium" pitchFamily="34" charset="-122"/>
                <a:cs typeface="思源黑体-Medium" pitchFamily="34" charset="-120"/>
              </a:rPr>
              <a:t>Positive Institutional Image</a:t>
            </a:r>
            <a:endParaRPr lang="en-US" sz="1920" dirty="0"/>
          </a:p>
        </p:txBody>
      </p:sp>
      <p:sp>
        <p:nvSpPr>
          <p:cNvPr id="12" name="Text 6"/>
          <p:cNvSpPr/>
          <p:nvPr/>
        </p:nvSpPr>
        <p:spPr>
          <a:xfrm>
            <a:off x="9838944" y="4864608"/>
            <a:ext cx="4005072" cy="978408"/>
          </a:xfrm>
          <a:prstGeom prst="rect">
            <a:avLst/>
          </a:prstGeom>
          <a:noFill/>
          <a:ln/>
        </p:spPr>
        <p:txBody>
          <a:bodyPr wrap="square" lIns="0" tIns="0" rIns="0" bIns="0" rtlCol="0" anchor="ctr"/>
          <a:lstStyle/>
          <a:p>
            <a:pPr marL="0" indent="0" algn="ctr">
              <a:lnSpc>
                <a:spcPts val="1920"/>
              </a:lnSpc>
              <a:buNone/>
            </a:pPr>
            <a:r>
              <a:rPr lang="en-US" sz="1530" dirty="0">
                <a:solidFill>
                  <a:srgbClr val="2E2C2C"/>
                </a:solidFill>
                <a:latin typeface="思源黑体-Light" pitchFamily="34" charset="0"/>
                <a:ea typeface="思源黑体-Light" pitchFamily="34" charset="-122"/>
                <a:cs typeface="思源黑体-Light" pitchFamily="34" charset="-120"/>
              </a:rPr>
              <a:t>A well-designed navigation system reflects positively on the university, showcasing a commitment to student support and innovative digital solutions.</a:t>
            </a:r>
            <a:endParaRPr lang="en-US" sz="153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456</Words>
  <Application>Microsoft Office PowerPoint</Application>
  <PresentationFormat>Custom</PresentationFormat>
  <Paragraphs>57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思源黑体-Light</vt:lpstr>
      <vt:lpstr>思源黑体-Medium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Dipanshu Singh</cp:lastModifiedBy>
  <cp:revision>1</cp:revision>
  <dcterms:created xsi:type="dcterms:W3CDTF">2025-09-30T13:34:30Z</dcterms:created>
  <dcterms:modified xsi:type="dcterms:W3CDTF">2025-09-30T13:37:20Z</dcterms:modified>
</cp:coreProperties>
</file>