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70" r:id="rId3"/>
    <p:sldId id="371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955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62" y="55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063-2894-AC20-D2BB-9379B1FFA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2368A-E5AD-7032-2C47-1A8EBAEF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D4D1-7651-B6CB-FF9D-BFA8C8CC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492F-2EB3-61ED-DC6C-5546E4C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7263-8313-D131-ADAB-85846CD9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4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801-8E0A-6549-B9F1-35D9C8A2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52F10-B149-0B98-5B9F-D615004F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D4CE-9EEF-6E36-DB5B-788A3326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0D34-D690-A85A-2010-9770E358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2DAB-FA29-8D37-2013-5D569C40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FAA8-173E-BC64-D66B-7147B9340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9E3A-1BDC-E8A9-BC8E-676985D9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2F78-B0C1-5178-BA6F-2E716247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81F9-8530-3ED0-E32C-CF95A1B8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D846-7871-6767-D185-CAD67B33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DB85-946D-DCFC-36C2-97F2D5AF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5E02-A8FF-B3C7-1D91-75E077B1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60C9-E7FB-FAC2-7904-103C368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C43F-5B5E-35AA-0A5F-05E50B0E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856-C59F-DE9F-AA35-BBAEDE95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8FE5-BA27-815A-C136-5939254C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A933D-5187-DA44-9C16-A1A001ED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7026-D288-C18D-5BAE-F8D76561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B249-6033-A5F3-2997-AF3A711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38BA-FDAB-5969-1C91-A647BCEE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7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1355-9F90-649E-91A7-6191E109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80D0-DA09-6E71-8D57-CAE9AD9D0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5434-FF3F-B576-0AA2-0D7BA6E9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E27B-FC37-22CC-B5F8-164A7D4F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011E1-7B56-9B70-0ACE-90A70DB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51C5-2C55-5EE2-D21B-44DCF2CB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2E2A-A572-CB97-8AB4-9E409CFF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7B68-B433-CAF8-AC9D-67307950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14F5-3CF4-6764-4872-3D7A0FF3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059A1-9D56-C624-3C8F-580BCC588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C080C-04BD-B264-C4AA-844C515B4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CBC95-F5B3-51F5-5D9E-2E0E20F8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CD593-B6EA-D427-C385-50EDE495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1F654-7607-A57B-D256-4F15357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3EB9-C8BD-3309-974E-2E51B93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290A2-5F96-DA4D-4833-2546B5B9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A0F6-B8EA-0E82-8297-36681358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826B-0343-23E2-EEAA-8DA942DF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D7838-08F9-C879-CD1E-733A4999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184D6-AE4D-AF06-EB2E-D36ECD5F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5A20-2492-7D3C-6792-56ADB352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E408-813D-6CD6-9082-0742DE2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E82A-861A-9F10-E445-E603D937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5205A-9F58-1429-4B0A-C9F93818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A058C-66EF-3E40-EBCC-7988605B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08BD-4FBF-8F4D-281C-1432035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468D-B578-5AE5-1AA7-F81C08F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647D-D0F2-E1C4-852C-7592555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5B9C-C8EE-C98F-F71C-CEFDDFADA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F22F7-88D6-3727-8656-51D5BD56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9E3B1-5EA1-B5A3-690B-E1E54B49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F806-9D66-974F-50CF-F5FF223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175D-C1B5-6200-51E6-419F048E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7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F424F-F793-0817-02B2-83D328D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D0E2-EFAE-0132-3AFC-536ECEA4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B625-4080-3AD8-B031-2BADD0FE8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8210-7292-4E11-8E12-C47C232F0B6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B231-3426-7414-6821-028BA7EA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BB80-F6D6-F2B7-4DE4-BB81267E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4123-4C13-4996-88E2-2618DDE58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osts/ashiishvpatil_how-to-turn-bits-into-blockbusters-parts-activity-7151422542480580608-aCmd?utm_source=share&amp;utm_medium=member_desktop" TargetMode="External"/><Relationship Id="rId13" Type="http://schemas.openxmlformats.org/officeDocument/2006/relationships/hyperlink" Target="https://www.linkedin.com/posts/ashiishvpatil_inclusive-inclusion-accessibility-activity-7144167277439991808-STLI?utm_source=share&amp;utm_medium=member_desktop" TargetMode="External"/><Relationship Id="rId18" Type="http://schemas.openxmlformats.org/officeDocument/2006/relationships/hyperlink" Target="https://www.linkedin.com/posts/ashiishvpatil_mentalhealth-mentalwellness-caregivers-activity-7120334290894159872-n6zI?utm_source=share&amp;utm_medium=member_desktop" TargetMode="External"/><Relationship Id="rId3" Type="http://schemas.openxmlformats.org/officeDocument/2006/relationships/hyperlink" Target="https://www.linkedin.com/posts/ashiishvpatil_condoms-chaddhis-chowmein-ranveers-endorsement-activity-7148161075799126016-lO9L?utm_source=share&amp;utm_medium=member_desktop" TargetMode="External"/><Relationship Id="rId21" Type="http://schemas.openxmlformats.org/officeDocument/2006/relationships/hyperlink" Target="https://www.linkedin.com/posts/ashiishvpatil_why-do-i-write-a-question-from-a-recent-activity-7089471500495319041-0v4x?utm_source=share&amp;utm_medium=member_desktop" TargetMode="External"/><Relationship Id="rId7" Type="http://schemas.openxmlformats.org/officeDocument/2006/relationships/hyperlink" Target="https://www.linkedin.com/posts/ashiishvpatil_the-origin-story-of-indias-1st-sex-education-activity-7152509705746104321-7HVY?utm_source=share&amp;utm_medium=member_desktop" TargetMode="External"/><Relationship Id="rId12" Type="http://schemas.openxmlformats.org/officeDocument/2006/relationships/hyperlink" Target="https://www.linkedin.com/posts/ashiishvpatil_the-4c-framework-for-inclusive-content-activity-7144892010997489665-RV5k?utm_source=share&amp;utm_medium=member_desktop" TargetMode="External"/><Relationship Id="rId17" Type="http://schemas.openxmlformats.org/officeDocument/2006/relationships/hyperlink" Target="https://www.linkedin.com/posts/ashiishvpatil_risshan-turns-18-here-are-10-things-he-taught-activity-7115403952413679616-7Ocr?utm_source=share&amp;utm_medium=member_desktop" TargetMode="External"/><Relationship Id="rId2" Type="http://schemas.openxmlformats.org/officeDocument/2006/relationships/hyperlink" Target="https://www.linkedin.com/posts/ashiishvpatil_brandedcontentboss-contentmarketing-activity-7148885846136463360-UVZI?utm_source=share&amp;utm_medium=member_desktop" TargetMode="External"/><Relationship Id="rId16" Type="http://schemas.openxmlformats.org/officeDocument/2006/relationships/hyperlink" Target="https://www.linkedin.com/posts/ashiishvpatil_autism-dei-neurodiversityrocks-activity-7127961188847468544-XA1G?utm_source=share&amp;utm_medium=member_desktop" TargetMode="External"/><Relationship Id="rId20" Type="http://schemas.openxmlformats.org/officeDocument/2006/relationships/hyperlink" Target="https://www.linkedin.com/pulse/mr-bean-neurodivergent-ashiish-v-patil/?trackingId=OCVopAF2R1ihDL51VNNIPw%3D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posts/ashiishvpatil_ladies-room-boldly-taking-you-where-no-man-activity-7153234496870330369-eRht?utm_source=share&amp;utm_medium=member_desktop" TargetMode="External"/><Relationship Id="rId11" Type="http://schemas.openxmlformats.org/officeDocument/2006/relationships/hyperlink" Target="https://www.linkedin.com/posts/ashiishvpatil_brandedcontentboss-contentmarketing-lessonsfrommtv-activity-7153713132215975936-Ncir?utm_source=share&amp;utm_medium=member_desktop" TargetMode="External"/><Relationship Id="rId5" Type="http://schemas.openxmlformats.org/officeDocument/2006/relationships/hyperlink" Target="https://www.linkedin.com/posts/ashiishvpatil_mtv-fully-faltoo-ghoom-how-to-turn-weakness-activity-7153959272387686402-mTdQ?utm_source=share&amp;utm_medium=member_desktop" TargetMode="External"/><Relationship Id="rId15" Type="http://schemas.openxmlformats.org/officeDocument/2006/relationships/hyperlink" Target="https://www.linkedin.com/posts/ashiishvpatil_autismdad-selfacceptance-book-activity-7076441287129743361-saZP?utm_source=share&amp;utm_medium=member_desktop" TargetMode="External"/><Relationship Id="rId10" Type="http://schemas.openxmlformats.org/officeDocument/2006/relationships/hyperlink" Target="https://www.linkedin.com/posts/ashiishvpatil_top-10-branded-content-campaigns-of-2023-activity-7143251764782292993-lfms?utm_source=share&amp;utm_medium=member_desktop" TargetMode="External"/><Relationship Id="rId19" Type="http://schemas.openxmlformats.org/officeDocument/2006/relationships/hyperlink" Target="https://www.linkedin.com/posts/ashiishvpatil_a-desi-adaptation-to-explore-neurodiversity-activity-7106153720744153088-uwhc?utm_source=share&amp;utm_medium=member_desktop" TargetMode="External"/><Relationship Id="rId4" Type="http://schemas.openxmlformats.org/officeDocument/2006/relationships/hyperlink" Target="https://www.linkedin.com/posts/ashiishvpatil_brandedcontentboss-contentmarketing-lessonsfrommtv-activity-7146349136680857600-8Gu-?utm_source=share&amp;utm_medium=member_desktop" TargetMode="External"/><Relationship Id="rId9" Type="http://schemas.openxmlformats.org/officeDocument/2006/relationships/hyperlink" Target="https://www.linkedin.com/posts/ashiishvpatil_how-to-pick-an-influencer-a-checklist-activity-7150697788580716544-hKyN?utm_source=share&amp;utm_medium=member_desktop" TargetMode="External"/><Relationship Id="rId14" Type="http://schemas.openxmlformats.org/officeDocument/2006/relationships/hyperlink" Target="https://www.linkedin.com/posts/ashiishvpatil_dei-inclusion-activity-7139915442114015232-BoVL?utm_source=share&amp;utm_medium=member_desktop" TargetMode="External"/><Relationship Id="rId22" Type="http://schemas.openxmlformats.org/officeDocument/2006/relationships/hyperlink" Target="https://www.linkedin.com/posts/ashiishvpatil_poetrywithabby-mythsaboutpoetry-debunkingmyths-activity-7073249998049619968-kpjJ?utm_source=share&amp;utm_medium=member_deskto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5-ways-become-better-manager-leader-person-using-autism-v-patil/?trackingId=OCVopAF2R1ihDL51VNNIPw%3D%3D" TargetMode="External"/><Relationship Id="rId13" Type="http://schemas.openxmlformats.org/officeDocument/2006/relationships/hyperlink" Target="https://www.linkedin.com/posts/ashiishvpatil_endorsed-by-experts-in-neurodiversity-advance-activity-7078714119503134720-vqjQ?utm_source=share&amp;utm_medium=member_desktop" TargetMode="External"/><Relationship Id="rId3" Type="http://schemas.openxmlformats.org/officeDocument/2006/relationships/hyperlink" Target="https://www.linkedin.com/posts/ashiishvpatil_templates-for-51-writing-process-100-words-activity-7126772630363226112-rSl2?utm_source=share&amp;utm_medium=member_desktop" TargetMode="External"/><Relationship Id="rId7" Type="http://schemas.openxmlformats.org/officeDocument/2006/relationships/hyperlink" Target="https://www.linkedin.com/posts/ashiishvpatil_10-examples-of-the-power-of-small-things-activity-7121849463429619712-asB5?utm_source=share&amp;utm_medium=member_desktop" TargetMode="External"/><Relationship Id="rId12" Type="http://schemas.openxmlformats.org/officeDocument/2006/relationships/hyperlink" Target="https://www.linkedin.com/posts/ashiishvpatil_celebs-celebrate-goldiboy-the-three-apes-activity-7079741266556575744-ftA2?utm_source=share&amp;utm_medium=member_desktop" TargetMode="External"/><Relationship Id="rId2" Type="http://schemas.openxmlformats.org/officeDocument/2006/relationships/hyperlink" Target="https://www.linkedin.com/posts/ashiishvpatil_snapshot-of-the-i-want-my-mtv-campaign-activity-7149973037814128640-ZozJ?utm_source=share&amp;utm_medium=member_desktop" TargetMode="External"/><Relationship Id="rId16" Type="http://schemas.openxmlformats.org/officeDocument/2006/relationships/hyperlink" Target="https://www.linkedin.com/posts/ashiishvpatil_bookfest-activity-7102657431553359872-nBCG?utm_source=share&amp;utm_medium=member_deskto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posts/ashiishvpatil_the-power-of-rhyme-in-content-writing-activity-7122226875480838144-Nte3?utm_source=share&amp;utm_medium=member_desktop" TargetMode="External"/><Relationship Id="rId11" Type="http://schemas.openxmlformats.org/officeDocument/2006/relationships/hyperlink" Target="https://www.linkedin.com/pulse/bucket-lists-books-ba-da-boom-dhish-ashiish-v-patil/?trackingId=OCVopAF2R1ihDL51VNNIPw%3D%3D" TargetMode="External"/><Relationship Id="rId5" Type="http://schemas.openxmlformats.org/officeDocument/2006/relationships/hyperlink" Target="https://www.linkedin.com/posts/ashiishvpatil_the-power-of-show-vs-tell-10-a-examples-activity-7122935470728056832-8M0f?utm_source=share&amp;utm_medium=member_desktop" TargetMode="External"/><Relationship Id="rId15" Type="http://schemas.openxmlformats.org/officeDocument/2006/relationships/hyperlink" Target="https://www.linkedin.com/posts/ashiishvpatil_how-to-sell-a-book-activity-7105613952750907393-Az3U?utm_source=share&amp;utm_medium=member_desktop" TargetMode="External"/><Relationship Id="rId10" Type="http://schemas.openxmlformats.org/officeDocument/2006/relationships/hyperlink" Target="https://www.linkedin.com/pulse/those-who-dont-read-better-than-cant-speed-reading-101-patil/?trackingId=OCVopAF2R1ihDL51VNNIPw%3D%3D" TargetMode="External"/><Relationship Id="rId4" Type="http://schemas.openxmlformats.org/officeDocument/2006/relationships/hyperlink" Target="https://www.linkedin.com/posts/ashiishvpatil_5-examples-of-details-bringing-content-alive-activity-7126232997208481792-7CcL?utm_source=share&amp;utm_medium=member_desktop" TargetMode="External"/><Relationship Id="rId9" Type="http://schemas.openxmlformats.org/officeDocument/2006/relationships/hyperlink" Target="https://www.linkedin.com/pulse/learning-english-rupee-day-ashiish-v-patil/?trackingId=OCVopAF2R1ihDL51VNNIPw%3D%3D" TargetMode="External"/><Relationship Id="rId14" Type="http://schemas.openxmlformats.org/officeDocument/2006/relationships/hyperlink" Target="https://www.linkedin.com/posts/ashiishvpatil_entertainmentindustry-success-performance-activity-7042391797758595072-kyq3?utm_source=share&amp;utm_medium=member_deskto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osts/ashiishvpatil_salesman-of-the-year-official-trailer-activity-7010509062509326336-MdOA?utm_source=share&amp;utm_medium=member_desktop" TargetMode="External"/><Relationship Id="rId13" Type="http://schemas.openxmlformats.org/officeDocument/2006/relationships/hyperlink" Target="https://www.linkedin.com/posts/ashiishvpatil_what-does-freedom-mean-to-you-isspeshal-activity-7097098340466593792-tJ2l?utm_source=share&amp;utm_medium=member_desktop" TargetMode="External"/><Relationship Id="rId18" Type="http://schemas.openxmlformats.org/officeDocument/2006/relationships/hyperlink" Target="https://www.linkedin.com/posts/ashiishvpatil_sarthakeducationaltrust-drvaishalikolhe-likeaboss-activity-7083119673470238720-ARHs?utm_source=share&amp;utm_medium=member_desktop" TargetMode="External"/><Relationship Id="rId3" Type="http://schemas.openxmlformats.org/officeDocument/2006/relationships/hyperlink" Target="https://www.linkedin.com/pulse/chings-schezwan-chutney-launches-like-rocket-bhojpuri-ashiish-v-patil/?trackingId=OCVopAF2R1ihDL51VNNIPw%3D%3D" TargetMode="External"/><Relationship Id="rId21" Type="http://schemas.openxmlformats.org/officeDocument/2006/relationships/hyperlink" Target="https://www.linkedin.com/posts/ashiishvpatil_how-not-to-manage-your-time-isspeshal-spoken-activity-7063004900116357120-0Vj5?utm_source=share&amp;utm_medium=member_desktop" TargetMode="External"/><Relationship Id="rId7" Type="http://schemas.openxmlformats.org/officeDocument/2006/relationships/hyperlink" Target="https://www.linkedin.com/posts/ashiishvpatil_dubai-tourism-travelshow-activity-7016294209385062401-4fYn?utm_source=share&amp;utm_medium=member_desktop" TargetMode="External"/><Relationship Id="rId12" Type="http://schemas.openxmlformats.org/officeDocument/2006/relationships/hyperlink" Target="https://www.linkedin.com/posts/ashiishvpatil_navigating-neurodiversity-a-father-and-sons-activity-7102607385143226369-P7u7?utm_source=share&amp;utm_medium=member_desktop" TargetMode="External"/><Relationship Id="rId17" Type="http://schemas.openxmlformats.org/officeDocument/2006/relationships/hyperlink" Target="https://www.linkedin.com/posts/ashiishvpatil_devangana-mishra-on-instagram-ashiish-patil-activity-7086553539480592384-gVzA?utm_source=share&amp;utm_medium=member_desktop" TargetMode="External"/><Relationship Id="rId2" Type="http://schemas.openxmlformats.org/officeDocument/2006/relationships/hyperlink" Target="https://www.linkedin.com/pulse/10-years-indias-1st-brand-feature-film-mere-dad-ki-maruti-v-patil/?trackingId=OCVopAF2R1ihDL51VNNIPw%3D%3D" TargetMode="External"/><Relationship Id="rId16" Type="http://schemas.openxmlformats.org/officeDocument/2006/relationships/hyperlink" Target="https://www.linkedin.com/posts/ashiishvpatil_amazon-books-india-on-instagram-amazon-activity-7089206813908250624-uAky?utm_source=share&amp;utm_medium=member_desktop" TargetMode="External"/><Relationship Id="rId20" Type="http://schemas.openxmlformats.org/officeDocument/2006/relationships/hyperlink" Target="https://care4autism.blogspot.com/2023/06/the-former-mtv-india-ceo-ashiish-pati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posts/ashiishvpatil_hyundai-aura-feel-the-pride-activity-7023616925016465409-24WB?utm_source=share&amp;utm_medium=member_desktop" TargetMode="External"/><Relationship Id="rId11" Type="http://schemas.openxmlformats.org/officeDocument/2006/relationships/hyperlink" Target="https://www.linkedin.com/posts/ashiishvpatil_story-brandedcontentboss-contentmarketing-activity-7143922331009150976--7g4?utm_source=share&amp;utm_medium=member_desktop" TargetMode="External"/><Relationship Id="rId5" Type="http://schemas.openxmlformats.org/officeDocument/2006/relationships/hyperlink" Target="https://www.linkedin.com/posts/ashiishvpatil_the-new-grand-i10-nios-more-to-life-activity-7023188271987855360--Nvq?utm_source=share&amp;utm_medium=member_desktop" TargetMode="External"/><Relationship Id="rId15" Type="http://schemas.openxmlformats.org/officeDocument/2006/relationships/hyperlink" Target="https://www.linkedin.com/posts/ashiishvpatil_an-isspeshal-twist-to-a-classic-activity-7091698668411531264-_RfW?utm_source=share&amp;utm_medium=member_desktop" TargetMode="External"/><Relationship Id="rId10" Type="http://schemas.openxmlformats.org/officeDocument/2006/relationships/hyperlink" Target="https://www.linkedin.com/pulse/sharing-creative-feedback-ashiish-v-patil/?trackingId=OCVopAF2R1ihDL51VNNIPw%3D%3D" TargetMode="External"/><Relationship Id="rId19" Type="http://schemas.openxmlformats.org/officeDocument/2006/relationships/hyperlink" Target="https://www.linkedin.com/posts/ashiishvpatil_5-ridiculous-reasons-to-not-buy-goldiboy-activity-7081483997465260032-Iv64?utm_source=share&amp;utm_medium=member_desktop" TargetMode="External"/><Relationship Id="rId4" Type="http://schemas.openxmlformats.org/officeDocument/2006/relationships/hyperlink" Target="https://www.linkedin.com/posts/ashiishvpatil_behind-the-scenes-hyundai-grand-i10-nios-activity-7035536631625310208-59qo?utm_source=share&amp;utm_medium=member_desktop" TargetMode="External"/><Relationship Id="rId9" Type="http://schemas.openxmlformats.org/officeDocument/2006/relationships/hyperlink" Target="https://www.linkedin.com/posts/ashiishvpatil_mtv-brandedentertainment-activity-7118874722150363136-F9t7?utm_source=share&amp;utm_medium=member_desktop" TargetMode="External"/><Relationship Id="rId14" Type="http://schemas.openxmlformats.org/officeDocument/2006/relationships/hyperlink" Target="https://www.linkedin.com/posts/ashiishvpatil_autism-activity-7093514732267016192-jzHq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osts/ashiishvpatil_sensitizing-people-about-autism-alag-hain-activity-6952856939840098304-Hlgw?utm_source=share&amp;utm_medium=member_desktop" TargetMode="External"/><Relationship Id="rId13" Type="http://schemas.openxmlformats.org/officeDocument/2006/relationships/hyperlink" Target="https://www.linkedin.com/posts/ashiishvpatil_brandedcontentboss-contentmarketing-activity-7144529622972391424-RgH0?utm_source=share&amp;utm_medium=member_desktop" TargetMode="External"/><Relationship Id="rId18" Type="http://schemas.openxmlformats.org/officeDocument/2006/relationships/hyperlink" Target="https://www.linkedin.com/posts/ashiishvpatil_the-sharpest-smartest-writing-advice-you-activity-6955362787195805696-irQv?utm_source=share&amp;utm_medium=member_desktop" TargetMode="External"/><Relationship Id="rId3" Type="http://schemas.openxmlformats.org/officeDocument/2006/relationships/hyperlink" Target="https://www.linkedin.com/posts/ashiishvpatil_mera-naam-risshan-hai-isspeshal-spoken-activity-7059126553443545088-Juvw?utm_source=share&amp;utm_medium=member_desktop" TargetMode="External"/><Relationship Id="rId7" Type="http://schemas.openxmlformats.org/officeDocument/2006/relationships/hyperlink" Target="https://www.linkedin.com/posts/ashiishvpatil_letting-go-aint-easy-sometimes-the-most-activity-6958637300230578176-Xyu0?utm_source=share&amp;utm_medium=member_desktop" TargetMode="External"/><Relationship Id="rId12" Type="http://schemas.openxmlformats.org/officeDocument/2006/relationships/hyperlink" Target="https://www.linkedin.com/posts/ashiishvpatil_is-andy-warhols-campbell-soup-painting-branded-activity-7143489606498390016-Ji6F?utm_source=share&amp;utm_medium=member_desktop" TargetMode="External"/><Relationship Id="rId17" Type="http://schemas.openxmlformats.org/officeDocument/2006/relationships/hyperlink" Target="https://www.linkedin.com/posts/ashiishvpatil_movies-filmmakers-startup-activity-6987406389312696320-8nKd?utm_source=share&amp;utm_medium=member_desktop" TargetMode="External"/><Relationship Id="rId2" Type="http://schemas.openxmlformats.org/officeDocument/2006/relationships/hyperlink" Target="https://www.linkedin.com/posts/ashiishvpatil_not-geniuses-but-not-tragic-either-parents-activity-7061246926268055553-NVVx?utm_source=share&amp;utm_medium=member_desktop" TargetMode="External"/><Relationship Id="rId16" Type="http://schemas.openxmlformats.org/officeDocument/2006/relationships/hyperlink" Target="https://www.linkedin.com/posts/ashiishvpatil_socialmedia-comedy-content-activity-6993158692829315073-LqAg?utm_source=share&amp;utm_medium=member_deskto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posts/ashiishvpatil_why-we-all-need-to-be-a-little-autistic-activity-7044635126852399104-O-MF?utm_source=share&amp;utm_medium=member_desktop" TargetMode="External"/><Relationship Id="rId11" Type="http://schemas.openxmlformats.org/officeDocument/2006/relationships/hyperlink" Target="https://www.linkedin.com/posts/ashiishvpatil_advertising-agency-allwynrefrigerators-activity-6976523776389730304-xuHt?utm_source=share&amp;utm_medium=member_desktop" TargetMode="External"/><Relationship Id="rId5" Type="http://schemas.openxmlformats.org/officeDocument/2006/relationships/hyperlink" Target="https://www.linkedin.com/posts/ashiishvpatil_things-normal-people-say-about-people-with-activity-7053367839541403648-dnjy?utm_source=share&amp;utm_medium=member_desktop" TargetMode="External"/><Relationship Id="rId15" Type="http://schemas.openxmlformats.org/officeDocument/2006/relationships/hyperlink" Target="https://www.linkedin.com/posts/ashiishvpatil_brandedcontentboss-contentmarketing-activity-7145622540923686912-6Ayn?utm_source=share&amp;utm_medium=member_desktop" TargetMode="External"/><Relationship Id="rId10" Type="http://schemas.openxmlformats.org/officeDocument/2006/relationships/hyperlink" Target="https://www.linkedin.com/posts/ashiishvpatil_throwback-advertising-agency-activity-6977577497391427584-WRAJ?utm_source=share&amp;utm_medium=member_desktop" TargetMode="External"/><Relationship Id="rId19" Type="http://schemas.openxmlformats.org/officeDocument/2006/relationships/hyperlink" Target="https://www.linkedin.com/posts/ashiishvpatil_mind-your-language-activity-6950671061457743873-LFux?utm_source=share&amp;utm_medium=member_desktop" TargetMode="External"/><Relationship Id="rId4" Type="http://schemas.openxmlformats.org/officeDocument/2006/relationships/hyperlink" Target="https://www.linkedin.com/posts/ashiishvpatil_aggley-veggley-is-a-unique-community-hangout-activity-7056865499875328000-L9Fu?utm_source=share&amp;utm_medium=member_desktop" TargetMode="External"/><Relationship Id="rId9" Type="http://schemas.openxmlformats.org/officeDocument/2006/relationships/hyperlink" Target="https://www.linkedin.com/posts/ashiishvpatil_special-needs-isspeshal-indeed-alag-hain-activity-6943432788620505088-JfTs?utm_source=share&amp;utm_medium=member_desktop" TargetMode="External"/><Relationship Id="rId14" Type="http://schemas.openxmlformats.org/officeDocument/2006/relationships/hyperlink" Target="https://www.linkedin.com/posts/ashiishvpatil_brandedcontent-contentmarketing-brandstory-activity-7140235822473134081-i_zb?utm_source=share&amp;utm_medium=member_deskt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3326D7-067F-BFB3-FC84-477EA7C4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834" y="609598"/>
            <a:ext cx="1632859" cy="914402"/>
          </a:xfrm>
        </p:spPr>
        <p:txBody>
          <a:bodyPr>
            <a:normAutofit/>
          </a:bodyPr>
          <a:lstStyle/>
          <a:p>
            <a:r>
              <a:rPr lang="en-IN" dirty="0"/>
              <a:t>Blogs &amp; Articles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D95DB0-2572-407D-A0A2-E6E129057BED}"/>
              </a:ext>
            </a:extLst>
          </p:cNvPr>
          <p:cNvSpPr txBox="1">
            <a:spLocks/>
          </p:cNvSpPr>
          <p:nvPr/>
        </p:nvSpPr>
        <p:spPr>
          <a:xfrm>
            <a:off x="178132" y="1347993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Movies, MTV, Marketing &amp; more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D00495-DD86-5E11-F40B-E308CFDB5420}"/>
              </a:ext>
            </a:extLst>
          </p:cNvPr>
          <p:cNvSpPr txBox="1">
            <a:spLocks/>
          </p:cNvSpPr>
          <p:nvPr/>
        </p:nvSpPr>
        <p:spPr>
          <a:xfrm>
            <a:off x="6262260" y="1338244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Inclusion, Neurodiversity, Life &amp; more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75070C-1611-AEB7-F12A-27449891AF3E}"/>
              </a:ext>
            </a:extLst>
          </p:cNvPr>
          <p:cNvSpPr txBox="1">
            <a:spLocks/>
          </p:cNvSpPr>
          <p:nvPr/>
        </p:nvSpPr>
        <p:spPr>
          <a:xfrm>
            <a:off x="97106" y="1835175"/>
            <a:ext cx="6165153" cy="502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How a terrible joke on dowry led to a web series on gender equality funded by the Gates foundation! &lt;</a:t>
            </a:r>
            <a:r>
              <a:rPr lang="en-IN" sz="1800" dirty="0">
                <a:hlinkClick r:id="rId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Ranveer Singh’s endorsement career began! &lt;</a:t>
            </a:r>
            <a:r>
              <a:rPr lang="en-IN" sz="1800" dirty="0">
                <a:hlinkClick r:id="rId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Semi </a:t>
            </a:r>
            <a:r>
              <a:rPr lang="en-IN" sz="1800" dirty="0" err="1"/>
              <a:t>Girebaal’s</a:t>
            </a:r>
            <a:r>
              <a:rPr lang="en-IN" sz="1800" dirty="0"/>
              <a:t> spoof show took down the Star Network! &lt;</a:t>
            </a:r>
            <a:r>
              <a:rPr lang="en-IN" sz="1800" dirty="0">
                <a:hlinkClick r:id="rId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MTV’s no budget spoof series became a box-office hit! &lt;</a:t>
            </a:r>
            <a:r>
              <a:rPr lang="en-IN" sz="1800" dirty="0">
                <a:hlinkClick r:id="rId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budget constraints led to a breakout web-series: Ladies room! &lt;</a:t>
            </a:r>
            <a:r>
              <a:rPr lang="en-IN" sz="1800" dirty="0">
                <a:hlinkClick r:id="rId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my son’s playdate inspired India’s 1</a:t>
            </a:r>
            <a:r>
              <a:rPr lang="en-IN" sz="1800" baseline="30000" dirty="0"/>
              <a:t>st</a:t>
            </a:r>
            <a:r>
              <a:rPr lang="en-IN" sz="1800" dirty="0"/>
              <a:t> sex-education show! &lt;</a:t>
            </a:r>
            <a:r>
              <a:rPr lang="en-IN" sz="1800" dirty="0">
                <a:hlinkClick r:id="rId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turn small parts of an idea into a large franchise! &lt;</a:t>
            </a:r>
            <a:r>
              <a:rPr lang="en-IN" sz="1800" dirty="0">
                <a:hlinkClick r:id="rId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pick an influencer for your content marketing! &lt;</a:t>
            </a:r>
            <a:r>
              <a:rPr lang="en-IN" sz="1800" dirty="0">
                <a:hlinkClick r:id="rId9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Top 10 Branded Content campaigns for 2023 &lt;</a:t>
            </a:r>
            <a:r>
              <a:rPr lang="en-IN" sz="1800" dirty="0">
                <a:hlinkClick r:id="rId1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4 Types of people who save or screw you during change! &lt;</a:t>
            </a:r>
            <a:r>
              <a:rPr lang="en-IN" sz="1800" dirty="0">
                <a:hlinkClick r:id="rId11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64DC81-3311-06F4-A581-DA3BC34DB7BA}"/>
              </a:ext>
            </a:extLst>
          </p:cNvPr>
          <p:cNvSpPr txBox="1">
            <a:spLocks/>
          </p:cNvSpPr>
          <p:nvPr/>
        </p:nvSpPr>
        <p:spPr>
          <a:xfrm>
            <a:off x="6262260" y="1835175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The 4C Framework to create Inclusive Content! &lt;</a:t>
            </a:r>
            <a:r>
              <a:rPr lang="en-IN" sz="1800" dirty="0">
                <a:hlinkClick r:id="rId1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Why Brands should create more Inclusive Content? &lt;</a:t>
            </a:r>
            <a:r>
              <a:rPr lang="en-IN" sz="1800" dirty="0">
                <a:hlinkClick r:id="rId1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Takeaways from the ASCI DEI conference! &lt;</a:t>
            </a:r>
            <a:r>
              <a:rPr lang="en-IN" sz="1800" dirty="0">
                <a:hlinkClick r:id="rId1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Learnings from my own late-autism diagnosis! &lt;</a:t>
            </a:r>
            <a:r>
              <a:rPr lang="en-IN" sz="1800" dirty="0">
                <a:hlinkClick r:id="rId1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Headlines from the JP Morgan Autism at Work Conference! &lt;</a:t>
            </a:r>
            <a:r>
              <a:rPr lang="en-IN" sz="1800" dirty="0">
                <a:hlinkClick r:id="rId1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What Autism and my son taught me as he turns 18&gt; &lt;</a:t>
            </a:r>
            <a:r>
              <a:rPr lang="en-IN" sz="1800" dirty="0">
                <a:hlinkClick r:id="rId1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Podcast on Mental Health with </a:t>
            </a:r>
            <a:r>
              <a:rPr lang="en-IN" sz="1800" dirty="0" err="1"/>
              <a:t>Goldiboy</a:t>
            </a:r>
            <a:r>
              <a:rPr lang="en-IN" sz="1800" dirty="0"/>
              <a:t> for </a:t>
            </a:r>
            <a:r>
              <a:rPr lang="en-IN" sz="1800" dirty="0" err="1"/>
              <a:t>Solh</a:t>
            </a:r>
            <a:r>
              <a:rPr lang="en-IN" sz="1800" dirty="0"/>
              <a:t> Wellness! &lt;</a:t>
            </a:r>
            <a:r>
              <a:rPr lang="en-IN" sz="1800" dirty="0">
                <a:hlinkClick r:id="rId1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Midday coverage on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19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Is Mr. Bean neurodivergent? &lt;</a:t>
            </a:r>
            <a:r>
              <a:rPr lang="en-IN" sz="1800" dirty="0">
                <a:hlinkClick r:id="rId2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Why do I write? &lt;</a:t>
            </a:r>
            <a:r>
              <a:rPr lang="en-IN" sz="1800" dirty="0">
                <a:hlinkClick r:id="rId21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Myths about Poetry! &lt;</a:t>
            </a:r>
            <a:r>
              <a:rPr lang="en-IN" sz="1800" dirty="0">
                <a:hlinkClick r:id="rId22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4196B6-F746-DA16-1A83-5BD89C906512}"/>
              </a:ext>
            </a:extLst>
          </p:cNvPr>
          <p:cNvSpPr txBox="1">
            <a:spLocks/>
          </p:cNvSpPr>
          <p:nvPr/>
        </p:nvSpPr>
        <p:spPr>
          <a:xfrm>
            <a:off x="10447649" y="126524"/>
            <a:ext cx="1632858" cy="46922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Buy Book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8E5650-5FB0-9A97-6DEF-CDB7BC51AA24}"/>
              </a:ext>
            </a:extLst>
          </p:cNvPr>
          <p:cNvSpPr txBox="1">
            <a:spLocks/>
          </p:cNvSpPr>
          <p:nvPr/>
        </p:nvSpPr>
        <p:spPr>
          <a:xfrm>
            <a:off x="8717806" y="127183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34F0FF-BEFE-7AF1-3F7A-699F848FF011}"/>
              </a:ext>
            </a:extLst>
          </p:cNvPr>
          <p:cNvSpPr txBox="1">
            <a:spLocks/>
          </p:cNvSpPr>
          <p:nvPr/>
        </p:nvSpPr>
        <p:spPr>
          <a:xfrm>
            <a:off x="6968835" y="106730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BB15581-4EED-C2E7-A582-2D16C4BAE069}"/>
              </a:ext>
            </a:extLst>
          </p:cNvPr>
          <p:cNvSpPr txBox="1">
            <a:spLocks/>
          </p:cNvSpPr>
          <p:nvPr/>
        </p:nvSpPr>
        <p:spPr>
          <a:xfrm>
            <a:off x="3229096" y="112668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AE1E25F-8614-08BC-5AD5-A16A0588C8CA}"/>
              </a:ext>
            </a:extLst>
          </p:cNvPr>
          <p:cNvSpPr txBox="1">
            <a:spLocks/>
          </p:cNvSpPr>
          <p:nvPr/>
        </p:nvSpPr>
        <p:spPr>
          <a:xfrm>
            <a:off x="1484409" y="112666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8F75FB0-B685-8A23-B4B2-5087CC154EED}"/>
              </a:ext>
            </a:extLst>
          </p:cNvPr>
          <p:cNvSpPr txBox="1">
            <a:spLocks/>
          </p:cNvSpPr>
          <p:nvPr/>
        </p:nvSpPr>
        <p:spPr>
          <a:xfrm>
            <a:off x="4972794" y="112667"/>
            <a:ext cx="18736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</p:spTree>
    <p:extLst>
      <p:ext uri="{BB962C8B-B14F-4D97-AF65-F5344CB8AC3E}">
        <p14:creationId xmlns:p14="http://schemas.microsoft.com/office/powerpoint/2010/main" val="377608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3326D7-067F-BFB3-FC84-477EA7C4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834" y="609598"/>
            <a:ext cx="1632859" cy="914402"/>
          </a:xfrm>
        </p:spPr>
        <p:txBody>
          <a:bodyPr>
            <a:normAutofit/>
          </a:bodyPr>
          <a:lstStyle/>
          <a:p>
            <a:r>
              <a:rPr lang="en-IN" dirty="0"/>
              <a:t>Blogs &amp; Articles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D95DB0-2572-407D-A0A2-E6E129057BED}"/>
              </a:ext>
            </a:extLst>
          </p:cNvPr>
          <p:cNvSpPr txBox="1">
            <a:spLocks/>
          </p:cNvSpPr>
          <p:nvPr/>
        </p:nvSpPr>
        <p:spPr>
          <a:xfrm>
            <a:off x="178132" y="1347993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Movies, MTV, Marketing &amp; more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D00495-DD86-5E11-F40B-E308CFDB5420}"/>
              </a:ext>
            </a:extLst>
          </p:cNvPr>
          <p:cNvSpPr txBox="1">
            <a:spLocks/>
          </p:cNvSpPr>
          <p:nvPr/>
        </p:nvSpPr>
        <p:spPr>
          <a:xfrm>
            <a:off x="6262260" y="1338244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Inclusion, Neurodiversity, Life &amp; more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75070C-1611-AEB7-F12A-27449891AF3E}"/>
              </a:ext>
            </a:extLst>
          </p:cNvPr>
          <p:cNvSpPr txBox="1">
            <a:spLocks/>
          </p:cNvSpPr>
          <p:nvPr/>
        </p:nvSpPr>
        <p:spPr>
          <a:xfrm>
            <a:off x="178132" y="1844924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How an outrageous celebrity campaign saved MTV from shutting down! &lt;</a:t>
            </a:r>
            <a:r>
              <a:rPr lang="en-IN" sz="1800" dirty="0">
                <a:hlinkClick r:id="rId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MTV’s personalize pitches body-slammed 70% of annual targets in 4 weeks! &lt;Link&gt;</a:t>
            </a:r>
          </a:p>
          <a:p>
            <a:pPr algn="l"/>
            <a:r>
              <a:rPr lang="en-IN" sz="1800" dirty="0"/>
              <a:t>2 Leadership Lessons Ram Gopal Varma taught me. And 1 he missed that led to disaster! &lt;Link&gt;</a:t>
            </a:r>
          </a:p>
          <a:p>
            <a:pPr algn="l"/>
            <a:r>
              <a:rPr lang="en-IN" sz="1800" dirty="0"/>
              <a:t>How India’s 1</a:t>
            </a:r>
            <a:r>
              <a:rPr lang="en-IN" sz="1800" baseline="30000" dirty="0"/>
              <a:t>st</a:t>
            </a:r>
            <a:r>
              <a:rPr lang="en-IN" sz="1800" dirty="0"/>
              <a:t> dating reality show came to be: </a:t>
            </a:r>
            <a:r>
              <a:rPr lang="en-IN" sz="1800" dirty="0" err="1"/>
              <a:t>Spitsvilla</a:t>
            </a:r>
            <a:r>
              <a:rPr lang="en-IN" sz="1800" dirty="0"/>
              <a:t>! &lt;Link&gt;</a:t>
            </a:r>
          </a:p>
          <a:p>
            <a:pPr algn="l"/>
            <a:r>
              <a:rPr lang="en-IN" sz="1800" dirty="0"/>
              <a:t>The 5.1P Writing Process and Tool! &lt;</a:t>
            </a:r>
            <a:r>
              <a:rPr lang="en-IN" sz="1800" dirty="0">
                <a:hlinkClick r:id="rId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bring Branded Content alive with details? &lt;</a:t>
            </a:r>
            <a:r>
              <a:rPr lang="en-IN" sz="1800" dirty="0">
                <a:hlinkClick r:id="rId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Show vs. Tell in your Branded Content? &lt;</a:t>
            </a:r>
            <a:r>
              <a:rPr lang="en-IN" sz="1800" dirty="0">
                <a:hlinkClick r:id="rId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What Baba Sehgal taught about using rhymes for content? &lt;</a:t>
            </a:r>
            <a:r>
              <a:rPr lang="en-IN" sz="1800" dirty="0">
                <a:hlinkClick r:id="rId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What Mad Magazine taught me about the power of small things for content? &lt;</a:t>
            </a:r>
            <a:r>
              <a:rPr lang="en-IN" sz="1800" dirty="0">
                <a:hlinkClick r:id="rId7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64DC81-3311-06F4-A581-DA3BC34DB7BA}"/>
              </a:ext>
            </a:extLst>
          </p:cNvPr>
          <p:cNvSpPr txBox="1">
            <a:spLocks/>
          </p:cNvSpPr>
          <p:nvPr/>
        </p:nvSpPr>
        <p:spPr>
          <a:xfrm>
            <a:off x="6262260" y="1835175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5 Ways to become a more Inclusive Manager! &lt;</a:t>
            </a:r>
            <a:r>
              <a:rPr lang="en-IN" sz="1800" dirty="0">
                <a:hlinkClick r:id="rId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Learning English for a Rupee a Day! &lt;</a:t>
            </a:r>
            <a:r>
              <a:rPr lang="en-IN" sz="1800" dirty="0">
                <a:hlinkClick r:id="rId9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Speed reading 101! &lt;</a:t>
            </a:r>
            <a:r>
              <a:rPr lang="en-IN" sz="1800" dirty="0">
                <a:hlinkClick r:id="rId1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Publishing my first book and doing my first store visits? &lt;</a:t>
            </a:r>
            <a:r>
              <a:rPr lang="en-IN" sz="1800" dirty="0">
                <a:hlinkClick r:id="rId11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What Celebrities endorsing </a:t>
            </a:r>
            <a:r>
              <a:rPr lang="en-IN" sz="1800" dirty="0" err="1"/>
              <a:t>Goldiboy</a:t>
            </a:r>
            <a:r>
              <a:rPr lang="en-IN" sz="1800" dirty="0"/>
              <a:t> and the Three Apes have to say? &lt;</a:t>
            </a:r>
            <a:r>
              <a:rPr lang="en-IN" sz="1800" dirty="0">
                <a:hlinkClick r:id="rId1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India’s biggest Neurodiversity Experts on </a:t>
            </a:r>
            <a:r>
              <a:rPr lang="en-IN" sz="1800" dirty="0" err="1"/>
              <a:t>Goldiboy</a:t>
            </a:r>
            <a:r>
              <a:rPr lang="en-IN" sz="1800" dirty="0"/>
              <a:t> and the Three Apes! &lt;</a:t>
            </a:r>
            <a:r>
              <a:rPr lang="en-IN" sz="1800" dirty="0">
                <a:hlinkClick r:id="rId1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use jealousy to power your performance! &lt;</a:t>
            </a:r>
            <a:r>
              <a:rPr lang="en-IN" sz="1800" dirty="0">
                <a:hlinkClick r:id="rId1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The </a:t>
            </a:r>
            <a:r>
              <a:rPr lang="en-IN" sz="1800" dirty="0" err="1"/>
              <a:t>Goldiboy</a:t>
            </a:r>
            <a:r>
              <a:rPr lang="en-IN" sz="1800" dirty="0"/>
              <a:t> book marketing plan! &lt;</a:t>
            </a:r>
            <a:r>
              <a:rPr lang="en-IN" sz="1800" dirty="0">
                <a:hlinkClick r:id="rId1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Headlines from the Coimbatore Book Fest and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16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4196B6-F746-DA16-1A83-5BD89C906512}"/>
              </a:ext>
            </a:extLst>
          </p:cNvPr>
          <p:cNvSpPr txBox="1">
            <a:spLocks/>
          </p:cNvSpPr>
          <p:nvPr/>
        </p:nvSpPr>
        <p:spPr>
          <a:xfrm>
            <a:off x="10447649" y="126524"/>
            <a:ext cx="1632858" cy="46922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Buy Book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8E5650-5FB0-9A97-6DEF-CDB7BC51AA24}"/>
              </a:ext>
            </a:extLst>
          </p:cNvPr>
          <p:cNvSpPr txBox="1">
            <a:spLocks/>
          </p:cNvSpPr>
          <p:nvPr/>
        </p:nvSpPr>
        <p:spPr>
          <a:xfrm>
            <a:off x="8717806" y="127183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34F0FF-BEFE-7AF1-3F7A-699F848FF011}"/>
              </a:ext>
            </a:extLst>
          </p:cNvPr>
          <p:cNvSpPr txBox="1">
            <a:spLocks/>
          </p:cNvSpPr>
          <p:nvPr/>
        </p:nvSpPr>
        <p:spPr>
          <a:xfrm>
            <a:off x="6968835" y="106730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BB15581-4EED-C2E7-A582-2D16C4BAE069}"/>
              </a:ext>
            </a:extLst>
          </p:cNvPr>
          <p:cNvSpPr txBox="1">
            <a:spLocks/>
          </p:cNvSpPr>
          <p:nvPr/>
        </p:nvSpPr>
        <p:spPr>
          <a:xfrm>
            <a:off x="3229096" y="112668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AE1E25F-8614-08BC-5AD5-A16A0588C8CA}"/>
              </a:ext>
            </a:extLst>
          </p:cNvPr>
          <p:cNvSpPr txBox="1">
            <a:spLocks/>
          </p:cNvSpPr>
          <p:nvPr/>
        </p:nvSpPr>
        <p:spPr>
          <a:xfrm>
            <a:off x="1484409" y="112666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8F75FB0-B685-8A23-B4B2-5087CC154EED}"/>
              </a:ext>
            </a:extLst>
          </p:cNvPr>
          <p:cNvSpPr txBox="1">
            <a:spLocks/>
          </p:cNvSpPr>
          <p:nvPr/>
        </p:nvSpPr>
        <p:spPr>
          <a:xfrm>
            <a:off x="4972794" y="112667"/>
            <a:ext cx="18736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</p:spTree>
    <p:extLst>
      <p:ext uri="{BB962C8B-B14F-4D97-AF65-F5344CB8AC3E}">
        <p14:creationId xmlns:p14="http://schemas.microsoft.com/office/powerpoint/2010/main" val="42301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3326D7-067F-BFB3-FC84-477EA7C4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834" y="609598"/>
            <a:ext cx="1632859" cy="914402"/>
          </a:xfrm>
        </p:spPr>
        <p:txBody>
          <a:bodyPr>
            <a:normAutofit/>
          </a:bodyPr>
          <a:lstStyle/>
          <a:p>
            <a:r>
              <a:rPr lang="en-IN" dirty="0"/>
              <a:t>Blogs &amp; Articles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D95DB0-2572-407D-A0A2-E6E129057BED}"/>
              </a:ext>
            </a:extLst>
          </p:cNvPr>
          <p:cNvSpPr txBox="1">
            <a:spLocks/>
          </p:cNvSpPr>
          <p:nvPr/>
        </p:nvSpPr>
        <p:spPr>
          <a:xfrm>
            <a:off x="178132" y="1347993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Movies, MTV, Marketing &amp; more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D00495-DD86-5E11-F40B-E308CFDB5420}"/>
              </a:ext>
            </a:extLst>
          </p:cNvPr>
          <p:cNvSpPr txBox="1">
            <a:spLocks/>
          </p:cNvSpPr>
          <p:nvPr/>
        </p:nvSpPr>
        <p:spPr>
          <a:xfrm>
            <a:off x="6262260" y="1338244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Inclusion, Neurodiversity, Life &amp; more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75070C-1611-AEB7-F12A-27449891AF3E}"/>
              </a:ext>
            </a:extLst>
          </p:cNvPr>
          <p:cNvSpPr txBox="1">
            <a:spLocks/>
          </p:cNvSpPr>
          <p:nvPr/>
        </p:nvSpPr>
        <p:spPr>
          <a:xfrm>
            <a:off x="178132" y="1844924"/>
            <a:ext cx="6097978" cy="5013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How to use kindness to create branded content! &lt;Link&gt;</a:t>
            </a:r>
          </a:p>
          <a:p>
            <a:pPr algn="l"/>
            <a:r>
              <a:rPr lang="en-IN" sz="1800" dirty="0"/>
              <a:t>The 3 most imp words I learnt from my directorial debut! &lt;Link&gt;</a:t>
            </a:r>
          </a:p>
          <a:p>
            <a:pPr algn="l"/>
            <a:r>
              <a:rPr lang="en-IN" sz="1800" dirty="0"/>
              <a:t>10 years of India’s 1</a:t>
            </a:r>
            <a:r>
              <a:rPr lang="en-IN" sz="1800" baseline="30000" dirty="0"/>
              <a:t>st</a:t>
            </a:r>
            <a:r>
              <a:rPr lang="en-IN" sz="1800" dirty="0"/>
              <a:t> Brand Feature Film! &lt;</a:t>
            </a:r>
            <a:r>
              <a:rPr lang="en-IN" sz="1800" dirty="0">
                <a:hlinkClick r:id="rId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use a Bhojpuri item number to launch Schezwan Chutney in UP/ Bihar for Chings! &lt;</a:t>
            </a:r>
            <a:r>
              <a:rPr lang="en-IN" sz="1800" dirty="0">
                <a:hlinkClick r:id="rId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Behind the Scenes of the Hyundai Grand i10 NIOS product film! &lt;</a:t>
            </a:r>
            <a:r>
              <a:rPr lang="en-IN" sz="1800" dirty="0">
                <a:hlinkClick r:id="rId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The Hyundai Grand i10NIOS product film! &lt;</a:t>
            </a:r>
            <a:r>
              <a:rPr lang="en-IN" sz="1800" dirty="0">
                <a:hlinkClick r:id="rId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The Hyundai Aura product film! &lt;</a:t>
            </a:r>
            <a:r>
              <a:rPr lang="en-IN" sz="1800" dirty="0">
                <a:hlinkClick r:id="rId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Dubai Tourism reality series trailer! &lt;</a:t>
            </a:r>
            <a:r>
              <a:rPr lang="en-IN" sz="1800" dirty="0">
                <a:hlinkClick r:id="rId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Fiction series on MX Player, trailer! &lt;</a:t>
            </a:r>
            <a:r>
              <a:rPr lang="en-IN" sz="1800" dirty="0">
                <a:hlinkClick r:id="rId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bypass Approval by Committee? &lt;</a:t>
            </a:r>
            <a:r>
              <a:rPr lang="en-IN" sz="1800" dirty="0">
                <a:hlinkClick r:id="rId9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to share Creative Feedback? &lt;</a:t>
            </a:r>
            <a:r>
              <a:rPr lang="en-IN" sz="1800" dirty="0">
                <a:hlinkClick r:id="rId1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a Bar Fight led to amazing Branded Content? &lt;</a:t>
            </a:r>
            <a:r>
              <a:rPr lang="en-IN" sz="1800" dirty="0">
                <a:hlinkClick r:id="rId11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64DC81-3311-06F4-A581-DA3BC34DB7BA}"/>
              </a:ext>
            </a:extLst>
          </p:cNvPr>
          <p:cNvSpPr txBox="1">
            <a:spLocks/>
          </p:cNvSpPr>
          <p:nvPr/>
        </p:nvSpPr>
        <p:spPr>
          <a:xfrm>
            <a:off x="6262260" y="1835175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4196B6-F746-DA16-1A83-5BD89C906512}"/>
              </a:ext>
            </a:extLst>
          </p:cNvPr>
          <p:cNvSpPr txBox="1">
            <a:spLocks/>
          </p:cNvSpPr>
          <p:nvPr/>
        </p:nvSpPr>
        <p:spPr>
          <a:xfrm>
            <a:off x="10447649" y="126524"/>
            <a:ext cx="1632858" cy="46922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Buy Book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8E5650-5FB0-9A97-6DEF-CDB7BC51AA24}"/>
              </a:ext>
            </a:extLst>
          </p:cNvPr>
          <p:cNvSpPr txBox="1">
            <a:spLocks/>
          </p:cNvSpPr>
          <p:nvPr/>
        </p:nvSpPr>
        <p:spPr>
          <a:xfrm>
            <a:off x="8717806" y="127183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34F0FF-BEFE-7AF1-3F7A-699F848FF011}"/>
              </a:ext>
            </a:extLst>
          </p:cNvPr>
          <p:cNvSpPr txBox="1">
            <a:spLocks/>
          </p:cNvSpPr>
          <p:nvPr/>
        </p:nvSpPr>
        <p:spPr>
          <a:xfrm>
            <a:off x="6968835" y="106730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BB15581-4EED-C2E7-A582-2D16C4BAE069}"/>
              </a:ext>
            </a:extLst>
          </p:cNvPr>
          <p:cNvSpPr txBox="1">
            <a:spLocks/>
          </p:cNvSpPr>
          <p:nvPr/>
        </p:nvSpPr>
        <p:spPr>
          <a:xfrm>
            <a:off x="3229096" y="112668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AE1E25F-8614-08BC-5AD5-A16A0588C8CA}"/>
              </a:ext>
            </a:extLst>
          </p:cNvPr>
          <p:cNvSpPr txBox="1">
            <a:spLocks/>
          </p:cNvSpPr>
          <p:nvPr/>
        </p:nvSpPr>
        <p:spPr>
          <a:xfrm>
            <a:off x="1484409" y="112666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8F75FB0-B685-8A23-B4B2-5087CC154EED}"/>
              </a:ext>
            </a:extLst>
          </p:cNvPr>
          <p:cNvSpPr txBox="1">
            <a:spLocks/>
          </p:cNvSpPr>
          <p:nvPr/>
        </p:nvSpPr>
        <p:spPr>
          <a:xfrm>
            <a:off x="4972794" y="112667"/>
            <a:ext cx="18736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83FDC4-E06A-A345-8F49-4DD52C298963}"/>
              </a:ext>
            </a:extLst>
          </p:cNvPr>
          <p:cNvSpPr txBox="1">
            <a:spLocks/>
          </p:cNvSpPr>
          <p:nvPr/>
        </p:nvSpPr>
        <p:spPr>
          <a:xfrm>
            <a:off x="6276110" y="1862881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Mental Health podcast with </a:t>
            </a:r>
            <a:r>
              <a:rPr lang="en-IN" sz="1800" dirty="0" err="1"/>
              <a:t>MyndStories</a:t>
            </a:r>
            <a:r>
              <a:rPr lang="en-IN" sz="1800" dirty="0"/>
              <a:t>! &lt;</a:t>
            </a:r>
            <a:r>
              <a:rPr lang="en-IN" sz="1800" dirty="0">
                <a:hlinkClick r:id="rId1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What does Freedom mean to you? Spoken word poetry &lt;</a:t>
            </a:r>
            <a:r>
              <a:rPr lang="en-IN" sz="1800" dirty="0">
                <a:hlinkClick r:id="rId1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Children’s Toy Library inauguration at Nair Hospital… donated by our son, </a:t>
            </a:r>
            <a:r>
              <a:rPr lang="en-IN" sz="1800" dirty="0" err="1"/>
              <a:t>Risshan</a:t>
            </a:r>
            <a:r>
              <a:rPr lang="en-IN" sz="1800" dirty="0"/>
              <a:t>! &lt;</a:t>
            </a:r>
            <a:r>
              <a:rPr lang="en-IN" sz="1800" dirty="0">
                <a:hlinkClick r:id="rId1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Indian Express coverage on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1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Amazon books Insta live with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1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 err="1"/>
              <a:t>Instalive</a:t>
            </a:r>
            <a:r>
              <a:rPr lang="en-IN" sz="1800" dirty="0"/>
              <a:t> on Parenting Neurodivergent rockstars! &lt;</a:t>
            </a:r>
            <a:r>
              <a:rPr lang="en-IN" sz="1800" dirty="0">
                <a:hlinkClick r:id="rId1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 err="1"/>
              <a:t>Sarthek</a:t>
            </a:r>
            <a:r>
              <a:rPr lang="en-IN" sz="1800" dirty="0"/>
              <a:t> Educational Trust DEI Conference headlines! &lt;</a:t>
            </a:r>
            <a:r>
              <a:rPr lang="en-IN" sz="1800" dirty="0">
                <a:hlinkClick r:id="rId1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5 Reasons Not to Buy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19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Care4Autism blog on </a:t>
            </a:r>
            <a:r>
              <a:rPr lang="en-IN" sz="1800" dirty="0" err="1"/>
              <a:t>Goldiboy</a:t>
            </a:r>
            <a:r>
              <a:rPr lang="en-IN" sz="1800" dirty="0"/>
              <a:t>! &lt;</a:t>
            </a:r>
            <a:r>
              <a:rPr lang="en-IN" sz="1800" dirty="0">
                <a:hlinkClick r:id="rId2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NOT to manage time, spoken word! &lt;</a:t>
            </a:r>
            <a:r>
              <a:rPr lang="en-IN" sz="1800" dirty="0">
                <a:hlinkClick r:id="rId21"/>
              </a:rPr>
              <a:t>Link</a:t>
            </a:r>
            <a:r>
              <a:rPr lang="en-IN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200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3326D7-067F-BFB3-FC84-477EA7C4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834" y="609598"/>
            <a:ext cx="1632859" cy="914402"/>
          </a:xfrm>
        </p:spPr>
        <p:txBody>
          <a:bodyPr>
            <a:normAutofit/>
          </a:bodyPr>
          <a:lstStyle/>
          <a:p>
            <a:r>
              <a:rPr lang="en-IN" dirty="0"/>
              <a:t>Blogs &amp; Articles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D95DB0-2572-407D-A0A2-E6E129057BED}"/>
              </a:ext>
            </a:extLst>
          </p:cNvPr>
          <p:cNvSpPr txBox="1">
            <a:spLocks/>
          </p:cNvSpPr>
          <p:nvPr/>
        </p:nvSpPr>
        <p:spPr>
          <a:xfrm>
            <a:off x="178132" y="1290118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Movies, MTV, Marketing &amp; more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D00495-DD86-5E11-F40B-E308CFDB5420}"/>
              </a:ext>
            </a:extLst>
          </p:cNvPr>
          <p:cNvSpPr txBox="1">
            <a:spLocks/>
          </p:cNvSpPr>
          <p:nvPr/>
        </p:nvSpPr>
        <p:spPr>
          <a:xfrm>
            <a:off x="6262260" y="1338244"/>
            <a:ext cx="5807031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Inclusion, Neurodiversity, Life &amp; more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575070C-1611-AEB7-F12A-27449891AF3E}"/>
              </a:ext>
            </a:extLst>
          </p:cNvPr>
          <p:cNvSpPr txBox="1">
            <a:spLocks/>
          </p:cNvSpPr>
          <p:nvPr/>
        </p:nvSpPr>
        <p:spPr>
          <a:xfrm>
            <a:off x="178132" y="1844924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64DC81-3311-06F4-A581-DA3BC34DB7BA}"/>
              </a:ext>
            </a:extLst>
          </p:cNvPr>
          <p:cNvSpPr txBox="1">
            <a:spLocks/>
          </p:cNvSpPr>
          <p:nvPr/>
        </p:nvSpPr>
        <p:spPr>
          <a:xfrm>
            <a:off x="6262260" y="1835175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4196B6-F746-DA16-1A83-5BD89C906512}"/>
              </a:ext>
            </a:extLst>
          </p:cNvPr>
          <p:cNvSpPr txBox="1">
            <a:spLocks/>
          </p:cNvSpPr>
          <p:nvPr/>
        </p:nvSpPr>
        <p:spPr>
          <a:xfrm>
            <a:off x="10447649" y="126524"/>
            <a:ext cx="1632858" cy="46922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Buy Book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8E5650-5FB0-9A97-6DEF-CDB7BC51AA24}"/>
              </a:ext>
            </a:extLst>
          </p:cNvPr>
          <p:cNvSpPr txBox="1">
            <a:spLocks/>
          </p:cNvSpPr>
          <p:nvPr/>
        </p:nvSpPr>
        <p:spPr>
          <a:xfrm>
            <a:off x="8717806" y="127183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34F0FF-BEFE-7AF1-3F7A-699F848FF011}"/>
              </a:ext>
            </a:extLst>
          </p:cNvPr>
          <p:cNvSpPr txBox="1">
            <a:spLocks/>
          </p:cNvSpPr>
          <p:nvPr/>
        </p:nvSpPr>
        <p:spPr>
          <a:xfrm>
            <a:off x="6968835" y="106730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BB15581-4EED-C2E7-A582-2D16C4BAE069}"/>
              </a:ext>
            </a:extLst>
          </p:cNvPr>
          <p:cNvSpPr txBox="1">
            <a:spLocks/>
          </p:cNvSpPr>
          <p:nvPr/>
        </p:nvSpPr>
        <p:spPr>
          <a:xfrm>
            <a:off x="3229096" y="112668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AE1E25F-8614-08BC-5AD5-A16A0588C8CA}"/>
              </a:ext>
            </a:extLst>
          </p:cNvPr>
          <p:cNvSpPr txBox="1">
            <a:spLocks/>
          </p:cNvSpPr>
          <p:nvPr/>
        </p:nvSpPr>
        <p:spPr>
          <a:xfrm>
            <a:off x="1484409" y="112666"/>
            <a:ext cx="16328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8F75FB0-B685-8A23-B4B2-5087CC154EED}"/>
              </a:ext>
            </a:extLst>
          </p:cNvPr>
          <p:cNvSpPr txBox="1">
            <a:spLocks/>
          </p:cNvSpPr>
          <p:nvPr/>
        </p:nvSpPr>
        <p:spPr>
          <a:xfrm>
            <a:off x="4972794" y="112667"/>
            <a:ext cx="1873658" cy="4692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83FDC4-E06A-A345-8F49-4DD52C298963}"/>
              </a:ext>
            </a:extLst>
          </p:cNvPr>
          <p:cNvSpPr txBox="1">
            <a:spLocks/>
          </p:cNvSpPr>
          <p:nvPr/>
        </p:nvSpPr>
        <p:spPr>
          <a:xfrm>
            <a:off x="6276110" y="1862881"/>
            <a:ext cx="5807031" cy="470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 err="1"/>
              <a:t>Goldiboy</a:t>
            </a:r>
            <a:r>
              <a:rPr lang="en-IN" sz="1800" dirty="0"/>
              <a:t> announcer in Times of India! &lt;</a:t>
            </a:r>
            <a:r>
              <a:rPr lang="en-IN" sz="1800" dirty="0">
                <a:hlinkClick r:id="rId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Mera Naam </a:t>
            </a:r>
            <a:r>
              <a:rPr lang="en-IN" sz="1800" dirty="0" err="1"/>
              <a:t>Risshan</a:t>
            </a:r>
            <a:r>
              <a:rPr lang="en-IN" sz="1800" dirty="0"/>
              <a:t> Hai, spoken word poetry! &lt;</a:t>
            </a:r>
            <a:r>
              <a:rPr lang="en-IN" sz="1800" dirty="0">
                <a:hlinkClick r:id="rId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Neurodivergent community centre in Pune, spoken word poetry! &lt;</a:t>
            </a:r>
            <a:r>
              <a:rPr lang="en-IN" sz="1800" dirty="0">
                <a:hlinkClick r:id="rId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Things “normal” people say about people with autism, sketch comedy! &lt;</a:t>
            </a:r>
            <a:r>
              <a:rPr lang="en-IN" sz="1800" dirty="0">
                <a:hlinkClick r:id="rId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Stand up comedy, Why we all need to be a little autistic! &lt;</a:t>
            </a:r>
            <a:r>
              <a:rPr lang="en-IN" sz="1800" dirty="0">
                <a:hlinkClick r:id="rId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Letting go… how to! &lt;</a:t>
            </a:r>
            <a:r>
              <a:rPr lang="en-IN" sz="1800" dirty="0">
                <a:hlinkClick r:id="rId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Sensitising people about autism, a case study with a driver from Uttarakhand! &lt;</a:t>
            </a:r>
            <a:r>
              <a:rPr lang="en-IN" sz="1800" dirty="0">
                <a:hlinkClick r:id="rId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Different, not less featuring </a:t>
            </a:r>
            <a:r>
              <a:rPr lang="en-IN" sz="1800" dirty="0" err="1"/>
              <a:t>Risshan</a:t>
            </a:r>
            <a:r>
              <a:rPr lang="en-IN" sz="1800" dirty="0"/>
              <a:t>! &lt;</a:t>
            </a:r>
            <a:r>
              <a:rPr lang="en-IN" sz="1800" dirty="0">
                <a:hlinkClick r:id="rId9"/>
              </a:rPr>
              <a:t>Link</a:t>
            </a:r>
            <a:r>
              <a:rPr lang="en-IN" sz="1800" dirty="0"/>
              <a:t>&gt;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3B0A087-B166-A773-A986-87F182F774D6}"/>
              </a:ext>
            </a:extLst>
          </p:cNvPr>
          <p:cNvSpPr txBox="1">
            <a:spLocks/>
          </p:cNvSpPr>
          <p:nvPr/>
        </p:nvSpPr>
        <p:spPr>
          <a:xfrm>
            <a:off x="108859" y="1759339"/>
            <a:ext cx="6153401" cy="52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/>
              <a:t>How kidnapping an African </a:t>
            </a:r>
            <a:r>
              <a:rPr lang="en-IN" sz="1800" dirty="0" err="1"/>
              <a:t>hostelite</a:t>
            </a:r>
            <a:r>
              <a:rPr lang="en-IN" sz="1800" dirty="0"/>
              <a:t> in Mumbai saved the Malibu Rum campaign! &lt;</a:t>
            </a:r>
            <a:r>
              <a:rPr lang="en-IN" sz="1800" dirty="0">
                <a:hlinkClick r:id="rId10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Throwback to the biggest logo ever in an ad for a client! &lt;</a:t>
            </a:r>
            <a:r>
              <a:rPr lang="en-IN" sz="1800" dirty="0">
                <a:hlinkClick r:id="rId11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Is Andy Warhol’s pop art the coolest Branded Content ever? &lt;</a:t>
            </a:r>
            <a:r>
              <a:rPr lang="en-IN" sz="1800" dirty="0">
                <a:hlinkClick r:id="rId12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How a branded content giveaway turned into a Xmas phenomenon? &lt;</a:t>
            </a:r>
            <a:r>
              <a:rPr lang="en-IN" sz="1800" dirty="0">
                <a:hlinkClick r:id="rId13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Is the Angry Young Man back in Bollywood? &lt;</a:t>
            </a:r>
            <a:r>
              <a:rPr lang="en-IN" sz="1800" dirty="0">
                <a:hlinkClick r:id="rId14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Lessons from Shahrukh Khan’s relaunch in 2023! &lt;</a:t>
            </a:r>
            <a:r>
              <a:rPr lang="en-IN" sz="1800" dirty="0">
                <a:hlinkClick r:id="rId15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Comedy and Judd Apatow! &lt;</a:t>
            </a:r>
            <a:r>
              <a:rPr lang="en-IN" sz="1800" dirty="0">
                <a:hlinkClick r:id="rId16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Guillermo Del Toro to first time filmmakers! &lt;</a:t>
            </a:r>
            <a:r>
              <a:rPr lang="en-IN" sz="1800" dirty="0">
                <a:hlinkClick r:id="rId17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Writing advice from Scott Adams of Dilbert! &lt;</a:t>
            </a:r>
            <a:r>
              <a:rPr lang="en-IN" sz="1800" dirty="0">
                <a:hlinkClick r:id="rId18"/>
              </a:rPr>
              <a:t>Link</a:t>
            </a:r>
            <a:r>
              <a:rPr lang="en-IN" sz="1800" dirty="0"/>
              <a:t>&gt;</a:t>
            </a:r>
          </a:p>
          <a:p>
            <a:pPr algn="l"/>
            <a:r>
              <a:rPr lang="en-IN" sz="1800" dirty="0"/>
              <a:t>The case study of English in Bollywood and impact on box office! &lt;</a:t>
            </a:r>
            <a:r>
              <a:rPr lang="en-IN" sz="1800" dirty="0">
                <a:hlinkClick r:id="rId19"/>
              </a:rPr>
              <a:t>Link</a:t>
            </a:r>
            <a:r>
              <a:rPr lang="en-IN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720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1093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CONTENT THAT CAPTURES CONSUMERS</dc:title>
  <dc:creator>Ashiish V Patil</dc:creator>
  <cp:lastModifiedBy>Ashiish V Patil</cp:lastModifiedBy>
  <cp:revision>6</cp:revision>
  <dcterms:created xsi:type="dcterms:W3CDTF">2024-01-07T09:23:13Z</dcterms:created>
  <dcterms:modified xsi:type="dcterms:W3CDTF">2024-01-20T16:48:58Z</dcterms:modified>
</cp:coreProperties>
</file>