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6" autoAdjust="0"/>
    <p:restoredTop sz="94660"/>
  </p:normalViewPr>
  <p:slideViewPr>
    <p:cSldViewPr snapToGrid="0" showGuides="1">
      <p:cViewPr>
        <p:scale>
          <a:sx n="82" d="100"/>
          <a:sy n="82" d="100"/>
        </p:scale>
        <p:origin x="658" y="9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52F1-9E10-1DD3-361C-64CD3BC88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6EF94-2E71-3957-4E0D-CAE67C304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B8E5-B905-4DF7-C199-45F61C30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804-9111-4CE0-858D-9F5CAAC7380E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E91B-B92E-BF7A-DB5D-335B0A90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560F3-4EFE-0CFF-64F2-F631C058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3893-EB7D-421A-BCB3-A199440B8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0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327C-561A-B376-7138-C686E80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61609-D814-0184-747C-F8721738C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6AC6C-28BA-E1B8-A48C-B6605154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804-9111-4CE0-858D-9F5CAAC7380E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1231B-BE7F-316F-40FF-DFF821A4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E9E08-EAE2-41C0-5FAF-2FD9D3CA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3893-EB7D-421A-BCB3-A199440B8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38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E70B4-3F54-1B0C-4404-7C24C3AAD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D54C1-9E59-30EF-71DF-232B6E9E7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3252-1190-9988-269C-DD7AFE99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804-9111-4CE0-858D-9F5CAAC7380E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30CFC-AB70-3AFB-7EDF-0C75BF21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29E5-A6A6-2B88-1D7A-40AB46F6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3893-EB7D-421A-BCB3-A199440B8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08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0F76-F3D4-CD8E-2866-A3107906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9881-27C6-2B8D-6117-65AF7AF63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8E8DA-3600-3FF3-9427-1C4D620F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804-9111-4CE0-858D-9F5CAAC7380E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4B196-588F-93E8-2A0A-F1081698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BE8E-1D3E-005D-5FC8-FC9AA873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3893-EB7D-421A-BCB3-A199440B8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5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7DA9-35F8-335A-C182-9B660BC1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9BB6E-E9C2-F199-573C-6DD274F9A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6710-BFD8-D921-ED37-F55FDA09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804-9111-4CE0-858D-9F5CAAC7380E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4E1C0-4D20-6005-E42B-7AD6C154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DEADC-4238-71B1-1646-6512F665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3893-EB7D-421A-BCB3-A199440B8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27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8CD1-7DF9-405F-BCAF-21F831B2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58478-01DD-899F-C3F9-D58DDFB48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82AA4-9B22-6894-6F91-68B0C2CFE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82B72-DA52-2AC6-D322-EA29AF32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804-9111-4CE0-858D-9F5CAAC7380E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979C2-7B3B-086F-6150-449A4E27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513DE-3074-77AD-6B6C-54CB3B07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3893-EB7D-421A-BCB3-A199440B8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97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B6BA-5A99-3B8E-CDAE-FE484C08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66E16-F914-7383-7082-5A7BC6127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C3168-EC05-5A77-F847-B6548CB11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71CA3-3746-2B2F-AE17-8D638654A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A79D4-563D-D290-4562-49D784603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69805-E384-5A17-7ED9-60CF2832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804-9111-4CE0-858D-9F5CAAC7380E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3394B-BDE2-DAE2-1278-8C85D1E0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CDDF4-847D-86D5-9A36-E68ED200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3893-EB7D-421A-BCB3-A199440B8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80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408A-FB28-DD8C-26D3-96887D66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3EA8A-8D0F-D232-61FF-1BEF1489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804-9111-4CE0-858D-9F5CAAC7380E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567E4-F8FE-28B6-CB64-143D6140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B2EFD-595A-3F85-A3CD-B5F647F9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3893-EB7D-421A-BCB3-A199440B8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08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0CB3E-F54E-F6AA-F730-A78E0DC9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804-9111-4CE0-858D-9F5CAAC7380E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D623D-FF07-173E-E56C-53455B84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4750F-9815-9CE3-33CB-7A205FFC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3893-EB7D-421A-BCB3-A199440B8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26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D190-56A7-45B6-1EB3-0CCCB00B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482B-733F-1875-279B-D2A11FBC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4D5F6-76FD-EB78-36A5-17D61469B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8F500-EC8F-2F37-C15C-C6B7AEFA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804-9111-4CE0-858D-9F5CAAC7380E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84E25-28E4-4C95-A45D-5DBF9182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62F46-A11F-8B7F-3DB4-CE8ACB45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3893-EB7D-421A-BCB3-A199440B8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8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A67C-3757-A648-C15A-DCBFBE51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40996-FCAC-A88A-BD2F-7CCE1BC42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14C23-D7FB-882E-AC2D-4538ED119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63CBC-7820-381C-927B-925E9A83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804-9111-4CE0-858D-9F5CAAC7380E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2DED2-8EC9-2E13-F5E6-C1BA619D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EED48-D821-B1F7-2C16-49EE0ECA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3893-EB7D-421A-BCB3-A199440B8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18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0AA18-A807-1967-AC8F-0D233215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92D98-B7E8-20A2-DFAF-9302D14B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1099-E8AF-6EF2-8112-2D3645D50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CA804-9111-4CE0-858D-9F5CAAC7380E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6C60-4F93-AB99-F1D1-765654C6A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6FB9A-C0A8-5AEA-E584-CF547E6D1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3893-EB7D-421A-BCB3-A199440B8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02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8rAJFZniJHYqUSRu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AD98C2-410B-BF18-5106-06B48681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8" y="17255"/>
            <a:ext cx="11688417" cy="1325563"/>
          </a:xfrm>
        </p:spPr>
        <p:txBody>
          <a:bodyPr>
            <a:noAutofit/>
          </a:bodyPr>
          <a:lstStyle/>
          <a:p>
            <a:r>
              <a:rPr lang="en-IN" sz="3600" dirty="0"/>
              <a:t>Snapshot from Branded Entertainment workshop | Pilot testing the theme/ some content from the 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7CD84-8637-7A77-F828-A83A473E071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6791" y="1342818"/>
            <a:ext cx="7871791" cy="4427882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72643FF5-D9E9-B4D4-01FB-F3C21ED74597}"/>
              </a:ext>
            </a:extLst>
          </p:cNvPr>
          <p:cNvSpPr txBox="1">
            <a:spLocks/>
          </p:cNvSpPr>
          <p:nvPr/>
        </p:nvSpPr>
        <p:spPr>
          <a:xfrm>
            <a:off x="271672" y="5770700"/>
            <a:ext cx="11688417" cy="1061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IN" sz="2400" dirty="0"/>
              <a:t>Workshop duration: 90 mins | Format: [Virtual] Zoom conference</a:t>
            </a:r>
          </a:p>
          <a:p>
            <a:pPr algn="ctr"/>
            <a:r>
              <a:rPr lang="en-IN" sz="2400" dirty="0"/>
              <a:t>Platform: LinkedIn | Feedback: Google form [</a:t>
            </a:r>
            <a:r>
              <a:rPr lang="en-IN" sz="2400" dirty="0">
                <a:hlinkClick r:id="rId3"/>
              </a:rPr>
              <a:t>Link</a:t>
            </a:r>
            <a:r>
              <a:rPr lang="en-IN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3779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AD98C2-410B-BF18-5106-06B48681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9" y="49691"/>
            <a:ext cx="11688417" cy="1113185"/>
          </a:xfrm>
        </p:spPr>
        <p:txBody>
          <a:bodyPr>
            <a:noAutofit/>
          </a:bodyPr>
          <a:lstStyle/>
          <a:p>
            <a:r>
              <a:rPr lang="en-IN" sz="3600" dirty="0"/>
              <a:t>Interest in a longer paid online course… </a:t>
            </a:r>
            <a:endParaRPr lang="en-IN" sz="2400" dirty="0"/>
          </a:p>
        </p:txBody>
      </p:sp>
      <p:pic>
        <p:nvPicPr>
          <p:cNvPr id="11266" name="Picture 2" descr="Forms response chart. Question title: Would you be interested in an Online Masterclass conducted by Ashiish that covers all the above in greater detail?. Number of responses: 35 responses.">
            <a:extLst>
              <a:ext uri="{FF2B5EF4-FFF2-40B4-BE49-F238E27FC236}">
                <a16:creationId xmlns:a16="http://schemas.microsoft.com/office/drawing/2014/main" id="{4A5606EE-49D1-11DF-2C67-9B11EB8CA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52731" y="1188525"/>
            <a:ext cx="7681568" cy="286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3311093A-430E-59CB-95A5-DBF59AEC6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44327" y="4055166"/>
            <a:ext cx="7589971" cy="27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5ADA79E0-DC1F-CD62-F7A2-D5AD43B96F31}"/>
              </a:ext>
            </a:extLst>
          </p:cNvPr>
          <p:cNvSpPr txBox="1">
            <a:spLocks/>
          </p:cNvSpPr>
          <p:nvPr/>
        </p:nvSpPr>
        <p:spPr>
          <a:xfrm>
            <a:off x="188843" y="606287"/>
            <a:ext cx="2892287" cy="5933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IN" sz="2000" dirty="0"/>
              <a:t>54% were happy to sign up and 46% subject to price being right.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97% were sure to recommend it to others.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16CEA7-25BC-E06A-5BA5-56551DFB702F}"/>
              </a:ext>
            </a:extLst>
          </p:cNvPr>
          <p:cNvCxnSpPr>
            <a:cxnSpLocks/>
          </p:cNvCxnSpPr>
          <p:nvPr/>
        </p:nvCxnSpPr>
        <p:spPr>
          <a:xfrm flipV="1">
            <a:off x="1083365" y="3230217"/>
            <a:ext cx="3369366" cy="149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C3E016-4133-8F0D-ED2C-6F22000322FA}"/>
              </a:ext>
            </a:extLst>
          </p:cNvPr>
          <p:cNvCxnSpPr>
            <a:cxnSpLocks/>
            <a:endCxn id="11268" idx="1"/>
          </p:cNvCxnSpPr>
          <p:nvPr/>
        </p:nvCxnSpPr>
        <p:spPr>
          <a:xfrm>
            <a:off x="1241985" y="4747893"/>
            <a:ext cx="3302342" cy="6838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60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5ADA79E0-DC1F-CD62-F7A2-D5AD43B96F31}"/>
              </a:ext>
            </a:extLst>
          </p:cNvPr>
          <p:cNvSpPr txBox="1">
            <a:spLocks/>
          </p:cNvSpPr>
          <p:nvPr/>
        </p:nvSpPr>
        <p:spPr>
          <a:xfrm>
            <a:off x="188843" y="606287"/>
            <a:ext cx="2892287" cy="5933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IN" sz="2000" dirty="0"/>
              <a:t>For 88% odd, 4 to 5 hours seems like the right duration for an online course with pre-recorded videos of avg. 10-15 mins duration per lesson.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For 43%, INR 1500 to 1999 seems like the sweet spot but... There are 29% willing to pay up to INR 4999 when bundled with the book and a 1:1 interaction.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16CEA7-25BC-E06A-5BA5-56551DFB702F}"/>
              </a:ext>
            </a:extLst>
          </p:cNvPr>
          <p:cNvCxnSpPr>
            <a:cxnSpLocks/>
          </p:cNvCxnSpPr>
          <p:nvPr/>
        </p:nvCxnSpPr>
        <p:spPr>
          <a:xfrm flipV="1">
            <a:off x="2892287" y="2304897"/>
            <a:ext cx="2909543" cy="746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C3E016-4133-8F0D-ED2C-6F22000322FA}"/>
              </a:ext>
            </a:extLst>
          </p:cNvPr>
          <p:cNvCxnSpPr>
            <a:cxnSpLocks/>
            <a:endCxn id="12294" idx="1"/>
          </p:cNvCxnSpPr>
          <p:nvPr/>
        </p:nvCxnSpPr>
        <p:spPr>
          <a:xfrm flipV="1">
            <a:off x="1938130" y="5364646"/>
            <a:ext cx="1846057" cy="449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Forms response chart. Question title: If the Online Course has pre-recorded video lessons [average length of 10 to 15 mins per lesson], with multiple lessons covering the above subjects, what would be the ideal duration of the total course?. Number of responses: 35 responses.">
            <a:extLst>
              <a:ext uri="{FF2B5EF4-FFF2-40B4-BE49-F238E27FC236}">
                <a16:creationId xmlns:a16="http://schemas.microsoft.com/office/drawing/2014/main" id="{9989599D-9942-35E0-536A-68484668E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34269" y="844826"/>
            <a:ext cx="6261653" cy="323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20818293-3238-91E8-B255-855593261E0B}"/>
              </a:ext>
            </a:extLst>
          </p:cNvPr>
          <p:cNvSpPr txBox="1">
            <a:spLocks/>
          </p:cNvSpPr>
          <p:nvPr/>
        </p:nvSpPr>
        <p:spPr>
          <a:xfrm>
            <a:off x="258419" y="29810"/>
            <a:ext cx="11688417" cy="1113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IN" sz="3600" dirty="0"/>
              <a:t>Feedback on duration/ pricing for online course… </a:t>
            </a:r>
            <a:endParaRPr lang="en-IN" sz="2400" dirty="0"/>
          </a:p>
        </p:txBody>
      </p:sp>
      <p:pic>
        <p:nvPicPr>
          <p:cNvPr id="12294" name="Picture 6" descr="Forms response chart. Question title: What would you be willing to pay for an Online Masterclass like that?. Number of responses: 35 responses.">
            <a:extLst>
              <a:ext uri="{FF2B5EF4-FFF2-40B4-BE49-F238E27FC236}">
                <a16:creationId xmlns:a16="http://schemas.microsoft.com/office/drawing/2014/main" id="{52AA4DE4-82EB-674E-9EBF-82769D213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84187" y="3975652"/>
            <a:ext cx="8311735" cy="277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7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3651-9CA0-CA81-BDC0-CC424CEA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3365"/>
          </a:xfrm>
        </p:spPr>
        <p:txBody>
          <a:bodyPr/>
          <a:lstStyle/>
          <a:p>
            <a:r>
              <a:rPr lang="en-IN" dirty="0"/>
              <a:t>Comments and more…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2C36C-799A-BEB6-7913-9C2AAB9912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1388" y="1083365"/>
            <a:ext cx="3500302" cy="1987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8FE596-A434-98A2-5575-49FD665855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766" y="1083365"/>
            <a:ext cx="3198031" cy="439309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1C5647E-8C4C-5658-A5AA-80DE739C1404}"/>
              </a:ext>
            </a:extLst>
          </p:cNvPr>
          <p:cNvSpPr txBox="1">
            <a:spLocks/>
          </p:cNvSpPr>
          <p:nvPr/>
        </p:nvSpPr>
        <p:spPr>
          <a:xfrm>
            <a:off x="123766" y="5199476"/>
            <a:ext cx="3198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IN" sz="2000" dirty="0"/>
              <a:t>CEO, Neeraj Pandey studio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DA6738-D221-3718-8EE4-806CA0AB5C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1388" y="3140764"/>
            <a:ext cx="3487010" cy="179898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6FF717-6BFF-D1FD-613E-26514DC55313}"/>
              </a:ext>
            </a:extLst>
          </p:cNvPr>
          <p:cNvSpPr txBox="1">
            <a:spLocks/>
          </p:cNvSpPr>
          <p:nvPr/>
        </p:nvSpPr>
        <p:spPr>
          <a:xfrm>
            <a:off x="3441388" y="4685954"/>
            <a:ext cx="3487010" cy="179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IN" sz="2000" dirty="0" err="1"/>
              <a:t>Bodhisatwa</a:t>
            </a:r>
            <a:r>
              <a:rPr lang="en-IN" sz="2000" dirty="0"/>
              <a:t> is an ad guru, the workshop was organized by/ for his cohort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2CB44A-ABF9-2C67-45DD-FD4BECC06B2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61281" y="1083365"/>
            <a:ext cx="4869586" cy="17294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491DB1-4701-D0DD-47DD-35EF622C662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61280" y="2981739"/>
            <a:ext cx="4869585" cy="375903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20E3F9-AECF-E6BD-4A95-3673E21278DA}"/>
              </a:ext>
            </a:extLst>
          </p:cNvPr>
          <p:cNvSpPr/>
          <p:nvPr/>
        </p:nvSpPr>
        <p:spPr>
          <a:xfrm>
            <a:off x="7414591" y="5605670"/>
            <a:ext cx="4253948" cy="10436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5428CE-58ED-7C61-98B9-51912EFBB26E}"/>
              </a:ext>
            </a:extLst>
          </p:cNvPr>
          <p:cNvSpPr/>
          <p:nvPr/>
        </p:nvSpPr>
        <p:spPr>
          <a:xfrm>
            <a:off x="163522" y="1146314"/>
            <a:ext cx="3066696" cy="10436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79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2F8444C-0BAC-1723-7CDF-8853E559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8455"/>
          </a:xfrm>
        </p:spPr>
        <p:txBody>
          <a:bodyPr/>
          <a:lstStyle/>
          <a:p>
            <a:r>
              <a:rPr lang="en-IN" dirty="0"/>
              <a:t>And some more…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0FE42-D355-D363-10ED-F699E37B3C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0107" y="3473730"/>
            <a:ext cx="3005893" cy="3033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62F00C-8DBA-2F0E-17AE-461E37D93D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343" y="1068455"/>
            <a:ext cx="2871149" cy="3707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0D07A3-A163-D83E-5722-41615634BDA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0107" y="1068455"/>
            <a:ext cx="3005893" cy="2315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4F1D8B-781F-F6E2-6086-4405D926359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0615" y="1068455"/>
            <a:ext cx="3198031" cy="52776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DC0520-57BF-E0D6-3591-9C9729C7AA6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56295" y="1068455"/>
            <a:ext cx="2511361" cy="2241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A3A974-83B3-1A17-9D8E-B70C3410E2D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343" y="4865210"/>
            <a:ext cx="2872468" cy="180394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A19DB6-EC5A-E698-2E6D-68EA58F3F929}"/>
              </a:ext>
            </a:extLst>
          </p:cNvPr>
          <p:cNvSpPr/>
          <p:nvPr/>
        </p:nvSpPr>
        <p:spPr>
          <a:xfrm>
            <a:off x="9486721" y="1634983"/>
            <a:ext cx="2635705" cy="10684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EC9DDB-C7AA-5FF3-1375-08E8054F930E}"/>
              </a:ext>
            </a:extLst>
          </p:cNvPr>
          <p:cNvSpPr/>
          <p:nvPr/>
        </p:nvSpPr>
        <p:spPr>
          <a:xfrm>
            <a:off x="6379086" y="1528965"/>
            <a:ext cx="2912037" cy="11744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6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2F8444C-0BAC-1723-7CDF-8853E559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5374"/>
          </a:xfrm>
        </p:spPr>
        <p:txBody>
          <a:bodyPr/>
          <a:lstStyle/>
          <a:p>
            <a:r>
              <a:rPr lang="en-IN" dirty="0"/>
              <a:t>And then some more…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8C3E5-B5D4-BCE8-BDFA-39E53EF56D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92" y="715621"/>
            <a:ext cx="5936974" cy="3026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730FF5-8CFB-C005-DA64-A6CDEED80A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9" y="3762192"/>
            <a:ext cx="6064888" cy="2906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15D67F-6C54-E241-7B90-99DF8EB5973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5636" y="715620"/>
            <a:ext cx="6034763" cy="32699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8757E0-C9A6-3C20-F2C6-270EC16EACF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5391" y="4122138"/>
            <a:ext cx="5969804" cy="1423896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CDDA0A-B76C-53EA-96FA-8F96E91AC15A}"/>
              </a:ext>
            </a:extLst>
          </p:cNvPr>
          <p:cNvSpPr/>
          <p:nvPr/>
        </p:nvSpPr>
        <p:spPr>
          <a:xfrm>
            <a:off x="99392" y="1439514"/>
            <a:ext cx="5936973" cy="6477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1DD2B2-5419-A5B2-32D2-02E3CE13232A}"/>
              </a:ext>
            </a:extLst>
          </p:cNvPr>
          <p:cNvSpPr/>
          <p:nvPr/>
        </p:nvSpPr>
        <p:spPr>
          <a:xfrm>
            <a:off x="130346" y="3742314"/>
            <a:ext cx="5936973" cy="9588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FE87B5-3A73-D131-BDB5-4A980FD2E1C9}"/>
              </a:ext>
            </a:extLst>
          </p:cNvPr>
          <p:cNvSpPr/>
          <p:nvPr/>
        </p:nvSpPr>
        <p:spPr>
          <a:xfrm>
            <a:off x="6243790" y="2655278"/>
            <a:ext cx="5936973" cy="9588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74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2F8444C-0BAC-1723-7CDF-8853E559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5374"/>
          </a:xfrm>
        </p:spPr>
        <p:txBody>
          <a:bodyPr/>
          <a:lstStyle/>
          <a:p>
            <a:r>
              <a:rPr lang="en-IN" dirty="0"/>
              <a:t>And wait for some more…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BA2CF-D3DF-4988-0FF2-D019B0D4D2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12" y="755375"/>
            <a:ext cx="6066895" cy="3399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31C3E7-2D94-9048-1CB3-67CE01AFFD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12" y="4154557"/>
            <a:ext cx="6016488" cy="2644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FA03A-A737-1DC9-AB5A-C2C850C8F34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6163" y="755375"/>
            <a:ext cx="5984774" cy="3279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63CFC5-2A8D-6BDC-7C5A-6CA6522E59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6407" y="4167844"/>
            <a:ext cx="5950841" cy="161673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752002-233B-B2E0-936F-CBD8A7D155ED}"/>
              </a:ext>
            </a:extLst>
          </p:cNvPr>
          <p:cNvSpPr/>
          <p:nvPr/>
        </p:nvSpPr>
        <p:spPr>
          <a:xfrm>
            <a:off x="6105939" y="735496"/>
            <a:ext cx="5936973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40288C-7913-0056-1CDD-E76A8E11613E}"/>
              </a:ext>
            </a:extLst>
          </p:cNvPr>
          <p:cNvSpPr/>
          <p:nvPr/>
        </p:nvSpPr>
        <p:spPr>
          <a:xfrm>
            <a:off x="50834" y="4890053"/>
            <a:ext cx="5936973" cy="685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70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D24F16-4543-6867-0B73-C3AE63B8E9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695" y="755375"/>
            <a:ext cx="6013161" cy="13119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B853772-BE92-F1CC-50F4-C491A52C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5374"/>
          </a:xfrm>
        </p:spPr>
        <p:txBody>
          <a:bodyPr/>
          <a:lstStyle/>
          <a:p>
            <a:r>
              <a:rPr lang="en-IN" dirty="0"/>
              <a:t>And more…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BBC5B-02AB-9BBE-CC56-4D1FDBD9E1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17" y="2107095"/>
            <a:ext cx="6071192" cy="3110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BD9756-9807-E5C2-F177-D7A7CCB361F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9085" y="775253"/>
            <a:ext cx="5910576" cy="122251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945B04-94A7-A8C7-49B7-4B8A5C6EB9FD}"/>
              </a:ext>
            </a:extLst>
          </p:cNvPr>
          <p:cNvSpPr/>
          <p:nvPr/>
        </p:nvSpPr>
        <p:spPr>
          <a:xfrm>
            <a:off x="6096000" y="681062"/>
            <a:ext cx="6071192" cy="14260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A2604-C1AE-8693-A033-646E749207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204" t="68027" r="20791" b="17687"/>
          <a:stretch/>
        </p:blipFill>
        <p:spPr>
          <a:xfrm>
            <a:off x="6157746" y="2201286"/>
            <a:ext cx="5931209" cy="108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2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AD98C2-410B-BF18-5106-06B48681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7" y="0"/>
            <a:ext cx="11688417" cy="1325563"/>
          </a:xfrm>
        </p:spPr>
        <p:txBody>
          <a:bodyPr>
            <a:noAutofit/>
          </a:bodyPr>
          <a:lstStyle/>
          <a:p>
            <a:r>
              <a:rPr lang="en-IN" sz="3600" dirty="0"/>
              <a:t>Attendee Profile</a:t>
            </a:r>
            <a:br>
              <a:rPr lang="en-IN" sz="3600" dirty="0"/>
            </a:br>
            <a:r>
              <a:rPr lang="en-IN" sz="2400" dirty="0"/>
              <a:t>[Mum-Del-</a:t>
            </a:r>
            <a:r>
              <a:rPr lang="en-IN" sz="2400" dirty="0" err="1"/>
              <a:t>Blr</a:t>
            </a:r>
            <a:r>
              <a:rPr lang="en-IN" sz="2400" dirty="0"/>
              <a:t> took up almost 65%, but a bunch of smaller cities clocked in]</a:t>
            </a:r>
            <a:endParaRPr lang="en-IN" sz="3600" dirty="0"/>
          </a:p>
        </p:txBody>
      </p:sp>
      <p:pic>
        <p:nvPicPr>
          <p:cNvPr id="1026" name="Picture 2" descr="Forms response chart. Question title: How old are you?. Number of responses: 35 responses.">
            <a:extLst>
              <a:ext uri="{FF2B5EF4-FFF2-40B4-BE49-F238E27FC236}">
                <a16:creationId xmlns:a16="http://schemas.microsoft.com/office/drawing/2014/main" id="{03589D86-0022-71AA-386F-58A60843C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12566" y="3796748"/>
            <a:ext cx="5985579" cy="29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rms response chart. Question title: Tell us a bit more about you?. Number of responses: 35 responses.">
            <a:extLst>
              <a:ext uri="{FF2B5EF4-FFF2-40B4-BE49-F238E27FC236}">
                <a16:creationId xmlns:a16="http://schemas.microsoft.com/office/drawing/2014/main" id="{AB20F426-E5A0-3390-5B84-3B27B2E99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390" y="3928592"/>
            <a:ext cx="6186140" cy="286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E1E05C-538A-F0C6-BE9D-ED019D6D492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"/>
          <a:stretch/>
        </p:blipFill>
        <p:spPr>
          <a:xfrm>
            <a:off x="2878740" y="1325563"/>
            <a:ext cx="2805770" cy="2193501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48C8E991-8C98-E436-A84D-A508931219B9}"/>
              </a:ext>
            </a:extLst>
          </p:cNvPr>
          <p:cNvSpPr txBox="1">
            <a:spLocks/>
          </p:cNvSpPr>
          <p:nvPr/>
        </p:nvSpPr>
        <p:spPr>
          <a:xfrm>
            <a:off x="6221896" y="1235499"/>
            <a:ext cx="5552655" cy="2160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IN" sz="2000" dirty="0"/>
              <a:t>Delhi-NCR-Gurgaon: 25%</a:t>
            </a:r>
          </a:p>
          <a:p>
            <a:r>
              <a:rPr lang="en-IN" sz="2000" dirty="0"/>
              <a:t>Mumbai: 23%</a:t>
            </a:r>
          </a:p>
          <a:p>
            <a:r>
              <a:rPr lang="en-IN" sz="2000" dirty="0"/>
              <a:t>Bengaluru: 14%</a:t>
            </a:r>
          </a:p>
          <a:p>
            <a:r>
              <a:rPr lang="en-IN" sz="2000" dirty="0"/>
              <a:t>Pune: 9%</a:t>
            </a:r>
          </a:p>
          <a:p>
            <a:r>
              <a:rPr lang="en-IN" sz="2000" dirty="0"/>
              <a:t>Hyderabad: 6%</a:t>
            </a:r>
          </a:p>
          <a:p>
            <a:r>
              <a:rPr lang="en-IN" sz="2000" dirty="0"/>
              <a:t>Others included: Kolkata, Indore, Nagpur, Alwar, Vapi, Ratnagiri, Udaipur, </a:t>
            </a:r>
            <a:r>
              <a:rPr lang="en-IN" sz="2000" dirty="0" err="1"/>
              <a:t>Vadodra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7097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orms response chart. Question title: Tell us about work. Number of responses: 35 responses.">
            <a:extLst>
              <a:ext uri="{FF2B5EF4-FFF2-40B4-BE49-F238E27FC236}">
                <a16:creationId xmlns:a16="http://schemas.microsoft.com/office/drawing/2014/main" id="{470CF9C2-CE0D-997D-8A0F-B151F62D7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37922" y="415642"/>
            <a:ext cx="6901066" cy="320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CAD98C2-410B-BF18-5106-06B48681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7" y="415642"/>
            <a:ext cx="4959625" cy="3013358"/>
          </a:xfrm>
        </p:spPr>
        <p:txBody>
          <a:bodyPr anchor="t">
            <a:noAutofit/>
          </a:bodyPr>
          <a:lstStyle/>
          <a:p>
            <a:r>
              <a:rPr lang="en-IN" sz="3600" dirty="0"/>
              <a:t>Work Profile</a:t>
            </a:r>
            <a:br>
              <a:rPr lang="en-IN" sz="3600" dirty="0"/>
            </a:br>
            <a:r>
              <a:rPr lang="en-IN" sz="2400" dirty="0"/>
              <a:t>[77% included employees and 80 to 90% from Marketing/ Advertising Creative teams]</a:t>
            </a:r>
            <a:endParaRPr lang="en-IN" sz="3600" dirty="0"/>
          </a:p>
        </p:txBody>
      </p:sp>
      <p:pic>
        <p:nvPicPr>
          <p:cNvPr id="2050" name="Picture 2" descr="Forms response chart. Question title: Tell us a bit more about what you do. Number of responses: 35 responses.">
            <a:extLst>
              <a:ext uri="{FF2B5EF4-FFF2-40B4-BE49-F238E27FC236}">
                <a16:creationId xmlns:a16="http://schemas.microsoft.com/office/drawing/2014/main" id="{1704AC2B-695A-C15B-3C00-A076BA9062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3597965"/>
            <a:ext cx="8472585" cy="324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36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AD98C2-410B-BF18-5106-06B48681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9" y="228598"/>
            <a:ext cx="11688417" cy="1325563"/>
          </a:xfrm>
        </p:spPr>
        <p:txBody>
          <a:bodyPr>
            <a:noAutofit/>
          </a:bodyPr>
          <a:lstStyle/>
          <a:p>
            <a:r>
              <a:rPr lang="en-IN" sz="3600" dirty="0"/>
              <a:t>Why they attended the workshop…</a:t>
            </a:r>
            <a:br>
              <a:rPr lang="en-IN" sz="3600" dirty="0"/>
            </a:br>
            <a:r>
              <a:rPr lang="en-IN" sz="2400" dirty="0"/>
              <a:t>[75% did because of the content/ speaker profile/ recommendation]</a:t>
            </a:r>
            <a:endParaRPr lang="en-IN" sz="2800" dirty="0"/>
          </a:p>
        </p:txBody>
      </p:sp>
      <p:pic>
        <p:nvPicPr>
          <p:cNvPr id="4098" name="Picture 2" descr="Forms response chart. Question title: Why did you attend this workshop?. Number of responses: 35 responses.">
            <a:extLst>
              <a:ext uri="{FF2B5EF4-FFF2-40B4-BE49-F238E27FC236}">
                <a16:creationId xmlns:a16="http://schemas.microsoft.com/office/drawing/2014/main" id="{7884C6C1-989D-C6D1-0B09-D6B0F873F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8785" y="1838738"/>
            <a:ext cx="11775663" cy="413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45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AD98C2-410B-BF18-5106-06B48681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9" y="228598"/>
            <a:ext cx="11688417" cy="1325563"/>
          </a:xfrm>
        </p:spPr>
        <p:txBody>
          <a:bodyPr>
            <a:noAutofit/>
          </a:bodyPr>
          <a:lstStyle/>
          <a:p>
            <a:r>
              <a:rPr lang="en-IN" sz="3600" dirty="0"/>
              <a:t>How entertaining, insightful, practically usable was the workshop?</a:t>
            </a:r>
            <a:endParaRPr lang="en-IN" sz="2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028B472-EA4C-7439-1568-694200E48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445" y="1533794"/>
            <a:ext cx="6023682" cy="189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89CA382-4DB8-E701-726F-A10FA9FD5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91459" y="1554161"/>
            <a:ext cx="5914401" cy="187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Forms response chart. Question title: How practically useful was the session?. Number of responses: 35 responses.">
            <a:extLst>
              <a:ext uri="{FF2B5EF4-FFF2-40B4-BE49-F238E27FC236}">
                <a16:creationId xmlns:a16="http://schemas.microsoft.com/office/drawing/2014/main" id="{8EDAFC91-B568-5151-D891-7322FCE97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55073" y="3647662"/>
            <a:ext cx="8950787" cy="28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03EFA283-229B-688C-A14E-3562350ACD64}"/>
              </a:ext>
            </a:extLst>
          </p:cNvPr>
          <p:cNvSpPr txBox="1">
            <a:spLocks/>
          </p:cNvSpPr>
          <p:nvPr/>
        </p:nvSpPr>
        <p:spPr>
          <a:xfrm>
            <a:off x="188843" y="3653833"/>
            <a:ext cx="2892287" cy="2886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IN" sz="2000" dirty="0"/>
              <a:t>100% found it very entertaining</a:t>
            </a:r>
          </a:p>
          <a:p>
            <a:endParaRPr lang="en-IN" sz="2000" dirty="0"/>
          </a:p>
          <a:p>
            <a:r>
              <a:rPr lang="en-IN" sz="2000" dirty="0"/>
              <a:t>100% found it very insightful</a:t>
            </a:r>
          </a:p>
          <a:p>
            <a:endParaRPr lang="en-IN" sz="2000" dirty="0"/>
          </a:p>
          <a:p>
            <a:r>
              <a:rPr lang="en-IN" sz="2000" dirty="0"/>
              <a:t>100% found it practically usable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8607F6-2EF0-0AB1-ED47-C93FFDB32F3C}"/>
              </a:ext>
            </a:extLst>
          </p:cNvPr>
          <p:cNvCxnSpPr/>
          <p:nvPr/>
        </p:nvCxnSpPr>
        <p:spPr>
          <a:xfrm flipV="1">
            <a:off x="2514600" y="3329609"/>
            <a:ext cx="1391478" cy="5864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EB3C4F-E688-F785-524B-A909CA835FF8}"/>
              </a:ext>
            </a:extLst>
          </p:cNvPr>
          <p:cNvCxnSpPr>
            <a:cxnSpLocks/>
          </p:cNvCxnSpPr>
          <p:nvPr/>
        </p:nvCxnSpPr>
        <p:spPr>
          <a:xfrm flipV="1">
            <a:off x="2514600" y="3329609"/>
            <a:ext cx="6211957" cy="1828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E7173C-77AC-0FFC-6A90-2B4BD5B40694}"/>
              </a:ext>
            </a:extLst>
          </p:cNvPr>
          <p:cNvCxnSpPr>
            <a:cxnSpLocks/>
          </p:cNvCxnSpPr>
          <p:nvPr/>
        </p:nvCxnSpPr>
        <p:spPr>
          <a:xfrm flipV="1">
            <a:off x="2514600" y="5426423"/>
            <a:ext cx="4532243" cy="4225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orms response chart. Question title: How was the instructor&amp;apos;s knowledge of the subject matter?. Number of responses: 35 responses.">
            <a:extLst>
              <a:ext uri="{FF2B5EF4-FFF2-40B4-BE49-F238E27FC236}">
                <a16:creationId xmlns:a16="http://schemas.microsoft.com/office/drawing/2014/main" id="{85EB85AA-DD28-0DE6-E369-7ABC20A64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07264" y="1237382"/>
            <a:ext cx="8884734" cy="285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CAD98C2-410B-BF18-5106-06B48681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9" y="228598"/>
            <a:ext cx="11688417" cy="1325563"/>
          </a:xfrm>
        </p:spPr>
        <p:txBody>
          <a:bodyPr>
            <a:noAutofit/>
          </a:bodyPr>
          <a:lstStyle/>
          <a:p>
            <a:r>
              <a:rPr lang="en-IN" sz="3600" dirty="0"/>
              <a:t>Perception about instructor’s expertise on subject matter &amp; presentation style</a:t>
            </a:r>
            <a:endParaRPr lang="en-IN" sz="2800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03EFA283-229B-688C-A14E-3562350ACD64}"/>
              </a:ext>
            </a:extLst>
          </p:cNvPr>
          <p:cNvSpPr txBox="1">
            <a:spLocks/>
          </p:cNvSpPr>
          <p:nvPr/>
        </p:nvSpPr>
        <p:spPr>
          <a:xfrm>
            <a:off x="188843" y="606287"/>
            <a:ext cx="2892287" cy="5933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IN" sz="2000" dirty="0"/>
              <a:t>94% found instructor’s knowledge of the subject to be at ‘Boss’ level and 6% as very good.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86% found the presentation style great fun and 14% as very good.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E7173C-77AC-0FFC-6A90-2B4BD5B40694}"/>
              </a:ext>
            </a:extLst>
          </p:cNvPr>
          <p:cNvCxnSpPr>
            <a:cxnSpLocks/>
          </p:cNvCxnSpPr>
          <p:nvPr/>
        </p:nvCxnSpPr>
        <p:spPr>
          <a:xfrm flipV="1">
            <a:off x="2126974" y="2892287"/>
            <a:ext cx="6848061" cy="536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Forms response chart. Question title: How was the instructor&amp;apos;s presentation style?. Number of responses: 35 responses.">
            <a:extLst>
              <a:ext uri="{FF2B5EF4-FFF2-40B4-BE49-F238E27FC236}">
                <a16:creationId xmlns:a16="http://schemas.microsoft.com/office/drawing/2014/main" id="{294738C8-3C3C-607B-152C-0F71C35C4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78057" y="3965713"/>
            <a:ext cx="8884733" cy="28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8607F6-2EF0-0AB1-ED47-C93FFDB32F3C}"/>
              </a:ext>
            </a:extLst>
          </p:cNvPr>
          <p:cNvCxnSpPr>
            <a:cxnSpLocks/>
          </p:cNvCxnSpPr>
          <p:nvPr/>
        </p:nvCxnSpPr>
        <p:spPr>
          <a:xfrm>
            <a:off x="1659429" y="5185215"/>
            <a:ext cx="5960994" cy="435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39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orms response chart. Question title: What topics covered were the most useful?. Number of responses: 35 responses.">
            <a:extLst>
              <a:ext uri="{FF2B5EF4-FFF2-40B4-BE49-F238E27FC236}">
                <a16:creationId xmlns:a16="http://schemas.microsoft.com/office/drawing/2014/main" id="{9E8427B0-A8F3-FF94-95E5-F6E37FCB4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7325" y="2514600"/>
            <a:ext cx="11308081" cy="36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CAD98C2-410B-BF18-5106-06B48681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9" y="228598"/>
            <a:ext cx="11688417" cy="1967950"/>
          </a:xfrm>
        </p:spPr>
        <p:txBody>
          <a:bodyPr>
            <a:noAutofit/>
          </a:bodyPr>
          <a:lstStyle/>
          <a:p>
            <a:r>
              <a:rPr lang="en-IN" sz="3600" dirty="0"/>
              <a:t>Most Useful Topics</a:t>
            </a:r>
            <a:br>
              <a:rPr lang="en-IN" sz="3600" dirty="0"/>
            </a:br>
            <a:r>
              <a:rPr lang="en-IN" sz="2400" dirty="0"/>
              <a:t>[Practically all of them, but specifically, the why/ different formats/ elements of branded entertainment and examples shared were the most handy…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Assignments were the least… lazy bunch! </a:t>
            </a:r>
            <a:r>
              <a:rPr lang="en-IN" sz="2400" dirty="0">
                <a:sym typeface="Wingdings" panose="05000000000000000000" pitchFamily="2" charset="2"/>
              </a:rPr>
              <a:t></a:t>
            </a:r>
            <a:r>
              <a:rPr lang="en-IN" sz="2400" dirty="0"/>
              <a:t>]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0610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AD98C2-410B-BF18-5106-06B48681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9" y="357805"/>
            <a:ext cx="11688417" cy="1113185"/>
          </a:xfrm>
        </p:spPr>
        <p:txBody>
          <a:bodyPr>
            <a:noAutofit/>
          </a:bodyPr>
          <a:lstStyle/>
          <a:p>
            <a:r>
              <a:rPr lang="en-IN" sz="3600" dirty="0"/>
              <a:t>Topics they’d want covered</a:t>
            </a:r>
            <a:br>
              <a:rPr lang="en-IN" sz="3600" dirty="0"/>
            </a:br>
            <a:r>
              <a:rPr lang="en-IN" sz="2400" dirty="0"/>
              <a:t>[Practically all the balance lessons from the book, but specifically, writing a brief, picking the right formats, the resources and templates, industry perspectives]</a:t>
            </a:r>
            <a:endParaRPr lang="en-IN" sz="28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83D839E-A208-358D-AEC0-8888FFEADE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32622" y="1719470"/>
            <a:ext cx="10287000" cy="509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8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AD98C2-410B-BF18-5106-06B48681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9" y="357805"/>
            <a:ext cx="11688417" cy="1113185"/>
          </a:xfrm>
        </p:spPr>
        <p:txBody>
          <a:bodyPr>
            <a:noAutofit/>
          </a:bodyPr>
          <a:lstStyle/>
          <a:p>
            <a:r>
              <a:rPr lang="en-IN" sz="3600" dirty="0"/>
              <a:t>Would they be interested in buying a book on Branded Entertainment by Ashiish?</a:t>
            </a:r>
            <a:br>
              <a:rPr lang="en-IN" sz="3600" dirty="0"/>
            </a:br>
            <a:r>
              <a:rPr lang="en-IN" sz="2400" dirty="0"/>
              <a:t>[74% resounding YES and a 23% linked to pricing]</a:t>
            </a:r>
          </a:p>
        </p:txBody>
      </p:sp>
      <p:pic>
        <p:nvPicPr>
          <p:cNvPr id="10242" name="Picture 2" descr="Forms response chart. Question title: Would you be interested in buying a Book on Branded Entertainment written by Ashiish that covers all of the above in greater detail?. Number of responses: 35 responses.">
            <a:extLst>
              <a:ext uri="{FF2B5EF4-FFF2-40B4-BE49-F238E27FC236}">
                <a16:creationId xmlns:a16="http://schemas.microsoft.com/office/drawing/2014/main" id="{DC374BCC-76A8-5739-E815-6DD9033D5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1344" y="2027581"/>
            <a:ext cx="11309312" cy="438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37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470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Rounded MT Bold</vt:lpstr>
      <vt:lpstr>Calibri</vt:lpstr>
      <vt:lpstr>Office Theme</vt:lpstr>
      <vt:lpstr>Snapshot from Branded Entertainment workshop | Pilot testing the theme/ some content from the book</vt:lpstr>
      <vt:lpstr>Attendee Profile [Mum-Del-Blr took up almost 65%, but a bunch of smaller cities clocked in]</vt:lpstr>
      <vt:lpstr>Work Profile [77% included employees and 80 to 90% from Marketing/ Advertising Creative teams]</vt:lpstr>
      <vt:lpstr>Why they attended the workshop… [75% did because of the content/ speaker profile/ recommendation]</vt:lpstr>
      <vt:lpstr>How entertaining, insightful, practically usable was the workshop?</vt:lpstr>
      <vt:lpstr>Perception about instructor’s expertise on subject matter &amp; presentation style</vt:lpstr>
      <vt:lpstr>Most Useful Topics [Practically all of them, but specifically, the why/ different formats/ elements of branded entertainment and examples shared were the most handy…   Assignments were the least… lazy bunch! ]</vt:lpstr>
      <vt:lpstr>Topics they’d want covered [Practically all the balance lessons from the book, but specifically, writing a brief, picking the right formats, the resources and templates, industry perspectives]</vt:lpstr>
      <vt:lpstr>Would they be interested in buying a book on Branded Entertainment by Ashiish? [74% resounding YES and a 23% linked to pricing]</vt:lpstr>
      <vt:lpstr>Interest in a longer paid online course… </vt:lpstr>
      <vt:lpstr>PowerPoint Presentation</vt:lpstr>
      <vt:lpstr>Comments and more… </vt:lpstr>
      <vt:lpstr>And some more… </vt:lpstr>
      <vt:lpstr>And then some more… </vt:lpstr>
      <vt:lpstr>And wait for some more… </vt:lpstr>
      <vt:lpstr>And more…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Snapshot from Branded Entertainment workshop | Pilot testing the theme/ some content from the book</dc:title>
  <dc:creator>Ashiish V Patil</dc:creator>
  <cp:lastModifiedBy>Ashiish V Patil</cp:lastModifiedBy>
  <cp:revision>6</cp:revision>
  <dcterms:created xsi:type="dcterms:W3CDTF">2023-09-20T08:18:27Z</dcterms:created>
  <dcterms:modified xsi:type="dcterms:W3CDTF">2023-09-27T10:26:07Z</dcterms:modified>
</cp:coreProperties>
</file>