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930" r:id="rId5"/>
    <p:sldId id="931" r:id="rId6"/>
    <p:sldId id="943" r:id="rId7"/>
    <p:sldId id="933" r:id="rId8"/>
    <p:sldId id="935" r:id="rId9"/>
    <p:sldId id="934" r:id="rId10"/>
    <p:sldId id="936" r:id="rId11"/>
    <p:sldId id="937" r:id="rId12"/>
    <p:sldId id="938" r:id="rId13"/>
    <p:sldId id="939" r:id="rId14"/>
    <p:sldId id="940" r:id="rId15"/>
    <p:sldId id="941" r:id="rId16"/>
    <p:sldId id="942" r:id="rId17"/>
    <p:sldId id="944" r:id="rId18"/>
  </p:sldIdLst>
  <p:sldSz cx="9144000" cy="6858000" type="screen4x3"/>
  <p:notesSz cx="6797675" cy="9928225"/>
  <p:custDataLst>
    <p:tags r:id="rId22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0"/>
    <a:srgbClr val="AABBD9"/>
    <a:srgbClr val="9CB5DF"/>
    <a:srgbClr val="617DAB"/>
    <a:srgbClr val="FFB7A6"/>
    <a:srgbClr val="00418F"/>
    <a:srgbClr val="66A1DB"/>
    <a:srgbClr val="3E5C93"/>
    <a:srgbClr val="456399"/>
    <a:srgbClr val="E7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69710" autoAdjust="0"/>
  </p:normalViewPr>
  <p:slideViewPr>
    <p:cSldViewPr snapToGrid="0">
      <p:cViewPr varScale="1">
        <p:scale>
          <a:sx n="84" d="100"/>
          <a:sy n="84" d="100"/>
        </p:scale>
        <p:origin x="-2560" y="-104"/>
      </p:cViewPr>
      <p:guideLst>
        <p:guide orient="horz" pos="2160"/>
        <p:guide pos="10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56"/>
    </p:cViewPr>
  </p:sorterViewPr>
  <p:notesViewPr>
    <p:cSldViewPr snapToGrid="0">
      <p:cViewPr>
        <p:scale>
          <a:sx n="100" d="100"/>
          <a:sy n="100" d="100"/>
        </p:scale>
        <p:origin x="-1230" y="-72"/>
      </p:cViewPr>
      <p:guideLst>
        <p:guide orient="horz" pos="3106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97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2725" y="9482138"/>
            <a:ext cx="29273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86163" y="9482138"/>
            <a:ext cx="29987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499225" y="0"/>
            <a:ext cx="179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641" tIns="45829" rIns="91641" bIns="45829">
            <a:prstTxWarp prst="textNoShape">
              <a:avLst/>
            </a:prstTxWarp>
            <a:spAutoFit/>
          </a:bodyPr>
          <a:lstStyle/>
          <a:p>
            <a:pPr algn="r" defTabSz="4422775">
              <a:defRPr/>
            </a:pPr>
            <a:endParaRPr lang="en-US" sz="1800">
              <a:latin typeface="Arial Unicode MS" charset="0"/>
              <a:ea typeface="+mn-ea"/>
              <a:cs typeface="+mn-cs"/>
            </a:endParaRP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66738" y="0"/>
            <a:ext cx="45053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982" tIns="45481" rIns="90982" bIns="45481">
            <a:prstTxWarp prst="textNoShape">
              <a:avLst/>
            </a:prstTxWarp>
            <a:spAutoFit/>
          </a:bodyPr>
          <a:lstStyle/>
          <a:p>
            <a:pPr algn="l" defTabSz="4422775">
              <a:defRPr/>
            </a:pPr>
            <a:endParaRPr lang="en-US" sz="1800">
              <a:latin typeface="Arial Unicode M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5116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4238" y="723900"/>
            <a:ext cx="5005387" cy="3754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22813"/>
            <a:ext cx="4957762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273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444038"/>
            <a:ext cx="2951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pitchFamily="-108" charset="0"/>
                <a:ea typeface="Arial Unicode MS" pitchFamily="-108" charset="0"/>
                <a:cs typeface="Arial Unicode MS" pitchFamily="-108" charset="0"/>
              </a:defRPr>
            </a:lvl1pPr>
          </a:lstStyle>
          <a:p>
            <a:pPr>
              <a:defRPr/>
            </a:pPr>
            <a:fld id="{D197666C-D6B8-904D-B8F2-816FE66458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15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99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I want to give a motivation of the topic.</a:t>
            </a:r>
          </a:p>
          <a:p>
            <a:r>
              <a:rPr lang="en-US" dirty="0" smtClean="0"/>
              <a:t>So</a:t>
            </a:r>
            <a:r>
              <a:rPr lang="en-US" baseline="0" dirty="0" smtClean="0"/>
              <a:t> why is indoor localization interesting and where is the difference to outdoor localization?</a:t>
            </a:r>
          </a:p>
          <a:p>
            <a:r>
              <a:rPr lang="en-US" dirty="0" smtClean="0"/>
              <a:t>Well, in outdoor</a:t>
            </a:r>
            <a:r>
              <a:rPr lang="en-US" baseline="0" dirty="0" smtClean="0"/>
              <a:t> scenarios, there exists a state-of-the-art system namely GPS.</a:t>
            </a:r>
          </a:p>
          <a:p>
            <a:r>
              <a:rPr lang="en-US" baseline="0" dirty="0" smtClean="0"/>
              <a:t>GPS can achieve an accuracy of few meters, but it requires a line of sight.</a:t>
            </a:r>
          </a:p>
          <a:p>
            <a:r>
              <a:rPr lang="en-US" baseline="0" dirty="0" smtClean="0"/>
              <a:t>The difference in indoor scenarios is, that there exists no line of sight due to walls and roofs.</a:t>
            </a:r>
          </a:p>
          <a:p>
            <a:r>
              <a:rPr lang="en-US" baseline="0" dirty="0" smtClean="0"/>
              <a:t>This makes GPS for indoor scenarios not feasible.</a:t>
            </a:r>
          </a:p>
          <a:p>
            <a:r>
              <a:rPr lang="en-US" baseline="0" dirty="0" smtClean="0"/>
              <a:t>In indoor scenarios also it is a high accuracy required because of the tight structure of buildings where just a few meters could mean a totally different room for example.</a:t>
            </a:r>
          </a:p>
          <a:p>
            <a:r>
              <a:rPr lang="en-US" baseline="0" dirty="0" smtClean="0"/>
              <a:t>So there is kind of a demand for an accurate state-of-the-art indoor localization system.</a:t>
            </a:r>
          </a:p>
          <a:p>
            <a:r>
              <a:rPr lang="en-US" dirty="0" smtClean="0"/>
              <a:t>The challenges in indoor location</a:t>
            </a:r>
            <a:r>
              <a:rPr lang="en-US" baseline="0" dirty="0" smtClean="0"/>
              <a:t> aware applications are currently: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requirements has my application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what system is </a:t>
            </a:r>
            <a:r>
              <a:rPr lang="en-US" baseline="0" dirty="0" err="1" smtClean="0"/>
              <a:t>fullfills</a:t>
            </a:r>
            <a:r>
              <a:rPr lang="en-US" baseline="0" dirty="0" smtClean="0"/>
              <a:t> them?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066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 overview of the following points.</a:t>
            </a:r>
          </a:p>
          <a:p>
            <a:r>
              <a:rPr lang="en-US" dirty="0" smtClean="0"/>
              <a:t>First</a:t>
            </a:r>
            <a:r>
              <a:rPr lang="en-US" baseline="0" dirty="0" smtClean="0"/>
              <a:t> we talk about the technical background of localization.</a:t>
            </a:r>
          </a:p>
          <a:p>
            <a:r>
              <a:rPr lang="en-US" baseline="0" dirty="0" smtClean="0"/>
              <a:t>Then about some use cases and their requirements.</a:t>
            </a:r>
          </a:p>
          <a:p>
            <a:r>
              <a:rPr lang="en-US" baseline="0" dirty="0" smtClean="0"/>
              <a:t>And I will show some example applications of indoor localization.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9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for localization, we first</a:t>
            </a:r>
            <a:r>
              <a:rPr lang="en-US" baseline="0" dirty="0" smtClean="0"/>
              <a:t> need some kind of information source about the target.</a:t>
            </a:r>
          </a:p>
          <a:p>
            <a:r>
              <a:rPr lang="en-US" baseline="0" dirty="0" smtClean="0"/>
              <a:t>This could be a mechanical wave like ultrasound for example.</a:t>
            </a:r>
          </a:p>
          <a:p>
            <a:r>
              <a:rPr lang="en-US" baseline="0" dirty="0" smtClean="0"/>
              <a:t>The important attribute of mechanical waves is, that their propagation is bound to a medium like air or water.</a:t>
            </a:r>
          </a:p>
          <a:p>
            <a:r>
              <a:rPr lang="en-US" baseline="0" dirty="0" smtClean="0"/>
              <a:t>Without a medium, mechanical waves can not propagate as they are based on pressure.</a:t>
            </a:r>
          </a:p>
          <a:p>
            <a:r>
              <a:rPr lang="en-US" dirty="0" smtClean="0"/>
              <a:t>Other</a:t>
            </a:r>
            <a:r>
              <a:rPr lang="en-US" baseline="0" dirty="0" smtClean="0"/>
              <a:t> possible sources are electromagnetic waves, such as radio waves like Wi-Fi signals, light or infrared.</a:t>
            </a:r>
          </a:p>
          <a:p>
            <a:r>
              <a:rPr lang="en-US" baseline="0" dirty="0" smtClean="0"/>
              <a:t>Electromagnetic waves are not bound to a medium and could also propagate in vacuum.</a:t>
            </a:r>
          </a:p>
          <a:p>
            <a:r>
              <a:rPr lang="en-US" baseline="0" dirty="0" smtClean="0"/>
              <a:t>And they travel with the velocity of light, so much faster than mechanical waves.</a:t>
            </a:r>
          </a:p>
          <a:p>
            <a:r>
              <a:rPr lang="en-US" baseline="0" dirty="0" smtClean="0"/>
              <a:t>Other possible information sources are sensors, like accelerometer or a compass.</a:t>
            </a:r>
          </a:p>
          <a:p>
            <a:r>
              <a:rPr lang="en-US" baseline="0" dirty="0" smtClean="0"/>
              <a:t>These are possible carriers to obtain some information.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8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to actually get a valuable information</a:t>
            </a:r>
            <a:r>
              <a:rPr lang="en-US" baseline="0" dirty="0" smtClean="0"/>
              <a:t> about the target from a wave for example, we need to do something with it.</a:t>
            </a:r>
          </a:p>
          <a:p>
            <a:r>
              <a:rPr lang="en-US" baseline="0" dirty="0" smtClean="0"/>
              <a:t>One possibility is to use a receiver that records a wave and measures the signal strength level.</a:t>
            </a:r>
          </a:p>
          <a:p>
            <a:r>
              <a:rPr lang="en-US" baseline="0" dirty="0" smtClean="0"/>
              <a:t>The signal strength level of a wave is proportional to the travelled distance following the inverse-square law.</a:t>
            </a:r>
          </a:p>
          <a:p>
            <a:r>
              <a:rPr lang="en-US" baseline="0" dirty="0" smtClean="0"/>
              <a:t>Thus the received signal strength holds information about the distance between the transmitting source and the receiver.</a:t>
            </a:r>
          </a:p>
          <a:p>
            <a:r>
              <a:rPr lang="en-US" baseline="0" dirty="0" smtClean="0"/>
              <a:t>So the measurement could be converted to a distance or even be used as pure information.</a:t>
            </a:r>
          </a:p>
          <a:p>
            <a:r>
              <a:rPr lang="en-US" baseline="0" dirty="0" smtClean="0"/>
              <a:t>Another possibility is to use the time of arrival also called time of flight.</a:t>
            </a:r>
          </a:p>
          <a:p>
            <a:r>
              <a:rPr lang="en-US" baseline="0" dirty="0" smtClean="0"/>
              <a:t>In this technique, a transmitter emits a signal and a receiver records it.</a:t>
            </a:r>
          </a:p>
          <a:p>
            <a:r>
              <a:rPr lang="en-US" baseline="0" dirty="0" smtClean="0"/>
              <a:t>By using the time when the signal has been emitted and the time the signal has been recorded, together with the propagation speed of the signal, a distance can be calculated.</a:t>
            </a:r>
          </a:p>
          <a:p>
            <a:r>
              <a:rPr lang="en-US" baseline="0" dirty="0" smtClean="0"/>
              <a:t>In this method, both transmitter and receiver have to be highly time synchronized as small deviations in the system time would quickly lead to notable errors.</a:t>
            </a:r>
          </a:p>
          <a:p>
            <a:r>
              <a:rPr lang="en-US" baseline="0" dirty="0" smtClean="0"/>
              <a:t>The third is called time difference of arrival.</a:t>
            </a:r>
          </a:p>
          <a:p>
            <a:r>
              <a:rPr lang="en-US" baseline="0" dirty="0" smtClean="0"/>
              <a:t>Contrary to </a:t>
            </a:r>
            <a:r>
              <a:rPr lang="en-US" baseline="0" dirty="0" err="1" smtClean="0"/>
              <a:t>ToA</a:t>
            </a:r>
            <a:r>
              <a:rPr lang="en-US" baseline="0" dirty="0" smtClean="0"/>
              <a:t>, in this method are used two signals with different propagation speeds.</a:t>
            </a:r>
          </a:p>
          <a:p>
            <a:r>
              <a:rPr lang="en-US" baseline="0" dirty="0" smtClean="0"/>
              <a:t>The receiver then records both signals and with again the propagation speed and the difference in time when both signals have been recorded, a distance is estimated.</a:t>
            </a:r>
          </a:p>
          <a:p>
            <a:r>
              <a:rPr lang="en-US" baseline="0" dirty="0" smtClean="0"/>
              <a:t>Another one is the angle of arrival or also called direction of arrival.</a:t>
            </a:r>
          </a:p>
          <a:p>
            <a:r>
              <a:rPr lang="en-US" baseline="0" dirty="0" smtClean="0"/>
              <a:t>In this method, an angle from the receiver to the transmitter is calculated.</a:t>
            </a:r>
          </a:p>
          <a:p>
            <a:r>
              <a:rPr lang="en-US" baseline="0" dirty="0" smtClean="0"/>
              <a:t>This could be done by directional hardware or using an array of antennas that record the same signal.</a:t>
            </a:r>
          </a:p>
          <a:p>
            <a:r>
              <a:rPr lang="en-US" baseline="0" dirty="0" smtClean="0"/>
              <a:t>And then again from the time difference and the well known distance between the antennas, an angle can be estimated.</a:t>
            </a:r>
          </a:p>
          <a:p>
            <a:r>
              <a:rPr lang="en-US" baseline="0" dirty="0" smtClean="0"/>
              <a:t>So we finally have some information about the target either a distance, an angle or even some pure information like the signal strength value.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85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information can the be used to calculate a location.</a:t>
            </a:r>
          </a:p>
          <a:p>
            <a:r>
              <a:rPr lang="en-US" baseline="0" dirty="0" smtClean="0"/>
              <a:t>Localization methods can be divided into to types.</a:t>
            </a:r>
          </a:p>
          <a:p>
            <a:r>
              <a:rPr lang="en-US" baseline="0" dirty="0" smtClean="0"/>
              <a:t>There are deterministic such as trilateration, </a:t>
            </a:r>
            <a:r>
              <a:rPr lang="en-US" baseline="0" dirty="0" err="1" smtClean="0"/>
              <a:t>angualtion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multilateration</a:t>
            </a:r>
            <a:r>
              <a:rPr lang="en-US" baseline="0" dirty="0" smtClean="0"/>
              <a:t>, fingerprinting or sensor based.</a:t>
            </a:r>
          </a:p>
          <a:p>
            <a:r>
              <a:rPr lang="en-US" baseline="0" dirty="0" smtClean="0"/>
              <a:t>Trilateration uses the distance of three receivers to the target that in best case intersect in one point which then is the search location.</a:t>
            </a:r>
          </a:p>
          <a:p>
            <a:r>
              <a:rPr lang="en-US" baseline="0" dirty="0" smtClean="0"/>
              <a:t>Triangulation uses angles, </a:t>
            </a:r>
            <a:r>
              <a:rPr lang="en-US" baseline="0" dirty="0" err="1" smtClean="0"/>
              <a:t>multilateration</a:t>
            </a:r>
            <a:r>
              <a:rPr lang="en-US" baseline="0" dirty="0" smtClean="0"/>
              <a:t> uses </a:t>
            </a:r>
            <a:r>
              <a:rPr lang="en-US" baseline="0" dirty="0" err="1" smtClean="0"/>
              <a:t>hyperbolids</a:t>
            </a:r>
            <a:r>
              <a:rPr lang="en-US" baseline="0" dirty="0" smtClean="0"/>
              <a:t> and four measured </a:t>
            </a:r>
            <a:r>
              <a:rPr lang="en-US" baseline="0" dirty="0" err="1" smtClean="0"/>
              <a:t>tdoas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Fingerprinting uses e.g. a map of signal strengths of the environment and then compares the measured RSS value to the map.</a:t>
            </a:r>
          </a:p>
          <a:p>
            <a:r>
              <a:rPr lang="en-US" baseline="0" dirty="0" smtClean="0"/>
              <a:t>From sensors e.g. from an accelerometer, the values could be transformed to e.g. steps of a human and then using the direction from a compass and the source location to estimate the new location.</a:t>
            </a:r>
          </a:p>
          <a:p>
            <a:r>
              <a:rPr lang="en-US" baseline="0" dirty="0" smtClean="0"/>
              <a:t>The other type are probabilistic method.</a:t>
            </a:r>
          </a:p>
          <a:p>
            <a:r>
              <a:rPr lang="en-US" baseline="0" dirty="0" smtClean="0"/>
              <a:t>The difference is, that deterministic methods estimate in best case a single location, where probabilistic methods calculate probabilities for all locations based on the information.</a:t>
            </a:r>
          </a:p>
          <a:p>
            <a:r>
              <a:rPr lang="en-US" baseline="0" dirty="0" smtClean="0"/>
              <a:t>The location with the highest probability is then the final location.</a:t>
            </a:r>
          </a:p>
          <a:p>
            <a:r>
              <a:rPr lang="en-US" baseline="0" dirty="0" smtClean="0"/>
              <a:t>For example for trilateration I said that in best case the intersection contains of a single point.</a:t>
            </a:r>
          </a:p>
          <a:p>
            <a:r>
              <a:rPr lang="en-US" baseline="0" dirty="0" smtClean="0"/>
              <a:t>However there are influences on waves and imprecisions in the calculating processes so that the intersection could result in an area of multiple locations.</a:t>
            </a:r>
          </a:p>
          <a:p>
            <a:r>
              <a:rPr lang="en-US" baseline="0" dirty="0" smtClean="0"/>
              <a:t>This could be optimized using further statistical models such as movement patterns or other methods to determine the best of the resulting points.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50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we have seen how the process of calculating the location could be done.</a:t>
            </a:r>
          </a:p>
          <a:p>
            <a:r>
              <a:rPr lang="en-US" baseline="0" dirty="0" smtClean="0"/>
              <a:t>Now I want to give some ideas for what such an indoor localization system could be used.</a:t>
            </a:r>
          </a:p>
          <a:p>
            <a:r>
              <a:rPr lang="en-US" baseline="0" dirty="0" smtClean="0"/>
              <a:t>A typical application is indoor navigation, so for example in large buildings this could help people to find designated destinations.</a:t>
            </a:r>
          </a:p>
          <a:p>
            <a:r>
              <a:rPr lang="en-US" baseline="0" dirty="0" smtClean="0"/>
              <a:t>Or even serve further information to the surroundings like in a museum information to a painting a person is standing in front of.</a:t>
            </a:r>
          </a:p>
          <a:p>
            <a:r>
              <a:rPr lang="en-US" baseline="0" dirty="0" smtClean="0"/>
              <a:t>It could also be used to monitor your inventory so you know where your devices are and even as a surveillance system to track people.</a:t>
            </a:r>
          </a:p>
          <a:p>
            <a:r>
              <a:rPr lang="en-US" baseline="0" dirty="0" smtClean="0"/>
              <a:t>Such a system could also be helpful in disaster scenarios like after an earthquake or in a burning building to find people.</a:t>
            </a:r>
          </a:p>
          <a:p>
            <a:r>
              <a:rPr lang="en-US" baseline="0" dirty="0" smtClean="0"/>
              <a:t>And it could be also used for </a:t>
            </a:r>
            <a:r>
              <a:rPr lang="en-US" baseline="0" dirty="0" err="1" smtClean="0"/>
              <a:t>convinience</a:t>
            </a:r>
            <a:r>
              <a:rPr lang="en-US" baseline="0" dirty="0" smtClean="0"/>
              <a:t> in smart home to automatically adjust different things like </a:t>
            </a:r>
            <a:r>
              <a:rPr lang="en-US" baseline="0" dirty="0" err="1" smtClean="0"/>
              <a:t>temprature</a:t>
            </a:r>
            <a:r>
              <a:rPr lang="en-US" baseline="0" dirty="0" smtClean="0"/>
              <a:t> or light to peoples locations.</a:t>
            </a:r>
          </a:p>
          <a:p>
            <a:r>
              <a:rPr lang="en-US" baseline="0" dirty="0" smtClean="0"/>
              <a:t>But in fact there are many many other possible use cases for an indoor localization system.</a:t>
            </a:r>
          </a:p>
          <a:p>
            <a:r>
              <a:rPr lang="en-US" baseline="0" dirty="0" smtClean="0"/>
              <a:t>As you see, some are comparable like the in surveillance and disaster scenarios, both system could be used to estimate the location of people.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87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here is a short overview of some possible requirements</a:t>
            </a:r>
            <a:r>
              <a:rPr lang="en-US" baseline="0" dirty="0" smtClean="0"/>
              <a:t> and applications compared to each other.</a:t>
            </a:r>
          </a:p>
          <a:p>
            <a:r>
              <a:rPr lang="en-US" dirty="0" smtClean="0"/>
              <a:t>So possible</a:t>
            </a:r>
            <a:r>
              <a:rPr lang="en-US" baseline="0" dirty="0" smtClean="0"/>
              <a:t> requirements are if the system is device oriented like in navigation where a device is used to finally display the location information.</a:t>
            </a:r>
          </a:p>
          <a:p>
            <a:r>
              <a:rPr lang="en-US" baseline="0" dirty="0" smtClean="0"/>
              <a:t>Or if interaction of the target in the localization process is available, e.g., in smart home, where the person could some how interact with the system via gestures for example.</a:t>
            </a:r>
          </a:p>
          <a:p>
            <a:r>
              <a:rPr lang="en-US" baseline="0" dirty="0" smtClean="0"/>
              <a:t>And the third one that is listed here if the application requires real time localization or if localization from time to time is sufficient.</a:t>
            </a:r>
          </a:p>
          <a:p>
            <a:r>
              <a:rPr lang="en-US" baseline="0" dirty="0" smtClean="0"/>
              <a:t>So in this table we see requirements of the applications can be very different.</a:t>
            </a:r>
          </a:p>
          <a:p>
            <a:r>
              <a:rPr lang="en-US" baseline="0" dirty="0" smtClean="0"/>
              <a:t>Like smart home and inventory monitoring.</a:t>
            </a:r>
          </a:p>
          <a:p>
            <a:r>
              <a:rPr lang="en-US" baseline="0" dirty="0" smtClean="0"/>
              <a:t>But again we see, that surveillance and disaster scenarios have similar requirements, thus a surveillance system could maybe also be used in disaster scenarios or vice versa.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a system could be used for multiple applications, but we already see, building an overall system for every application is pretty hard if not impossible.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20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some further possible requirements.</a:t>
            </a:r>
          </a:p>
          <a:p>
            <a:r>
              <a:rPr lang="en-US" dirty="0" smtClean="0"/>
              <a:t>So there could</a:t>
            </a:r>
            <a:r>
              <a:rPr lang="en-US" baseline="0" dirty="0" smtClean="0"/>
              <a:t> be restrictions through the environment, e.g., radio signals could be forbidden in a hospital as they could </a:t>
            </a:r>
            <a:r>
              <a:rPr lang="en-US" baseline="0" dirty="0" err="1" smtClean="0"/>
              <a:t>interfer</a:t>
            </a:r>
            <a:r>
              <a:rPr lang="en-US" baseline="0" dirty="0" smtClean="0"/>
              <a:t> with some medical equipment.</a:t>
            </a:r>
          </a:p>
          <a:p>
            <a:r>
              <a:rPr lang="en-US" baseline="0" dirty="0" smtClean="0"/>
              <a:t>Or in a factory where the sound level is pretty high, ultrasound could become not feasible.</a:t>
            </a:r>
          </a:p>
          <a:p>
            <a:r>
              <a:rPr lang="en-US" baseline="0" dirty="0" smtClean="0"/>
              <a:t>The cost of a system, the installation and the </a:t>
            </a:r>
            <a:r>
              <a:rPr lang="en-US" baseline="0" dirty="0" err="1" smtClean="0"/>
              <a:t>maintanance</a:t>
            </a:r>
            <a:r>
              <a:rPr lang="en-US" baseline="0" dirty="0" smtClean="0"/>
              <a:t> could be important, 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the system shall reduce the amount of employees.</a:t>
            </a:r>
          </a:p>
          <a:p>
            <a:r>
              <a:rPr lang="en-US" baseline="0" dirty="0" smtClean="0"/>
              <a:t>A requirement could be that it should be integrated in an existing infrastructure like a wireless network.</a:t>
            </a:r>
          </a:p>
          <a:p>
            <a:r>
              <a:rPr lang="en-US" baseline="0" dirty="0" smtClean="0"/>
              <a:t>Or even that the system is restricted to specific hardware like the common sensors in a smartphone.</a:t>
            </a:r>
          </a:p>
          <a:p>
            <a:r>
              <a:rPr lang="en-US" baseline="0" dirty="0" smtClean="0"/>
              <a:t>All these points could become requirements for an application so that in the end the application that defines the requirements finally defines the design of the localization system.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86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Sky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rgbClr val="0D2766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http</a:t>
            </a:r>
            <a:r>
              <a:rPr lang="de-DE" sz="1600" dirty="0" smtClean="0">
                <a:solidFill>
                  <a:srgbClr val="0D2766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://comsys.rwth-aachen.de/</a:t>
            </a:r>
            <a:endParaRPr lang="de-DE" sz="1600" dirty="0">
              <a:solidFill>
                <a:srgbClr val="0D2766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Helvetica Neue" pitchFamily="2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Helvetica Neue" pitchFamily="2"/>
                <a:cs typeface="Arial"/>
              </a:defRPr>
            </a:lvl1pPr>
          </a:lstStyle>
          <a:p>
            <a:pPr lvl="0"/>
            <a:endParaRPr lang="de-DE" dirty="0" smtClean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  <p:pic>
        <p:nvPicPr>
          <p:cNvPr id="12" name="Picture 11" descr="rwth-aachen-university-logo-original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75" y="6424956"/>
            <a:ext cx="1316418" cy="360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7938" y="6178550"/>
            <a:ext cx="9159876" cy="67945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3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8666163" y="6434138"/>
            <a:ext cx="355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C4701650-41B2-7A4D-B223-84DBE99DBB49}" type="slidenum">
              <a:rPr lang="en-US" sz="1600">
                <a:solidFill>
                  <a:srgbClr val="004290"/>
                </a:solidFill>
                <a:latin typeface="Arial Rounded MT Bold" pitchFamily="-108" charset="0"/>
                <a:ea typeface="Arial Unicode MS" pitchFamily="-108" charset="0"/>
                <a:cs typeface="Arial Unicode MS" pitchFamily="-108" charset="0"/>
              </a:rPr>
              <a:pPr algn="r">
                <a:defRPr/>
              </a:pPr>
              <a:t>‹Nr.›</a:t>
            </a:fld>
            <a:endParaRPr lang="en-US" sz="1600" dirty="0">
              <a:solidFill>
                <a:srgbClr val="004290"/>
              </a:solidFill>
              <a:latin typeface="Arial Rounded MT Bold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Neue" pitchFamily="2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de-DE" dirty="0" err="1" smtClean="0"/>
              <a:t>Click</a:t>
            </a:r>
            <a:r>
              <a:rPr lang="de-DE" dirty="0" smtClean="0"/>
              <a:t> to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de-DE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3474" y="769377"/>
            <a:ext cx="8890394" cy="5922248"/>
          </a:xfrm>
        </p:spPr>
        <p:txBody>
          <a:bodyPr/>
          <a:lstStyle>
            <a:lvl1pPr>
              <a:buClr>
                <a:srgbClr val="004290"/>
              </a:buClr>
              <a:defRPr b="1">
                <a:solidFill>
                  <a:srgbClr val="004290"/>
                </a:solidFill>
                <a:latin typeface="Helvetica Neue" pitchFamily="2"/>
                <a:cs typeface="Arial"/>
              </a:defRPr>
            </a:lvl1pPr>
            <a:lvl2pPr>
              <a:buClr>
                <a:srgbClr val="004290"/>
              </a:buClr>
              <a:defRPr>
                <a:latin typeface="Helvetica Neue" pitchFamily="2"/>
                <a:cs typeface="Arial"/>
              </a:defRPr>
            </a:lvl2pPr>
            <a:lvl3pPr>
              <a:buClr>
                <a:srgbClr val="004290"/>
              </a:buClr>
              <a:defRPr>
                <a:latin typeface="Helvetica Neue" pitchFamily="2"/>
                <a:cs typeface="Arial"/>
              </a:defRPr>
            </a:lvl3pPr>
            <a:lvl4pPr>
              <a:buClr>
                <a:srgbClr val="004290"/>
              </a:buClr>
              <a:defRPr>
                <a:latin typeface="Helvetica Neue" pitchFamily="2"/>
                <a:cs typeface="Arial"/>
              </a:defRPr>
            </a:lvl4pPr>
            <a:lvl5pPr>
              <a:buClr>
                <a:srgbClr val="004290"/>
              </a:buClr>
              <a:defRPr>
                <a:latin typeface="Helvetica Neue" pitchFamily="2"/>
                <a:cs typeface="Arial"/>
              </a:defRPr>
            </a:lvl5pPr>
          </a:lstStyle>
          <a:p>
            <a:pPr lvl="0"/>
            <a:r>
              <a:rPr lang="de-DE" dirty="0" err="1" smtClean="0"/>
              <a:t>Click</a:t>
            </a:r>
            <a:r>
              <a:rPr lang="de-DE" dirty="0" smtClean="0"/>
              <a:t> to </a:t>
            </a:r>
            <a:r>
              <a:rPr lang="de-DE" dirty="0" err="1" smtClean="0"/>
              <a:t>edit</a:t>
            </a:r>
            <a:r>
              <a:rPr lang="de-DE" dirty="0" smtClean="0"/>
              <a:t> Master text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- Sky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rgbClr val="0D2766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http</a:t>
            </a:r>
            <a:r>
              <a:rPr lang="de-DE" sz="1600" dirty="0" smtClean="0">
                <a:solidFill>
                  <a:srgbClr val="0D2766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://comsys.rwth-aachen.de/</a:t>
            </a:r>
            <a:endParaRPr lang="de-DE" sz="1600" dirty="0">
              <a:solidFill>
                <a:srgbClr val="0D2766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Helvetica Neue" pitchFamily="2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Helvetica Neue" pitchFamily="2"/>
                <a:cs typeface="Arial"/>
              </a:defRPr>
            </a:lvl1pPr>
          </a:lstStyle>
          <a:p>
            <a:pPr lvl="0"/>
            <a:endParaRPr lang="de-DE" dirty="0" smtClean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5" name="Picture 2" descr="C:\TEMP\rwth-logo-ds-colors-7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2783" y="6440486"/>
            <a:ext cx="2864066" cy="355603"/>
          </a:xfrm>
          <a:prstGeom prst="rect">
            <a:avLst/>
          </a:prstGeom>
          <a:noFill/>
        </p:spPr>
      </p:pic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174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Sea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chemeClr val="bg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http</a:t>
            </a:r>
            <a:r>
              <a:rPr lang="de-DE" sz="1600" dirty="0" smtClean="0">
                <a:solidFill>
                  <a:schemeClr val="bg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://comsys.rwth-aachen.de/</a:t>
            </a:r>
            <a:endParaRPr lang="de-DE" sz="1600" dirty="0">
              <a:solidFill>
                <a:schemeClr val="bg1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Helvetica Neue" pitchFamily="2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 marL="342900" marR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 b="1">
                <a:solidFill>
                  <a:srgbClr val="5E76A6"/>
                </a:solidFill>
                <a:latin typeface="Helvetica Neue" pitchFamily="2"/>
                <a:cs typeface="Arial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endParaRPr lang="de-DE" dirty="0" smtClean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  <p:pic>
        <p:nvPicPr>
          <p:cNvPr id="13" name="Picture 12" descr="rwth-aachen-university-logo-original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75" y="6424956"/>
            <a:ext cx="1316418" cy="360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- Sea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chemeClr val="bg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http</a:t>
            </a:r>
            <a:r>
              <a:rPr lang="de-DE" sz="1600" dirty="0" smtClean="0">
                <a:solidFill>
                  <a:schemeClr val="bg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://comsys.rwth-aachen.de/</a:t>
            </a:r>
            <a:endParaRPr lang="de-DE" sz="1600" dirty="0">
              <a:solidFill>
                <a:schemeClr val="bg1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Helvetica Neue" pitchFamily="2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 marL="342900" marR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 b="1">
                <a:solidFill>
                  <a:srgbClr val="5E76A6"/>
                </a:solidFill>
                <a:latin typeface="Helvetica Neue" pitchFamily="2"/>
                <a:cs typeface="Arial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endParaRPr lang="de-DE" dirty="0" smtClean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6" name="Picture 2" descr="C:\TEMP\rwth-logo-ds-colors-7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2783" y="6440486"/>
            <a:ext cx="2864066" cy="355603"/>
          </a:xfrm>
          <a:prstGeom prst="rect">
            <a:avLst/>
          </a:prstGeom>
          <a:noFill/>
        </p:spPr>
      </p:pic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692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sky-blue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Helvetica Neue" pitchFamily="2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Helvetica Neue" pitchFamily="2"/>
                <a:cs typeface="Arial"/>
              </a:defRPr>
            </a:lvl1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seablue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Helvetica Neue" pitchFamily="2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E76A6"/>
                </a:solidFill>
                <a:latin typeface="Helvetica Neue" pitchFamily="2"/>
                <a:cs typeface="Arial"/>
              </a:defRPr>
            </a:lvl1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Neue" pitchFamily="2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7806" y="891487"/>
            <a:ext cx="8756062" cy="5311697"/>
          </a:xfrm>
        </p:spPr>
        <p:txBody>
          <a:bodyPr/>
          <a:lstStyle>
            <a:lvl1pPr>
              <a:buClr>
                <a:srgbClr val="004290"/>
              </a:buClr>
              <a:defRPr b="1">
                <a:solidFill>
                  <a:srgbClr val="004290"/>
                </a:solidFill>
                <a:latin typeface="Helvetica Neue" pitchFamily="2"/>
                <a:cs typeface="Arial"/>
              </a:defRPr>
            </a:lvl1pPr>
            <a:lvl2pPr>
              <a:buClr>
                <a:srgbClr val="004290"/>
              </a:buClr>
              <a:defRPr>
                <a:latin typeface="Helvetica Neue" pitchFamily="2"/>
                <a:cs typeface="Arial"/>
              </a:defRPr>
            </a:lvl2pPr>
            <a:lvl3pPr>
              <a:buClr>
                <a:srgbClr val="004290"/>
              </a:buClr>
              <a:defRPr>
                <a:latin typeface="Helvetica Neue" pitchFamily="2"/>
                <a:cs typeface="Arial"/>
              </a:defRPr>
            </a:lvl3pPr>
            <a:lvl4pPr>
              <a:buClr>
                <a:srgbClr val="004290"/>
              </a:buClr>
              <a:defRPr>
                <a:latin typeface="Helvetica Neue" pitchFamily="2"/>
                <a:cs typeface="Arial"/>
              </a:defRPr>
            </a:lvl4pPr>
            <a:lvl5pPr>
              <a:buClr>
                <a:srgbClr val="004290"/>
              </a:buClr>
              <a:defRPr>
                <a:latin typeface="Helvetica Neue" pitchFamily="2"/>
                <a:cs typeface="Arial"/>
              </a:defRPr>
            </a:lvl5pPr>
          </a:lstStyle>
          <a:p>
            <a:pPr lvl="0"/>
            <a:r>
              <a:rPr lang="de-DE" dirty="0" err="1" smtClean="0"/>
              <a:t>Click</a:t>
            </a:r>
            <a:r>
              <a:rPr lang="de-DE" dirty="0" smtClean="0"/>
              <a:t> to </a:t>
            </a:r>
            <a:r>
              <a:rPr lang="de-DE" dirty="0" err="1" smtClean="0"/>
              <a:t>edit</a:t>
            </a:r>
            <a:r>
              <a:rPr lang="de-DE" dirty="0" smtClean="0"/>
              <a:t> Master text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Neue" pitchFamily="2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418F"/>
            </a:gs>
            <a:gs pos="100000">
              <a:srgbClr val="5677C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1">
            <a:gsLst>
              <a:gs pos="0">
                <a:srgbClr val="0C2665"/>
              </a:gs>
              <a:gs pos="100000">
                <a:srgbClr val="9FB6D9"/>
              </a:gs>
            </a:gsLst>
            <a:lin ang="300000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166688" y="817563"/>
            <a:ext cx="8815387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671513"/>
            <a:ext cx="9144000" cy="5708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>
              <a:latin typeface="Arial Unicode MS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49287"/>
            <a:ext cx="9144000" cy="84137"/>
          </a:xfrm>
          <a:prstGeom prst="rect">
            <a:avLst/>
          </a:prstGeom>
          <a:gradFill>
            <a:gsLst>
              <a:gs pos="100000">
                <a:schemeClr val="accent4">
                  <a:tint val="37000"/>
                  <a:satMod val="300000"/>
                </a:schemeClr>
              </a:gs>
              <a:gs pos="0">
                <a:schemeClr val="bg1">
                  <a:lumMod val="95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3176" y="6375400"/>
            <a:ext cx="9144000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4175" name="Rectangle 31"/>
          <p:cNvSpPr>
            <a:spLocks noChangeArrowheads="1"/>
          </p:cNvSpPr>
          <p:nvPr userDrawn="1">
            <p:custDataLst>
              <p:tags r:id="rId14"/>
            </p:custDataLst>
          </p:nvPr>
        </p:nvSpPr>
        <p:spPr bwMode="auto">
          <a:xfrm>
            <a:off x="8666163" y="6434138"/>
            <a:ext cx="355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6A113AA4-9849-FB42-8487-64854D6D9D95}" type="slidenum">
              <a:rPr lang="en-US" sz="1600">
                <a:solidFill>
                  <a:srgbClr val="004290"/>
                </a:solidFill>
                <a:latin typeface="Arial Rounded MT Bold" pitchFamily="-108" charset="0"/>
                <a:ea typeface="Arial Unicode MS" pitchFamily="-108" charset="0"/>
                <a:cs typeface="Arial Unicode MS" pitchFamily="-108" charset="0"/>
              </a:rPr>
              <a:pPr algn="r">
                <a:defRPr/>
              </a:pPr>
              <a:t>‹Nr.›</a:t>
            </a:fld>
            <a:endParaRPr lang="en-US" sz="1600" dirty="0">
              <a:solidFill>
                <a:srgbClr val="004290"/>
              </a:solidFill>
              <a:latin typeface="Arial Rounded MT Bold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065283" y="6372224"/>
            <a:ext cx="5013434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Arial Unicode MS" pitchFamily="-106" charset="0"/>
                <a:cs typeface="Arial Unicode MS" pitchFamily="-106" charset="0"/>
              </a:rPr>
              <a:t>David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Arial Unicode MS" pitchFamily="-106" charset="0"/>
                <a:cs typeface="Arial Unicode MS" pitchFamily="-106" charset="0"/>
              </a:rPr>
              <a:t>Schunke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/>
              <a:ea typeface="Arial Unicode MS" pitchFamily="-106" charset="0"/>
              <a:cs typeface="Arial Unicode MS" pitchFamily="-106" charset="0"/>
            </a:endParaRPr>
          </a:p>
        </p:txBody>
      </p:sp>
      <p:pic>
        <p:nvPicPr>
          <p:cNvPr id="31" name="Picture 30" descr="comsys-with-name-web.pdf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8" r:id="rId2"/>
    <p:sldLayoutId id="2147483993" r:id="rId3"/>
    <p:sldLayoutId id="2147483999" r:id="rId4"/>
    <p:sldLayoutId id="2147483994" r:id="rId5"/>
    <p:sldLayoutId id="2147483995" r:id="rId6"/>
    <p:sldLayoutId id="2147483989" r:id="rId7"/>
    <p:sldLayoutId id="2147483990" r:id="rId8"/>
    <p:sldLayoutId id="2147483991" r:id="rId9"/>
    <p:sldLayoutId id="2147483997" r:id="rId10"/>
    <p:sldLayoutId id="2147483996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Arial Unicode MS" pitchFamily="-108" charset="0"/>
          <a:cs typeface="Arial Unicode MS" pitchFamily="-10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2" pitchFamily="-106" charset="2"/>
        <a:buChar char=""/>
        <a:defRPr sz="2400">
          <a:solidFill>
            <a:schemeClr val="tx1"/>
          </a:solidFill>
          <a:latin typeface="+mn-lt"/>
          <a:ea typeface="Arial Unicode MS" pitchFamily="-108" charset="0"/>
          <a:cs typeface="Arial Unicode MS" pitchFamily="-108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3" pitchFamily="-106" charset="2"/>
        <a:buChar char=""/>
        <a:defRPr sz="2000"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-108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2" pitchFamily="-106" charset="2"/>
        <a:buChar char="¾"/>
        <a:defRPr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-108" charset="0"/>
        </a:defRPr>
      </a:lvl3pPr>
      <a:lvl4pPr marL="15621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3" pitchFamily="-106" charset="2"/>
        <a:buChar char="¬"/>
        <a:defRPr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-108" charset="0"/>
        </a:defRPr>
      </a:lvl4pPr>
      <a:lvl5pPr marL="1981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-108" charset="0"/>
        </a:defRPr>
      </a:lvl5pPr>
      <a:lvl6pPr marL="2438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6pPr>
      <a:lvl7pPr marL="2895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7pPr>
      <a:lvl8pPr marL="3352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8pPr>
      <a:lvl9pPr marL="3810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 smtClean="0"/>
              <a:t>Indoor</a:t>
            </a:r>
            <a:r>
              <a:rPr lang="de-DE" sz="2800" dirty="0" smtClean="0"/>
              <a:t> </a:t>
            </a:r>
            <a:r>
              <a:rPr lang="de-DE" sz="2800" dirty="0" err="1"/>
              <a:t>L</a:t>
            </a:r>
            <a:r>
              <a:rPr lang="de-DE" sz="2800" dirty="0" err="1" smtClean="0"/>
              <a:t>ocalization</a:t>
            </a:r>
            <a:r>
              <a:rPr lang="de-DE" sz="2800" dirty="0" smtClean="0"/>
              <a:t> – </a:t>
            </a:r>
            <a:r>
              <a:rPr lang="de-DE" sz="2800" dirty="0" err="1" smtClean="0"/>
              <a:t>Todays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Future </a:t>
            </a:r>
            <a:r>
              <a:rPr lang="de-DE" sz="2800" dirty="0" err="1" smtClean="0"/>
              <a:t>Applications</a:t>
            </a:r>
            <a:endParaRPr lang="de-DE" sz="2800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28321" y="3712706"/>
            <a:ext cx="843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r>
              <a:rPr kumimoji="0" lang="de-DE" sz="2200" b="0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" pitchFamily="2"/>
              </a:rPr>
              <a:t>David </a:t>
            </a:r>
            <a:r>
              <a:rPr kumimoji="0" lang="de-DE" sz="22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" pitchFamily="2"/>
              </a:rPr>
              <a:t>Schunke</a:t>
            </a:r>
            <a:endParaRPr kumimoji="0" lang="de-DE" sz="2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Neue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8345" y="5963170"/>
            <a:ext cx="4921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Seminar Talk</a:t>
            </a:r>
            <a:r>
              <a:rPr lang="de-DE" sz="1600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, Juli 2013</a:t>
            </a:r>
            <a:endParaRPr lang="de-DE" sz="1600" dirty="0">
              <a:solidFill>
                <a:schemeClr val="bg1"/>
              </a:solidFill>
              <a:latin typeface="Helvetica Neue" pitchFamily="2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5952">
            <a:off x="325623" y="1134973"/>
            <a:ext cx="2916238" cy="2081393"/>
          </a:xfrm>
          <a:prstGeom prst="rect">
            <a:avLst/>
          </a:prstGeom>
          <a:ln w="889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89363" y="2741913"/>
            <a:ext cx="5354637" cy="914400"/>
          </a:xfrm>
        </p:spPr>
        <p:txBody>
          <a:bodyPr/>
          <a:lstStyle/>
          <a:p>
            <a:r>
              <a:rPr lang="de-DE" sz="2000" dirty="0" smtClean="0"/>
              <a:t>Mobile Internet Technology Seminar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Access points as data collectors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Relies on a Wi-Fi infrastructure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Uses signal strength from wireless network traffic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Only software-based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Application: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H</a:t>
            </a:r>
            <a:r>
              <a:rPr lang="en-US" dirty="0" smtClean="0"/>
              <a:t>and out information material of a course only to participants that are present in a specific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93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Home entertainment system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Relies on UWB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Uses reflection from human body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Requires additional hardware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Application: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Adjust volume level to a persons position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Gesture control</a:t>
            </a:r>
          </a:p>
          <a:p>
            <a:pPr lvl="1"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8191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Self-contained indoor navigation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Relies on smartphone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Uses different sensors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Accelerometer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Compass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Additional calibration by an activity based map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E.g., elevators, stairs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Targets environments without an existing network infrastructure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Navigation in the parking garage at Munich airport</a:t>
            </a:r>
          </a:p>
        </p:txBody>
      </p:sp>
    </p:spTree>
    <p:extLst>
      <p:ext uri="{BB962C8B-B14F-4D97-AF65-F5344CB8AC3E}">
        <p14:creationId xmlns:p14="http://schemas.microsoft.com/office/powerpoint/2010/main" val="13174396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Prospect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 cases have different 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Not all technologies feasible in every use case or environment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Different possible approaches for same application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 case defines system design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Future prospect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Systems that rely on existing hardware stand out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Amount of location aware applications increase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overall indoor localization system possible</a:t>
            </a:r>
          </a:p>
        </p:txBody>
      </p:sp>
    </p:spTree>
    <p:extLst>
      <p:ext uri="{BB962C8B-B14F-4D97-AF65-F5344CB8AC3E}">
        <p14:creationId xmlns:p14="http://schemas.microsoft.com/office/powerpoint/2010/main" val="80449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Thanks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44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Why indoor localization?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Outdoors: GPS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Line of sight required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Accuracy up to few meters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Indoors: GPS not feasible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No line of sight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Typically high accuracy required</a:t>
            </a:r>
          </a:p>
          <a:p>
            <a:pPr lvl="2"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Challenges</a:t>
            </a:r>
            <a:endParaRPr lang="en-US" dirty="0" smtClean="0"/>
          </a:p>
          <a:p>
            <a:pPr lvl="1">
              <a:lnSpc>
                <a:spcPct val="140000"/>
              </a:lnSpc>
            </a:pPr>
            <a:r>
              <a:rPr lang="en-US" dirty="0" smtClean="0"/>
              <a:t>What are the requirements of my application</a:t>
            </a:r>
            <a:r>
              <a:rPr lang="en-US" dirty="0" smtClean="0"/>
              <a:t>?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What system do I need?</a:t>
            </a:r>
            <a:endParaRPr lang="en-US" dirty="0"/>
          </a:p>
        </p:txBody>
      </p:sp>
      <p:pic>
        <p:nvPicPr>
          <p:cNvPr id="6" name="Bild 5" descr="localiz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18" y="1419601"/>
            <a:ext cx="3352577" cy="21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950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 smtClean="0"/>
              <a:t>Technologies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Localization Techniques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Cases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Requirements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Example Applications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 &amp; Future Prospect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986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Mechanical waves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Ultrasound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Bound to a medium (air, water)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Electromagnetic waves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Radio waves (e.g., Wi-Fi, Bluetooth, UWB)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Light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Infrared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Not bound to a medium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Sensors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Accelerometer, Compass</a:t>
            </a:r>
          </a:p>
        </p:txBody>
      </p:sp>
    </p:spTree>
    <p:extLst>
      <p:ext uri="{BB962C8B-B14F-4D97-AF65-F5344CB8AC3E}">
        <p14:creationId xmlns:p14="http://schemas.microsoft.com/office/powerpoint/2010/main" val="1408823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Techniques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Transform source </a:t>
            </a:r>
            <a:r>
              <a:rPr lang="en-US" dirty="0" smtClean="0"/>
              <a:t>technology to </a:t>
            </a:r>
            <a:r>
              <a:rPr lang="en-US" dirty="0" smtClean="0"/>
              <a:t>valuable information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Received signal strength (RSS)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Signal strength is proportional to travelled </a:t>
            </a:r>
            <a:r>
              <a:rPr lang="en-US" dirty="0" smtClean="0"/>
              <a:t>distance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smtClean="0"/>
              <a:t>Also usable as pure data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Time of arrival (</a:t>
            </a:r>
            <a:r>
              <a:rPr lang="en-US" dirty="0" err="1" smtClean="0"/>
              <a:t>ToA</a:t>
            </a:r>
            <a:r>
              <a:rPr lang="en-US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Leads to a distance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Time difference of arrival (</a:t>
            </a:r>
            <a:r>
              <a:rPr lang="en-US" dirty="0" err="1" smtClean="0"/>
              <a:t>TDoA</a:t>
            </a:r>
            <a:r>
              <a:rPr lang="en-US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Leads to </a:t>
            </a:r>
            <a:r>
              <a:rPr lang="en-US" dirty="0" smtClean="0"/>
              <a:t>a distance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Angle of arrival (</a:t>
            </a:r>
            <a:r>
              <a:rPr lang="en-US" dirty="0" err="1" smtClean="0"/>
              <a:t>AoA</a:t>
            </a:r>
            <a:r>
              <a:rPr lang="en-US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Leads to </a:t>
            </a:r>
            <a:r>
              <a:rPr lang="en-US" dirty="0" smtClean="0"/>
              <a:t>an </a:t>
            </a:r>
            <a:r>
              <a:rPr lang="en-US" dirty="0" smtClean="0"/>
              <a:t>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615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Techniques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Two types of methods</a:t>
            </a:r>
          </a:p>
          <a:p>
            <a:pPr lvl="1"/>
            <a:r>
              <a:rPr lang="en-US" dirty="0" smtClean="0"/>
              <a:t>Deterministic</a:t>
            </a:r>
          </a:p>
          <a:p>
            <a:pPr lvl="2"/>
            <a:r>
              <a:rPr lang="en-US" dirty="0" smtClean="0"/>
              <a:t>Trilateration / Triangulation</a:t>
            </a:r>
          </a:p>
          <a:p>
            <a:pPr lvl="2"/>
            <a:r>
              <a:rPr lang="en-US" dirty="0" err="1" smtClean="0"/>
              <a:t>Multilateration</a:t>
            </a:r>
            <a:endParaRPr lang="en-US" dirty="0" smtClean="0"/>
          </a:p>
          <a:p>
            <a:pPr lvl="2"/>
            <a:r>
              <a:rPr lang="en-US" dirty="0" smtClean="0"/>
              <a:t>Fingerprinting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ensors (accelerometer, compass)</a:t>
            </a:r>
          </a:p>
          <a:p>
            <a:pPr lvl="1"/>
            <a:r>
              <a:rPr lang="en-US" dirty="0" smtClean="0"/>
              <a:t>Probabilistic</a:t>
            </a:r>
          </a:p>
          <a:p>
            <a:pPr lvl="2"/>
            <a:r>
              <a:rPr lang="en-US" dirty="0" smtClean="0"/>
              <a:t>Likelihood ratio theory</a:t>
            </a:r>
          </a:p>
          <a:p>
            <a:pPr lvl="2"/>
            <a:r>
              <a:rPr lang="en-US" dirty="0" smtClean="0"/>
              <a:t>Statistical methods (e.g., HMM, PF)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Further statistical models and optimizations to increase accuracy</a:t>
            </a:r>
            <a:endParaRPr lang="en-US" dirty="0"/>
          </a:p>
        </p:txBody>
      </p:sp>
      <p:pic>
        <p:nvPicPr>
          <p:cNvPr id="4" name="Bild 3" descr="trilater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00" y="1098023"/>
            <a:ext cx="35433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420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Some possible applications are…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Indoor navigation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Also with position related information (e.g., museum)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Inventory monitoring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Surveillance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Assistance in disaster scenarios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Smart home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And many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99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98145505"/>
              </p:ext>
            </p:extLst>
          </p:nvPr>
        </p:nvGraphicFramePr>
        <p:xfrm>
          <a:off x="207963" y="892171"/>
          <a:ext cx="8756652" cy="4108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908"/>
                <a:gridCol w="2086494"/>
                <a:gridCol w="2279267"/>
                <a:gridCol w="1831983"/>
              </a:tblGrid>
              <a:tr h="6848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Device</a:t>
                      </a:r>
                      <a:r>
                        <a:rPr lang="en-US" baseline="0" dirty="0" smtClean="0"/>
                        <a:t> oriented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interaction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Real-time</a:t>
                      </a:r>
                      <a:endParaRPr lang="en-US" dirty="0"/>
                    </a:p>
                  </a:txBody>
                  <a:tcPr anchor="ctr"/>
                </a:tc>
              </a:tr>
              <a:tr h="684811">
                <a:tc>
                  <a:txBody>
                    <a:bodyPr/>
                    <a:lstStyle/>
                    <a:p>
                      <a:r>
                        <a:rPr lang="en-US" dirty="0" smtClean="0"/>
                        <a:t>Navigation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684811">
                <a:tc>
                  <a:txBody>
                    <a:bodyPr/>
                    <a:lstStyle/>
                    <a:p>
                      <a:r>
                        <a:rPr lang="en-US" dirty="0" smtClean="0"/>
                        <a:t>Inventory</a:t>
                      </a:r>
                      <a:r>
                        <a:rPr lang="en-US" baseline="0" dirty="0" smtClean="0"/>
                        <a:t> monitoring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684811">
                <a:tc>
                  <a:txBody>
                    <a:bodyPr/>
                    <a:lstStyle/>
                    <a:p>
                      <a:r>
                        <a:rPr lang="en-US" dirty="0" smtClean="0"/>
                        <a:t>Surveillance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684811">
                <a:tc>
                  <a:txBody>
                    <a:bodyPr/>
                    <a:lstStyle/>
                    <a:p>
                      <a:r>
                        <a:rPr lang="en-US" dirty="0" smtClean="0"/>
                        <a:t>Disaster scenarios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684811">
                <a:tc>
                  <a:txBody>
                    <a:bodyPr/>
                    <a:lstStyle/>
                    <a:p>
                      <a:r>
                        <a:rPr lang="en-US" dirty="0" smtClean="0"/>
                        <a:t>Smart home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4240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Requirements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Environment compatibility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Radio signals eventually not feasible in a hospital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Ultrasound not feasible in a factory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Cost factor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Reduction of employment amount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Integration in an existing infrastructure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E.g., Wi-Fi, WSN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Hardware restrictions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E.g., only rely on common sensors in a smartphone</a:t>
            </a:r>
          </a:p>
        </p:txBody>
      </p:sp>
    </p:spTree>
    <p:extLst>
      <p:ext uri="{BB962C8B-B14F-4D97-AF65-F5344CB8AC3E}">
        <p14:creationId xmlns:p14="http://schemas.microsoft.com/office/powerpoint/2010/main" val="25891241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Vorlesungen-Layout">
  <a:themeElements>
    <a:clrScheme name="Ds-Template">
      <a:dk1>
        <a:srgbClr val="000000"/>
      </a:dk1>
      <a:lt1>
        <a:sysClr val="window" lastClr="FFFFFF"/>
      </a:lt1>
      <a:dk2>
        <a:srgbClr val="000000"/>
      </a:dk2>
      <a:lt2>
        <a:srgbClr val="BBC0AC"/>
      </a:lt2>
      <a:accent1>
        <a:srgbClr val="EEAC19"/>
      </a:accent1>
      <a:accent2>
        <a:srgbClr val="E07602"/>
      </a:accent2>
      <a:accent3>
        <a:srgbClr val="9FF726"/>
      </a:accent3>
      <a:accent4>
        <a:srgbClr val="8BA8D3"/>
      </a:accent4>
      <a:accent5>
        <a:srgbClr val="21449B"/>
      </a:accent5>
      <a:accent6>
        <a:srgbClr val="5E82B7"/>
      </a:accent6>
      <a:hlink>
        <a:srgbClr val="DF7408"/>
      </a:hlink>
      <a:folHlink>
        <a:srgbClr val="DE720C"/>
      </a:folHlink>
    </a:clrScheme>
    <a:fontScheme name="Vorlesungen-Layout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Vorlesungen-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esungen-Layo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L2PDocumentLibraryForm</Display>
  <Edit>L2PDocumentLibraryForm</Edit>
  <New>L2PDocumentLibraryForm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L2P Document" ma:contentTypeID="0x0101A00064CADC1F86236948AA0F2939841A4326" ma:contentTypeVersion="0" ma:contentTypeDescription="Create a new document." ma:contentTypeScope="" ma:versionID="482cf5b39b0a7a83287e836ab5256d4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C4C2C5E-32B6-4FC7-B5F6-394487E23079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A77687C-E073-4478-B14E-60DA3EEE62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C7D866-80C8-41DC-A358-766555D8E1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1962</Words>
  <Application>Microsoft Macintosh PowerPoint</Application>
  <PresentationFormat>Bildschirmpräsentation (4:3)</PresentationFormat>
  <Paragraphs>226</Paragraphs>
  <Slides>14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Vorlesungen-Layout</vt:lpstr>
      <vt:lpstr>Indoor Localization – Todays and Future Applications</vt:lpstr>
      <vt:lpstr>Motivation</vt:lpstr>
      <vt:lpstr>Outlook</vt:lpstr>
      <vt:lpstr>Technologies</vt:lpstr>
      <vt:lpstr>Localization Techniques</vt:lpstr>
      <vt:lpstr>Localization Techniques</vt:lpstr>
      <vt:lpstr>Use Cases</vt:lpstr>
      <vt:lpstr>Requirements</vt:lpstr>
      <vt:lpstr>Further Requirements</vt:lpstr>
      <vt:lpstr>Examples</vt:lpstr>
      <vt:lpstr>Examples</vt:lpstr>
      <vt:lpstr>Examples</vt:lpstr>
      <vt:lpstr>Conclusion &amp; Future Prospect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Template</dc:title>
  <dc:subject/>
  <dc:creator/>
  <cp:keywords/>
  <cp:lastModifiedBy>John</cp:lastModifiedBy>
  <cp:revision>2213</cp:revision>
  <cp:lastPrinted>2009-03-26T18:25:42Z</cp:lastPrinted>
  <dcterms:created xsi:type="dcterms:W3CDTF">2009-04-03T11:12:54Z</dcterms:created>
  <dcterms:modified xsi:type="dcterms:W3CDTF">2013-07-12T08:47:52Z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0x0101A00064CADC1F86236948AA0F2939841A4326</vt:lpwstr>
  </property>
  <property fmtid="{D5CDD505-2E9C-101B-9397-08002B2CF9AE}" pid="3" name="TemplateUrl">
    <vt:lpwstr/>
  </property>
  <property fmtid="{D5CDD505-2E9C-101B-9397-08002B2CF9AE}" pid="4" name="HiddenForStudents">
    <vt:bool>false</vt:bool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