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50" r:id="rId1"/>
  </p:sldMasterIdLst>
  <p:notesMasterIdLst>
    <p:notesMasterId r:id="rId21"/>
  </p:notesMasterIdLst>
  <p:handoutMasterIdLst>
    <p:handoutMasterId r:id="rId22"/>
  </p:handoutMasterIdLst>
  <p:sldIdLst>
    <p:sldId id="930" r:id="rId2"/>
    <p:sldId id="931" r:id="rId3"/>
    <p:sldId id="932" r:id="rId4"/>
    <p:sldId id="933" r:id="rId5"/>
    <p:sldId id="934" r:id="rId6"/>
    <p:sldId id="935" r:id="rId7"/>
    <p:sldId id="936" r:id="rId8"/>
    <p:sldId id="949" r:id="rId9"/>
    <p:sldId id="945" r:id="rId10"/>
    <p:sldId id="938" r:id="rId11"/>
    <p:sldId id="939" r:id="rId12"/>
    <p:sldId id="940" r:id="rId13"/>
    <p:sldId id="946" r:id="rId14"/>
    <p:sldId id="943" r:id="rId15"/>
    <p:sldId id="941" r:id="rId16"/>
    <p:sldId id="944" r:id="rId17"/>
    <p:sldId id="947" r:id="rId18"/>
    <p:sldId id="948" r:id="rId19"/>
    <p:sldId id="942" r:id="rId20"/>
  </p:sldIdLst>
  <p:sldSz cx="9144000" cy="6858000" type="screen4x3"/>
  <p:notesSz cx="6797675" cy="9928225"/>
  <p:custDataLst>
    <p:tags r:id="rId24"/>
  </p:custDataLst>
  <p:defaultTextStyle>
    <a:defPPr>
      <a:defRPr lang="de-DE"/>
    </a:defPPr>
    <a:lvl1pPr algn="ctr" rtl="0" eaLnBrk="0" fontAlgn="base" hangingPunct="0">
      <a:spcBef>
        <a:spcPct val="0"/>
      </a:spcBef>
      <a:spcAft>
        <a:spcPct val="0"/>
      </a:spcAft>
      <a:defRPr sz="1400" kern="1200">
        <a:solidFill>
          <a:schemeClr val="tx1"/>
        </a:solidFill>
        <a:latin typeface="Arial Unicode MS" pitchFamily="-106" charset="0"/>
        <a:ea typeface="Arial Unicode MS" pitchFamily="-106" charset="0"/>
        <a:cs typeface="Arial Unicode MS" pitchFamily="-106" charset="0"/>
      </a:defRPr>
    </a:lvl1pPr>
    <a:lvl2pPr marL="457200" algn="ctr" rtl="0" eaLnBrk="0" fontAlgn="base" hangingPunct="0">
      <a:spcBef>
        <a:spcPct val="0"/>
      </a:spcBef>
      <a:spcAft>
        <a:spcPct val="0"/>
      </a:spcAft>
      <a:defRPr sz="1400" kern="1200">
        <a:solidFill>
          <a:schemeClr val="tx1"/>
        </a:solidFill>
        <a:latin typeface="Arial Unicode MS" pitchFamily="-106" charset="0"/>
        <a:ea typeface="Arial Unicode MS" pitchFamily="-106" charset="0"/>
        <a:cs typeface="Arial Unicode MS" pitchFamily="-106" charset="0"/>
      </a:defRPr>
    </a:lvl2pPr>
    <a:lvl3pPr marL="914400" algn="ctr" rtl="0" eaLnBrk="0" fontAlgn="base" hangingPunct="0">
      <a:spcBef>
        <a:spcPct val="0"/>
      </a:spcBef>
      <a:spcAft>
        <a:spcPct val="0"/>
      </a:spcAft>
      <a:defRPr sz="1400" kern="1200">
        <a:solidFill>
          <a:schemeClr val="tx1"/>
        </a:solidFill>
        <a:latin typeface="Arial Unicode MS" pitchFamily="-106" charset="0"/>
        <a:ea typeface="Arial Unicode MS" pitchFamily="-106" charset="0"/>
        <a:cs typeface="Arial Unicode MS" pitchFamily="-106" charset="0"/>
      </a:defRPr>
    </a:lvl3pPr>
    <a:lvl4pPr marL="1371600" algn="ctr" rtl="0" eaLnBrk="0" fontAlgn="base" hangingPunct="0">
      <a:spcBef>
        <a:spcPct val="0"/>
      </a:spcBef>
      <a:spcAft>
        <a:spcPct val="0"/>
      </a:spcAft>
      <a:defRPr sz="1400" kern="1200">
        <a:solidFill>
          <a:schemeClr val="tx1"/>
        </a:solidFill>
        <a:latin typeface="Arial Unicode MS" pitchFamily="-106" charset="0"/>
        <a:ea typeface="Arial Unicode MS" pitchFamily="-106" charset="0"/>
        <a:cs typeface="Arial Unicode MS" pitchFamily="-106" charset="0"/>
      </a:defRPr>
    </a:lvl4pPr>
    <a:lvl5pPr marL="1828800" algn="ctr" rtl="0" eaLnBrk="0" fontAlgn="base" hangingPunct="0">
      <a:spcBef>
        <a:spcPct val="0"/>
      </a:spcBef>
      <a:spcAft>
        <a:spcPct val="0"/>
      </a:spcAft>
      <a:defRPr sz="1400" kern="1200">
        <a:solidFill>
          <a:schemeClr val="tx1"/>
        </a:solidFill>
        <a:latin typeface="Arial Unicode MS" pitchFamily="-106" charset="0"/>
        <a:ea typeface="Arial Unicode MS" pitchFamily="-106" charset="0"/>
        <a:cs typeface="Arial Unicode MS" pitchFamily="-106" charset="0"/>
      </a:defRPr>
    </a:lvl5pPr>
    <a:lvl6pPr marL="2286000" algn="l" defTabSz="457200" rtl="0" eaLnBrk="1" latinLnBrk="0" hangingPunct="1">
      <a:defRPr sz="1400" kern="1200">
        <a:solidFill>
          <a:schemeClr val="tx1"/>
        </a:solidFill>
        <a:latin typeface="Arial Unicode MS" pitchFamily="-106" charset="0"/>
        <a:ea typeface="Arial Unicode MS" pitchFamily="-106" charset="0"/>
        <a:cs typeface="Arial Unicode MS" pitchFamily="-106" charset="0"/>
      </a:defRPr>
    </a:lvl6pPr>
    <a:lvl7pPr marL="2743200" algn="l" defTabSz="457200" rtl="0" eaLnBrk="1" latinLnBrk="0" hangingPunct="1">
      <a:defRPr sz="1400" kern="1200">
        <a:solidFill>
          <a:schemeClr val="tx1"/>
        </a:solidFill>
        <a:latin typeface="Arial Unicode MS" pitchFamily="-106" charset="0"/>
        <a:ea typeface="Arial Unicode MS" pitchFamily="-106" charset="0"/>
        <a:cs typeface="Arial Unicode MS" pitchFamily="-106" charset="0"/>
      </a:defRPr>
    </a:lvl7pPr>
    <a:lvl8pPr marL="3200400" algn="l" defTabSz="457200" rtl="0" eaLnBrk="1" latinLnBrk="0" hangingPunct="1">
      <a:defRPr sz="1400" kern="1200">
        <a:solidFill>
          <a:schemeClr val="tx1"/>
        </a:solidFill>
        <a:latin typeface="Arial Unicode MS" pitchFamily="-106" charset="0"/>
        <a:ea typeface="Arial Unicode MS" pitchFamily="-106" charset="0"/>
        <a:cs typeface="Arial Unicode MS" pitchFamily="-106" charset="0"/>
      </a:defRPr>
    </a:lvl8pPr>
    <a:lvl9pPr marL="3657600" algn="l" defTabSz="457200" rtl="0" eaLnBrk="1" latinLnBrk="0" hangingPunct="1">
      <a:defRPr sz="1400" kern="1200">
        <a:solidFill>
          <a:schemeClr val="tx1"/>
        </a:solidFill>
        <a:latin typeface="Arial Unicode MS" pitchFamily="-106" charset="0"/>
        <a:ea typeface="Arial Unicode MS" pitchFamily="-106" charset="0"/>
        <a:cs typeface="Arial Unicode MS" pitchFamily="-106"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90"/>
    <a:srgbClr val="AABBD9"/>
    <a:srgbClr val="9CB5DF"/>
    <a:srgbClr val="617DAB"/>
    <a:srgbClr val="FFB7A6"/>
    <a:srgbClr val="00418F"/>
    <a:srgbClr val="66A1DB"/>
    <a:srgbClr val="3E5C93"/>
    <a:srgbClr val="456399"/>
    <a:srgbClr val="E73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18" autoAdjust="0"/>
    <p:restoredTop sz="75507" autoAdjust="0"/>
  </p:normalViewPr>
  <p:slideViewPr>
    <p:cSldViewPr snapToGrid="0">
      <p:cViewPr varScale="1">
        <p:scale>
          <a:sx n="92" d="100"/>
          <a:sy n="92" d="100"/>
        </p:scale>
        <p:origin x="-2344" y="-96"/>
      </p:cViewPr>
      <p:guideLst>
        <p:guide orient="horz" pos="2160"/>
        <p:guide pos="101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00" d="100"/>
          <a:sy n="100" d="100"/>
        </p:scale>
        <p:origin x="-1230" y="-72"/>
      </p:cViewPr>
      <p:guideLst>
        <p:guide orient="horz" pos="3106"/>
        <p:guide pos="212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tags" Target="tags/tag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1" name="Rectangle 3"/>
          <p:cNvSpPr>
            <a:spLocks noGrp="1" noChangeArrowheads="1"/>
          </p:cNvSpPr>
          <p:nvPr>
            <p:ph type="dt" sz="quarter" idx="1"/>
          </p:nvPr>
        </p:nvSpPr>
        <p:spPr bwMode="auto">
          <a:xfrm>
            <a:off x="3800475" y="0"/>
            <a:ext cx="2997200" cy="552450"/>
          </a:xfrm>
          <a:prstGeom prst="rect">
            <a:avLst/>
          </a:prstGeom>
          <a:noFill/>
          <a:ln w="9525">
            <a:noFill/>
            <a:miter lim="800000"/>
            <a:headEnd/>
            <a:tailEnd/>
          </a:ln>
          <a:effectLst/>
        </p:spPr>
        <p:txBody>
          <a:bodyPr vert="horz" wrap="square" lIns="93909" tIns="46946" rIns="93909" bIns="46946" numCol="1" anchor="t" anchorCtr="0" compatLnSpc="1">
            <a:prstTxWarp prst="textNoShape">
              <a:avLst/>
            </a:prstTxWarp>
          </a:bodyPr>
          <a:lstStyle>
            <a:lvl1pPr algn="r" defTabSz="4422775">
              <a:defRPr sz="1800">
                <a:latin typeface="Arial Unicode MS" charset="0"/>
                <a:ea typeface="+mn-ea"/>
                <a:cs typeface="+mn-cs"/>
              </a:defRPr>
            </a:lvl1pPr>
          </a:lstStyle>
          <a:p>
            <a:pPr>
              <a:defRPr/>
            </a:pPr>
            <a:endParaRPr lang="en-US"/>
          </a:p>
        </p:txBody>
      </p:sp>
      <p:sp>
        <p:nvSpPr>
          <p:cNvPr id="17412" name="Rectangle 4"/>
          <p:cNvSpPr>
            <a:spLocks noGrp="1" noChangeArrowheads="1"/>
          </p:cNvSpPr>
          <p:nvPr>
            <p:ph type="ftr" sz="quarter" idx="2"/>
          </p:nvPr>
        </p:nvSpPr>
        <p:spPr bwMode="auto">
          <a:xfrm>
            <a:off x="212725" y="9482138"/>
            <a:ext cx="2927350" cy="446087"/>
          </a:xfrm>
          <a:prstGeom prst="rect">
            <a:avLst/>
          </a:prstGeom>
          <a:noFill/>
          <a:ln w="9525">
            <a:noFill/>
            <a:miter lim="800000"/>
            <a:headEnd/>
            <a:tailEnd/>
          </a:ln>
          <a:effectLst/>
        </p:spPr>
        <p:txBody>
          <a:bodyPr vert="horz" wrap="square" lIns="93909" tIns="46946" rIns="93909" bIns="46946" numCol="1" anchor="b" anchorCtr="0" compatLnSpc="1">
            <a:prstTxWarp prst="textNoShape">
              <a:avLst/>
            </a:prstTxWarp>
          </a:bodyPr>
          <a:lstStyle>
            <a:lvl1pPr algn="l" defTabSz="4422775">
              <a:defRPr sz="1800">
                <a:latin typeface="Arial Unicode MS" charset="0"/>
                <a:ea typeface="+mn-ea"/>
                <a:cs typeface="+mn-cs"/>
              </a:defRPr>
            </a:lvl1pPr>
          </a:lstStyle>
          <a:p>
            <a:pPr>
              <a:defRPr/>
            </a:pPr>
            <a:endParaRPr lang="en-US"/>
          </a:p>
        </p:txBody>
      </p:sp>
      <p:sp>
        <p:nvSpPr>
          <p:cNvPr id="17413" name="Rectangle 5"/>
          <p:cNvSpPr>
            <a:spLocks noGrp="1" noChangeArrowheads="1"/>
          </p:cNvSpPr>
          <p:nvPr>
            <p:ph type="sldNum" sz="quarter" idx="3"/>
          </p:nvPr>
        </p:nvSpPr>
        <p:spPr bwMode="auto">
          <a:xfrm>
            <a:off x="3586163" y="9482138"/>
            <a:ext cx="2998787" cy="446087"/>
          </a:xfrm>
          <a:prstGeom prst="rect">
            <a:avLst/>
          </a:prstGeom>
          <a:noFill/>
          <a:ln w="9525">
            <a:noFill/>
            <a:miter lim="800000"/>
            <a:headEnd/>
            <a:tailEnd/>
          </a:ln>
          <a:effectLst/>
        </p:spPr>
        <p:txBody>
          <a:bodyPr vert="horz" wrap="square" lIns="93909" tIns="46946" rIns="93909" bIns="46946" numCol="1" anchor="b" anchorCtr="0" compatLnSpc="1">
            <a:prstTxWarp prst="textNoShape">
              <a:avLst/>
            </a:prstTxWarp>
          </a:bodyPr>
          <a:lstStyle>
            <a:lvl1pPr algn="r" defTabSz="4422775">
              <a:defRPr sz="1800">
                <a:latin typeface="Arial Unicode MS" charset="0"/>
                <a:ea typeface="+mn-ea"/>
                <a:cs typeface="+mn-cs"/>
              </a:defRPr>
            </a:lvl1pPr>
          </a:lstStyle>
          <a:p>
            <a:pPr>
              <a:defRPr/>
            </a:pPr>
            <a:endParaRPr lang="en-US"/>
          </a:p>
        </p:txBody>
      </p:sp>
      <p:sp>
        <p:nvSpPr>
          <p:cNvPr id="17418" name="Text Box 10"/>
          <p:cNvSpPr txBox="1">
            <a:spLocks noChangeArrowheads="1"/>
          </p:cNvSpPr>
          <p:nvPr/>
        </p:nvSpPr>
        <p:spPr bwMode="auto">
          <a:xfrm>
            <a:off x="6499225" y="0"/>
            <a:ext cx="179388" cy="374650"/>
          </a:xfrm>
          <a:prstGeom prst="rect">
            <a:avLst/>
          </a:prstGeom>
          <a:noFill/>
          <a:ln w="9525">
            <a:noFill/>
            <a:miter lim="800000"/>
            <a:headEnd/>
            <a:tailEnd/>
          </a:ln>
          <a:effectLst/>
        </p:spPr>
        <p:txBody>
          <a:bodyPr wrap="none" lIns="91641" tIns="45829" rIns="91641" bIns="45829">
            <a:prstTxWarp prst="textNoShape">
              <a:avLst/>
            </a:prstTxWarp>
            <a:spAutoFit/>
          </a:bodyPr>
          <a:lstStyle/>
          <a:p>
            <a:pPr algn="r" defTabSz="4422775">
              <a:defRPr/>
            </a:pPr>
            <a:endParaRPr lang="en-US" sz="1800">
              <a:latin typeface="Arial Unicode MS" charset="0"/>
              <a:ea typeface="+mn-ea"/>
              <a:cs typeface="+mn-cs"/>
            </a:endParaRPr>
          </a:p>
        </p:txBody>
      </p:sp>
      <p:sp>
        <p:nvSpPr>
          <p:cNvPr id="17420" name="Rectangle 12"/>
          <p:cNvSpPr>
            <a:spLocks noChangeArrowheads="1"/>
          </p:cNvSpPr>
          <p:nvPr/>
        </p:nvSpPr>
        <p:spPr bwMode="auto">
          <a:xfrm>
            <a:off x="566738" y="0"/>
            <a:ext cx="4505325" cy="373063"/>
          </a:xfrm>
          <a:prstGeom prst="rect">
            <a:avLst/>
          </a:prstGeom>
          <a:noFill/>
          <a:ln w="9525">
            <a:noFill/>
            <a:miter lim="800000"/>
            <a:headEnd/>
            <a:tailEnd/>
          </a:ln>
          <a:effectLst/>
        </p:spPr>
        <p:txBody>
          <a:bodyPr lIns="90982" tIns="45481" rIns="90982" bIns="45481">
            <a:prstTxWarp prst="textNoShape">
              <a:avLst/>
            </a:prstTxWarp>
            <a:spAutoFit/>
          </a:bodyPr>
          <a:lstStyle/>
          <a:p>
            <a:pPr algn="l" defTabSz="4422775">
              <a:defRPr/>
            </a:pPr>
            <a:endParaRPr lang="en-US" sz="1800">
              <a:latin typeface="Arial Unicode MS" charset="0"/>
              <a:ea typeface="+mn-ea"/>
              <a:cs typeface="+mn-cs"/>
            </a:endParaRPr>
          </a:p>
        </p:txBody>
      </p:sp>
    </p:spTree>
    <p:extLst>
      <p:ext uri="{BB962C8B-B14F-4D97-AF65-F5344CB8AC3E}">
        <p14:creationId xmlns:p14="http://schemas.microsoft.com/office/powerpoint/2010/main" val="25908619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27350" cy="484188"/>
          </a:xfrm>
          <a:prstGeom prst="rect">
            <a:avLst/>
          </a:prstGeom>
          <a:noFill/>
          <a:ln w="9525">
            <a:noFill/>
            <a:miter lim="800000"/>
            <a:headEnd/>
            <a:tailEnd/>
          </a:ln>
          <a:effectLst/>
        </p:spPr>
        <p:txBody>
          <a:bodyPr vert="horz" wrap="square" lIns="93909" tIns="46946" rIns="93909" bIns="46946" numCol="1" anchor="t" anchorCtr="0" compatLnSpc="1">
            <a:prstTxWarp prst="textNoShape">
              <a:avLst/>
            </a:prstTxWarp>
          </a:bodyPr>
          <a:lstStyle>
            <a:lvl1pPr algn="l" defTabSz="4422775">
              <a:defRPr sz="1800">
                <a:latin typeface="Arial Unicode MS" charset="0"/>
                <a:ea typeface="+mn-ea"/>
                <a:cs typeface="+mn-cs"/>
              </a:defRPr>
            </a:lvl1pPr>
          </a:lstStyle>
          <a:p>
            <a:pPr>
              <a:defRPr/>
            </a:pPr>
            <a:endParaRPr lang="de-DE"/>
          </a:p>
        </p:txBody>
      </p:sp>
      <p:sp>
        <p:nvSpPr>
          <p:cNvPr id="28675" name="Rectangle 3"/>
          <p:cNvSpPr>
            <a:spLocks noGrp="1" noChangeArrowheads="1"/>
          </p:cNvSpPr>
          <p:nvPr>
            <p:ph type="dt" idx="1"/>
          </p:nvPr>
        </p:nvSpPr>
        <p:spPr bwMode="auto">
          <a:xfrm>
            <a:off x="3824288" y="0"/>
            <a:ext cx="2951162" cy="484188"/>
          </a:xfrm>
          <a:prstGeom prst="rect">
            <a:avLst/>
          </a:prstGeom>
          <a:noFill/>
          <a:ln w="9525">
            <a:noFill/>
            <a:miter lim="800000"/>
            <a:headEnd/>
            <a:tailEnd/>
          </a:ln>
          <a:effectLst/>
        </p:spPr>
        <p:txBody>
          <a:bodyPr vert="horz" wrap="square" lIns="93909" tIns="46946" rIns="93909" bIns="46946" numCol="1" anchor="t" anchorCtr="0" compatLnSpc="1">
            <a:prstTxWarp prst="textNoShape">
              <a:avLst/>
            </a:prstTxWarp>
          </a:bodyPr>
          <a:lstStyle>
            <a:lvl1pPr algn="r" defTabSz="4422775">
              <a:defRPr sz="1800">
                <a:latin typeface="Arial Unicode MS" charset="0"/>
                <a:ea typeface="+mn-ea"/>
                <a:cs typeface="+mn-cs"/>
              </a:defRPr>
            </a:lvl1pPr>
          </a:lstStyle>
          <a:p>
            <a:pPr>
              <a:defRPr/>
            </a:pPr>
            <a:endParaRPr lang="de-DE"/>
          </a:p>
        </p:txBody>
      </p:sp>
      <p:sp>
        <p:nvSpPr>
          <p:cNvPr id="11268" name="Rectangle 4"/>
          <p:cNvSpPr>
            <a:spLocks noGrp="1" noRot="1" noChangeAspect="1" noChangeArrowheads="1" noTextEdit="1"/>
          </p:cNvSpPr>
          <p:nvPr>
            <p:ph type="sldImg" idx="2"/>
          </p:nvPr>
        </p:nvSpPr>
        <p:spPr bwMode="auto">
          <a:xfrm>
            <a:off x="884238" y="723900"/>
            <a:ext cx="5005387" cy="3754438"/>
          </a:xfrm>
          <a:prstGeom prst="rect">
            <a:avLst/>
          </a:prstGeom>
          <a:noFill/>
          <a:ln w="9525">
            <a:solidFill>
              <a:srgbClr val="000000"/>
            </a:solidFill>
            <a:miter lim="800000"/>
            <a:headEnd/>
            <a:tailEnd/>
          </a:ln>
        </p:spPr>
      </p:sp>
      <p:sp>
        <p:nvSpPr>
          <p:cNvPr id="28677" name="Rectangle 5"/>
          <p:cNvSpPr>
            <a:spLocks noGrp="1" noChangeArrowheads="1"/>
          </p:cNvSpPr>
          <p:nvPr>
            <p:ph type="body" sz="quarter" idx="3"/>
          </p:nvPr>
        </p:nvSpPr>
        <p:spPr bwMode="auto">
          <a:xfrm>
            <a:off x="896938" y="4722813"/>
            <a:ext cx="4957762" cy="4481512"/>
          </a:xfrm>
          <a:prstGeom prst="rect">
            <a:avLst/>
          </a:prstGeom>
          <a:noFill/>
          <a:ln w="9525">
            <a:noFill/>
            <a:miter lim="800000"/>
            <a:headEnd/>
            <a:tailEnd/>
          </a:ln>
          <a:effectLst/>
        </p:spPr>
        <p:txBody>
          <a:bodyPr vert="horz" wrap="square" lIns="93909" tIns="46946" rIns="93909" bIns="46946" numCol="1" anchor="t" anchorCtr="0" compatLnSpc="1">
            <a:prstTxWarp prst="textNoShape">
              <a:avLst/>
            </a:prstTxWarp>
          </a:bodyPr>
          <a:lstStyle/>
          <a:p>
            <a:pPr lvl="0"/>
            <a:r>
              <a:rPr lang="de-DE" noProof="0"/>
              <a:t>Klicken Sie, um die Formate des Vorlagentextes zu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28678" name="Rectangle 6"/>
          <p:cNvSpPr>
            <a:spLocks noGrp="1" noChangeArrowheads="1"/>
          </p:cNvSpPr>
          <p:nvPr>
            <p:ph type="ftr" sz="quarter" idx="4"/>
          </p:nvPr>
        </p:nvSpPr>
        <p:spPr bwMode="auto">
          <a:xfrm>
            <a:off x="0" y="9444038"/>
            <a:ext cx="2927350" cy="449262"/>
          </a:xfrm>
          <a:prstGeom prst="rect">
            <a:avLst/>
          </a:prstGeom>
          <a:noFill/>
          <a:ln w="9525">
            <a:noFill/>
            <a:miter lim="800000"/>
            <a:headEnd/>
            <a:tailEnd/>
          </a:ln>
          <a:effectLst/>
        </p:spPr>
        <p:txBody>
          <a:bodyPr vert="horz" wrap="square" lIns="93909" tIns="46946" rIns="93909" bIns="46946" numCol="1" anchor="b" anchorCtr="0" compatLnSpc="1">
            <a:prstTxWarp prst="textNoShape">
              <a:avLst/>
            </a:prstTxWarp>
          </a:bodyPr>
          <a:lstStyle>
            <a:lvl1pPr algn="l" defTabSz="4422775">
              <a:defRPr sz="1800">
                <a:latin typeface="Arial Unicode MS" charset="0"/>
                <a:ea typeface="+mn-ea"/>
                <a:cs typeface="+mn-cs"/>
              </a:defRPr>
            </a:lvl1pPr>
          </a:lstStyle>
          <a:p>
            <a:pPr>
              <a:defRPr/>
            </a:pPr>
            <a:endParaRPr lang="de-DE"/>
          </a:p>
        </p:txBody>
      </p:sp>
      <p:sp>
        <p:nvSpPr>
          <p:cNvPr id="28679" name="Rectangle 7"/>
          <p:cNvSpPr>
            <a:spLocks noGrp="1" noChangeArrowheads="1"/>
          </p:cNvSpPr>
          <p:nvPr>
            <p:ph type="sldNum" sz="quarter" idx="5"/>
          </p:nvPr>
        </p:nvSpPr>
        <p:spPr bwMode="auto">
          <a:xfrm>
            <a:off x="3824288" y="9444038"/>
            <a:ext cx="2951162" cy="449262"/>
          </a:xfrm>
          <a:prstGeom prst="rect">
            <a:avLst/>
          </a:prstGeom>
          <a:noFill/>
          <a:ln w="9525">
            <a:noFill/>
            <a:miter lim="800000"/>
            <a:headEnd/>
            <a:tailEnd/>
          </a:ln>
          <a:effectLst/>
        </p:spPr>
        <p:txBody>
          <a:bodyPr vert="horz" wrap="square" lIns="93909" tIns="46946" rIns="93909" bIns="46946" numCol="1" anchor="b" anchorCtr="0" compatLnSpc="1">
            <a:prstTxWarp prst="textNoShape">
              <a:avLst/>
            </a:prstTxWarp>
          </a:bodyPr>
          <a:lstStyle>
            <a:lvl1pPr algn="r" defTabSz="4422775">
              <a:defRPr sz="1800">
                <a:latin typeface="Arial Unicode MS" pitchFamily="-108" charset="0"/>
                <a:ea typeface="Arial Unicode MS" pitchFamily="-108" charset="0"/>
                <a:cs typeface="Arial Unicode MS" pitchFamily="-108" charset="0"/>
              </a:defRPr>
            </a:lvl1pPr>
          </a:lstStyle>
          <a:p>
            <a:pPr>
              <a:defRPr/>
            </a:pPr>
            <a:fld id="{D197666C-D6B8-904D-B8F2-816FE66458F0}" type="slidenum">
              <a:rPr lang="de-DE"/>
              <a:pPr>
                <a:defRPr/>
              </a:pPr>
              <a:t>‹Nr.›</a:t>
            </a:fld>
            <a:endParaRPr lang="de-DE"/>
          </a:p>
        </p:txBody>
      </p:sp>
    </p:spTree>
    <p:extLst>
      <p:ext uri="{BB962C8B-B14F-4D97-AF65-F5344CB8AC3E}">
        <p14:creationId xmlns:p14="http://schemas.microsoft.com/office/powerpoint/2010/main" val="6840155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Arial Unicode MS" pitchFamily="-108" charset="0"/>
        <a:cs typeface="Arial Unicode MS" pitchFamily="-108"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Arial Unicode MS" pitchFamily="-108" charset="0"/>
        <a:cs typeface="Arial Unicode MS" pitchFamily="-108"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Arial Unicode MS" pitchFamily="-108" charset="0"/>
        <a:cs typeface="Arial Unicode MS" pitchFamily="-108"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Arial Unicode MS" pitchFamily="-108" charset="0"/>
        <a:cs typeface="Arial Unicode MS" pitchFamily="-108"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Arial Unicode MS" pitchFamily="-108" charset="0"/>
        <a:cs typeface="Arial Unicode MS" pitchFamily="-10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DE" dirty="0" smtClean="0"/>
              <a:t>Hi, </a:t>
            </a:r>
            <a:r>
              <a:rPr lang="de-DE" dirty="0" err="1" smtClean="0"/>
              <a:t>I‘m</a:t>
            </a:r>
            <a:r>
              <a:rPr lang="de-DE" dirty="0" smtClean="0"/>
              <a:t> David</a:t>
            </a:r>
            <a:r>
              <a:rPr lang="de-DE" baseline="0" dirty="0" smtClean="0"/>
              <a:t> </a:t>
            </a:r>
            <a:r>
              <a:rPr lang="de-DE" baseline="0" dirty="0" err="1" smtClean="0"/>
              <a:t>Schunke</a:t>
            </a:r>
            <a:r>
              <a:rPr lang="de-DE" baseline="0" dirty="0" smtClean="0"/>
              <a:t> </a:t>
            </a:r>
            <a:r>
              <a:rPr lang="de-DE" baseline="0" dirty="0" err="1" smtClean="0"/>
              <a:t>and</a:t>
            </a:r>
            <a:r>
              <a:rPr lang="de-DE" baseline="0" dirty="0" smtClean="0"/>
              <a:t> </a:t>
            </a:r>
            <a:r>
              <a:rPr lang="de-DE" baseline="0" dirty="0" err="1" smtClean="0"/>
              <a:t>this</a:t>
            </a:r>
            <a:r>
              <a:rPr lang="de-DE" baseline="0" dirty="0" smtClean="0"/>
              <a:t> </a:t>
            </a:r>
            <a:r>
              <a:rPr lang="de-DE" baseline="0" dirty="0" err="1" smtClean="0"/>
              <a:t>is</a:t>
            </a:r>
            <a:r>
              <a:rPr lang="de-DE" baseline="0" dirty="0" smtClean="0"/>
              <a:t> </a:t>
            </a:r>
            <a:r>
              <a:rPr lang="de-DE" baseline="0" dirty="0" err="1" smtClean="0"/>
              <a:t>my</a:t>
            </a:r>
            <a:r>
              <a:rPr lang="de-DE" baseline="0" dirty="0" smtClean="0"/>
              <a:t> </a:t>
            </a:r>
            <a:r>
              <a:rPr lang="de-DE" baseline="0" dirty="0" err="1" smtClean="0"/>
              <a:t>bachelor</a:t>
            </a:r>
            <a:r>
              <a:rPr lang="de-DE" baseline="0" dirty="0" smtClean="0"/>
              <a:t> </a:t>
            </a:r>
            <a:r>
              <a:rPr lang="de-DE" baseline="0" dirty="0" err="1" smtClean="0"/>
              <a:t>thesis</a:t>
            </a:r>
            <a:r>
              <a:rPr lang="de-DE" baseline="0" dirty="0" smtClean="0"/>
              <a:t> final </a:t>
            </a:r>
            <a:r>
              <a:rPr lang="de-DE" baseline="0" dirty="0" err="1" smtClean="0"/>
              <a:t>talk</a:t>
            </a:r>
            <a:r>
              <a:rPr lang="de-DE" baseline="0" dirty="0" smtClean="0"/>
              <a:t> on </a:t>
            </a:r>
            <a:r>
              <a:rPr lang="de-DE" baseline="0" dirty="0" err="1" smtClean="0"/>
              <a:t>the</a:t>
            </a:r>
            <a:r>
              <a:rPr lang="de-DE" baseline="0" dirty="0" smtClean="0"/>
              <a:t> </a:t>
            </a:r>
            <a:r>
              <a:rPr lang="de-DE" baseline="0" dirty="0" err="1" smtClean="0"/>
              <a:t>topic</a:t>
            </a:r>
            <a:r>
              <a:rPr lang="de-DE" baseline="0" dirty="0" smtClean="0"/>
              <a:t> „network-</a:t>
            </a:r>
            <a:r>
              <a:rPr lang="de-DE" baseline="0" dirty="0" err="1" smtClean="0"/>
              <a:t>based</a:t>
            </a:r>
            <a:r>
              <a:rPr lang="de-DE" baseline="0" dirty="0" smtClean="0"/>
              <a:t> </a:t>
            </a:r>
            <a:r>
              <a:rPr lang="de-DE" baseline="0" dirty="0" err="1" smtClean="0"/>
              <a:t>localization</a:t>
            </a:r>
            <a:r>
              <a:rPr lang="de-DE" baseline="0" dirty="0" smtClean="0"/>
              <a:t> </a:t>
            </a:r>
            <a:r>
              <a:rPr lang="de-DE" baseline="0" dirty="0" err="1" smtClean="0"/>
              <a:t>of</a:t>
            </a:r>
            <a:r>
              <a:rPr lang="de-DE" baseline="0" dirty="0" smtClean="0"/>
              <a:t> </a:t>
            </a:r>
            <a:r>
              <a:rPr lang="de-DE" baseline="0" dirty="0" err="1" smtClean="0"/>
              <a:t>Wi-Fi</a:t>
            </a:r>
            <a:r>
              <a:rPr lang="de-DE" baseline="0" dirty="0" smtClean="0"/>
              <a:t> </a:t>
            </a:r>
            <a:r>
              <a:rPr lang="de-DE" baseline="0" dirty="0" err="1" smtClean="0"/>
              <a:t>devices</a:t>
            </a:r>
            <a:r>
              <a:rPr lang="de-DE" baseline="0" dirty="0" smtClean="0"/>
              <a:t>“.</a:t>
            </a:r>
            <a:endParaRPr lang="de-DE" dirty="0"/>
          </a:p>
        </p:txBody>
      </p:sp>
      <p:sp>
        <p:nvSpPr>
          <p:cNvPr id="4" name="Slide Number Placeholder 3"/>
          <p:cNvSpPr>
            <a:spLocks noGrp="1"/>
          </p:cNvSpPr>
          <p:nvPr>
            <p:ph type="sldNum" sz="quarter" idx="10"/>
          </p:nvPr>
        </p:nvSpPr>
        <p:spPr/>
        <p:txBody>
          <a:bodyPr/>
          <a:lstStyle/>
          <a:p>
            <a:pPr>
              <a:defRPr/>
            </a:pPr>
            <a:fld id="{D197666C-D6B8-904D-B8F2-816FE66458F0}" type="slidenum">
              <a:rPr lang="de-DE" smtClean="0"/>
              <a:pPr>
                <a:defRPr/>
              </a:pPr>
              <a:t>1</a:t>
            </a:fld>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First we take a look at</a:t>
            </a:r>
            <a:r>
              <a:rPr lang="en-US" baseline="0" dirty="0" smtClean="0"/>
              <a:t> the unassociated mode. The graphic show on the x-axis the time in seconds and on the y-axis the amount of data in each iteration.</a:t>
            </a:r>
          </a:p>
          <a:p>
            <a:r>
              <a:rPr lang="en-US" baseline="0" dirty="0" smtClean="0"/>
              <a:t>For the </a:t>
            </a:r>
            <a:r>
              <a:rPr lang="en-US" baseline="0" dirty="0" err="1" smtClean="0"/>
              <a:t>iphone</a:t>
            </a:r>
            <a:r>
              <a:rPr lang="en-US" baseline="0" dirty="0" smtClean="0"/>
              <a:t> we can see only a few amount of traffic which come from probe requests that are automatically performed by the OS.</a:t>
            </a:r>
          </a:p>
          <a:p>
            <a:r>
              <a:rPr lang="en-US" baseline="0" dirty="0" smtClean="0"/>
              <a:t>Overall there were 41 frames in 16 different iterations of the server available which means we would be able to estimate 16 out of 1500 possible locations.</a:t>
            </a:r>
          </a:p>
          <a:p>
            <a:r>
              <a:rPr lang="en-US" baseline="0" dirty="0" smtClean="0"/>
              <a:t>For the MacBook it was even worse as there was no traffic at all.</a:t>
            </a:r>
            <a:endParaRPr lang="en-US" dirty="0"/>
          </a:p>
        </p:txBody>
      </p:sp>
      <p:sp>
        <p:nvSpPr>
          <p:cNvPr id="4" name="Foliennummernplatzhalter 3"/>
          <p:cNvSpPr>
            <a:spLocks noGrp="1"/>
          </p:cNvSpPr>
          <p:nvPr>
            <p:ph type="sldNum" sz="quarter" idx="10"/>
          </p:nvPr>
        </p:nvSpPr>
        <p:spPr/>
        <p:txBody>
          <a:bodyPr/>
          <a:lstStyle/>
          <a:p>
            <a:pPr>
              <a:defRPr/>
            </a:pPr>
            <a:fld id="{D197666C-D6B8-904D-B8F2-816FE66458F0}" type="slidenum">
              <a:rPr lang="de-DE" smtClean="0"/>
              <a:pPr>
                <a:defRPr/>
              </a:pPr>
              <a:t>10</a:t>
            </a:fld>
            <a:endParaRPr lang="de-DE"/>
          </a:p>
        </p:txBody>
      </p:sp>
    </p:spTree>
    <p:extLst>
      <p:ext uri="{BB962C8B-B14F-4D97-AF65-F5344CB8AC3E}">
        <p14:creationId xmlns:p14="http://schemas.microsoft.com/office/powerpoint/2010/main" val="660069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In the associated</a:t>
            </a:r>
            <a:r>
              <a:rPr lang="en-US" baseline="0" dirty="0" smtClean="0"/>
              <a:t> mode the amount was higher.</a:t>
            </a:r>
          </a:p>
          <a:p>
            <a:r>
              <a:rPr lang="en-US" baseline="0" dirty="0" smtClean="0"/>
              <a:t>The were 199 frames in 36 different iterations from the </a:t>
            </a:r>
            <a:r>
              <a:rPr lang="en-US" baseline="0" dirty="0" err="1" smtClean="0"/>
              <a:t>iphone</a:t>
            </a:r>
            <a:r>
              <a:rPr lang="en-US" baseline="0" dirty="0" smtClean="0"/>
              <a:t> and 812 frames in 237 iterations from the MacBook.</a:t>
            </a:r>
          </a:p>
          <a:p>
            <a:r>
              <a:rPr lang="en-US" baseline="0" dirty="0" smtClean="0"/>
              <a:t>This traffic is </a:t>
            </a:r>
            <a:r>
              <a:rPr lang="en-US" baseline="0" dirty="0" err="1" smtClean="0"/>
              <a:t>dued</a:t>
            </a:r>
            <a:r>
              <a:rPr lang="en-US" baseline="0" dirty="0" smtClean="0"/>
              <a:t> to background tasks of the OS.</a:t>
            </a:r>
          </a:p>
        </p:txBody>
      </p:sp>
      <p:sp>
        <p:nvSpPr>
          <p:cNvPr id="4" name="Foliennummernplatzhalter 3"/>
          <p:cNvSpPr>
            <a:spLocks noGrp="1"/>
          </p:cNvSpPr>
          <p:nvPr>
            <p:ph type="sldNum" sz="quarter" idx="10"/>
          </p:nvPr>
        </p:nvSpPr>
        <p:spPr/>
        <p:txBody>
          <a:bodyPr/>
          <a:lstStyle/>
          <a:p>
            <a:pPr>
              <a:defRPr/>
            </a:pPr>
            <a:fld id="{D197666C-D6B8-904D-B8F2-816FE66458F0}" type="slidenum">
              <a:rPr lang="de-DE" smtClean="0"/>
              <a:pPr>
                <a:defRPr/>
              </a:pPr>
              <a:t>11</a:t>
            </a:fld>
            <a:endParaRPr lang="de-DE"/>
          </a:p>
        </p:txBody>
      </p:sp>
    </p:spTree>
    <p:extLst>
      <p:ext uri="{BB962C8B-B14F-4D97-AF65-F5344CB8AC3E}">
        <p14:creationId xmlns:p14="http://schemas.microsoft.com/office/powerpoint/2010/main" val="198728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In</a:t>
            </a:r>
            <a:r>
              <a:rPr lang="en-US" baseline="0" dirty="0" smtClean="0"/>
              <a:t> the ad-hoc mode there was for both devices a high traffic amount as each device has to maintain its links and connections to other devices.</a:t>
            </a:r>
          </a:p>
          <a:p>
            <a:r>
              <a:rPr lang="en-US" baseline="0" dirty="0" smtClean="0"/>
              <a:t>For both we received over 2900 frames in more than 1200 iterations out of 1500 possible iterations.</a:t>
            </a:r>
            <a:endParaRPr lang="en-US" dirty="0"/>
          </a:p>
        </p:txBody>
      </p:sp>
      <p:sp>
        <p:nvSpPr>
          <p:cNvPr id="4" name="Foliennummernplatzhalter 3"/>
          <p:cNvSpPr>
            <a:spLocks noGrp="1"/>
          </p:cNvSpPr>
          <p:nvPr>
            <p:ph type="sldNum" sz="quarter" idx="10"/>
          </p:nvPr>
        </p:nvSpPr>
        <p:spPr/>
        <p:txBody>
          <a:bodyPr/>
          <a:lstStyle/>
          <a:p>
            <a:pPr>
              <a:defRPr/>
            </a:pPr>
            <a:fld id="{D197666C-D6B8-904D-B8F2-816FE66458F0}" type="slidenum">
              <a:rPr lang="de-DE" smtClean="0"/>
              <a:pPr>
                <a:defRPr/>
              </a:pPr>
              <a:t>12</a:t>
            </a:fld>
            <a:endParaRPr lang="de-DE"/>
          </a:p>
        </p:txBody>
      </p:sp>
    </p:spTree>
    <p:extLst>
      <p:ext uri="{BB962C8B-B14F-4D97-AF65-F5344CB8AC3E}">
        <p14:creationId xmlns:p14="http://schemas.microsoft.com/office/powerpoint/2010/main" val="3061489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So the evaluation of the traffic amount has shown, that there</a:t>
            </a:r>
            <a:r>
              <a:rPr lang="en-US" baseline="0" dirty="0" smtClean="0"/>
              <a:t> are times in which we only receive few information which can be insufficient for some applications.</a:t>
            </a:r>
          </a:p>
          <a:p>
            <a:r>
              <a:rPr lang="en-US" baseline="0" dirty="0" smtClean="0"/>
              <a:t>So we asked the question if it would be possible to some increase the amount.</a:t>
            </a:r>
          </a:p>
          <a:p>
            <a:r>
              <a:rPr lang="en-US" baseline="0" dirty="0" smtClean="0"/>
              <a:t>But as this is not a main topic of this work, we just want to give some ideas on this.</a:t>
            </a:r>
          </a:p>
          <a:p>
            <a:r>
              <a:rPr lang="en-US" baseline="0" dirty="0" smtClean="0"/>
              <a:t>We tried to manually send packets from an AP to the target device to maybe raise a reaction and encourage the target to transmit packets.</a:t>
            </a:r>
          </a:p>
          <a:p>
            <a:r>
              <a:rPr lang="en-US" baseline="0" dirty="0" smtClean="0"/>
              <a:t>In the unassociated mode we tested RTS and data frames.</a:t>
            </a:r>
          </a:p>
          <a:p>
            <a:r>
              <a:rPr lang="en-US" baseline="0" dirty="0" smtClean="0"/>
              <a:t>And in the associated mode we used ICMP echo requests also known as ping.</a:t>
            </a:r>
          </a:p>
          <a:p>
            <a:r>
              <a:rPr lang="en-US" baseline="0" dirty="0" smtClean="0"/>
              <a:t>For the ad-hoc mode we assumed this as not necessary.</a:t>
            </a:r>
          </a:p>
          <a:p>
            <a:r>
              <a:rPr lang="en-US" baseline="0" dirty="0" smtClean="0"/>
              <a:t>The transmissions are flooded and we tested it only for the </a:t>
            </a:r>
            <a:r>
              <a:rPr lang="en-US" baseline="0" dirty="0" err="1" smtClean="0"/>
              <a:t>iphone</a:t>
            </a:r>
            <a:r>
              <a:rPr lang="en-US" baseline="0" dirty="0" smtClean="0"/>
              <a:t> 4s.</a:t>
            </a:r>
          </a:p>
        </p:txBody>
      </p:sp>
      <p:sp>
        <p:nvSpPr>
          <p:cNvPr id="4" name="Foliennummernplatzhalter 3"/>
          <p:cNvSpPr>
            <a:spLocks noGrp="1"/>
          </p:cNvSpPr>
          <p:nvPr>
            <p:ph type="sldNum" sz="quarter" idx="10"/>
          </p:nvPr>
        </p:nvSpPr>
        <p:spPr/>
        <p:txBody>
          <a:bodyPr/>
          <a:lstStyle/>
          <a:p>
            <a:pPr>
              <a:defRPr/>
            </a:pPr>
            <a:fld id="{D197666C-D6B8-904D-B8F2-816FE66458F0}" type="slidenum">
              <a:rPr lang="de-DE" smtClean="0"/>
              <a:pPr>
                <a:defRPr/>
              </a:pPr>
              <a:t>13</a:t>
            </a:fld>
            <a:endParaRPr lang="de-DE"/>
          </a:p>
        </p:txBody>
      </p:sp>
    </p:spTree>
    <p:extLst>
      <p:ext uri="{BB962C8B-B14F-4D97-AF65-F5344CB8AC3E}">
        <p14:creationId xmlns:p14="http://schemas.microsoft.com/office/powerpoint/2010/main" val="2655195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So</a:t>
            </a:r>
            <a:r>
              <a:rPr lang="en-US" baseline="0" dirty="0" smtClean="0"/>
              <a:t> for the RTS frames we see only a slight increase without sending the frames and with sending the frames.</a:t>
            </a:r>
          </a:p>
          <a:p>
            <a:r>
              <a:rPr lang="en-US" baseline="0" dirty="0" smtClean="0"/>
              <a:t>As we flooded the RTS frames, we assumed that this increase is only comes from fluctuations in the interval the device sends probe requests.</a:t>
            </a:r>
          </a:p>
          <a:p>
            <a:r>
              <a:rPr lang="en-US" baseline="0" dirty="0" smtClean="0"/>
              <a:t>The same here for the data frames, so we see no noticeable increase for these to methods.</a:t>
            </a:r>
            <a:endParaRPr lang="en-US" dirty="0"/>
          </a:p>
        </p:txBody>
      </p:sp>
      <p:sp>
        <p:nvSpPr>
          <p:cNvPr id="4" name="Foliennummernplatzhalter 3"/>
          <p:cNvSpPr>
            <a:spLocks noGrp="1"/>
          </p:cNvSpPr>
          <p:nvPr>
            <p:ph type="sldNum" sz="quarter" idx="10"/>
          </p:nvPr>
        </p:nvSpPr>
        <p:spPr/>
        <p:txBody>
          <a:bodyPr/>
          <a:lstStyle/>
          <a:p>
            <a:pPr>
              <a:defRPr/>
            </a:pPr>
            <a:fld id="{D197666C-D6B8-904D-B8F2-816FE66458F0}" type="slidenum">
              <a:rPr lang="de-DE" smtClean="0"/>
              <a:pPr>
                <a:defRPr/>
              </a:pPr>
              <a:t>14</a:t>
            </a:fld>
            <a:endParaRPr lang="de-DE"/>
          </a:p>
        </p:txBody>
      </p:sp>
    </p:spTree>
    <p:extLst>
      <p:ext uri="{BB962C8B-B14F-4D97-AF65-F5344CB8AC3E}">
        <p14:creationId xmlns:p14="http://schemas.microsoft.com/office/powerpoint/2010/main" val="2052573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Unlike</a:t>
            </a:r>
            <a:r>
              <a:rPr lang="en-US" baseline="0" dirty="0" smtClean="0"/>
              <a:t> in the associated mode for the ping method. As you may have expected, we could increase the amount, doubling the number of iterations with a evenly distribution.</a:t>
            </a:r>
          </a:p>
          <a:p>
            <a:r>
              <a:rPr lang="en-US" baseline="0" dirty="0" smtClean="0"/>
              <a:t>But as I said, these were just ideas.</a:t>
            </a:r>
          </a:p>
        </p:txBody>
      </p:sp>
      <p:sp>
        <p:nvSpPr>
          <p:cNvPr id="4" name="Foliennummernplatzhalter 3"/>
          <p:cNvSpPr>
            <a:spLocks noGrp="1"/>
          </p:cNvSpPr>
          <p:nvPr>
            <p:ph type="sldNum" sz="quarter" idx="10"/>
          </p:nvPr>
        </p:nvSpPr>
        <p:spPr/>
        <p:txBody>
          <a:bodyPr/>
          <a:lstStyle/>
          <a:p>
            <a:pPr>
              <a:defRPr/>
            </a:pPr>
            <a:fld id="{D197666C-D6B8-904D-B8F2-816FE66458F0}" type="slidenum">
              <a:rPr lang="de-DE" smtClean="0"/>
              <a:pPr>
                <a:defRPr/>
              </a:pPr>
              <a:t>15</a:t>
            </a:fld>
            <a:endParaRPr lang="de-DE"/>
          </a:p>
        </p:txBody>
      </p:sp>
    </p:spTree>
    <p:extLst>
      <p:ext uri="{BB962C8B-B14F-4D97-AF65-F5344CB8AC3E}">
        <p14:creationId xmlns:p14="http://schemas.microsoft.com/office/powerpoint/2010/main" val="1692273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Our last point is the actual</a:t>
            </a:r>
            <a:r>
              <a:rPr lang="en-US" baseline="0" dirty="0" smtClean="0"/>
              <a:t> localization.</a:t>
            </a:r>
          </a:p>
          <a:p>
            <a:r>
              <a:rPr lang="en-US" baseline="0" dirty="0" smtClean="0"/>
              <a:t>First here is some information about the scene.</a:t>
            </a:r>
          </a:p>
          <a:p>
            <a:r>
              <a:rPr lang="en-US" baseline="0" dirty="0" smtClean="0"/>
              <a:t>We did this at the first floor at the E1 building, so at the old place.</a:t>
            </a:r>
          </a:p>
          <a:p>
            <a:r>
              <a:rPr lang="en-US" baseline="0" dirty="0" smtClean="0"/>
              <a:t>We deployed 5 sniffers and evaluated the localization for three different target devices.</a:t>
            </a:r>
          </a:p>
          <a:p>
            <a:r>
              <a:rPr lang="en-US" baseline="0" dirty="0" smtClean="0"/>
              <a:t>We tested the localization traveling 5 different paths and taking measurements 10 times for each path.</a:t>
            </a:r>
          </a:p>
          <a:p>
            <a:r>
              <a:rPr lang="en-US" baseline="0" dirty="0" smtClean="0"/>
              <a:t>And we did that with all three devices simultaneously so there where all the same environmental </a:t>
            </a:r>
            <a:r>
              <a:rPr lang="en-US" baseline="0" dirty="0" err="1" smtClean="0"/>
              <a:t>condtions</a:t>
            </a:r>
            <a:r>
              <a:rPr lang="en-US" baseline="0" dirty="0" smtClean="0"/>
              <a:t> for all devices.</a:t>
            </a:r>
          </a:p>
          <a:p>
            <a:r>
              <a:rPr lang="en-US" baseline="0" dirty="0" smtClean="0"/>
              <a:t>This is a map of the floor, the red crosses mark the positions of the sniffers.</a:t>
            </a:r>
          </a:p>
          <a:p>
            <a:r>
              <a:rPr lang="en-US" baseline="0" dirty="0" smtClean="0"/>
              <a:t>One path we called the floor path where we travelled along the floor.</a:t>
            </a:r>
          </a:p>
          <a:p>
            <a:r>
              <a:rPr lang="en-US" baseline="0" dirty="0" smtClean="0"/>
              <a:t>Here we have all paths. Stationary means, we just stayed at one position and </a:t>
            </a:r>
            <a:r>
              <a:rPr lang="en-US" baseline="0" dirty="0" err="1" smtClean="0"/>
              <a:t>didn</a:t>
            </a:r>
            <a:r>
              <a:rPr lang="fr-FR" baseline="0" dirty="0" smtClean="0"/>
              <a:t>’</a:t>
            </a:r>
            <a:r>
              <a:rPr lang="en-US" baseline="0" dirty="0" smtClean="0"/>
              <a:t>t move at all.</a:t>
            </a:r>
          </a:p>
        </p:txBody>
      </p:sp>
      <p:sp>
        <p:nvSpPr>
          <p:cNvPr id="4" name="Foliennummernplatzhalter 3"/>
          <p:cNvSpPr>
            <a:spLocks noGrp="1"/>
          </p:cNvSpPr>
          <p:nvPr>
            <p:ph type="sldNum" sz="quarter" idx="10"/>
          </p:nvPr>
        </p:nvSpPr>
        <p:spPr/>
        <p:txBody>
          <a:bodyPr/>
          <a:lstStyle/>
          <a:p>
            <a:pPr>
              <a:defRPr/>
            </a:pPr>
            <a:fld id="{D197666C-D6B8-904D-B8F2-816FE66458F0}" type="slidenum">
              <a:rPr lang="de-DE" smtClean="0"/>
              <a:pPr>
                <a:defRPr/>
              </a:pPr>
              <a:t>16</a:t>
            </a:fld>
            <a:endParaRPr lang="de-DE"/>
          </a:p>
        </p:txBody>
      </p:sp>
    </p:spTree>
    <p:extLst>
      <p:ext uri="{BB962C8B-B14F-4D97-AF65-F5344CB8AC3E}">
        <p14:creationId xmlns:p14="http://schemas.microsoft.com/office/powerpoint/2010/main" val="1909229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These</a:t>
            </a:r>
            <a:r>
              <a:rPr lang="en-US" baseline="0" dirty="0" smtClean="0"/>
              <a:t> are the results of the localizations.</a:t>
            </a:r>
          </a:p>
          <a:p>
            <a:r>
              <a:rPr lang="en-US" baseline="0" dirty="0" smtClean="0"/>
              <a:t>It is a lot information so let me guide you.</a:t>
            </a:r>
          </a:p>
          <a:p>
            <a:r>
              <a:rPr lang="en-US" baseline="0" dirty="0" smtClean="0"/>
              <a:t>We have five blocks of bars which represent the five paths.</a:t>
            </a:r>
          </a:p>
          <a:p>
            <a:r>
              <a:rPr lang="en-US" baseline="0" dirty="0" smtClean="0"/>
              <a:t>In each of these blocks there are again three blocks for the three different devices.</a:t>
            </a:r>
          </a:p>
          <a:p>
            <a:r>
              <a:rPr lang="en-US" baseline="0" dirty="0" smtClean="0"/>
              <a:t>The first one is the device which we used to take the reference measurements for the framework.</a:t>
            </a:r>
          </a:p>
          <a:p>
            <a:r>
              <a:rPr lang="en-US" baseline="0" dirty="0" smtClean="0"/>
              <a:t>The second is another device to test the adaptability of our system to different devices.</a:t>
            </a:r>
          </a:p>
          <a:p>
            <a:r>
              <a:rPr lang="en-US" baseline="0" dirty="0" smtClean="0"/>
              <a:t>And the third is actually a client-based implementation.</a:t>
            </a:r>
          </a:p>
          <a:p>
            <a:r>
              <a:rPr lang="en-US" baseline="0" dirty="0" smtClean="0"/>
              <a:t>So each of these pairwise bars shows the results for one device comparing two different methods the localization framework provides: blue hidden </a:t>
            </a:r>
            <a:r>
              <a:rPr lang="en-US" baseline="0" dirty="0" err="1" smtClean="0"/>
              <a:t>markov</a:t>
            </a:r>
            <a:r>
              <a:rPr lang="en-US" baseline="0" dirty="0" smtClean="0"/>
              <a:t> and grey LMSE.</a:t>
            </a:r>
          </a:p>
          <a:p>
            <a:r>
              <a:rPr lang="en-US" baseline="0" dirty="0" smtClean="0"/>
              <a:t>For these four paths we see pretty good results with even less than 2m.</a:t>
            </a:r>
          </a:p>
          <a:p>
            <a:r>
              <a:rPr lang="en-US" baseline="0" dirty="0" smtClean="0"/>
              <a:t>Only the stairs path stands out with an error between 13 and 18m.</a:t>
            </a:r>
          </a:p>
          <a:p>
            <a:r>
              <a:rPr lang="en-US" baseline="0" dirty="0" smtClean="0"/>
              <a:t>Please note there is a cut in the y-axis and the value jumps directly from 6 to 11.</a:t>
            </a:r>
          </a:p>
          <a:p>
            <a:r>
              <a:rPr lang="en-US" baseline="0" dirty="0" smtClean="0"/>
              <a:t>So we can see only minor differences between the devices, but the performance at the stairs path became insufficient for most applications.</a:t>
            </a:r>
          </a:p>
        </p:txBody>
      </p:sp>
      <p:sp>
        <p:nvSpPr>
          <p:cNvPr id="4" name="Foliennummernplatzhalter 3"/>
          <p:cNvSpPr>
            <a:spLocks noGrp="1"/>
          </p:cNvSpPr>
          <p:nvPr>
            <p:ph type="sldNum" sz="quarter" idx="10"/>
          </p:nvPr>
        </p:nvSpPr>
        <p:spPr/>
        <p:txBody>
          <a:bodyPr/>
          <a:lstStyle/>
          <a:p>
            <a:pPr>
              <a:defRPr/>
            </a:pPr>
            <a:fld id="{D197666C-D6B8-904D-B8F2-816FE66458F0}" type="slidenum">
              <a:rPr lang="de-DE" smtClean="0"/>
              <a:pPr>
                <a:defRPr/>
              </a:pPr>
              <a:t>17</a:t>
            </a:fld>
            <a:endParaRPr lang="de-DE"/>
          </a:p>
        </p:txBody>
      </p:sp>
    </p:spTree>
    <p:extLst>
      <p:ext uri="{BB962C8B-B14F-4D97-AF65-F5344CB8AC3E}">
        <p14:creationId xmlns:p14="http://schemas.microsoft.com/office/powerpoint/2010/main" val="26981244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Too conclude this work, with</a:t>
            </a:r>
            <a:r>
              <a:rPr lang="en-US" baseline="0" dirty="0" smtClean="0"/>
              <a:t> relatively low effort build a network-based indoor localization system that achieved an accuracy of up to 1.75m in our scene.</a:t>
            </a:r>
          </a:p>
          <a:p>
            <a:r>
              <a:rPr lang="en-US" baseline="0" dirty="0" smtClean="0"/>
              <a:t>Especially, we were not worse than the client-based solution.</a:t>
            </a:r>
          </a:p>
          <a:p>
            <a:r>
              <a:rPr lang="en-US" dirty="0" smtClean="0"/>
              <a:t>The performance could even be improved using additional</a:t>
            </a:r>
            <a:r>
              <a:rPr lang="en-US" baseline="0" dirty="0" smtClean="0"/>
              <a:t> APs, e.g., at the stairs.</a:t>
            </a:r>
          </a:p>
          <a:p>
            <a:r>
              <a:rPr lang="en-US" baseline="0" dirty="0" smtClean="0"/>
              <a:t>We can locate different devices with comparable results.</a:t>
            </a:r>
          </a:p>
          <a:p>
            <a:r>
              <a:rPr lang="en-US" baseline="0" dirty="0" smtClean="0"/>
              <a:t>But as we have seen, we are dependent on the emitted traffic amount, which also depends on the device.</a:t>
            </a:r>
          </a:p>
          <a:p>
            <a:r>
              <a:rPr lang="en-US" baseline="0" dirty="0" smtClean="0"/>
              <a:t>For future work, it would be interesting to further investigate methods to somehow increase the traffic amount.</a:t>
            </a:r>
          </a:p>
          <a:p>
            <a:r>
              <a:rPr lang="en-US" baseline="0" dirty="0" smtClean="0"/>
              <a:t>We could also use additional information sources.</a:t>
            </a:r>
          </a:p>
          <a:p>
            <a:r>
              <a:rPr lang="en-US" baseline="0" dirty="0" smtClean="0"/>
              <a:t>As as our system enables applications like surveillance, counter measures on our system should be investigated because of privacy reasons.</a:t>
            </a:r>
          </a:p>
        </p:txBody>
      </p:sp>
      <p:sp>
        <p:nvSpPr>
          <p:cNvPr id="4" name="Foliennummernplatzhalter 3"/>
          <p:cNvSpPr>
            <a:spLocks noGrp="1"/>
          </p:cNvSpPr>
          <p:nvPr>
            <p:ph type="sldNum" sz="quarter" idx="10"/>
          </p:nvPr>
        </p:nvSpPr>
        <p:spPr/>
        <p:txBody>
          <a:bodyPr/>
          <a:lstStyle/>
          <a:p>
            <a:pPr>
              <a:defRPr/>
            </a:pPr>
            <a:fld id="{D197666C-D6B8-904D-B8F2-816FE66458F0}" type="slidenum">
              <a:rPr lang="de-DE" smtClean="0"/>
              <a:pPr>
                <a:defRPr/>
              </a:pPr>
              <a:t>18</a:t>
            </a:fld>
            <a:endParaRPr lang="de-DE"/>
          </a:p>
        </p:txBody>
      </p:sp>
    </p:spTree>
    <p:extLst>
      <p:ext uri="{BB962C8B-B14F-4D97-AF65-F5344CB8AC3E}">
        <p14:creationId xmlns:p14="http://schemas.microsoft.com/office/powerpoint/2010/main" val="2558367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First,</a:t>
            </a:r>
            <a:r>
              <a:rPr lang="de-DE" baseline="0" dirty="0" smtClean="0"/>
              <a:t> i </a:t>
            </a:r>
            <a:r>
              <a:rPr lang="de-DE" baseline="0" dirty="0" err="1" smtClean="0"/>
              <a:t>want</a:t>
            </a:r>
            <a:r>
              <a:rPr lang="de-DE" baseline="0" dirty="0" smtClean="0"/>
              <a:t> </a:t>
            </a:r>
            <a:r>
              <a:rPr lang="de-DE" baseline="0" dirty="0" err="1" smtClean="0"/>
              <a:t>to</a:t>
            </a:r>
            <a:r>
              <a:rPr lang="de-DE" baseline="0" dirty="0" smtClean="0"/>
              <a:t> </a:t>
            </a:r>
            <a:r>
              <a:rPr lang="de-DE" baseline="0" dirty="0" err="1" smtClean="0"/>
              <a:t>give</a:t>
            </a:r>
            <a:r>
              <a:rPr lang="de-DE" baseline="0" dirty="0" smtClean="0"/>
              <a:t> </a:t>
            </a:r>
            <a:r>
              <a:rPr lang="de-DE" baseline="0" dirty="0" err="1" smtClean="0"/>
              <a:t>some</a:t>
            </a:r>
            <a:r>
              <a:rPr lang="de-DE" baseline="0" dirty="0" smtClean="0"/>
              <a:t> </a:t>
            </a:r>
            <a:r>
              <a:rPr lang="de-DE" baseline="0" dirty="0" err="1" smtClean="0"/>
              <a:t>motivation</a:t>
            </a:r>
            <a:r>
              <a:rPr lang="de-DE" baseline="0" dirty="0" smtClean="0"/>
              <a:t> </a:t>
            </a:r>
            <a:r>
              <a:rPr lang="de-DE" baseline="0" dirty="0" err="1" smtClean="0"/>
              <a:t>why</a:t>
            </a:r>
            <a:r>
              <a:rPr lang="de-DE" baseline="0" dirty="0" smtClean="0"/>
              <a:t> </a:t>
            </a:r>
            <a:r>
              <a:rPr lang="de-DE" baseline="0" dirty="0" err="1" smtClean="0"/>
              <a:t>it</a:t>
            </a:r>
            <a:r>
              <a:rPr lang="de-DE" baseline="0" dirty="0" smtClean="0"/>
              <a:t> </a:t>
            </a:r>
            <a:r>
              <a:rPr lang="de-DE" baseline="0" dirty="0" err="1" smtClean="0"/>
              <a:t>is</a:t>
            </a:r>
            <a:r>
              <a:rPr lang="de-DE" baseline="0" dirty="0" smtClean="0"/>
              <a:t> </a:t>
            </a:r>
            <a:r>
              <a:rPr lang="de-DE" baseline="0" dirty="0" err="1" smtClean="0"/>
              <a:t>interesting</a:t>
            </a:r>
            <a:r>
              <a:rPr lang="de-DE" baseline="0" dirty="0" smtClean="0"/>
              <a:t> </a:t>
            </a:r>
            <a:r>
              <a:rPr lang="de-DE" baseline="0" dirty="0" err="1" smtClean="0"/>
              <a:t>to</a:t>
            </a:r>
            <a:r>
              <a:rPr lang="de-DE" baseline="0" dirty="0" smtClean="0"/>
              <a:t> </a:t>
            </a:r>
            <a:r>
              <a:rPr lang="de-DE" baseline="0" dirty="0" err="1" smtClean="0"/>
              <a:t>work</a:t>
            </a:r>
            <a:r>
              <a:rPr lang="de-DE" baseline="0" dirty="0" smtClean="0"/>
              <a:t> on </a:t>
            </a:r>
            <a:r>
              <a:rPr lang="de-DE" baseline="0" dirty="0" err="1" smtClean="0"/>
              <a:t>this</a:t>
            </a:r>
            <a:r>
              <a:rPr lang="de-DE" baseline="0" dirty="0" smtClean="0"/>
              <a:t> </a:t>
            </a:r>
            <a:r>
              <a:rPr lang="de-DE" baseline="0" dirty="0" err="1" smtClean="0"/>
              <a:t>topic</a:t>
            </a:r>
            <a:r>
              <a:rPr lang="de-DE" baseline="0" dirty="0" smtClean="0"/>
              <a:t>.</a:t>
            </a:r>
          </a:p>
          <a:p>
            <a:endParaRPr lang="de-DE" baseline="0" dirty="0" smtClean="0"/>
          </a:p>
          <a:p>
            <a:r>
              <a:rPr lang="de-DE" dirty="0" smtClean="0"/>
              <a:t>So </a:t>
            </a:r>
            <a:r>
              <a:rPr lang="de-DE" dirty="0" err="1" smtClean="0"/>
              <a:t>why</a:t>
            </a:r>
            <a:r>
              <a:rPr lang="de-DE" dirty="0" smtClean="0"/>
              <a:t> </a:t>
            </a:r>
            <a:r>
              <a:rPr lang="de-DE" dirty="0" err="1" smtClean="0"/>
              <a:t>indoor</a:t>
            </a:r>
            <a:r>
              <a:rPr lang="de-DE" dirty="0" smtClean="0"/>
              <a:t> </a:t>
            </a:r>
            <a:r>
              <a:rPr lang="de-DE" dirty="0" err="1" smtClean="0"/>
              <a:t>localization</a:t>
            </a:r>
            <a:r>
              <a:rPr lang="de-DE" dirty="0" smtClean="0"/>
              <a:t>?</a:t>
            </a:r>
          </a:p>
          <a:p>
            <a:r>
              <a:rPr lang="de-DE" baseline="0" dirty="0" smtClean="0"/>
              <a:t>In </a:t>
            </a:r>
            <a:r>
              <a:rPr lang="de-DE" baseline="0" dirty="0" err="1" smtClean="0"/>
              <a:t>outdoor</a:t>
            </a:r>
            <a:r>
              <a:rPr lang="de-DE" baseline="0" dirty="0" smtClean="0"/>
              <a:t> </a:t>
            </a:r>
            <a:r>
              <a:rPr lang="de-DE" baseline="0" dirty="0" err="1" smtClean="0"/>
              <a:t>scenarios</a:t>
            </a:r>
            <a:r>
              <a:rPr lang="de-DE" baseline="0" dirty="0" smtClean="0"/>
              <a:t> </a:t>
            </a:r>
            <a:r>
              <a:rPr lang="de-DE" baseline="0" dirty="0" err="1" smtClean="0"/>
              <a:t>we</a:t>
            </a:r>
            <a:r>
              <a:rPr lang="de-DE" baseline="0" dirty="0" smtClean="0"/>
              <a:t> </a:t>
            </a:r>
            <a:r>
              <a:rPr lang="de-DE" baseline="0" dirty="0" err="1" smtClean="0"/>
              <a:t>have</a:t>
            </a:r>
            <a:r>
              <a:rPr lang="de-DE" baseline="0" dirty="0" smtClean="0"/>
              <a:t> a </a:t>
            </a:r>
            <a:r>
              <a:rPr lang="de-DE" baseline="0" dirty="0" err="1" smtClean="0"/>
              <a:t>state</a:t>
            </a:r>
            <a:r>
              <a:rPr lang="de-DE" baseline="0" dirty="0" smtClean="0"/>
              <a:t>-</a:t>
            </a:r>
            <a:r>
              <a:rPr lang="de-DE" baseline="0" dirty="0" err="1" smtClean="0"/>
              <a:t>of</a:t>
            </a:r>
            <a:r>
              <a:rPr lang="de-DE" baseline="0" dirty="0" smtClean="0"/>
              <a:t>-</a:t>
            </a:r>
            <a:r>
              <a:rPr lang="de-DE" baseline="0" dirty="0" err="1" smtClean="0"/>
              <a:t>the</a:t>
            </a:r>
            <a:r>
              <a:rPr lang="de-DE" baseline="0" dirty="0" smtClean="0"/>
              <a:t>-art </a:t>
            </a:r>
            <a:r>
              <a:rPr lang="de-DE" baseline="0" dirty="0" err="1" smtClean="0"/>
              <a:t>system</a:t>
            </a:r>
            <a:r>
              <a:rPr lang="de-DE" baseline="0" dirty="0" smtClean="0"/>
              <a:t> </a:t>
            </a:r>
            <a:r>
              <a:rPr lang="de-DE" baseline="0" dirty="0" err="1" smtClean="0"/>
              <a:t>namely</a:t>
            </a:r>
            <a:r>
              <a:rPr lang="de-DE" baseline="0" dirty="0" smtClean="0"/>
              <a:t> GPS </a:t>
            </a:r>
            <a:r>
              <a:rPr lang="de-DE" baseline="0" dirty="0" err="1" smtClean="0"/>
              <a:t>which</a:t>
            </a:r>
            <a:r>
              <a:rPr lang="de-DE" baseline="0" dirty="0" smtClean="0"/>
              <a:t> </a:t>
            </a:r>
            <a:r>
              <a:rPr lang="de-DE" baseline="0" dirty="0" err="1" smtClean="0"/>
              <a:t>can</a:t>
            </a:r>
            <a:r>
              <a:rPr lang="de-DE" baseline="0" dirty="0" smtClean="0"/>
              <a:t> </a:t>
            </a:r>
            <a:r>
              <a:rPr lang="de-DE" baseline="0" dirty="0" err="1" smtClean="0"/>
              <a:t>achieve</a:t>
            </a:r>
            <a:r>
              <a:rPr lang="de-DE" baseline="0" dirty="0" smtClean="0"/>
              <a:t> an </a:t>
            </a:r>
            <a:r>
              <a:rPr lang="de-DE" baseline="0" dirty="0" err="1" smtClean="0"/>
              <a:t>accuracy</a:t>
            </a:r>
            <a:r>
              <a:rPr lang="de-DE" baseline="0" dirty="0" smtClean="0"/>
              <a:t> </a:t>
            </a:r>
            <a:r>
              <a:rPr lang="de-DE" baseline="0" dirty="0" err="1" smtClean="0"/>
              <a:t>of</a:t>
            </a:r>
            <a:r>
              <a:rPr lang="de-DE" baseline="0" dirty="0" smtClean="0"/>
              <a:t> </a:t>
            </a:r>
            <a:r>
              <a:rPr lang="de-DE" baseline="0" dirty="0" err="1" smtClean="0"/>
              <a:t>up</a:t>
            </a:r>
            <a:r>
              <a:rPr lang="de-DE" baseline="0" dirty="0" smtClean="0"/>
              <a:t> </a:t>
            </a:r>
            <a:r>
              <a:rPr lang="de-DE" baseline="0" dirty="0" err="1" smtClean="0"/>
              <a:t>to</a:t>
            </a:r>
            <a:r>
              <a:rPr lang="de-DE" baseline="0" dirty="0" smtClean="0"/>
              <a:t> </a:t>
            </a:r>
            <a:r>
              <a:rPr lang="de-DE" baseline="0" dirty="0" err="1" smtClean="0"/>
              <a:t>few</a:t>
            </a:r>
            <a:r>
              <a:rPr lang="de-DE" baseline="0" dirty="0" smtClean="0"/>
              <a:t> </a:t>
            </a:r>
            <a:r>
              <a:rPr lang="de-DE" baseline="0" dirty="0" err="1" smtClean="0"/>
              <a:t>meters</a:t>
            </a:r>
            <a:r>
              <a:rPr lang="de-DE" baseline="0" dirty="0" smtClean="0"/>
              <a:t>.</a:t>
            </a:r>
          </a:p>
          <a:p>
            <a:r>
              <a:rPr lang="de-DE" baseline="0" dirty="0" err="1" smtClean="0"/>
              <a:t>Unfortunately</a:t>
            </a:r>
            <a:r>
              <a:rPr lang="de-DE" baseline="0" dirty="0" smtClean="0"/>
              <a:t>, GPS </a:t>
            </a:r>
            <a:r>
              <a:rPr lang="de-DE" baseline="0" dirty="0" err="1" smtClean="0"/>
              <a:t>is</a:t>
            </a:r>
            <a:r>
              <a:rPr lang="de-DE" baseline="0" dirty="0" smtClean="0"/>
              <a:t> not </a:t>
            </a:r>
            <a:r>
              <a:rPr lang="de-DE" baseline="0" dirty="0" err="1" smtClean="0"/>
              <a:t>feasible</a:t>
            </a:r>
            <a:r>
              <a:rPr lang="de-DE" baseline="0" dirty="0" smtClean="0"/>
              <a:t> </a:t>
            </a:r>
            <a:r>
              <a:rPr lang="de-DE" baseline="0" dirty="0" err="1" smtClean="0"/>
              <a:t>for</a:t>
            </a:r>
            <a:r>
              <a:rPr lang="de-DE" baseline="0" dirty="0" smtClean="0"/>
              <a:t> </a:t>
            </a:r>
            <a:r>
              <a:rPr lang="de-DE" baseline="0" dirty="0" err="1" smtClean="0"/>
              <a:t>indoor</a:t>
            </a:r>
            <a:r>
              <a:rPr lang="de-DE" baseline="0" dirty="0" smtClean="0"/>
              <a:t> </a:t>
            </a:r>
            <a:r>
              <a:rPr lang="de-DE" baseline="0" dirty="0" err="1" smtClean="0"/>
              <a:t>scenarios</a:t>
            </a:r>
            <a:r>
              <a:rPr lang="de-DE" baseline="0" dirty="0" smtClean="0"/>
              <a:t> </a:t>
            </a:r>
            <a:r>
              <a:rPr lang="de-DE" baseline="0" dirty="0" err="1" smtClean="0"/>
              <a:t>because</a:t>
            </a:r>
            <a:r>
              <a:rPr lang="de-DE" baseline="0" dirty="0" smtClean="0"/>
              <a:t> </a:t>
            </a:r>
            <a:r>
              <a:rPr lang="de-DE" baseline="0" dirty="0" err="1" smtClean="0"/>
              <a:t>of</a:t>
            </a:r>
            <a:r>
              <a:rPr lang="de-DE" baseline="0" dirty="0" smtClean="0"/>
              <a:t> </a:t>
            </a:r>
            <a:r>
              <a:rPr lang="de-DE" baseline="0" dirty="0" err="1" smtClean="0"/>
              <a:t>the</a:t>
            </a:r>
            <a:r>
              <a:rPr lang="de-DE" baseline="0" dirty="0" smtClean="0"/>
              <a:t> </a:t>
            </a:r>
            <a:r>
              <a:rPr lang="de-DE" baseline="0" dirty="0" err="1" smtClean="0"/>
              <a:t>missing</a:t>
            </a:r>
            <a:r>
              <a:rPr lang="de-DE" baseline="0" dirty="0" smtClean="0"/>
              <a:t> LOS </a:t>
            </a:r>
            <a:r>
              <a:rPr lang="de-DE" baseline="0" dirty="0" err="1" smtClean="0"/>
              <a:t>dued</a:t>
            </a:r>
            <a:r>
              <a:rPr lang="de-DE" baseline="0" dirty="0" smtClean="0"/>
              <a:t> </a:t>
            </a:r>
            <a:r>
              <a:rPr lang="de-DE" baseline="0" dirty="0" err="1" smtClean="0"/>
              <a:t>to</a:t>
            </a:r>
            <a:r>
              <a:rPr lang="de-DE" baseline="0" dirty="0" smtClean="0"/>
              <a:t> </a:t>
            </a:r>
            <a:r>
              <a:rPr lang="de-DE" baseline="0" dirty="0" err="1" smtClean="0"/>
              <a:t>roofs</a:t>
            </a:r>
            <a:r>
              <a:rPr lang="de-DE" baseline="0" dirty="0" smtClean="0"/>
              <a:t> </a:t>
            </a:r>
            <a:r>
              <a:rPr lang="de-DE" baseline="0" dirty="0" err="1" smtClean="0"/>
              <a:t>and</a:t>
            </a:r>
            <a:r>
              <a:rPr lang="de-DE" baseline="0" dirty="0" smtClean="0"/>
              <a:t> </a:t>
            </a:r>
            <a:r>
              <a:rPr lang="de-DE" baseline="0" dirty="0" err="1" smtClean="0"/>
              <a:t>walls</a:t>
            </a:r>
            <a:r>
              <a:rPr lang="de-DE" baseline="0" dirty="0" smtClean="0"/>
              <a:t> </a:t>
            </a:r>
            <a:r>
              <a:rPr lang="de-DE" baseline="0" dirty="0" err="1" smtClean="0"/>
              <a:t>which</a:t>
            </a:r>
            <a:r>
              <a:rPr lang="de-DE" baseline="0" dirty="0" smtClean="0"/>
              <a:t> </a:t>
            </a:r>
            <a:r>
              <a:rPr lang="de-DE" baseline="0" dirty="0" err="1" smtClean="0"/>
              <a:t>decrease</a:t>
            </a:r>
            <a:r>
              <a:rPr lang="de-DE" baseline="0" dirty="0" smtClean="0"/>
              <a:t> </a:t>
            </a:r>
            <a:r>
              <a:rPr lang="de-DE" baseline="0" dirty="0" err="1" smtClean="0"/>
              <a:t>the</a:t>
            </a:r>
            <a:r>
              <a:rPr lang="de-DE" baseline="0" dirty="0" smtClean="0"/>
              <a:t> </a:t>
            </a:r>
            <a:r>
              <a:rPr lang="de-DE" baseline="0" dirty="0" err="1" smtClean="0"/>
              <a:t>accuracy</a:t>
            </a:r>
            <a:r>
              <a:rPr lang="de-DE" baseline="0" dirty="0" smtClean="0"/>
              <a:t>.</a:t>
            </a:r>
          </a:p>
          <a:p>
            <a:r>
              <a:rPr lang="de-DE" baseline="0" dirty="0" err="1" smtClean="0"/>
              <a:t>And</a:t>
            </a:r>
            <a:r>
              <a:rPr lang="de-DE" baseline="0" dirty="0" smtClean="0"/>
              <a:t> </a:t>
            </a:r>
            <a:r>
              <a:rPr lang="de-DE" baseline="0" dirty="0" err="1" smtClean="0"/>
              <a:t>as</a:t>
            </a:r>
            <a:r>
              <a:rPr lang="de-DE" baseline="0" dirty="0" smtClean="0"/>
              <a:t> </a:t>
            </a:r>
            <a:r>
              <a:rPr lang="de-DE" baseline="0" dirty="0" err="1" smtClean="0"/>
              <a:t>there</a:t>
            </a:r>
            <a:r>
              <a:rPr lang="de-DE" baseline="0" dirty="0" smtClean="0"/>
              <a:t> </a:t>
            </a:r>
            <a:r>
              <a:rPr lang="de-DE" baseline="0" dirty="0" err="1" smtClean="0"/>
              <a:t>is</a:t>
            </a:r>
            <a:r>
              <a:rPr lang="de-DE" baseline="0" dirty="0" smtClean="0"/>
              <a:t> </a:t>
            </a:r>
            <a:r>
              <a:rPr lang="de-DE" baseline="0" dirty="0" err="1" smtClean="0"/>
              <a:t>typically</a:t>
            </a:r>
            <a:r>
              <a:rPr lang="de-DE" baseline="0" dirty="0" smtClean="0"/>
              <a:t> a </a:t>
            </a:r>
            <a:r>
              <a:rPr lang="de-DE" baseline="0" dirty="0" err="1" smtClean="0"/>
              <a:t>higher</a:t>
            </a:r>
            <a:r>
              <a:rPr lang="de-DE" baseline="0" dirty="0" smtClean="0"/>
              <a:t> </a:t>
            </a:r>
            <a:r>
              <a:rPr lang="de-DE" baseline="0" dirty="0" err="1" smtClean="0"/>
              <a:t>accuracy</a:t>
            </a:r>
            <a:r>
              <a:rPr lang="de-DE" baseline="0" dirty="0" smtClean="0"/>
              <a:t> </a:t>
            </a:r>
            <a:r>
              <a:rPr lang="de-DE" baseline="0" dirty="0" err="1" smtClean="0"/>
              <a:t>required</a:t>
            </a:r>
            <a:r>
              <a:rPr lang="de-DE" baseline="0" dirty="0" smtClean="0"/>
              <a:t> </a:t>
            </a:r>
            <a:r>
              <a:rPr lang="de-DE" baseline="0" dirty="0" err="1" smtClean="0"/>
              <a:t>for</a:t>
            </a:r>
            <a:r>
              <a:rPr lang="de-DE" baseline="0" dirty="0" smtClean="0"/>
              <a:t> </a:t>
            </a:r>
            <a:r>
              <a:rPr lang="de-DE" baseline="0" dirty="0" err="1" smtClean="0"/>
              <a:t>most</a:t>
            </a:r>
            <a:r>
              <a:rPr lang="de-DE" baseline="0" dirty="0" smtClean="0"/>
              <a:t> </a:t>
            </a:r>
            <a:r>
              <a:rPr lang="de-DE" baseline="0" dirty="0" err="1" smtClean="0"/>
              <a:t>indoor</a:t>
            </a:r>
            <a:r>
              <a:rPr lang="de-DE" baseline="0" dirty="0" smtClean="0"/>
              <a:t> </a:t>
            </a:r>
            <a:r>
              <a:rPr lang="de-DE" baseline="0" dirty="0" err="1" smtClean="0"/>
              <a:t>applications</a:t>
            </a:r>
            <a:r>
              <a:rPr lang="de-DE" baseline="0" dirty="0" smtClean="0"/>
              <a:t> </a:t>
            </a:r>
            <a:r>
              <a:rPr lang="de-DE" baseline="0" dirty="0" err="1" smtClean="0"/>
              <a:t>because</a:t>
            </a:r>
            <a:r>
              <a:rPr lang="de-DE" baseline="0" dirty="0" smtClean="0"/>
              <a:t> </a:t>
            </a:r>
            <a:r>
              <a:rPr lang="de-DE" baseline="0" dirty="0" err="1" smtClean="0"/>
              <a:t>of</a:t>
            </a:r>
            <a:r>
              <a:rPr lang="de-DE" baseline="0" dirty="0" smtClean="0"/>
              <a:t> </a:t>
            </a:r>
            <a:r>
              <a:rPr lang="de-DE" baseline="0" dirty="0" err="1" smtClean="0"/>
              <a:t>the</a:t>
            </a:r>
            <a:r>
              <a:rPr lang="de-DE" baseline="0" dirty="0" smtClean="0"/>
              <a:t> </a:t>
            </a:r>
            <a:r>
              <a:rPr lang="de-DE" baseline="0" dirty="0" err="1" smtClean="0"/>
              <a:t>tight</a:t>
            </a:r>
            <a:r>
              <a:rPr lang="de-DE" baseline="0" dirty="0" smtClean="0"/>
              <a:t> </a:t>
            </a:r>
            <a:r>
              <a:rPr lang="de-DE" baseline="0" dirty="0" err="1" smtClean="0"/>
              <a:t>structure</a:t>
            </a:r>
            <a:r>
              <a:rPr lang="de-DE" baseline="0" dirty="0" smtClean="0"/>
              <a:t>, </a:t>
            </a:r>
            <a:r>
              <a:rPr lang="de-DE" baseline="0" dirty="0" err="1" smtClean="0"/>
              <a:t>there</a:t>
            </a:r>
            <a:r>
              <a:rPr lang="de-DE" baseline="0" dirty="0" smtClean="0"/>
              <a:t> </a:t>
            </a:r>
            <a:r>
              <a:rPr lang="de-DE" baseline="0" dirty="0" err="1" smtClean="0"/>
              <a:t>is</a:t>
            </a:r>
            <a:r>
              <a:rPr lang="de-DE" baseline="0" dirty="0" smtClean="0"/>
              <a:t> a </a:t>
            </a:r>
            <a:r>
              <a:rPr lang="de-DE" baseline="0" dirty="0" err="1" smtClean="0"/>
              <a:t>demand</a:t>
            </a:r>
            <a:r>
              <a:rPr lang="de-DE" baseline="0" dirty="0" smtClean="0"/>
              <a:t> </a:t>
            </a:r>
            <a:r>
              <a:rPr lang="de-DE" baseline="0" dirty="0" err="1" smtClean="0"/>
              <a:t>for</a:t>
            </a:r>
            <a:r>
              <a:rPr lang="de-DE" baseline="0" dirty="0" smtClean="0"/>
              <a:t> an </a:t>
            </a:r>
            <a:r>
              <a:rPr lang="de-DE" baseline="0" dirty="0" err="1" smtClean="0"/>
              <a:t>indoor</a:t>
            </a:r>
            <a:r>
              <a:rPr lang="de-DE" baseline="0" dirty="0" smtClean="0"/>
              <a:t> </a:t>
            </a:r>
            <a:r>
              <a:rPr lang="de-DE" baseline="0" dirty="0" err="1" smtClean="0"/>
              <a:t>localization</a:t>
            </a:r>
            <a:r>
              <a:rPr lang="de-DE" baseline="0" dirty="0" smtClean="0"/>
              <a:t> </a:t>
            </a:r>
            <a:r>
              <a:rPr lang="de-DE" baseline="0" dirty="0" err="1" smtClean="0"/>
              <a:t>system</a:t>
            </a:r>
            <a:r>
              <a:rPr lang="de-DE" baseline="0" dirty="0" smtClean="0"/>
              <a:t> </a:t>
            </a:r>
            <a:r>
              <a:rPr lang="de-DE" baseline="0" dirty="0" err="1" smtClean="0"/>
              <a:t>that</a:t>
            </a:r>
            <a:r>
              <a:rPr lang="de-DE" baseline="0" dirty="0" smtClean="0"/>
              <a:t> </a:t>
            </a:r>
            <a:r>
              <a:rPr lang="de-DE" baseline="0" dirty="0" err="1" smtClean="0"/>
              <a:t>can</a:t>
            </a:r>
            <a:r>
              <a:rPr lang="de-DE" baseline="0" dirty="0" smtClean="0"/>
              <a:t> </a:t>
            </a:r>
            <a:r>
              <a:rPr lang="de-DE" baseline="0" dirty="0" err="1" smtClean="0"/>
              <a:t>achieve</a:t>
            </a:r>
            <a:r>
              <a:rPr lang="de-DE" baseline="0" dirty="0" smtClean="0"/>
              <a:t> such an </a:t>
            </a:r>
            <a:r>
              <a:rPr lang="de-DE" baseline="0" dirty="0" err="1" smtClean="0"/>
              <a:t>accuracy</a:t>
            </a:r>
            <a:r>
              <a:rPr lang="de-DE" baseline="0" dirty="0" smtClean="0"/>
              <a:t>.</a:t>
            </a:r>
          </a:p>
          <a:p>
            <a:endParaRPr lang="de-DE" baseline="0" dirty="0" smtClean="0"/>
          </a:p>
          <a:p>
            <a:r>
              <a:rPr lang="de-DE" dirty="0" smtClean="0"/>
              <a:t>The </a:t>
            </a:r>
            <a:r>
              <a:rPr lang="de-DE" dirty="0" err="1" smtClean="0"/>
              <a:t>second</a:t>
            </a:r>
            <a:r>
              <a:rPr lang="de-DE" dirty="0" smtClean="0"/>
              <a:t> </a:t>
            </a:r>
            <a:r>
              <a:rPr lang="de-DE" dirty="0" err="1" smtClean="0"/>
              <a:t>main</a:t>
            </a:r>
            <a:r>
              <a:rPr lang="de-DE" baseline="0" dirty="0" smtClean="0"/>
              <a:t> </a:t>
            </a:r>
            <a:r>
              <a:rPr lang="de-DE" baseline="0" dirty="0" err="1" smtClean="0"/>
              <a:t>topic</a:t>
            </a:r>
            <a:r>
              <a:rPr lang="de-DE" baseline="0" dirty="0" smtClean="0"/>
              <a:t> </a:t>
            </a:r>
            <a:r>
              <a:rPr lang="de-DE" baseline="0" dirty="0" err="1" smtClean="0"/>
              <a:t>is</a:t>
            </a:r>
            <a:r>
              <a:rPr lang="de-DE" baseline="0" dirty="0" smtClean="0"/>
              <a:t> network-</a:t>
            </a:r>
            <a:r>
              <a:rPr lang="de-DE" baseline="0" dirty="0" err="1" smtClean="0"/>
              <a:t>based</a:t>
            </a:r>
            <a:r>
              <a:rPr lang="de-DE" baseline="0" dirty="0" smtClean="0"/>
              <a:t>.</a:t>
            </a:r>
          </a:p>
          <a:p>
            <a:r>
              <a:rPr lang="de-DE" baseline="0" dirty="0" smtClean="0"/>
              <a:t>The </a:t>
            </a:r>
            <a:r>
              <a:rPr lang="de-DE" baseline="0" dirty="0" err="1" smtClean="0"/>
              <a:t>opposite</a:t>
            </a:r>
            <a:r>
              <a:rPr lang="de-DE" baseline="0" dirty="0" smtClean="0"/>
              <a:t> </a:t>
            </a:r>
            <a:r>
              <a:rPr lang="de-DE" baseline="0" dirty="0" err="1" smtClean="0"/>
              <a:t>would</a:t>
            </a:r>
            <a:r>
              <a:rPr lang="de-DE" baseline="0" dirty="0" smtClean="0"/>
              <a:t> </a:t>
            </a:r>
            <a:r>
              <a:rPr lang="de-DE" baseline="0" dirty="0" err="1" smtClean="0"/>
              <a:t>be</a:t>
            </a:r>
            <a:r>
              <a:rPr lang="de-DE" baseline="0" dirty="0" smtClean="0"/>
              <a:t> a client-</a:t>
            </a:r>
            <a:r>
              <a:rPr lang="de-DE" baseline="0" dirty="0" err="1" smtClean="0"/>
              <a:t>based</a:t>
            </a:r>
            <a:r>
              <a:rPr lang="de-DE" baseline="0" dirty="0" smtClean="0"/>
              <a:t> </a:t>
            </a:r>
            <a:r>
              <a:rPr lang="de-DE" baseline="0" dirty="0" err="1" smtClean="0"/>
              <a:t>system</a:t>
            </a:r>
            <a:r>
              <a:rPr lang="de-DE" baseline="0" dirty="0" smtClean="0"/>
              <a:t>.</a:t>
            </a:r>
          </a:p>
          <a:p>
            <a:r>
              <a:rPr lang="de-DE" baseline="0" dirty="0" smtClean="0"/>
              <a:t>The </a:t>
            </a:r>
            <a:r>
              <a:rPr lang="de-DE" baseline="0" dirty="0" err="1" smtClean="0"/>
              <a:t>difference</a:t>
            </a:r>
            <a:r>
              <a:rPr lang="de-DE" baseline="0" dirty="0" smtClean="0"/>
              <a:t> </a:t>
            </a:r>
            <a:r>
              <a:rPr lang="de-DE" baseline="0" dirty="0" err="1" smtClean="0"/>
              <a:t>is</a:t>
            </a:r>
            <a:r>
              <a:rPr lang="de-DE" baseline="0" dirty="0" smtClean="0"/>
              <a:t>, in a client-</a:t>
            </a:r>
            <a:r>
              <a:rPr lang="de-DE" baseline="0" dirty="0" err="1" smtClean="0"/>
              <a:t>based</a:t>
            </a:r>
            <a:r>
              <a:rPr lang="de-DE" baseline="0" dirty="0" smtClean="0"/>
              <a:t> </a:t>
            </a:r>
            <a:r>
              <a:rPr lang="de-DE" baseline="0" dirty="0" err="1" smtClean="0"/>
              <a:t>system</a:t>
            </a:r>
            <a:r>
              <a:rPr lang="de-DE" baseline="0" dirty="0" smtClean="0"/>
              <a:t> </a:t>
            </a:r>
            <a:r>
              <a:rPr lang="de-DE" baseline="0" dirty="0" err="1" smtClean="0"/>
              <a:t>the</a:t>
            </a:r>
            <a:r>
              <a:rPr lang="de-DE" baseline="0" dirty="0" smtClean="0"/>
              <a:t> </a:t>
            </a:r>
            <a:r>
              <a:rPr lang="de-DE" baseline="0" dirty="0" err="1" smtClean="0"/>
              <a:t>client</a:t>
            </a:r>
            <a:r>
              <a:rPr lang="de-DE" baseline="0" dirty="0" smtClean="0"/>
              <a:t> </a:t>
            </a:r>
            <a:r>
              <a:rPr lang="de-DE" baseline="0" dirty="0" err="1" smtClean="0"/>
              <a:t>that</a:t>
            </a:r>
            <a:r>
              <a:rPr lang="de-DE" baseline="0" dirty="0" smtClean="0"/>
              <a:t> will </a:t>
            </a:r>
            <a:r>
              <a:rPr lang="de-DE" baseline="0" dirty="0" err="1" smtClean="0"/>
              <a:t>be</a:t>
            </a:r>
            <a:r>
              <a:rPr lang="de-DE" baseline="0" dirty="0" smtClean="0"/>
              <a:t> </a:t>
            </a:r>
            <a:r>
              <a:rPr lang="de-DE" baseline="0" dirty="0" err="1" smtClean="0"/>
              <a:t>located</a:t>
            </a:r>
            <a:r>
              <a:rPr lang="de-DE" baseline="0" dirty="0" smtClean="0"/>
              <a:t> </a:t>
            </a:r>
            <a:r>
              <a:rPr lang="de-DE" baseline="0" dirty="0" err="1" smtClean="0"/>
              <a:t>takes</a:t>
            </a:r>
            <a:r>
              <a:rPr lang="de-DE" baseline="0" dirty="0" smtClean="0"/>
              <a:t> </a:t>
            </a:r>
            <a:r>
              <a:rPr lang="de-DE" baseline="0" dirty="0" err="1" smtClean="0"/>
              <a:t>part</a:t>
            </a:r>
            <a:r>
              <a:rPr lang="de-DE" baseline="0" dirty="0" smtClean="0"/>
              <a:t> in </a:t>
            </a:r>
            <a:r>
              <a:rPr lang="de-DE" baseline="0" dirty="0" err="1" smtClean="0"/>
              <a:t>the</a:t>
            </a:r>
            <a:r>
              <a:rPr lang="de-DE" baseline="0" dirty="0" smtClean="0"/>
              <a:t> </a:t>
            </a:r>
            <a:r>
              <a:rPr lang="de-DE" baseline="0" dirty="0" err="1" smtClean="0"/>
              <a:t>localization</a:t>
            </a:r>
            <a:r>
              <a:rPr lang="de-DE" baseline="0" dirty="0" smtClean="0"/>
              <a:t> </a:t>
            </a:r>
            <a:r>
              <a:rPr lang="de-DE" baseline="0" dirty="0" err="1" smtClean="0"/>
              <a:t>process</a:t>
            </a:r>
            <a:r>
              <a:rPr lang="de-DE" baseline="0" dirty="0" smtClean="0"/>
              <a:t>.</a:t>
            </a:r>
          </a:p>
          <a:p>
            <a:r>
              <a:rPr lang="de-DE" baseline="0" dirty="0" smtClean="0"/>
              <a:t>In a network-</a:t>
            </a:r>
            <a:r>
              <a:rPr lang="de-DE" baseline="0" dirty="0" err="1" smtClean="0"/>
              <a:t>based</a:t>
            </a:r>
            <a:r>
              <a:rPr lang="de-DE" baseline="0" dirty="0" smtClean="0"/>
              <a:t> </a:t>
            </a:r>
            <a:r>
              <a:rPr lang="de-DE" baseline="0" dirty="0" err="1" smtClean="0"/>
              <a:t>system</a:t>
            </a:r>
            <a:r>
              <a:rPr lang="de-DE" baseline="0" dirty="0" smtClean="0"/>
              <a:t>, </a:t>
            </a:r>
            <a:r>
              <a:rPr lang="de-DE" baseline="0" dirty="0" err="1" smtClean="0"/>
              <a:t>the</a:t>
            </a:r>
            <a:r>
              <a:rPr lang="de-DE" baseline="0" dirty="0" smtClean="0"/>
              <a:t> </a:t>
            </a:r>
            <a:r>
              <a:rPr lang="de-DE" baseline="0" dirty="0" err="1" smtClean="0"/>
              <a:t>participation</a:t>
            </a:r>
            <a:r>
              <a:rPr lang="de-DE" baseline="0" dirty="0" smtClean="0"/>
              <a:t> </a:t>
            </a:r>
            <a:r>
              <a:rPr lang="de-DE" baseline="0" dirty="0" err="1" smtClean="0"/>
              <a:t>of</a:t>
            </a:r>
            <a:r>
              <a:rPr lang="de-DE" baseline="0" dirty="0" smtClean="0"/>
              <a:t> </a:t>
            </a:r>
            <a:r>
              <a:rPr lang="de-DE" baseline="0" dirty="0" err="1" smtClean="0"/>
              <a:t>the</a:t>
            </a:r>
            <a:r>
              <a:rPr lang="de-DE" baseline="0" dirty="0" smtClean="0"/>
              <a:t> </a:t>
            </a:r>
            <a:r>
              <a:rPr lang="de-DE" baseline="0" dirty="0" err="1" smtClean="0"/>
              <a:t>client</a:t>
            </a:r>
            <a:r>
              <a:rPr lang="de-DE" baseline="0" dirty="0" smtClean="0"/>
              <a:t> </a:t>
            </a:r>
            <a:r>
              <a:rPr lang="de-DE" baseline="0" dirty="0" err="1" smtClean="0"/>
              <a:t>is</a:t>
            </a:r>
            <a:r>
              <a:rPr lang="de-DE" baseline="0" dirty="0" smtClean="0"/>
              <a:t> </a:t>
            </a:r>
            <a:r>
              <a:rPr lang="de-DE" baseline="0" dirty="0" err="1" smtClean="0"/>
              <a:t>removed</a:t>
            </a:r>
            <a:r>
              <a:rPr lang="de-DE" baseline="0" dirty="0" smtClean="0"/>
              <a:t> </a:t>
            </a:r>
            <a:r>
              <a:rPr lang="de-DE" baseline="0" dirty="0" err="1" smtClean="0"/>
              <a:t>which</a:t>
            </a:r>
            <a:r>
              <a:rPr lang="de-DE" baseline="0" dirty="0" smtClean="0"/>
              <a:t> </a:t>
            </a:r>
            <a:r>
              <a:rPr lang="de-DE" baseline="0" dirty="0" err="1" smtClean="0"/>
              <a:t>makes</a:t>
            </a:r>
            <a:r>
              <a:rPr lang="de-DE" baseline="0" dirty="0" smtClean="0"/>
              <a:t> </a:t>
            </a:r>
            <a:r>
              <a:rPr lang="de-DE" baseline="0" dirty="0" err="1" smtClean="0"/>
              <a:t>the</a:t>
            </a:r>
            <a:r>
              <a:rPr lang="de-DE" baseline="0" dirty="0" smtClean="0"/>
              <a:t> </a:t>
            </a:r>
            <a:r>
              <a:rPr lang="de-DE" baseline="0" dirty="0" err="1" smtClean="0"/>
              <a:t>system</a:t>
            </a:r>
            <a:r>
              <a:rPr lang="de-DE" baseline="0" dirty="0" smtClean="0"/>
              <a:t> </a:t>
            </a:r>
            <a:r>
              <a:rPr lang="de-DE" baseline="0" dirty="0" err="1" smtClean="0"/>
              <a:t>more</a:t>
            </a:r>
            <a:r>
              <a:rPr lang="de-DE" baseline="0" dirty="0" smtClean="0"/>
              <a:t> </a:t>
            </a:r>
            <a:r>
              <a:rPr lang="de-DE" baseline="0" dirty="0" err="1" smtClean="0"/>
              <a:t>indendent</a:t>
            </a:r>
            <a:r>
              <a:rPr lang="de-DE" baseline="0" dirty="0" smtClean="0"/>
              <a:t> </a:t>
            </a:r>
            <a:r>
              <a:rPr lang="de-DE" baseline="0" dirty="0" err="1" smtClean="0"/>
              <a:t>from</a:t>
            </a:r>
            <a:r>
              <a:rPr lang="de-DE" baseline="0" dirty="0" smtClean="0"/>
              <a:t> </a:t>
            </a:r>
            <a:r>
              <a:rPr lang="de-DE" baseline="0" dirty="0" err="1" smtClean="0"/>
              <a:t>the</a:t>
            </a:r>
            <a:r>
              <a:rPr lang="de-DE" baseline="0" dirty="0" smtClean="0"/>
              <a:t> </a:t>
            </a:r>
            <a:r>
              <a:rPr lang="de-DE" baseline="0" dirty="0" err="1" smtClean="0"/>
              <a:t>target</a:t>
            </a:r>
            <a:r>
              <a:rPr lang="de-DE" baseline="0" dirty="0" smtClean="0"/>
              <a:t>.</a:t>
            </a:r>
          </a:p>
          <a:p>
            <a:r>
              <a:rPr lang="de-DE" baseline="0" dirty="0" smtClean="0"/>
              <a:t>This </a:t>
            </a:r>
            <a:r>
              <a:rPr lang="de-DE" baseline="0" dirty="0" err="1" smtClean="0"/>
              <a:t>has</a:t>
            </a:r>
            <a:r>
              <a:rPr lang="de-DE" baseline="0" dirty="0" smtClean="0"/>
              <a:t> </a:t>
            </a:r>
            <a:r>
              <a:rPr lang="de-DE" baseline="0" dirty="0" err="1" smtClean="0"/>
              <a:t>two</a:t>
            </a:r>
            <a:r>
              <a:rPr lang="de-DE" baseline="0" dirty="0" smtClean="0"/>
              <a:t> </a:t>
            </a:r>
            <a:r>
              <a:rPr lang="de-DE" baseline="0" dirty="0" err="1" smtClean="0"/>
              <a:t>main</a:t>
            </a:r>
            <a:r>
              <a:rPr lang="de-DE" baseline="0" dirty="0" smtClean="0"/>
              <a:t> </a:t>
            </a:r>
            <a:r>
              <a:rPr lang="de-DE" baseline="0" dirty="0" err="1" smtClean="0"/>
              <a:t>advantages</a:t>
            </a:r>
            <a:r>
              <a:rPr lang="de-DE" baseline="0" dirty="0" smtClean="0"/>
              <a:t>:</a:t>
            </a:r>
          </a:p>
          <a:p>
            <a:r>
              <a:rPr lang="de-DE" baseline="0" dirty="0" smtClean="0"/>
              <a:t>The </a:t>
            </a:r>
            <a:r>
              <a:rPr lang="de-DE" baseline="0" dirty="0" err="1" smtClean="0"/>
              <a:t>deployment</a:t>
            </a:r>
            <a:r>
              <a:rPr lang="de-DE" baseline="0" dirty="0" smtClean="0"/>
              <a:t> </a:t>
            </a:r>
            <a:r>
              <a:rPr lang="de-DE" baseline="0" dirty="0" err="1" smtClean="0"/>
              <a:t>becomes</a:t>
            </a:r>
            <a:r>
              <a:rPr lang="de-DE" baseline="0" dirty="0" smtClean="0"/>
              <a:t> simpler </a:t>
            </a:r>
            <a:r>
              <a:rPr lang="de-DE" baseline="0" dirty="0" err="1" smtClean="0"/>
              <a:t>and</a:t>
            </a:r>
            <a:r>
              <a:rPr lang="de-DE" baseline="0" dirty="0" smtClean="0"/>
              <a:t> </a:t>
            </a:r>
            <a:r>
              <a:rPr lang="de-DE" baseline="0" dirty="0" err="1" smtClean="0"/>
              <a:t>thus</a:t>
            </a:r>
            <a:r>
              <a:rPr lang="de-DE" baseline="0" dirty="0" smtClean="0"/>
              <a:t> also </a:t>
            </a:r>
            <a:r>
              <a:rPr lang="de-DE" baseline="0" dirty="0" err="1" smtClean="0"/>
              <a:t>cheaper</a:t>
            </a:r>
            <a:r>
              <a:rPr lang="de-DE" baseline="0" dirty="0" smtClean="0"/>
              <a:t>.</a:t>
            </a:r>
          </a:p>
          <a:p>
            <a:r>
              <a:rPr lang="de-DE" baseline="0" dirty="0" err="1" smtClean="0"/>
              <a:t>And</a:t>
            </a:r>
            <a:r>
              <a:rPr lang="de-DE" baseline="0" dirty="0" smtClean="0"/>
              <a:t> </a:t>
            </a:r>
            <a:r>
              <a:rPr lang="de-DE" baseline="0" dirty="0" err="1" smtClean="0"/>
              <a:t>it</a:t>
            </a:r>
            <a:r>
              <a:rPr lang="de-DE" baseline="0" dirty="0" smtClean="0"/>
              <a:t> </a:t>
            </a:r>
            <a:r>
              <a:rPr lang="de-DE" baseline="0" dirty="0" err="1" smtClean="0"/>
              <a:t>creates</a:t>
            </a:r>
            <a:r>
              <a:rPr lang="de-DE" baseline="0" dirty="0" smtClean="0"/>
              <a:t> </a:t>
            </a:r>
            <a:r>
              <a:rPr lang="de-DE" baseline="0" dirty="0" err="1" smtClean="0"/>
              <a:t>new</a:t>
            </a:r>
            <a:r>
              <a:rPr lang="de-DE" baseline="0" dirty="0" smtClean="0"/>
              <a:t> </a:t>
            </a:r>
            <a:r>
              <a:rPr lang="de-DE" baseline="0" dirty="0" err="1" smtClean="0"/>
              <a:t>possible</a:t>
            </a:r>
            <a:r>
              <a:rPr lang="de-DE" baseline="0" dirty="0" smtClean="0"/>
              <a:t> </a:t>
            </a:r>
            <a:r>
              <a:rPr lang="de-DE" baseline="0" dirty="0" err="1" smtClean="0"/>
              <a:t>applications</a:t>
            </a:r>
            <a:r>
              <a:rPr lang="de-DE" baseline="0" dirty="0" smtClean="0"/>
              <a:t> such </a:t>
            </a:r>
            <a:r>
              <a:rPr lang="de-DE" baseline="0" dirty="0" err="1" smtClean="0"/>
              <a:t>as</a:t>
            </a:r>
            <a:r>
              <a:rPr lang="de-DE" baseline="0" dirty="0" smtClean="0"/>
              <a:t> a </a:t>
            </a:r>
            <a:r>
              <a:rPr lang="de-DE" baseline="0" dirty="0" err="1" smtClean="0"/>
              <a:t>surveillance</a:t>
            </a:r>
            <a:r>
              <a:rPr lang="de-DE" baseline="0" dirty="0" smtClean="0"/>
              <a:t> </a:t>
            </a:r>
            <a:r>
              <a:rPr lang="de-DE" baseline="0" dirty="0" err="1" smtClean="0"/>
              <a:t>system</a:t>
            </a:r>
            <a:r>
              <a:rPr lang="de-DE" baseline="0" dirty="0" smtClean="0"/>
              <a:t> </a:t>
            </a:r>
            <a:r>
              <a:rPr lang="de-DE" baseline="0" dirty="0" err="1" smtClean="0"/>
              <a:t>which</a:t>
            </a:r>
            <a:r>
              <a:rPr lang="de-DE" baseline="0" dirty="0" smtClean="0"/>
              <a:t> </a:t>
            </a:r>
            <a:r>
              <a:rPr lang="de-DE" baseline="0" dirty="0" err="1" smtClean="0"/>
              <a:t>wouldn‘t</a:t>
            </a:r>
            <a:r>
              <a:rPr lang="de-DE" baseline="0" dirty="0" smtClean="0"/>
              <a:t> </a:t>
            </a:r>
            <a:r>
              <a:rPr lang="de-DE" baseline="0" dirty="0" err="1" smtClean="0"/>
              <a:t>be</a:t>
            </a:r>
            <a:r>
              <a:rPr lang="de-DE" baseline="0" dirty="0" smtClean="0"/>
              <a:t> </a:t>
            </a:r>
            <a:r>
              <a:rPr lang="de-DE" baseline="0" dirty="0" err="1" smtClean="0"/>
              <a:t>possible</a:t>
            </a:r>
            <a:r>
              <a:rPr lang="de-DE" baseline="0" dirty="0" smtClean="0"/>
              <a:t> </a:t>
            </a:r>
            <a:r>
              <a:rPr lang="de-DE" baseline="0" dirty="0" err="1" smtClean="0"/>
              <a:t>with</a:t>
            </a:r>
            <a:r>
              <a:rPr lang="de-DE" baseline="0" dirty="0" smtClean="0"/>
              <a:t> a client-</a:t>
            </a:r>
            <a:r>
              <a:rPr lang="de-DE" baseline="0" dirty="0" err="1" smtClean="0"/>
              <a:t>based</a:t>
            </a:r>
            <a:r>
              <a:rPr lang="de-DE" baseline="0" dirty="0" smtClean="0"/>
              <a:t> </a:t>
            </a:r>
            <a:r>
              <a:rPr lang="de-DE" baseline="0" dirty="0" err="1" smtClean="0"/>
              <a:t>solution</a:t>
            </a:r>
            <a:r>
              <a:rPr lang="de-DE" baseline="0" dirty="0" smtClean="0"/>
              <a:t>.</a:t>
            </a:r>
          </a:p>
        </p:txBody>
      </p:sp>
      <p:sp>
        <p:nvSpPr>
          <p:cNvPr id="4" name="Foliennummernplatzhalter 3"/>
          <p:cNvSpPr>
            <a:spLocks noGrp="1"/>
          </p:cNvSpPr>
          <p:nvPr>
            <p:ph type="sldNum" sz="quarter" idx="10"/>
          </p:nvPr>
        </p:nvSpPr>
        <p:spPr/>
        <p:txBody>
          <a:bodyPr/>
          <a:lstStyle/>
          <a:p>
            <a:pPr>
              <a:defRPr/>
            </a:pPr>
            <a:fld id="{D197666C-D6B8-904D-B8F2-816FE66458F0}" type="slidenum">
              <a:rPr lang="de-DE" smtClean="0"/>
              <a:pPr>
                <a:defRPr/>
              </a:pPr>
              <a:t>2</a:t>
            </a:fld>
            <a:endParaRPr lang="de-DE"/>
          </a:p>
        </p:txBody>
      </p:sp>
    </p:spTree>
    <p:extLst>
      <p:ext uri="{BB962C8B-B14F-4D97-AF65-F5344CB8AC3E}">
        <p14:creationId xmlns:p14="http://schemas.microsoft.com/office/powerpoint/2010/main" val="3761651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So in this approach, we</a:t>
            </a:r>
            <a:r>
              <a:rPr lang="en-US" baseline="0" dirty="0" smtClean="0"/>
              <a:t> have build a system that relied on a Wi-Fi infrastructure as Wi-Fi is nowadays a commonly used technology.</a:t>
            </a:r>
          </a:p>
          <a:p>
            <a:r>
              <a:rPr lang="en-US" baseline="0" dirty="0" smtClean="0"/>
              <a:t>From this, we use the signal strength from the wireless network traffic as information source about the target device and use APs to collect that data.</a:t>
            </a:r>
          </a:p>
          <a:p>
            <a:r>
              <a:rPr lang="en-US" baseline="0" dirty="0" smtClean="0"/>
              <a:t>And to make further hardware not required we based our system on software only, so it can be used on standard hardware.</a:t>
            </a:r>
          </a:p>
          <a:p>
            <a:endParaRPr lang="en-US" baseline="0" dirty="0" smtClean="0"/>
          </a:p>
          <a:p>
            <a:r>
              <a:rPr lang="en-US" baseline="0" dirty="0" smtClean="0"/>
              <a:t>So, we two major challenges in this approach:</a:t>
            </a:r>
          </a:p>
          <a:p>
            <a:r>
              <a:rPr lang="en-US" baseline="0" dirty="0" smtClean="0"/>
              <a:t>First, is there enough wireless traffic and thus information about the target device available?</a:t>
            </a:r>
          </a:p>
          <a:p>
            <a:r>
              <a:rPr lang="en-US" baseline="0" dirty="0" smtClean="0"/>
              <a:t>And second, how good is the estimated location of our system?</a:t>
            </a:r>
          </a:p>
        </p:txBody>
      </p:sp>
      <p:sp>
        <p:nvSpPr>
          <p:cNvPr id="4" name="Foliennummernplatzhalter 3"/>
          <p:cNvSpPr>
            <a:spLocks noGrp="1"/>
          </p:cNvSpPr>
          <p:nvPr>
            <p:ph type="sldNum" sz="quarter" idx="10"/>
          </p:nvPr>
        </p:nvSpPr>
        <p:spPr/>
        <p:txBody>
          <a:bodyPr/>
          <a:lstStyle/>
          <a:p>
            <a:pPr>
              <a:defRPr/>
            </a:pPr>
            <a:fld id="{D197666C-D6B8-904D-B8F2-816FE66458F0}" type="slidenum">
              <a:rPr lang="de-DE" smtClean="0"/>
              <a:pPr>
                <a:defRPr/>
              </a:pPr>
              <a:t>3</a:t>
            </a:fld>
            <a:endParaRPr lang="de-DE"/>
          </a:p>
        </p:txBody>
      </p:sp>
    </p:spTree>
    <p:extLst>
      <p:ext uri="{BB962C8B-B14F-4D97-AF65-F5344CB8AC3E}">
        <p14:creationId xmlns:p14="http://schemas.microsoft.com/office/powerpoint/2010/main" val="1866836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err="1" smtClean="0"/>
              <a:t>To</a:t>
            </a:r>
            <a:r>
              <a:rPr lang="de-DE" baseline="0" dirty="0" smtClean="0"/>
              <a:t> bring </a:t>
            </a:r>
            <a:r>
              <a:rPr lang="de-DE" baseline="0" dirty="0" err="1" smtClean="0"/>
              <a:t>you</a:t>
            </a:r>
            <a:r>
              <a:rPr lang="de-DE" baseline="0" dirty="0" smtClean="0"/>
              <a:t> </a:t>
            </a:r>
            <a:r>
              <a:rPr lang="de-DE" baseline="0" dirty="0" err="1" smtClean="0"/>
              <a:t>our</a:t>
            </a:r>
            <a:r>
              <a:rPr lang="de-DE" baseline="0" dirty="0" smtClean="0"/>
              <a:t> </a:t>
            </a:r>
            <a:r>
              <a:rPr lang="de-DE" baseline="0" dirty="0" err="1" smtClean="0"/>
              <a:t>system</a:t>
            </a:r>
            <a:r>
              <a:rPr lang="de-DE" baseline="0" dirty="0" smtClean="0"/>
              <a:t> a </a:t>
            </a:r>
            <a:r>
              <a:rPr lang="de-DE" baseline="0" dirty="0" err="1" smtClean="0"/>
              <a:t>bit</a:t>
            </a:r>
            <a:r>
              <a:rPr lang="de-DE" baseline="0" dirty="0" smtClean="0"/>
              <a:t> </a:t>
            </a:r>
            <a:r>
              <a:rPr lang="de-DE" baseline="0" dirty="0" err="1" smtClean="0"/>
              <a:t>closer</a:t>
            </a:r>
            <a:r>
              <a:rPr lang="de-DE" baseline="0" dirty="0" smtClean="0"/>
              <a:t>, </a:t>
            </a:r>
            <a:r>
              <a:rPr lang="de-DE" baseline="0" dirty="0" err="1" smtClean="0"/>
              <a:t>here</a:t>
            </a:r>
            <a:r>
              <a:rPr lang="de-DE" baseline="0" dirty="0" smtClean="0"/>
              <a:t> </a:t>
            </a:r>
            <a:r>
              <a:rPr lang="de-DE" baseline="0" dirty="0" err="1" smtClean="0"/>
              <a:t>is</a:t>
            </a:r>
            <a:r>
              <a:rPr lang="de-DE" baseline="0" dirty="0" smtClean="0"/>
              <a:t> an </a:t>
            </a:r>
            <a:r>
              <a:rPr lang="de-DE" baseline="0" dirty="0" err="1" smtClean="0"/>
              <a:t>overview</a:t>
            </a:r>
            <a:r>
              <a:rPr lang="de-DE" baseline="0" dirty="0" smtClean="0"/>
              <a:t>.</a:t>
            </a:r>
          </a:p>
          <a:p>
            <a:endParaRPr lang="de-DE" baseline="0" dirty="0" smtClean="0"/>
          </a:p>
          <a:p>
            <a:r>
              <a:rPr lang="de-DE" baseline="0" dirty="0" err="1" smtClean="0"/>
              <a:t>We</a:t>
            </a:r>
            <a:r>
              <a:rPr lang="de-DE" baseline="0" dirty="0" smtClean="0"/>
              <a:t> </a:t>
            </a:r>
            <a:r>
              <a:rPr lang="de-DE" baseline="0" dirty="0" err="1" smtClean="0"/>
              <a:t>have</a:t>
            </a:r>
            <a:r>
              <a:rPr lang="de-DE" baseline="0" dirty="0" smtClean="0"/>
              <a:t> </a:t>
            </a:r>
            <a:r>
              <a:rPr lang="de-DE" baseline="0" dirty="0" err="1" smtClean="0"/>
              <a:t>the</a:t>
            </a:r>
            <a:r>
              <a:rPr lang="de-DE" baseline="0" dirty="0" smtClean="0"/>
              <a:t> </a:t>
            </a:r>
            <a:r>
              <a:rPr lang="de-DE" baseline="0" dirty="0" err="1" smtClean="0"/>
              <a:t>target</a:t>
            </a:r>
            <a:r>
              <a:rPr lang="de-DE" baseline="0" dirty="0" smtClean="0"/>
              <a:t> </a:t>
            </a:r>
            <a:r>
              <a:rPr lang="de-DE" baseline="0" dirty="0" err="1" smtClean="0"/>
              <a:t>device</a:t>
            </a:r>
            <a:r>
              <a:rPr lang="de-DE" baseline="0" dirty="0" smtClean="0"/>
              <a:t> </a:t>
            </a:r>
            <a:r>
              <a:rPr lang="de-DE" baseline="0" dirty="0" err="1" smtClean="0"/>
              <a:t>which</a:t>
            </a:r>
            <a:r>
              <a:rPr lang="de-DE" baseline="0" dirty="0" smtClean="0"/>
              <a:t> </a:t>
            </a:r>
            <a:r>
              <a:rPr lang="de-DE" baseline="0" dirty="0" err="1" smtClean="0"/>
              <a:t>can</a:t>
            </a:r>
            <a:r>
              <a:rPr lang="de-DE" baseline="0" dirty="0" smtClean="0"/>
              <a:t> </a:t>
            </a:r>
            <a:r>
              <a:rPr lang="de-DE" baseline="0" dirty="0" err="1" smtClean="0"/>
              <a:t>be</a:t>
            </a:r>
            <a:r>
              <a:rPr lang="de-DE" baseline="0" dirty="0" smtClean="0"/>
              <a:t> </a:t>
            </a:r>
            <a:r>
              <a:rPr lang="de-DE" baseline="0" dirty="0" err="1" smtClean="0"/>
              <a:t>stationary</a:t>
            </a:r>
            <a:r>
              <a:rPr lang="de-DE" baseline="0" dirty="0" smtClean="0"/>
              <a:t> </a:t>
            </a:r>
            <a:r>
              <a:rPr lang="de-DE" baseline="0" dirty="0" err="1" smtClean="0"/>
              <a:t>or</a:t>
            </a:r>
            <a:r>
              <a:rPr lang="de-DE" baseline="0" dirty="0" smtClean="0"/>
              <a:t> mobile </a:t>
            </a:r>
            <a:r>
              <a:rPr lang="de-DE" baseline="0" dirty="0" err="1" smtClean="0"/>
              <a:t>and</a:t>
            </a:r>
            <a:r>
              <a:rPr lang="de-DE" baseline="0" dirty="0" smtClean="0"/>
              <a:t> </a:t>
            </a:r>
            <a:r>
              <a:rPr lang="de-DE" baseline="0" dirty="0" err="1" smtClean="0"/>
              <a:t>emits</a:t>
            </a:r>
            <a:r>
              <a:rPr lang="de-DE" baseline="0" dirty="0" smtClean="0"/>
              <a:t> </a:t>
            </a:r>
            <a:r>
              <a:rPr lang="de-DE" baseline="0" dirty="0" err="1" smtClean="0"/>
              <a:t>wireless</a:t>
            </a:r>
            <a:r>
              <a:rPr lang="de-DE" baseline="0" dirty="0" smtClean="0"/>
              <a:t> </a:t>
            </a:r>
            <a:r>
              <a:rPr lang="de-DE" baseline="0" dirty="0" err="1" smtClean="0"/>
              <a:t>network</a:t>
            </a:r>
            <a:r>
              <a:rPr lang="de-DE" baseline="0" dirty="0" smtClean="0"/>
              <a:t> </a:t>
            </a:r>
            <a:r>
              <a:rPr lang="de-DE" baseline="0" dirty="0" err="1" smtClean="0"/>
              <a:t>traffic</a:t>
            </a:r>
            <a:r>
              <a:rPr lang="de-DE" baseline="0" dirty="0" smtClean="0"/>
              <a:t>.</a:t>
            </a:r>
          </a:p>
          <a:p>
            <a:r>
              <a:rPr lang="de-DE" baseline="0" dirty="0" err="1" smtClean="0"/>
              <a:t>That</a:t>
            </a:r>
            <a:r>
              <a:rPr lang="de-DE" baseline="0" dirty="0" smtClean="0"/>
              <a:t> </a:t>
            </a:r>
            <a:r>
              <a:rPr lang="de-DE" baseline="0" dirty="0" err="1" smtClean="0"/>
              <a:t>traffic</a:t>
            </a:r>
            <a:r>
              <a:rPr lang="de-DE" baseline="0" dirty="0" smtClean="0"/>
              <a:t> </a:t>
            </a:r>
            <a:r>
              <a:rPr lang="de-DE" baseline="0" dirty="0" err="1" smtClean="0"/>
              <a:t>is</a:t>
            </a:r>
            <a:r>
              <a:rPr lang="de-DE" baseline="0" dirty="0" smtClean="0"/>
              <a:t> </a:t>
            </a:r>
            <a:r>
              <a:rPr lang="de-DE" baseline="0" dirty="0" err="1" smtClean="0"/>
              <a:t>captured</a:t>
            </a:r>
            <a:r>
              <a:rPr lang="de-DE" baseline="0" dirty="0" smtClean="0"/>
              <a:t> </a:t>
            </a:r>
            <a:r>
              <a:rPr lang="de-DE" baseline="0" dirty="0" err="1" smtClean="0"/>
              <a:t>by</a:t>
            </a:r>
            <a:r>
              <a:rPr lang="de-DE" baseline="0" dirty="0" smtClean="0"/>
              <a:t> a </a:t>
            </a:r>
            <a:r>
              <a:rPr lang="de-DE" baseline="0" dirty="0" err="1" smtClean="0"/>
              <a:t>number</a:t>
            </a:r>
            <a:r>
              <a:rPr lang="de-DE" baseline="0" dirty="0" smtClean="0"/>
              <a:t> </a:t>
            </a:r>
            <a:r>
              <a:rPr lang="de-DE" baseline="0" dirty="0" err="1" smtClean="0"/>
              <a:t>of</a:t>
            </a:r>
            <a:r>
              <a:rPr lang="de-DE" baseline="0" dirty="0" smtClean="0"/>
              <a:t> </a:t>
            </a:r>
            <a:r>
              <a:rPr lang="de-DE" baseline="0" dirty="0" err="1" smtClean="0"/>
              <a:t>sniffers</a:t>
            </a:r>
            <a:r>
              <a:rPr lang="de-DE" baseline="0" dirty="0" smtClean="0"/>
              <a:t> </a:t>
            </a:r>
            <a:r>
              <a:rPr lang="de-DE" baseline="0" dirty="0" err="1" smtClean="0"/>
              <a:t>which</a:t>
            </a:r>
            <a:r>
              <a:rPr lang="de-DE" baseline="0" dirty="0" smtClean="0"/>
              <a:t> </a:t>
            </a:r>
            <a:r>
              <a:rPr lang="de-DE" baseline="0" dirty="0" err="1" smtClean="0"/>
              <a:t>extract</a:t>
            </a:r>
            <a:r>
              <a:rPr lang="de-DE" baseline="0" dirty="0" smtClean="0"/>
              <a:t> </a:t>
            </a:r>
            <a:r>
              <a:rPr lang="de-DE" baseline="0" dirty="0" err="1" smtClean="0"/>
              <a:t>the</a:t>
            </a:r>
            <a:r>
              <a:rPr lang="de-DE" baseline="0" dirty="0" smtClean="0"/>
              <a:t> </a:t>
            </a:r>
            <a:r>
              <a:rPr lang="de-DE" baseline="0" dirty="0" err="1" smtClean="0"/>
              <a:t>received</a:t>
            </a:r>
            <a:r>
              <a:rPr lang="de-DE" baseline="0" dirty="0" smtClean="0"/>
              <a:t> </a:t>
            </a:r>
            <a:r>
              <a:rPr lang="de-DE" baseline="0" dirty="0" err="1" smtClean="0"/>
              <a:t>signal</a:t>
            </a:r>
            <a:r>
              <a:rPr lang="de-DE" baseline="0" dirty="0" smtClean="0"/>
              <a:t> </a:t>
            </a:r>
            <a:r>
              <a:rPr lang="de-DE" baseline="0" dirty="0" err="1" smtClean="0"/>
              <a:t>strength</a:t>
            </a:r>
            <a:r>
              <a:rPr lang="de-DE" baseline="0" dirty="0" smtClean="0"/>
              <a:t> </a:t>
            </a:r>
            <a:r>
              <a:rPr lang="de-DE" baseline="0" dirty="0" err="1" smtClean="0"/>
              <a:t>and</a:t>
            </a:r>
            <a:r>
              <a:rPr lang="de-DE" baseline="0" dirty="0" smtClean="0"/>
              <a:t> </a:t>
            </a:r>
            <a:r>
              <a:rPr lang="de-DE" baseline="0" dirty="0" err="1" smtClean="0"/>
              <a:t>timestamp</a:t>
            </a:r>
            <a:r>
              <a:rPr lang="de-DE" baseline="0" dirty="0" smtClean="0"/>
              <a:t> </a:t>
            </a:r>
            <a:r>
              <a:rPr lang="de-DE" baseline="0" dirty="0" err="1" smtClean="0"/>
              <a:t>and</a:t>
            </a:r>
            <a:r>
              <a:rPr lang="de-DE" baseline="0" dirty="0" smtClean="0"/>
              <a:t> </a:t>
            </a:r>
            <a:r>
              <a:rPr lang="de-DE" baseline="0" dirty="0" err="1" smtClean="0"/>
              <a:t>forward</a:t>
            </a:r>
            <a:r>
              <a:rPr lang="de-DE" baseline="0" dirty="0" smtClean="0"/>
              <a:t> </a:t>
            </a:r>
            <a:r>
              <a:rPr lang="de-DE" baseline="0" dirty="0" err="1" smtClean="0"/>
              <a:t>this</a:t>
            </a:r>
            <a:r>
              <a:rPr lang="de-DE" baseline="0" dirty="0" smtClean="0"/>
              <a:t> </a:t>
            </a:r>
            <a:r>
              <a:rPr lang="de-DE" baseline="0" dirty="0" err="1" smtClean="0"/>
              <a:t>data</a:t>
            </a:r>
            <a:r>
              <a:rPr lang="de-DE" baseline="0" dirty="0" smtClean="0"/>
              <a:t> </a:t>
            </a:r>
            <a:r>
              <a:rPr lang="de-DE" baseline="0" dirty="0" err="1" smtClean="0"/>
              <a:t>to</a:t>
            </a:r>
            <a:r>
              <a:rPr lang="de-DE" baseline="0" dirty="0" smtClean="0"/>
              <a:t> a </a:t>
            </a:r>
            <a:r>
              <a:rPr lang="de-DE" baseline="0" dirty="0" err="1" smtClean="0"/>
              <a:t>single</a:t>
            </a:r>
            <a:r>
              <a:rPr lang="de-DE" baseline="0" dirty="0" smtClean="0"/>
              <a:t> </a:t>
            </a:r>
            <a:r>
              <a:rPr lang="de-DE" baseline="0" dirty="0" err="1" smtClean="0"/>
              <a:t>server</a:t>
            </a:r>
            <a:r>
              <a:rPr lang="de-DE" baseline="0" dirty="0" smtClean="0"/>
              <a:t> </a:t>
            </a:r>
            <a:r>
              <a:rPr lang="de-DE" baseline="0" dirty="0" err="1" smtClean="0"/>
              <a:t>entity</a:t>
            </a:r>
            <a:r>
              <a:rPr lang="de-DE" baseline="0" dirty="0" smtClean="0"/>
              <a:t>.</a:t>
            </a:r>
          </a:p>
          <a:p>
            <a:r>
              <a:rPr lang="de-DE" baseline="0" dirty="0" smtClean="0"/>
              <a:t>The </a:t>
            </a:r>
            <a:r>
              <a:rPr lang="de-DE" baseline="0" dirty="0" err="1" smtClean="0"/>
              <a:t>server</a:t>
            </a:r>
            <a:r>
              <a:rPr lang="de-DE" baseline="0" dirty="0" smtClean="0"/>
              <a:t> </a:t>
            </a:r>
            <a:r>
              <a:rPr lang="de-DE" baseline="0" dirty="0" err="1" smtClean="0"/>
              <a:t>processes</a:t>
            </a:r>
            <a:r>
              <a:rPr lang="de-DE" baseline="0" dirty="0" smtClean="0"/>
              <a:t> on </a:t>
            </a:r>
            <a:r>
              <a:rPr lang="de-DE" baseline="0" dirty="0" err="1" smtClean="0"/>
              <a:t>the</a:t>
            </a:r>
            <a:r>
              <a:rPr lang="de-DE" baseline="0" dirty="0" smtClean="0"/>
              <a:t> </a:t>
            </a:r>
            <a:r>
              <a:rPr lang="de-DE" baseline="0" dirty="0" err="1" smtClean="0"/>
              <a:t>data</a:t>
            </a:r>
            <a:r>
              <a:rPr lang="de-DE" baseline="0" dirty="0" smtClean="0"/>
              <a:t> </a:t>
            </a:r>
            <a:r>
              <a:rPr lang="de-DE" baseline="0" dirty="0" err="1" smtClean="0"/>
              <a:t>and</a:t>
            </a:r>
            <a:r>
              <a:rPr lang="de-DE" baseline="0" dirty="0" smtClean="0"/>
              <a:t> </a:t>
            </a:r>
            <a:r>
              <a:rPr lang="de-DE" baseline="0" dirty="0" err="1" smtClean="0"/>
              <a:t>then</a:t>
            </a:r>
            <a:r>
              <a:rPr lang="de-DE" baseline="0" dirty="0" smtClean="0"/>
              <a:t> </a:t>
            </a:r>
            <a:r>
              <a:rPr lang="de-DE" baseline="0" dirty="0" err="1" smtClean="0"/>
              <a:t>sends</a:t>
            </a:r>
            <a:r>
              <a:rPr lang="de-DE" baseline="0" dirty="0" smtClean="0"/>
              <a:t> </a:t>
            </a:r>
            <a:r>
              <a:rPr lang="de-DE" baseline="0" dirty="0" err="1" smtClean="0"/>
              <a:t>the</a:t>
            </a:r>
            <a:r>
              <a:rPr lang="de-DE" baseline="0" dirty="0" smtClean="0"/>
              <a:t> </a:t>
            </a:r>
            <a:r>
              <a:rPr lang="de-DE" baseline="0" dirty="0" err="1" smtClean="0"/>
              <a:t>merged</a:t>
            </a:r>
            <a:r>
              <a:rPr lang="de-DE" baseline="0" dirty="0" smtClean="0"/>
              <a:t> </a:t>
            </a:r>
            <a:r>
              <a:rPr lang="de-DE" baseline="0" dirty="0" err="1" smtClean="0"/>
              <a:t>data</a:t>
            </a:r>
            <a:r>
              <a:rPr lang="de-DE" baseline="0" dirty="0" smtClean="0"/>
              <a:t> </a:t>
            </a:r>
            <a:r>
              <a:rPr lang="de-DE" baseline="0" dirty="0" err="1" smtClean="0"/>
              <a:t>to</a:t>
            </a:r>
            <a:r>
              <a:rPr lang="de-DE" baseline="0" dirty="0" smtClean="0"/>
              <a:t> a </a:t>
            </a:r>
            <a:r>
              <a:rPr lang="de-DE" baseline="0" dirty="0" err="1" smtClean="0"/>
              <a:t>localization</a:t>
            </a:r>
            <a:r>
              <a:rPr lang="de-DE" baseline="0" dirty="0" smtClean="0"/>
              <a:t> </a:t>
            </a:r>
            <a:r>
              <a:rPr lang="de-DE" baseline="0" dirty="0" err="1" smtClean="0"/>
              <a:t>framework</a:t>
            </a:r>
            <a:r>
              <a:rPr lang="de-DE" baseline="0" dirty="0" smtClean="0"/>
              <a:t> </a:t>
            </a:r>
            <a:r>
              <a:rPr lang="de-DE" baseline="0" dirty="0" err="1" smtClean="0"/>
              <a:t>which</a:t>
            </a:r>
            <a:r>
              <a:rPr lang="de-DE" baseline="0" dirty="0" smtClean="0"/>
              <a:t> </a:t>
            </a:r>
            <a:r>
              <a:rPr lang="de-DE" baseline="0" dirty="0" err="1" smtClean="0"/>
              <a:t>then</a:t>
            </a:r>
            <a:r>
              <a:rPr lang="de-DE" baseline="0" dirty="0" smtClean="0"/>
              <a:t> </a:t>
            </a:r>
            <a:r>
              <a:rPr lang="de-DE" baseline="0" dirty="0" err="1" smtClean="0"/>
              <a:t>performs</a:t>
            </a:r>
            <a:r>
              <a:rPr lang="de-DE" baseline="0" dirty="0" smtClean="0"/>
              <a:t> </a:t>
            </a:r>
            <a:r>
              <a:rPr lang="de-DE" baseline="0" dirty="0" err="1" smtClean="0"/>
              <a:t>the</a:t>
            </a:r>
            <a:r>
              <a:rPr lang="de-DE" baseline="0" dirty="0" smtClean="0"/>
              <a:t> </a:t>
            </a:r>
            <a:r>
              <a:rPr lang="de-DE" baseline="0" dirty="0" err="1" smtClean="0"/>
              <a:t>actual</a:t>
            </a:r>
            <a:r>
              <a:rPr lang="de-DE" baseline="0" dirty="0" smtClean="0"/>
              <a:t> </a:t>
            </a:r>
            <a:r>
              <a:rPr lang="de-DE" baseline="0" dirty="0" err="1" smtClean="0"/>
              <a:t>location</a:t>
            </a:r>
            <a:r>
              <a:rPr lang="de-DE" baseline="0" dirty="0" smtClean="0"/>
              <a:t> </a:t>
            </a:r>
            <a:r>
              <a:rPr lang="de-DE" baseline="0" dirty="0" err="1" smtClean="0"/>
              <a:t>estimation</a:t>
            </a:r>
            <a:r>
              <a:rPr lang="de-DE" baseline="0" dirty="0" smtClean="0"/>
              <a:t>.</a:t>
            </a:r>
          </a:p>
          <a:p>
            <a:r>
              <a:rPr lang="de-DE" baseline="0" dirty="0" err="1" smtClean="0"/>
              <a:t>Pretty</a:t>
            </a:r>
            <a:r>
              <a:rPr lang="de-DE" baseline="0" dirty="0" smtClean="0"/>
              <a:t> simple...</a:t>
            </a:r>
          </a:p>
          <a:p>
            <a:endParaRPr lang="de-DE" baseline="0" dirty="0" smtClean="0"/>
          </a:p>
          <a:p>
            <a:r>
              <a:rPr lang="de-DE" baseline="0" dirty="0" smtClean="0"/>
              <a:t>So, </a:t>
            </a:r>
            <a:r>
              <a:rPr lang="de-DE" baseline="0" dirty="0" err="1" smtClean="0"/>
              <a:t>we</a:t>
            </a:r>
            <a:r>
              <a:rPr lang="de-DE" baseline="0" dirty="0" smtClean="0"/>
              <a:t> </a:t>
            </a:r>
            <a:r>
              <a:rPr lang="de-DE" baseline="0" dirty="0" err="1" smtClean="0"/>
              <a:t>can</a:t>
            </a:r>
            <a:r>
              <a:rPr lang="de-DE" baseline="0" dirty="0" smtClean="0"/>
              <a:t> </a:t>
            </a:r>
            <a:r>
              <a:rPr lang="de-DE" baseline="0" dirty="0" err="1" smtClean="0"/>
              <a:t>see</a:t>
            </a:r>
            <a:r>
              <a:rPr lang="de-DE" baseline="0" dirty="0" smtClean="0"/>
              <a:t> in </a:t>
            </a:r>
            <a:r>
              <a:rPr lang="de-DE" baseline="0" dirty="0" err="1" smtClean="0"/>
              <a:t>this</a:t>
            </a:r>
            <a:r>
              <a:rPr lang="de-DE" baseline="0" dirty="0" smtClean="0"/>
              <a:t> </a:t>
            </a:r>
            <a:r>
              <a:rPr lang="de-DE" baseline="0" dirty="0" err="1" smtClean="0"/>
              <a:t>system</a:t>
            </a:r>
            <a:r>
              <a:rPr lang="de-DE" baseline="0" dirty="0" smtClean="0"/>
              <a:t> </a:t>
            </a:r>
            <a:r>
              <a:rPr lang="de-DE" baseline="0" dirty="0" err="1" smtClean="0"/>
              <a:t>three</a:t>
            </a:r>
            <a:r>
              <a:rPr lang="de-DE" baseline="0" dirty="0" smtClean="0"/>
              <a:t> </a:t>
            </a:r>
            <a:r>
              <a:rPr lang="de-DE" baseline="0" dirty="0" err="1" smtClean="0"/>
              <a:t>major</a:t>
            </a:r>
            <a:r>
              <a:rPr lang="de-DE" baseline="0" dirty="0" smtClean="0"/>
              <a:t> </a:t>
            </a:r>
            <a:r>
              <a:rPr lang="de-DE" baseline="0" dirty="0" err="1" smtClean="0"/>
              <a:t>components</a:t>
            </a:r>
            <a:r>
              <a:rPr lang="de-DE" baseline="0" dirty="0" smtClean="0"/>
              <a:t>.</a:t>
            </a:r>
            <a:endParaRPr lang="de-DE" baseline="0" dirty="0" smtClean="0"/>
          </a:p>
        </p:txBody>
      </p:sp>
      <p:sp>
        <p:nvSpPr>
          <p:cNvPr id="4" name="Foliennummernplatzhalter 3"/>
          <p:cNvSpPr>
            <a:spLocks noGrp="1"/>
          </p:cNvSpPr>
          <p:nvPr>
            <p:ph type="sldNum" sz="quarter" idx="10"/>
          </p:nvPr>
        </p:nvSpPr>
        <p:spPr/>
        <p:txBody>
          <a:bodyPr/>
          <a:lstStyle/>
          <a:p>
            <a:pPr>
              <a:defRPr/>
            </a:pPr>
            <a:fld id="{D197666C-D6B8-904D-B8F2-816FE66458F0}" type="slidenum">
              <a:rPr lang="de-DE" smtClean="0"/>
              <a:pPr>
                <a:defRPr/>
              </a:pPr>
              <a:t>4</a:t>
            </a:fld>
            <a:endParaRPr lang="de-DE"/>
          </a:p>
        </p:txBody>
      </p:sp>
    </p:spTree>
    <p:extLst>
      <p:ext uri="{BB962C8B-B14F-4D97-AF65-F5344CB8AC3E}">
        <p14:creationId xmlns:p14="http://schemas.microsoft.com/office/powerpoint/2010/main" val="3481782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The sniffers are implemented</a:t>
            </a:r>
            <a:r>
              <a:rPr lang="en-US" baseline="0" dirty="0" smtClean="0"/>
              <a:t> on APs and each has the tasks to collect the signal strength data from the wireless traffic and forward it to the server.</a:t>
            </a:r>
          </a:p>
          <a:p>
            <a:r>
              <a:rPr lang="en-US" dirty="0" smtClean="0"/>
              <a:t>To fulfill these tasks the sniffer listens</a:t>
            </a:r>
            <a:r>
              <a:rPr lang="en-US" baseline="0" dirty="0" smtClean="0"/>
              <a:t> on the Wi-Fi channel on which it receives the lowest signal strength value.</a:t>
            </a:r>
          </a:p>
          <a:p>
            <a:r>
              <a:rPr lang="en-US" baseline="0" dirty="0" smtClean="0"/>
              <a:t>The frame capturing is done with the </a:t>
            </a:r>
            <a:r>
              <a:rPr lang="en-US" baseline="0" dirty="0" err="1" smtClean="0"/>
              <a:t>pcap</a:t>
            </a:r>
            <a:r>
              <a:rPr lang="en-US" baseline="0" dirty="0" smtClean="0"/>
              <a:t> library using an additional </a:t>
            </a:r>
            <a:r>
              <a:rPr lang="en-US" baseline="0" dirty="0" err="1" smtClean="0"/>
              <a:t>radiotap</a:t>
            </a:r>
            <a:r>
              <a:rPr lang="en-US" baseline="0" dirty="0" smtClean="0"/>
              <a:t> header from the WNIC from which the signal strength can be obtained.</a:t>
            </a:r>
          </a:p>
          <a:p>
            <a:r>
              <a:rPr lang="en-US" baseline="0" dirty="0" smtClean="0"/>
              <a:t>And finally the sniffer sends the data via UDP to the server.</a:t>
            </a:r>
            <a:endParaRPr lang="en-US" dirty="0"/>
          </a:p>
        </p:txBody>
      </p:sp>
      <p:sp>
        <p:nvSpPr>
          <p:cNvPr id="4" name="Foliennummernplatzhalter 3"/>
          <p:cNvSpPr>
            <a:spLocks noGrp="1"/>
          </p:cNvSpPr>
          <p:nvPr>
            <p:ph type="sldNum" sz="quarter" idx="10"/>
          </p:nvPr>
        </p:nvSpPr>
        <p:spPr/>
        <p:txBody>
          <a:bodyPr/>
          <a:lstStyle/>
          <a:p>
            <a:pPr>
              <a:defRPr/>
            </a:pPr>
            <a:fld id="{D197666C-D6B8-904D-B8F2-816FE66458F0}" type="slidenum">
              <a:rPr lang="de-DE" smtClean="0"/>
              <a:pPr>
                <a:defRPr/>
              </a:pPr>
              <a:t>5</a:t>
            </a:fld>
            <a:endParaRPr lang="de-DE"/>
          </a:p>
        </p:txBody>
      </p:sp>
    </p:spTree>
    <p:extLst>
      <p:ext uri="{BB962C8B-B14F-4D97-AF65-F5344CB8AC3E}">
        <p14:creationId xmlns:p14="http://schemas.microsoft.com/office/powerpoint/2010/main" val="3289467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This leads us to the server which has</a:t>
            </a:r>
            <a:r>
              <a:rPr lang="en-US" baseline="0" dirty="0" smtClean="0"/>
              <a:t> the tasks to be able to receive and process on the data simultaneously so it has to run asynchronously.</a:t>
            </a:r>
          </a:p>
          <a:p>
            <a:r>
              <a:rPr lang="en-US" baseline="0" dirty="0" smtClean="0"/>
              <a:t>It has to merge the received data from the different sniffers, log all the information to be able to rerun the location estimation on exactly the same data, and finally it has to initialize the actual localization.</a:t>
            </a:r>
          </a:p>
          <a:p>
            <a:r>
              <a:rPr lang="en-US" baseline="0" dirty="0" smtClean="0"/>
              <a:t>For these tasks, the server implements a UDP socket to receive the data from the sniffers.</a:t>
            </a:r>
          </a:p>
          <a:p>
            <a:r>
              <a:rPr lang="en-US" baseline="0" dirty="0" smtClean="0"/>
              <a:t>It uses a buffer and a time interval of 200ms to process on the data. Each time interval represents one possible location estimation as long as at least one signal strength measurement is available, so this means we are able to calculate the location five times per second.</a:t>
            </a:r>
          </a:p>
          <a:p>
            <a:r>
              <a:rPr lang="en-US" baseline="0" dirty="0" smtClean="0"/>
              <a:t>The data is logged to a sqlite3 database.</a:t>
            </a:r>
          </a:p>
          <a:p>
            <a:r>
              <a:rPr lang="en-US" baseline="0" dirty="0" smtClean="0"/>
              <a:t>And finally the data is send to the localization framework what then initializes the localization process.</a:t>
            </a:r>
          </a:p>
        </p:txBody>
      </p:sp>
      <p:sp>
        <p:nvSpPr>
          <p:cNvPr id="4" name="Foliennummernplatzhalter 3"/>
          <p:cNvSpPr>
            <a:spLocks noGrp="1"/>
          </p:cNvSpPr>
          <p:nvPr>
            <p:ph type="sldNum" sz="quarter" idx="10"/>
          </p:nvPr>
        </p:nvSpPr>
        <p:spPr/>
        <p:txBody>
          <a:bodyPr/>
          <a:lstStyle/>
          <a:p>
            <a:pPr>
              <a:defRPr/>
            </a:pPr>
            <a:fld id="{D197666C-D6B8-904D-B8F2-816FE66458F0}" type="slidenum">
              <a:rPr lang="de-DE" smtClean="0"/>
              <a:pPr>
                <a:defRPr/>
              </a:pPr>
              <a:t>6</a:t>
            </a:fld>
            <a:endParaRPr lang="de-DE"/>
          </a:p>
        </p:txBody>
      </p:sp>
    </p:spTree>
    <p:extLst>
      <p:ext uri="{BB962C8B-B14F-4D97-AF65-F5344CB8AC3E}">
        <p14:creationId xmlns:p14="http://schemas.microsoft.com/office/powerpoint/2010/main" val="1534235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The last component is then the localization</a:t>
            </a:r>
            <a:r>
              <a:rPr lang="en-US" baseline="0" dirty="0" smtClean="0"/>
              <a:t> framework.</a:t>
            </a:r>
          </a:p>
          <a:p>
            <a:r>
              <a:rPr lang="en-US" baseline="0" dirty="0" smtClean="0"/>
              <a:t>It tasks are to perform the actual </a:t>
            </a:r>
            <a:r>
              <a:rPr lang="en-US" baseline="0" dirty="0" err="1" smtClean="0"/>
              <a:t>loclaization</a:t>
            </a:r>
            <a:r>
              <a:rPr lang="en-US" baseline="0" dirty="0" smtClean="0"/>
              <a:t> and to give somehow back the results.</a:t>
            </a:r>
          </a:p>
          <a:p>
            <a:r>
              <a:rPr lang="en-US" baseline="0" dirty="0" smtClean="0"/>
              <a:t>In this work we used a framework that has </a:t>
            </a:r>
            <a:r>
              <a:rPr lang="en-US" baseline="0" dirty="0" err="1" smtClean="0"/>
              <a:t>priorly</a:t>
            </a:r>
            <a:r>
              <a:rPr lang="en-US" baseline="0" dirty="0" smtClean="0"/>
              <a:t> been developed here at </a:t>
            </a:r>
            <a:r>
              <a:rPr lang="en-US" baseline="0" dirty="0" err="1" smtClean="0"/>
              <a:t>comsys</a:t>
            </a:r>
            <a:r>
              <a:rPr lang="en-US" baseline="0" dirty="0" smtClean="0"/>
              <a:t>.</a:t>
            </a:r>
          </a:p>
          <a:p>
            <a:r>
              <a:rPr lang="en-US" baseline="0" dirty="0" smtClean="0"/>
              <a:t>As the development of this framework was not part of this work, we simply use it as kind of a “black box”.</a:t>
            </a:r>
          </a:p>
          <a:p>
            <a:r>
              <a:rPr lang="en-US" baseline="0" dirty="0" smtClean="0"/>
              <a:t>But in the beginning the framework needs some information about the scene which means it requires reference measurements at different points in the environment at well known locations and also the positions of the APs have to be known.</a:t>
            </a:r>
          </a:p>
          <a:p>
            <a:r>
              <a:rPr lang="en-US" baseline="0" dirty="0" smtClean="0"/>
              <a:t>It offers three different methods for the calculation and then gives back the results with even a graphical representation.</a:t>
            </a:r>
          </a:p>
          <a:p>
            <a:r>
              <a:rPr lang="en-US" baseline="0" dirty="0" smtClean="0"/>
              <a:t>An example graphic can be seen here.</a:t>
            </a:r>
          </a:p>
        </p:txBody>
      </p:sp>
      <p:sp>
        <p:nvSpPr>
          <p:cNvPr id="4" name="Foliennummernplatzhalter 3"/>
          <p:cNvSpPr>
            <a:spLocks noGrp="1"/>
          </p:cNvSpPr>
          <p:nvPr>
            <p:ph type="sldNum" sz="quarter" idx="10"/>
          </p:nvPr>
        </p:nvSpPr>
        <p:spPr/>
        <p:txBody>
          <a:bodyPr/>
          <a:lstStyle/>
          <a:p>
            <a:pPr>
              <a:defRPr/>
            </a:pPr>
            <a:fld id="{D197666C-D6B8-904D-B8F2-816FE66458F0}" type="slidenum">
              <a:rPr lang="de-DE" smtClean="0"/>
              <a:pPr>
                <a:defRPr/>
              </a:pPr>
              <a:t>7</a:t>
            </a:fld>
            <a:endParaRPr lang="de-DE"/>
          </a:p>
        </p:txBody>
      </p:sp>
    </p:spTree>
    <p:extLst>
      <p:ext uri="{BB962C8B-B14F-4D97-AF65-F5344CB8AC3E}">
        <p14:creationId xmlns:p14="http://schemas.microsoft.com/office/powerpoint/2010/main" val="2532105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This</a:t>
            </a:r>
            <a:r>
              <a:rPr lang="en-US" baseline="0" dirty="0" smtClean="0"/>
              <a:t> was the system and now we come to the evaluation.</a:t>
            </a:r>
          </a:p>
          <a:p>
            <a:r>
              <a:rPr lang="en-US" baseline="0" dirty="0" smtClean="0"/>
              <a:t>We have three points.</a:t>
            </a:r>
          </a:p>
        </p:txBody>
      </p:sp>
      <p:sp>
        <p:nvSpPr>
          <p:cNvPr id="4" name="Foliennummernplatzhalter 3"/>
          <p:cNvSpPr>
            <a:spLocks noGrp="1"/>
          </p:cNvSpPr>
          <p:nvPr>
            <p:ph type="sldNum" sz="quarter" idx="10"/>
          </p:nvPr>
        </p:nvSpPr>
        <p:spPr/>
        <p:txBody>
          <a:bodyPr/>
          <a:lstStyle/>
          <a:p>
            <a:pPr>
              <a:defRPr/>
            </a:pPr>
            <a:fld id="{D197666C-D6B8-904D-B8F2-816FE66458F0}" type="slidenum">
              <a:rPr lang="de-DE" smtClean="0"/>
              <a:pPr>
                <a:defRPr/>
              </a:pPr>
              <a:t>8</a:t>
            </a:fld>
            <a:endParaRPr lang="de-DE"/>
          </a:p>
        </p:txBody>
      </p:sp>
    </p:spTree>
    <p:extLst>
      <p:ext uri="{BB962C8B-B14F-4D97-AF65-F5344CB8AC3E}">
        <p14:creationId xmlns:p14="http://schemas.microsoft.com/office/powerpoint/2010/main" val="89113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First we evaluated</a:t>
            </a:r>
            <a:r>
              <a:rPr lang="en-US" baseline="0" dirty="0" smtClean="0"/>
              <a:t> the amount of traffic a standard device emits.</a:t>
            </a:r>
          </a:p>
          <a:p>
            <a:r>
              <a:rPr lang="en-US" baseline="0" dirty="0" smtClean="0"/>
              <a:t>This is interesting because with our network-based approach we are dependent from the traffic the target device emits by itself.</a:t>
            </a:r>
          </a:p>
          <a:p>
            <a:r>
              <a:rPr lang="en-US" baseline="0" dirty="0" smtClean="0"/>
              <a:t>This means if the device does not transmit anything, we do not get any information and thus are not able to locate the target.</a:t>
            </a:r>
          </a:p>
          <a:p>
            <a:r>
              <a:rPr lang="en-US" baseline="0" dirty="0" smtClean="0"/>
              <a:t>So we evaluated the amount of two standard devices, an Apple MacBook Air and an iPhone 4s.</a:t>
            </a:r>
          </a:p>
          <a:p>
            <a:r>
              <a:rPr lang="en-US" baseline="0" dirty="0" smtClean="0"/>
              <a:t>We put both devices to an “idle” state which means both devices where online but we </a:t>
            </a:r>
            <a:r>
              <a:rPr lang="en-US" baseline="0" dirty="0" err="1" smtClean="0"/>
              <a:t>didn</a:t>
            </a:r>
            <a:r>
              <a:rPr lang="fr-FR" baseline="0" dirty="0" smtClean="0"/>
              <a:t>’</a:t>
            </a:r>
            <a:r>
              <a:rPr lang="en-US" baseline="0" dirty="0" smtClean="0"/>
              <a:t>t perform any additional tasks on the devices.</a:t>
            </a:r>
          </a:p>
          <a:p>
            <a:r>
              <a:rPr lang="en-US" baseline="0" dirty="0" smtClean="0"/>
              <a:t>We recorded the traffic over a period of 5 minutes and in three different modes, unassociated, associated and in ad-hoc mode.</a:t>
            </a:r>
          </a:p>
        </p:txBody>
      </p:sp>
      <p:sp>
        <p:nvSpPr>
          <p:cNvPr id="4" name="Foliennummernplatzhalter 3"/>
          <p:cNvSpPr>
            <a:spLocks noGrp="1"/>
          </p:cNvSpPr>
          <p:nvPr>
            <p:ph type="sldNum" sz="quarter" idx="10"/>
          </p:nvPr>
        </p:nvSpPr>
        <p:spPr/>
        <p:txBody>
          <a:bodyPr/>
          <a:lstStyle/>
          <a:p>
            <a:pPr>
              <a:defRPr/>
            </a:pPr>
            <a:fld id="{D197666C-D6B8-904D-B8F2-816FE66458F0}" type="slidenum">
              <a:rPr lang="de-DE" smtClean="0"/>
              <a:pPr>
                <a:defRPr/>
              </a:pPr>
              <a:t>9</a:t>
            </a:fld>
            <a:endParaRPr lang="de-DE"/>
          </a:p>
        </p:txBody>
      </p:sp>
    </p:spTree>
    <p:extLst>
      <p:ext uri="{BB962C8B-B14F-4D97-AF65-F5344CB8AC3E}">
        <p14:creationId xmlns:p14="http://schemas.microsoft.com/office/powerpoint/2010/main" val="647531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 Sky">
    <p:bg>
      <p:bgPr>
        <a:gradFill rotWithShape="0">
          <a:gsLst>
            <a:gs pos="0">
              <a:srgbClr val="9FB5D9"/>
            </a:gs>
            <a:gs pos="100000">
              <a:srgbClr val="598CC8"/>
            </a:gs>
          </a:gsLst>
          <a:lin ang="2700000" scaled="1"/>
        </a:gradFill>
        <a:effectLst/>
      </p:bgPr>
    </p:bg>
    <p:spTree>
      <p:nvGrpSpPr>
        <p:cNvPr id="1" name=""/>
        <p:cNvGrpSpPr/>
        <p:nvPr/>
      </p:nvGrpSpPr>
      <p:grpSpPr>
        <a:xfrm>
          <a:off x="0" y="0"/>
          <a:ext cx="0" cy="0"/>
          <a:chOff x="0" y="0"/>
          <a:chExt cx="0" cy="0"/>
        </a:xfrm>
      </p:grpSpPr>
      <p:sp>
        <p:nvSpPr>
          <p:cNvPr id="5" name="Rectangle 4"/>
          <p:cNvSpPr/>
          <p:nvPr userDrawn="1"/>
        </p:nvSpPr>
        <p:spPr>
          <a:xfrm>
            <a:off x="11113" y="5965825"/>
            <a:ext cx="4572000" cy="338138"/>
          </a:xfrm>
          <a:prstGeom prst="rect">
            <a:avLst/>
          </a:prstGeom>
        </p:spPr>
        <p:txBody>
          <a:bodyPr>
            <a:prstTxWarp prst="textNoShape">
              <a:avLst/>
            </a:prstTxWarp>
            <a:spAutoFit/>
          </a:bodyPr>
          <a:lstStyle/>
          <a:p>
            <a:pPr algn="l" eaLnBrk="1" hangingPunct="1">
              <a:spcBef>
                <a:spcPct val="20000"/>
              </a:spcBef>
              <a:defRPr/>
            </a:pPr>
            <a:r>
              <a:rPr lang="de-DE" sz="1600" dirty="0">
                <a:solidFill>
                  <a:srgbClr val="0D2766"/>
                </a:solidFill>
                <a:latin typeface="Arial" pitchFamily="-108" charset="0"/>
                <a:ea typeface="ＭＳ Ｐゴシック" pitchFamily="-108" charset="-128"/>
                <a:cs typeface="ＭＳ Ｐゴシック" pitchFamily="-108" charset="-128"/>
              </a:rPr>
              <a:t>http</a:t>
            </a:r>
            <a:r>
              <a:rPr lang="de-DE" sz="1600" dirty="0" smtClean="0">
                <a:solidFill>
                  <a:srgbClr val="0D2766"/>
                </a:solidFill>
                <a:latin typeface="Arial" pitchFamily="-108" charset="0"/>
                <a:ea typeface="ＭＳ Ｐゴシック" pitchFamily="-108" charset="-128"/>
                <a:cs typeface="ＭＳ Ｐゴシック" pitchFamily="-108" charset="-128"/>
              </a:rPr>
              <a:t>://comsys.rwth-aachen.de/</a:t>
            </a:r>
            <a:endParaRPr lang="de-DE" sz="1600" dirty="0">
              <a:solidFill>
                <a:srgbClr val="0D2766"/>
              </a:solidFill>
              <a:latin typeface="Arial" pitchFamily="-108" charset="0"/>
              <a:ea typeface="ＭＳ Ｐゴシック" pitchFamily="-108" charset="-128"/>
              <a:cs typeface="ＭＳ Ｐゴシック" pitchFamily="-108" charset="-128"/>
            </a:endParaRPr>
          </a:p>
        </p:txBody>
      </p:sp>
      <p:sp>
        <p:nvSpPr>
          <p:cNvPr id="6" name="Rectangle 5"/>
          <p:cNvSpPr>
            <a:spLocks noChangeArrowheads="1"/>
          </p:cNvSpPr>
          <p:nvPr userDrawn="1"/>
        </p:nvSpPr>
        <p:spPr bwMode="auto">
          <a:xfrm>
            <a:off x="0" y="1095375"/>
            <a:ext cx="9144000" cy="2333625"/>
          </a:xfrm>
          <a:prstGeom prst="rect">
            <a:avLst/>
          </a:prstGeom>
          <a:solidFill>
            <a:schemeClr val="bg1"/>
          </a:solidFill>
          <a:ln w="9525">
            <a:solidFill>
              <a:schemeClr val="bg1">
                <a:lumMod val="50000"/>
              </a:schemeClr>
            </a:solidFill>
            <a:miter lim="800000"/>
            <a:headEnd/>
            <a:tailEnd/>
          </a:ln>
        </p:spPr>
        <p:txBody>
          <a:bodyPr wrap="none" anchor="ctr">
            <a:prstTxWarp prst="textNoShape">
              <a:avLst/>
            </a:prstTxWarp>
          </a:bodyPr>
          <a:lstStyle/>
          <a:p>
            <a:pPr algn="r" eaLnBrk="1" hangingPunct="1">
              <a:spcBef>
                <a:spcPct val="20000"/>
              </a:spcBef>
              <a:defRPr/>
            </a:pPr>
            <a:endParaRPr lang="de-DE" sz="1200" dirty="0">
              <a:latin typeface="Arial" charset="0"/>
              <a:ea typeface="ＭＳ Ｐゴシック" charset="-128"/>
              <a:cs typeface="ＭＳ Ｐゴシック" charset="-128"/>
            </a:endParaRPr>
          </a:p>
        </p:txBody>
      </p:sp>
      <p:sp>
        <p:nvSpPr>
          <p:cNvPr id="7" name="Rectangle 6"/>
          <p:cNvSpPr/>
          <p:nvPr userDrawn="1"/>
        </p:nvSpPr>
        <p:spPr bwMode="auto">
          <a:xfrm>
            <a:off x="0" y="3352800"/>
            <a:ext cx="9144000" cy="228600"/>
          </a:xfrm>
          <a:prstGeom prst="rect">
            <a:avLst/>
          </a:prstGeom>
          <a:ln>
            <a:solidFill>
              <a:schemeClr val="bg1">
                <a:lumMod val="50000"/>
              </a:schemeClr>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a:prstTxWarp prst="textNoShape">
              <a:avLst/>
            </a:prstTxWarp>
          </a:bodyPr>
          <a:lstStyle/>
          <a:p>
            <a:pPr marL="342900" indent="-342900" algn="l" eaLnBrk="1" hangingPunct="1">
              <a:spcBef>
                <a:spcPct val="20000"/>
              </a:spcBef>
              <a:buFontTx/>
              <a:buChar char="•"/>
              <a:defRPr/>
            </a:pPr>
            <a:endParaRPr lang="de-DE" sz="1600">
              <a:solidFill>
                <a:schemeClr val="tx1"/>
              </a:solidFill>
            </a:endParaRPr>
          </a:p>
        </p:txBody>
      </p:sp>
      <p:sp>
        <p:nvSpPr>
          <p:cNvPr id="11" name="Title 10"/>
          <p:cNvSpPr>
            <a:spLocks noGrp="1"/>
          </p:cNvSpPr>
          <p:nvPr>
            <p:ph type="title"/>
          </p:nvPr>
        </p:nvSpPr>
        <p:spPr>
          <a:xfrm>
            <a:off x="3789362" y="1702828"/>
            <a:ext cx="5354637" cy="457200"/>
          </a:xfrm>
          <a:prstGeom prst="rect">
            <a:avLst/>
          </a:prstGeom>
        </p:spPr>
        <p:txBody>
          <a:bodyPr lIns="0" rIns="180000"/>
          <a:lstStyle>
            <a:lvl1pPr>
              <a:defRPr sz="4800" b="1">
                <a:solidFill>
                  <a:schemeClr val="tx1"/>
                </a:solidFill>
                <a:latin typeface="Helvetica Neue" pitchFamily="2"/>
                <a:cs typeface="Arial"/>
              </a:defRPr>
            </a:lvl1pPr>
          </a:lstStyle>
          <a:p>
            <a:endParaRPr lang="de-DE" dirty="0"/>
          </a:p>
        </p:txBody>
      </p:sp>
      <p:sp>
        <p:nvSpPr>
          <p:cNvPr id="13" name="Text Placeholder 12"/>
          <p:cNvSpPr>
            <a:spLocks noGrp="1"/>
          </p:cNvSpPr>
          <p:nvPr>
            <p:ph type="body" sz="quarter" idx="10"/>
          </p:nvPr>
        </p:nvSpPr>
        <p:spPr>
          <a:xfrm>
            <a:off x="3789363" y="2356346"/>
            <a:ext cx="5354637" cy="914400"/>
          </a:xfrm>
        </p:spPr>
        <p:txBody>
          <a:bodyPr lIns="0" rIns="180000"/>
          <a:lstStyle>
            <a:lvl1pPr>
              <a:buNone/>
              <a:defRPr b="1">
                <a:solidFill>
                  <a:srgbClr val="5C8FCA"/>
                </a:solidFill>
                <a:latin typeface="Helvetica Neue" pitchFamily="2"/>
                <a:cs typeface="Arial"/>
              </a:defRPr>
            </a:lvl1pPr>
          </a:lstStyle>
          <a:p>
            <a:pPr lvl="0"/>
            <a:endParaRPr lang="de-DE" dirty="0" smtClean="0"/>
          </a:p>
        </p:txBody>
      </p:sp>
      <p:sp>
        <p:nvSpPr>
          <p:cNvPr id="10" name="Rectangle 9"/>
          <p:cNvSpPr/>
          <p:nvPr userDrawn="1"/>
        </p:nvSpPr>
        <p:spPr bwMode="auto">
          <a:xfrm>
            <a:off x="-7938" y="6375400"/>
            <a:ext cx="9159876" cy="482600"/>
          </a:xfrm>
          <a:prstGeom prst="rect">
            <a:avLst/>
          </a:prstGeom>
          <a:gradFill>
            <a:gsLst>
              <a:gs pos="23000">
                <a:srgbClr val="E4E4E4"/>
              </a:gs>
              <a:gs pos="100000">
                <a:srgbClr val="F8FBFF"/>
              </a:gs>
              <a:gs pos="0">
                <a:schemeClr val="bg1">
                  <a:lumMod val="85000"/>
                </a:schemeClr>
              </a:gs>
            </a:gsLst>
            <a:lin ang="5400000" scaled="0"/>
          </a:gradFill>
          <a:ln>
            <a:solidFill>
              <a:schemeClr val="bg1">
                <a:lumMod val="50000"/>
              </a:schemeClr>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a:prstTxWarp prst="textNoShape">
              <a:avLst/>
            </a:prstTxWarp>
          </a:bodyPr>
          <a:lstStyle/>
          <a:p>
            <a:pPr marL="342900" indent="-342900" algn="l" eaLnBrk="1" hangingPunct="1">
              <a:spcBef>
                <a:spcPct val="20000"/>
              </a:spcBef>
              <a:buFontTx/>
              <a:buChar char="•"/>
              <a:defRPr/>
            </a:pPr>
            <a:endParaRPr lang="de-DE" sz="1600">
              <a:latin typeface="Arial" charset="0"/>
              <a:ea typeface="ＭＳ Ｐゴシック" charset="-128"/>
              <a:cs typeface="ＭＳ Ｐゴシック" charset="-128"/>
            </a:endParaRPr>
          </a:p>
        </p:txBody>
      </p:sp>
      <p:pic>
        <p:nvPicPr>
          <p:cNvPr id="28" name="Picture 27" descr="comsys-with-name-web.pd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508" y="6435111"/>
            <a:ext cx="1120235" cy="360000"/>
          </a:xfrm>
          <a:prstGeom prst="rect">
            <a:avLst/>
          </a:prstGeom>
        </p:spPr>
      </p:pic>
      <p:pic>
        <p:nvPicPr>
          <p:cNvPr id="12" name="Picture 11" descr="rwth-aachen-university-logo-original.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48775" y="6424956"/>
            <a:ext cx="1316418" cy="3600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
        <p:nvSpPr>
          <p:cNvPr id="2" name="Rectangle 1"/>
          <p:cNvSpPr/>
          <p:nvPr userDrawn="1"/>
        </p:nvSpPr>
        <p:spPr bwMode="auto">
          <a:xfrm>
            <a:off x="0" y="0"/>
            <a:ext cx="9144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1400" b="0" i="0" u="none" strike="noStrike" cap="none" normalizeH="0" baseline="0" smtClean="0">
              <a:ln>
                <a:noFill/>
              </a:ln>
              <a:solidFill>
                <a:schemeClr val="tx1"/>
              </a:solidFill>
              <a:effectLst/>
              <a:latin typeface="Arial Unicode MS" pitchFamily="34" charset="-128"/>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verfull">
    <p:spTree>
      <p:nvGrpSpPr>
        <p:cNvPr id="1" name=""/>
        <p:cNvGrpSpPr/>
        <p:nvPr/>
      </p:nvGrpSpPr>
      <p:grpSpPr>
        <a:xfrm>
          <a:off x="0" y="0"/>
          <a:ext cx="0" cy="0"/>
          <a:chOff x="0" y="0"/>
          <a:chExt cx="0" cy="0"/>
        </a:xfrm>
      </p:grpSpPr>
      <p:sp>
        <p:nvSpPr>
          <p:cNvPr id="4" name="Rectangle 3"/>
          <p:cNvSpPr/>
          <p:nvPr userDrawn="1"/>
        </p:nvSpPr>
        <p:spPr bwMode="auto">
          <a:xfrm>
            <a:off x="-7938" y="6178550"/>
            <a:ext cx="9159876" cy="679450"/>
          </a:xfrm>
          <a:prstGeom prst="rect">
            <a:avLst/>
          </a:prstGeom>
          <a:solidFill>
            <a:schemeClr val="bg1"/>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a:prstTxWarp prst="textNoShape">
              <a:avLst/>
            </a:prstTxWarp>
          </a:bodyPr>
          <a:lstStyle/>
          <a:p>
            <a:pPr marL="342900" indent="-342900" algn="l" eaLnBrk="1" hangingPunct="1">
              <a:spcBef>
                <a:spcPct val="20000"/>
              </a:spcBef>
              <a:buFontTx/>
              <a:buChar char="•"/>
              <a:defRPr/>
            </a:pPr>
            <a:endParaRPr lang="de-DE" sz="1600">
              <a:latin typeface="Arial" charset="0"/>
              <a:ea typeface="ＭＳ Ｐゴシック" charset="-128"/>
              <a:cs typeface="ＭＳ Ｐゴシック" charset="-128"/>
            </a:endParaRPr>
          </a:p>
        </p:txBody>
      </p:sp>
      <p:sp>
        <p:nvSpPr>
          <p:cNvPr id="7" name="Rectangle 31"/>
          <p:cNvSpPr>
            <a:spLocks noChangeArrowheads="1"/>
          </p:cNvSpPr>
          <p:nvPr userDrawn="1">
            <p:custDataLst>
              <p:tags r:id="rId1"/>
            </p:custDataLst>
          </p:nvPr>
        </p:nvSpPr>
        <p:spPr bwMode="auto">
          <a:xfrm>
            <a:off x="8666163" y="6434138"/>
            <a:ext cx="355600" cy="338137"/>
          </a:xfrm>
          <a:prstGeom prst="rect">
            <a:avLst/>
          </a:prstGeom>
          <a:noFill/>
          <a:ln w="9525">
            <a:noFill/>
            <a:miter lim="800000"/>
            <a:headEnd/>
            <a:tailEnd/>
          </a:ln>
          <a:effectLst/>
        </p:spPr>
        <p:txBody>
          <a:bodyPr wrap="none" rIns="0">
            <a:prstTxWarp prst="textNoShape">
              <a:avLst/>
            </a:prstTxWarp>
            <a:spAutoFit/>
          </a:bodyPr>
          <a:lstStyle/>
          <a:p>
            <a:pPr algn="r">
              <a:defRPr/>
            </a:pPr>
            <a:fld id="{C4701650-41B2-7A4D-B223-84DBE99DBB49}" type="slidenum">
              <a:rPr lang="en-US" sz="1600">
                <a:solidFill>
                  <a:srgbClr val="004290"/>
                </a:solidFill>
                <a:latin typeface="Arial Rounded MT Bold" pitchFamily="-108" charset="0"/>
                <a:ea typeface="Arial Unicode MS" pitchFamily="-108" charset="0"/>
                <a:cs typeface="Arial Unicode MS" pitchFamily="-108" charset="0"/>
              </a:rPr>
              <a:pPr algn="r">
                <a:defRPr/>
              </a:pPr>
              <a:t>‹Nr.›</a:t>
            </a:fld>
            <a:endParaRPr lang="en-US" sz="1600" dirty="0">
              <a:solidFill>
                <a:srgbClr val="004290"/>
              </a:solidFill>
              <a:latin typeface="Arial Rounded MT Bold" pitchFamily="-108" charset="0"/>
              <a:ea typeface="Arial Unicode MS" pitchFamily="-108" charset="0"/>
              <a:cs typeface="Arial Unicode MS" pitchFamily="-108" charset="0"/>
            </a:endParaRPr>
          </a:p>
        </p:txBody>
      </p:sp>
      <p:sp>
        <p:nvSpPr>
          <p:cNvPr id="2" name="Title 1"/>
          <p:cNvSpPr>
            <a:spLocks noGrp="1"/>
          </p:cNvSpPr>
          <p:nvPr>
            <p:ph type="title"/>
          </p:nvPr>
        </p:nvSpPr>
        <p:spPr>
          <a:xfrm>
            <a:off x="166688" y="103188"/>
            <a:ext cx="8756650" cy="457200"/>
          </a:xfrm>
          <a:prstGeom prst="rect">
            <a:avLst/>
          </a:prstGeom>
        </p:spPr>
        <p:txBody>
          <a:bodyPr/>
          <a:lstStyle>
            <a:lvl1pPr>
              <a:defRPr b="1">
                <a:latin typeface="Helvetica Neue" pitchFamily="2"/>
                <a:ea typeface="Arial Unicode MS" pitchFamily="34" charset="-128"/>
                <a:cs typeface="Arial" pitchFamily="34" charset="0"/>
              </a:defRPr>
            </a:lvl1pPr>
          </a:lstStyle>
          <a:p>
            <a:r>
              <a:rPr lang="de-DE" dirty="0" err="1" smtClean="0"/>
              <a:t>Click</a:t>
            </a:r>
            <a:r>
              <a:rPr lang="de-DE" dirty="0" smtClean="0"/>
              <a:t> to </a:t>
            </a:r>
            <a:r>
              <a:rPr lang="de-DE" dirty="0" err="1" smtClean="0"/>
              <a:t>edit</a:t>
            </a:r>
            <a:r>
              <a:rPr lang="de-DE" dirty="0" smtClean="0"/>
              <a:t> Master title style</a:t>
            </a:r>
            <a:endParaRPr lang="de-DE" dirty="0"/>
          </a:p>
        </p:txBody>
      </p:sp>
      <p:sp>
        <p:nvSpPr>
          <p:cNvPr id="6" name="Content Placeholder 3"/>
          <p:cNvSpPr>
            <a:spLocks noGrp="1"/>
          </p:cNvSpPr>
          <p:nvPr>
            <p:ph sz="quarter" idx="10"/>
          </p:nvPr>
        </p:nvSpPr>
        <p:spPr>
          <a:xfrm>
            <a:off x="73474" y="769377"/>
            <a:ext cx="8890394" cy="5922248"/>
          </a:xfrm>
        </p:spPr>
        <p:txBody>
          <a:bodyPr/>
          <a:lstStyle>
            <a:lvl1pPr>
              <a:buClr>
                <a:srgbClr val="004290"/>
              </a:buClr>
              <a:defRPr b="1">
                <a:solidFill>
                  <a:srgbClr val="004290"/>
                </a:solidFill>
                <a:latin typeface="Helvetica Neue" pitchFamily="2"/>
                <a:cs typeface="Arial"/>
              </a:defRPr>
            </a:lvl1pPr>
            <a:lvl2pPr>
              <a:buClr>
                <a:srgbClr val="004290"/>
              </a:buClr>
              <a:defRPr>
                <a:latin typeface="Helvetica Neue" pitchFamily="2"/>
                <a:cs typeface="Arial"/>
              </a:defRPr>
            </a:lvl2pPr>
            <a:lvl3pPr>
              <a:buClr>
                <a:srgbClr val="004290"/>
              </a:buClr>
              <a:defRPr>
                <a:latin typeface="Helvetica Neue" pitchFamily="2"/>
                <a:cs typeface="Arial"/>
              </a:defRPr>
            </a:lvl3pPr>
            <a:lvl4pPr>
              <a:buClr>
                <a:srgbClr val="004290"/>
              </a:buClr>
              <a:defRPr>
                <a:latin typeface="Helvetica Neue" pitchFamily="2"/>
                <a:cs typeface="Arial"/>
              </a:defRPr>
            </a:lvl4pPr>
            <a:lvl5pPr>
              <a:buClr>
                <a:srgbClr val="004290"/>
              </a:buClr>
              <a:defRPr>
                <a:latin typeface="Helvetica Neue" pitchFamily="2"/>
                <a:cs typeface="Arial"/>
              </a:defRPr>
            </a:lvl5pPr>
          </a:lstStyle>
          <a:p>
            <a:pPr lvl="0"/>
            <a:r>
              <a:rPr lang="de-DE" dirty="0" err="1" smtClean="0"/>
              <a:t>Click</a:t>
            </a:r>
            <a:r>
              <a:rPr lang="de-DE" dirty="0" smtClean="0"/>
              <a:t> to </a:t>
            </a:r>
            <a:r>
              <a:rPr lang="de-DE" dirty="0" err="1" smtClean="0"/>
              <a:t>edit</a:t>
            </a:r>
            <a:r>
              <a:rPr lang="de-DE" dirty="0" smtClean="0"/>
              <a:t> Master text </a:t>
            </a:r>
            <a:r>
              <a:rPr lang="de-DE" dirty="0" err="1" smtClean="0"/>
              <a:t>styles</a:t>
            </a:r>
            <a:endParaRPr lang="de-DE" dirty="0" smtClean="0"/>
          </a:p>
          <a:p>
            <a:pPr lvl="1"/>
            <a:r>
              <a:rPr lang="de-DE" dirty="0" smtClean="0"/>
              <a:t>Second </a:t>
            </a:r>
            <a:r>
              <a:rPr lang="de-DE" dirty="0" err="1" smtClean="0"/>
              <a:t>level</a:t>
            </a:r>
            <a:endParaRPr lang="de-DE" dirty="0" smtClean="0"/>
          </a:p>
          <a:p>
            <a:pPr lvl="2"/>
            <a:r>
              <a:rPr lang="de-DE" dirty="0" err="1" smtClean="0"/>
              <a:t>Third</a:t>
            </a:r>
            <a:r>
              <a:rPr lang="de-DE" dirty="0" smtClean="0"/>
              <a:t>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a:t>
            </a:r>
            <a:r>
              <a:rPr lang="de-DE" dirty="0" err="1" smtClean="0"/>
              <a:t>level</a:t>
            </a:r>
            <a:endParaRPr lang="de-DE" dirty="0"/>
          </a:p>
        </p:txBody>
      </p:sp>
      <p:pic>
        <p:nvPicPr>
          <p:cNvPr id="28" name="Picture 27" descr="comsys-with-name-web.pd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508" y="6435111"/>
            <a:ext cx="1120235" cy="3600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 Sky">
    <p:bg>
      <p:bgPr>
        <a:gradFill rotWithShape="0">
          <a:gsLst>
            <a:gs pos="0">
              <a:srgbClr val="9FB5D9"/>
            </a:gs>
            <a:gs pos="100000">
              <a:srgbClr val="598CC8"/>
            </a:gs>
          </a:gsLst>
          <a:lin ang="2700000" scaled="1"/>
        </a:gradFill>
        <a:effectLst/>
      </p:bgPr>
    </p:bg>
    <p:spTree>
      <p:nvGrpSpPr>
        <p:cNvPr id="1" name=""/>
        <p:cNvGrpSpPr/>
        <p:nvPr/>
      </p:nvGrpSpPr>
      <p:grpSpPr>
        <a:xfrm>
          <a:off x="0" y="0"/>
          <a:ext cx="0" cy="0"/>
          <a:chOff x="0" y="0"/>
          <a:chExt cx="0" cy="0"/>
        </a:xfrm>
      </p:grpSpPr>
      <p:sp>
        <p:nvSpPr>
          <p:cNvPr id="5" name="Rectangle 4"/>
          <p:cNvSpPr/>
          <p:nvPr userDrawn="1"/>
        </p:nvSpPr>
        <p:spPr>
          <a:xfrm>
            <a:off x="11113" y="5965825"/>
            <a:ext cx="4572000" cy="338138"/>
          </a:xfrm>
          <a:prstGeom prst="rect">
            <a:avLst/>
          </a:prstGeom>
        </p:spPr>
        <p:txBody>
          <a:bodyPr>
            <a:prstTxWarp prst="textNoShape">
              <a:avLst/>
            </a:prstTxWarp>
            <a:spAutoFit/>
          </a:bodyPr>
          <a:lstStyle/>
          <a:p>
            <a:pPr algn="l" eaLnBrk="1" hangingPunct="1">
              <a:spcBef>
                <a:spcPct val="20000"/>
              </a:spcBef>
              <a:defRPr/>
            </a:pPr>
            <a:r>
              <a:rPr lang="de-DE" sz="1600" dirty="0">
                <a:solidFill>
                  <a:srgbClr val="0D2766"/>
                </a:solidFill>
                <a:latin typeface="Arial" pitchFamily="-108" charset="0"/>
                <a:ea typeface="ＭＳ Ｐゴシック" pitchFamily="-108" charset="-128"/>
                <a:cs typeface="ＭＳ Ｐゴシック" pitchFamily="-108" charset="-128"/>
              </a:rPr>
              <a:t>http</a:t>
            </a:r>
            <a:r>
              <a:rPr lang="de-DE" sz="1600" dirty="0" smtClean="0">
                <a:solidFill>
                  <a:srgbClr val="0D2766"/>
                </a:solidFill>
                <a:latin typeface="Arial" pitchFamily="-108" charset="0"/>
                <a:ea typeface="ＭＳ Ｐゴシック" pitchFamily="-108" charset="-128"/>
                <a:cs typeface="ＭＳ Ｐゴシック" pitchFamily="-108" charset="-128"/>
              </a:rPr>
              <a:t>://comsys.rwth-aachen.de/</a:t>
            </a:r>
            <a:endParaRPr lang="de-DE" sz="1600" dirty="0">
              <a:solidFill>
                <a:srgbClr val="0D2766"/>
              </a:solidFill>
              <a:latin typeface="Arial" pitchFamily="-108" charset="0"/>
              <a:ea typeface="ＭＳ Ｐゴシック" pitchFamily="-108" charset="-128"/>
              <a:cs typeface="ＭＳ Ｐゴシック" pitchFamily="-108" charset="-128"/>
            </a:endParaRPr>
          </a:p>
        </p:txBody>
      </p:sp>
      <p:sp>
        <p:nvSpPr>
          <p:cNvPr id="6" name="Rectangle 5"/>
          <p:cNvSpPr>
            <a:spLocks noChangeArrowheads="1"/>
          </p:cNvSpPr>
          <p:nvPr userDrawn="1"/>
        </p:nvSpPr>
        <p:spPr bwMode="auto">
          <a:xfrm>
            <a:off x="0" y="1095375"/>
            <a:ext cx="9144000" cy="2333625"/>
          </a:xfrm>
          <a:prstGeom prst="rect">
            <a:avLst/>
          </a:prstGeom>
          <a:solidFill>
            <a:schemeClr val="bg1"/>
          </a:solidFill>
          <a:ln w="9525">
            <a:solidFill>
              <a:schemeClr val="bg1">
                <a:lumMod val="50000"/>
              </a:schemeClr>
            </a:solidFill>
            <a:miter lim="800000"/>
            <a:headEnd/>
            <a:tailEnd/>
          </a:ln>
        </p:spPr>
        <p:txBody>
          <a:bodyPr wrap="none" anchor="ctr">
            <a:prstTxWarp prst="textNoShape">
              <a:avLst/>
            </a:prstTxWarp>
          </a:bodyPr>
          <a:lstStyle/>
          <a:p>
            <a:pPr algn="r" eaLnBrk="1" hangingPunct="1">
              <a:spcBef>
                <a:spcPct val="20000"/>
              </a:spcBef>
              <a:defRPr/>
            </a:pPr>
            <a:endParaRPr lang="de-DE" sz="1200" dirty="0">
              <a:latin typeface="Arial" charset="0"/>
              <a:ea typeface="ＭＳ Ｐゴシック" charset="-128"/>
              <a:cs typeface="ＭＳ Ｐゴシック" charset="-128"/>
            </a:endParaRPr>
          </a:p>
        </p:txBody>
      </p:sp>
      <p:sp>
        <p:nvSpPr>
          <p:cNvPr id="7" name="Rectangle 6"/>
          <p:cNvSpPr/>
          <p:nvPr userDrawn="1"/>
        </p:nvSpPr>
        <p:spPr bwMode="auto">
          <a:xfrm>
            <a:off x="0" y="3352800"/>
            <a:ext cx="9144000" cy="228600"/>
          </a:xfrm>
          <a:prstGeom prst="rect">
            <a:avLst/>
          </a:prstGeom>
          <a:ln>
            <a:solidFill>
              <a:schemeClr val="bg1">
                <a:lumMod val="50000"/>
              </a:schemeClr>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a:prstTxWarp prst="textNoShape">
              <a:avLst/>
            </a:prstTxWarp>
          </a:bodyPr>
          <a:lstStyle/>
          <a:p>
            <a:pPr marL="342900" indent="-342900" algn="l" eaLnBrk="1" hangingPunct="1">
              <a:spcBef>
                <a:spcPct val="20000"/>
              </a:spcBef>
              <a:buFontTx/>
              <a:buChar char="•"/>
              <a:defRPr/>
            </a:pPr>
            <a:endParaRPr lang="de-DE" sz="1600">
              <a:solidFill>
                <a:schemeClr val="tx1"/>
              </a:solidFill>
            </a:endParaRPr>
          </a:p>
        </p:txBody>
      </p:sp>
      <p:sp>
        <p:nvSpPr>
          <p:cNvPr id="11" name="Title 10"/>
          <p:cNvSpPr>
            <a:spLocks noGrp="1"/>
          </p:cNvSpPr>
          <p:nvPr>
            <p:ph type="title"/>
          </p:nvPr>
        </p:nvSpPr>
        <p:spPr>
          <a:xfrm>
            <a:off x="3789362" y="1702828"/>
            <a:ext cx="5354637" cy="457200"/>
          </a:xfrm>
          <a:prstGeom prst="rect">
            <a:avLst/>
          </a:prstGeom>
        </p:spPr>
        <p:txBody>
          <a:bodyPr lIns="0" rIns="180000"/>
          <a:lstStyle>
            <a:lvl1pPr>
              <a:defRPr sz="4800" b="1">
                <a:solidFill>
                  <a:schemeClr val="tx1"/>
                </a:solidFill>
                <a:latin typeface="Helvetica Neue" pitchFamily="2"/>
                <a:cs typeface="Arial"/>
              </a:defRPr>
            </a:lvl1pPr>
          </a:lstStyle>
          <a:p>
            <a:endParaRPr lang="de-DE" dirty="0"/>
          </a:p>
        </p:txBody>
      </p:sp>
      <p:sp>
        <p:nvSpPr>
          <p:cNvPr id="13" name="Text Placeholder 12"/>
          <p:cNvSpPr>
            <a:spLocks noGrp="1"/>
          </p:cNvSpPr>
          <p:nvPr>
            <p:ph type="body" sz="quarter" idx="10"/>
          </p:nvPr>
        </p:nvSpPr>
        <p:spPr>
          <a:xfrm>
            <a:off x="3789363" y="2356346"/>
            <a:ext cx="5354637" cy="914400"/>
          </a:xfrm>
        </p:spPr>
        <p:txBody>
          <a:bodyPr lIns="0" rIns="180000"/>
          <a:lstStyle>
            <a:lvl1pPr>
              <a:buNone/>
              <a:defRPr b="1">
                <a:solidFill>
                  <a:srgbClr val="5C8FCA"/>
                </a:solidFill>
                <a:latin typeface="Helvetica Neue" pitchFamily="2"/>
                <a:cs typeface="Arial"/>
              </a:defRPr>
            </a:lvl1pPr>
          </a:lstStyle>
          <a:p>
            <a:pPr lvl="0"/>
            <a:endParaRPr lang="de-DE" dirty="0" smtClean="0"/>
          </a:p>
        </p:txBody>
      </p:sp>
      <p:sp>
        <p:nvSpPr>
          <p:cNvPr id="10" name="Rectangle 9"/>
          <p:cNvSpPr/>
          <p:nvPr userDrawn="1"/>
        </p:nvSpPr>
        <p:spPr bwMode="auto">
          <a:xfrm>
            <a:off x="-7938" y="6375400"/>
            <a:ext cx="9159876" cy="482600"/>
          </a:xfrm>
          <a:prstGeom prst="rect">
            <a:avLst/>
          </a:prstGeom>
          <a:gradFill>
            <a:gsLst>
              <a:gs pos="23000">
                <a:srgbClr val="E4E4E4"/>
              </a:gs>
              <a:gs pos="100000">
                <a:srgbClr val="F8FBFF"/>
              </a:gs>
              <a:gs pos="0">
                <a:schemeClr val="bg1">
                  <a:lumMod val="85000"/>
                </a:schemeClr>
              </a:gs>
            </a:gsLst>
            <a:lin ang="5400000" scaled="0"/>
          </a:gradFill>
          <a:ln>
            <a:solidFill>
              <a:schemeClr val="bg1">
                <a:lumMod val="50000"/>
              </a:schemeClr>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a:prstTxWarp prst="textNoShape">
              <a:avLst/>
            </a:prstTxWarp>
          </a:bodyPr>
          <a:lstStyle/>
          <a:p>
            <a:pPr marL="342900" indent="-342900" algn="l" eaLnBrk="1" hangingPunct="1">
              <a:spcBef>
                <a:spcPct val="20000"/>
              </a:spcBef>
              <a:buFontTx/>
              <a:buChar char="•"/>
              <a:defRPr/>
            </a:pPr>
            <a:endParaRPr lang="de-DE" sz="1600">
              <a:latin typeface="Arial" charset="0"/>
              <a:ea typeface="ＭＳ Ｐゴシック" charset="-128"/>
              <a:cs typeface="ＭＳ Ｐゴシック" charset="-128"/>
            </a:endParaRPr>
          </a:p>
        </p:txBody>
      </p:sp>
      <p:pic>
        <p:nvPicPr>
          <p:cNvPr id="15" name="Picture 2" descr="C:\TEMP\rwth-logo-ds-colors-75dpi.png"/>
          <p:cNvPicPr>
            <a:picLocks noChangeAspect="1" noChangeArrowheads="1"/>
          </p:cNvPicPr>
          <p:nvPr userDrawn="1"/>
        </p:nvPicPr>
        <p:blipFill>
          <a:blip r:embed="rId2" cstate="print"/>
          <a:srcRect/>
          <a:stretch>
            <a:fillRect/>
          </a:stretch>
        </p:blipFill>
        <p:spPr bwMode="auto">
          <a:xfrm>
            <a:off x="6222783" y="6440486"/>
            <a:ext cx="2864066" cy="355603"/>
          </a:xfrm>
          <a:prstGeom prst="rect">
            <a:avLst/>
          </a:prstGeom>
          <a:noFill/>
        </p:spPr>
      </p:pic>
      <p:pic>
        <p:nvPicPr>
          <p:cNvPr id="28" name="Picture 27" descr="comsys-with-name-web.pd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508" y="6435111"/>
            <a:ext cx="1120235" cy="360000"/>
          </a:xfrm>
          <a:prstGeom prst="rect">
            <a:avLst/>
          </a:prstGeom>
        </p:spPr>
      </p:pic>
    </p:spTree>
    <p:extLst>
      <p:ext uri="{BB962C8B-B14F-4D97-AF65-F5344CB8AC3E}">
        <p14:creationId xmlns:p14="http://schemas.microsoft.com/office/powerpoint/2010/main" val="313401740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ea">
    <p:bg>
      <p:bgPr>
        <a:gradFill rotWithShape="0">
          <a:gsLst>
            <a:gs pos="0">
              <a:srgbClr val="0D2766"/>
            </a:gs>
            <a:gs pos="100000">
              <a:srgbClr val="9FB5D8"/>
            </a:gs>
          </a:gsLst>
          <a:lin ang="2700000" scaled="1"/>
        </a:gradFill>
        <a:effectLst/>
      </p:bgPr>
    </p:bg>
    <p:spTree>
      <p:nvGrpSpPr>
        <p:cNvPr id="1" name=""/>
        <p:cNvGrpSpPr/>
        <p:nvPr/>
      </p:nvGrpSpPr>
      <p:grpSpPr>
        <a:xfrm>
          <a:off x="0" y="0"/>
          <a:ext cx="0" cy="0"/>
          <a:chOff x="0" y="0"/>
          <a:chExt cx="0" cy="0"/>
        </a:xfrm>
      </p:grpSpPr>
      <p:sp>
        <p:nvSpPr>
          <p:cNvPr id="5" name="Rectangle 4"/>
          <p:cNvSpPr/>
          <p:nvPr userDrawn="1"/>
        </p:nvSpPr>
        <p:spPr>
          <a:xfrm>
            <a:off x="11113" y="5965825"/>
            <a:ext cx="4572000" cy="338138"/>
          </a:xfrm>
          <a:prstGeom prst="rect">
            <a:avLst/>
          </a:prstGeom>
          <a:effectLst/>
        </p:spPr>
        <p:txBody>
          <a:bodyPr>
            <a:prstTxWarp prst="textNoShape">
              <a:avLst/>
            </a:prstTxWarp>
            <a:spAutoFit/>
          </a:bodyPr>
          <a:lstStyle/>
          <a:p>
            <a:pPr algn="l" eaLnBrk="1" hangingPunct="1">
              <a:spcBef>
                <a:spcPct val="20000"/>
              </a:spcBef>
              <a:defRPr/>
            </a:pPr>
            <a:r>
              <a:rPr lang="de-DE" sz="1600" dirty="0">
                <a:solidFill>
                  <a:schemeClr val="bg1"/>
                </a:solidFill>
                <a:latin typeface="Arial" pitchFamily="-108" charset="0"/>
                <a:ea typeface="ＭＳ Ｐゴシック" pitchFamily="-108" charset="-128"/>
                <a:cs typeface="ＭＳ Ｐゴシック" pitchFamily="-108" charset="-128"/>
              </a:rPr>
              <a:t>http</a:t>
            </a:r>
            <a:r>
              <a:rPr lang="de-DE" sz="1600" dirty="0" smtClean="0">
                <a:solidFill>
                  <a:schemeClr val="bg1"/>
                </a:solidFill>
                <a:latin typeface="Arial" pitchFamily="-108" charset="0"/>
                <a:ea typeface="ＭＳ Ｐゴシック" pitchFamily="-108" charset="-128"/>
                <a:cs typeface="ＭＳ Ｐゴシック" pitchFamily="-108" charset="-128"/>
              </a:rPr>
              <a:t>://comsys.rwth-aachen.de/</a:t>
            </a:r>
            <a:endParaRPr lang="de-DE" sz="1600" dirty="0">
              <a:solidFill>
                <a:schemeClr val="bg1"/>
              </a:solidFill>
              <a:latin typeface="Arial" pitchFamily="-108" charset="0"/>
              <a:ea typeface="ＭＳ Ｐゴシック" pitchFamily="-108" charset="-128"/>
              <a:cs typeface="ＭＳ Ｐゴシック" pitchFamily="-108" charset="-128"/>
            </a:endParaRPr>
          </a:p>
        </p:txBody>
      </p:sp>
      <p:sp>
        <p:nvSpPr>
          <p:cNvPr id="6" name="Rectangle 5"/>
          <p:cNvSpPr>
            <a:spLocks noChangeArrowheads="1"/>
          </p:cNvSpPr>
          <p:nvPr userDrawn="1"/>
        </p:nvSpPr>
        <p:spPr bwMode="auto">
          <a:xfrm>
            <a:off x="0" y="1095375"/>
            <a:ext cx="9144000" cy="2333625"/>
          </a:xfrm>
          <a:prstGeom prst="rect">
            <a:avLst/>
          </a:prstGeom>
          <a:solidFill>
            <a:schemeClr val="bg1"/>
          </a:solidFill>
          <a:ln w="9525">
            <a:noFill/>
            <a:miter lim="800000"/>
            <a:headEnd/>
            <a:tailEnd/>
          </a:ln>
        </p:spPr>
        <p:txBody>
          <a:bodyPr wrap="none" anchor="ctr">
            <a:prstTxWarp prst="textNoShape">
              <a:avLst/>
            </a:prstTxWarp>
          </a:bodyPr>
          <a:lstStyle/>
          <a:p>
            <a:pPr algn="r" eaLnBrk="1" hangingPunct="1">
              <a:spcBef>
                <a:spcPct val="20000"/>
              </a:spcBef>
              <a:defRPr/>
            </a:pPr>
            <a:endParaRPr lang="de-DE" sz="1200" dirty="0">
              <a:latin typeface="Arial" charset="0"/>
              <a:ea typeface="ＭＳ Ｐゴシック" charset="-128"/>
              <a:cs typeface="ＭＳ Ｐゴシック" charset="-128"/>
            </a:endParaRPr>
          </a:p>
        </p:txBody>
      </p:sp>
      <p:sp>
        <p:nvSpPr>
          <p:cNvPr id="7" name="Rectangle 6"/>
          <p:cNvSpPr/>
          <p:nvPr userDrawn="1"/>
        </p:nvSpPr>
        <p:spPr bwMode="auto">
          <a:xfrm>
            <a:off x="0" y="3352800"/>
            <a:ext cx="9144000" cy="228600"/>
          </a:xfrm>
          <a:prstGeom prst="rect">
            <a:avLst/>
          </a:prstGeom>
          <a:gradFill>
            <a:gsLst>
              <a:gs pos="0">
                <a:schemeClr val="bg1">
                  <a:lumMod val="65000"/>
                </a:schemeClr>
              </a:gs>
              <a:gs pos="35000">
                <a:schemeClr val="bg1">
                  <a:lumMod val="75000"/>
                </a:schemeClr>
              </a:gs>
              <a:gs pos="100000">
                <a:schemeClr val="bg1">
                  <a:lumMod val="85000"/>
                </a:schemeClr>
              </a:gs>
            </a:gsLst>
          </a:gradFill>
          <a:ln>
            <a:solidFill>
              <a:schemeClr val="bg1">
                <a:lumMod val="50000"/>
              </a:schemeClr>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a:prstTxWarp prst="textNoShape">
              <a:avLst/>
            </a:prstTxWarp>
          </a:bodyPr>
          <a:lstStyle/>
          <a:p>
            <a:pPr marL="342900" indent="-342900" algn="l" eaLnBrk="1" hangingPunct="1">
              <a:spcBef>
                <a:spcPct val="20000"/>
              </a:spcBef>
              <a:buFontTx/>
              <a:buChar char="•"/>
              <a:defRPr/>
            </a:pPr>
            <a:endParaRPr lang="de-DE" sz="1600">
              <a:solidFill>
                <a:schemeClr val="tx1"/>
              </a:solidFill>
            </a:endParaRPr>
          </a:p>
        </p:txBody>
      </p:sp>
      <p:sp>
        <p:nvSpPr>
          <p:cNvPr id="11" name="Title 10"/>
          <p:cNvSpPr>
            <a:spLocks noGrp="1"/>
          </p:cNvSpPr>
          <p:nvPr>
            <p:ph type="title"/>
          </p:nvPr>
        </p:nvSpPr>
        <p:spPr>
          <a:xfrm>
            <a:off x="3789362" y="1702828"/>
            <a:ext cx="5354637" cy="457200"/>
          </a:xfrm>
          <a:prstGeom prst="rect">
            <a:avLst/>
          </a:prstGeom>
        </p:spPr>
        <p:txBody>
          <a:bodyPr lIns="0" rIns="180000"/>
          <a:lstStyle>
            <a:lvl1pPr>
              <a:defRPr sz="4800" b="1">
                <a:solidFill>
                  <a:schemeClr val="tx1"/>
                </a:solidFill>
                <a:latin typeface="Helvetica Neue" pitchFamily="2"/>
                <a:cs typeface="Arial"/>
              </a:defRPr>
            </a:lvl1pPr>
          </a:lstStyle>
          <a:p>
            <a:endParaRPr lang="de-DE" dirty="0"/>
          </a:p>
        </p:txBody>
      </p:sp>
      <p:sp>
        <p:nvSpPr>
          <p:cNvPr id="12" name="Text Placeholder 12"/>
          <p:cNvSpPr>
            <a:spLocks noGrp="1"/>
          </p:cNvSpPr>
          <p:nvPr>
            <p:ph type="body" sz="quarter" idx="10"/>
          </p:nvPr>
        </p:nvSpPr>
        <p:spPr>
          <a:xfrm>
            <a:off x="3789363" y="2356346"/>
            <a:ext cx="5354637" cy="914400"/>
          </a:xfrm>
        </p:spPr>
        <p:txBody>
          <a:bodyPr lIns="0" rIns="180000"/>
          <a:lstStyle>
            <a:lvl1pPr marL="342900" marR="0" indent="-342900" algn="l" defTabSz="914400" rtl="0" eaLnBrk="0" fontAlgn="base" latinLnBrk="0" hangingPunct="0">
              <a:lnSpc>
                <a:spcPct val="110000"/>
              </a:lnSpc>
              <a:spcBef>
                <a:spcPct val="20000"/>
              </a:spcBef>
              <a:spcAft>
                <a:spcPct val="0"/>
              </a:spcAft>
              <a:buClr>
                <a:srgbClr val="00418F"/>
              </a:buClr>
              <a:buSzTx/>
              <a:buFont typeface="Wingdings 2" pitchFamily="-106" charset="2"/>
              <a:buNone/>
              <a:tabLst/>
              <a:defRPr b="1">
                <a:solidFill>
                  <a:srgbClr val="5E76A6"/>
                </a:solidFill>
                <a:latin typeface="Helvetica Neue" pitchFamily="2"/>
                <a:cs typeface="Arial"/>
              </a:defRPr>
            </a:lvl1pPr>
          </a:lstStyle>
          <a:p>
            <a:pPr marL="342900" marR="0" lvl="0" indent="-342900" algn="l" defTabSz="914400" rtl="0" eaLnBrk="0" fontAlgn="base" latinLnBrk="0" hangingPunct="0">
              <a:lnSpc>
                <a:spcPct val="110000"/>
              </a:lnSpc>
              <a:spcBef>
                <a:spcPct val="20000"/>
              </a:spcBef>
              <a:spcAft>
                <a:spcPct val="0"/>
              </a:spcAft>
              <a:buClr>
                <a:srgbClr val="00418F"/>
              </a:buClr>
              <a:buSzTx/>
              <a:buFont typeface="Wingdings 2" pitchFamily="-106" charset="2"/>
              <a:buNone/>
              <a:tabLst/>
              <a:defRPr/>
            </a:pPr>
            <a:endParaRPr lang="de-DE" dirty="0" smtClean="0"/>
          </a:p>
        </p:txBody>
      </p:sp>
      <p:sp>
        <p:nvSpPr>
          <p:cNvPr id="10" name="Rectangle 9"/>
          <p:cNvSpPr/>
          <p:nvPr userDrawn="1"/>
        </p:nvSpPr>
        <p:spPr bwMode="auto">
          <a:xfrm>
            <a:off x="-7938" y="6375400"/>
            <a:ext cx="9159876" cy="482600"/>
          </a:xfrm>
          <a:prstGeom prst="rect">
            <a:avLst/>
          </a:prstGeom>
          <a:gradFill>
            <a:gsLst>
              <a:gs pos="23000">
                <a:srgbClr val="E4E4E4"/>
              </a:gs>
              <a:gs pos="100000">
                <a:srgbClr val="F8FBFF"/>
              </a:gs>
              <a:gs pos="0">
                <a:schemeClr val="bg1">
                  <a:lumMod val="85000"/>
                </a:schemeClr>
              </a:gs>
            </a:gsLst>
            <a:lin ang="5400000" scaled="0"/>
          </a:gradFill>
          <a:ln>
            <a:solidFill>
              <a:schemeClr val="bg1">
                <a:lumMod val="50000"/>
              </a:schemeClr>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a:prstTxWarp prst="textNoShape">
              <a:avLst/>
            </a:prstTxWarp>
          </a:bodyPr>
          <a:lstStyle/>
          <a:p>
            <a:pPr marL="342900" indent="-342900" algn="l" eaLnBrk="1" hangingPunct="1">
              <a:spcBef>
                <a:spcPct val="20000"/>
              </a:spcBef>
              <a:buFontTx/>
              <a:buChar char="•"/>
              <a:defRPr/>
            </a:pPr>
            <a:endParaRPr lang="de-DE" sz="1600">
              <a:latin typeface="Arial" charset="0"/>
              <a:ea typeface="ＭＳ Ｐゴシック" charset="-128"/>
              <a:cs typeface="ＭＳ Ｐゴシック" charset="-128"/>
            </a:endParaRPr>
          </a:p>
        </p:txBody>
      </p:sp>
      <p:pic>
        <p:nvPicPr>
          <p:cNvPr id="28" name="Picture 27" descr="comsys-with-name-web.pd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508" y="6435111"/>
            <a:ext cx="1120235" cy="360000"/>
          </a:xfrm>
          <a:prstGeom prst="rect">
            <a:avLst/>
          </a:prstGeom>
        </p:spPr>
      </p:pic>
      <p:pic>
        <p:nvPicPr>
          <p:cNvPr id="13" name="Picture 12" descr="rwth-aachen-university-logo-original.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48775" y="6424956"/>
            <a:ext cx="1316418" cy="3600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 Sea">
    <p:bg>
      <p:bgPr>
        <a:gradFill rotWithShape="0">
          <a:gsLst>
            <a:gs pos="0">
              <a:srgbClr val="0D2766"/>
            </a:gs>
            <a:gs pos="100000">
              <a:srgbClr val="9FB5D8"/>
            </a:gs>
          </a:gsLst>
          <a:lin ang="2700000" scaled="1"/>
        </a:gradFill>
        <a:effectLst/>
      </p:bgPr>
    </p:bg>
    <p:spTree>
      <p:nvGrpSpPr>
        <p:cNvPr id="1" name=""/>
        <p:cNvGrpSpPr/>
        <p:nvPr/>
      </p:nvGrpSpPr>
      <p:grpSpPr>
        <a:xfrm>
          <a:off x="0" y="0"/>
          <a:ext cx="0" cy="0"/>
          <a:chOff x="0" y="0"/>
          <a:chExt cx="0" cy="0"/>
        </a:xfrm>
      </p:grpSpPr>
      <p:sp>
        <p:nvSpPr>
          <p:cNvPr id="5" name="Rectangle 4"/>
          <p:cNvSpPr/>
          <p:nvPr userDrawn="1"/>
        </p:nvSpPr>
        <p:spPr>
          <a:xfrm>
            <a:off x="11113" y="5965825"/>
            <a:ext cx="4572000" cy="338138"/>
          </a:xfrm>
          <a:prstGeom prst="rect">
            <a:avLst/>
          </a:prstGeom>
          <a:effectLst/>
        </p:spPr>
        <p:txBody>
          <a:bodyPr>
            <a:prstTxWarp prst="textNoShape">
              <a:avLst/>
            </a:prstTxWarp>
            <a:spAutoFit/>
          </a:bodyPr>
          <a:lstStyle/>
          <a:p>
            <a:pPr algn="l" eaLnBrk="1" hangingPunct="1">
              <a:spcBef>
                <a:spcPct val="20000"/>
              </a:spcBef>
              <a:defRPr/>
            </a:pPr>
            <a:r>
              <a:rPr lang="de-DE" sz="1600" dirty="0">
                <a:solidFill>
                  <a:schemeClr val="bg1"/>
                </a:solidFill>
                <a:latin typeface="Arial" pitchFamily="-108" charset="0"/>
                <a:ea typeface="ＭＳ Ｐゴシック" pitchFamily="-108" charset="-128"/>
                <a:cs typeface="ＭＳ Ｐゴシック" pitchFamily="-108" charset="-128"/>
              </a:rPr>
              <a:t>http</a:t>
            </a:r>
            <a:r>
              <a:rPr lang="de-DE" sz="1600" dirty="0" smtClean="0">
                <a:solidFill>
                  <a:schemeClr val="bg1"/>
                </a:solidFill>
                <a:latin typeface="Arial" pitchFamily="-108" charset="0"/>
                <a:ea typeface="ＭＳ Ｐゴシック" pitchFamily="-108" charset="-128"/>
                <a:cs typeface="ＭＳ Ｐゴシック" pitchFamily="-108" charset="-128"/>
              </a:rPr>
              <a:t>://comsys.rwth-aachen.de/</a:t>
            </a:r>
            <a:endParaRPr lang="de-DE" sz="1600" dirty="0">
              <a:solidFill>
                <a:schemeClr val="bg1"/>
              </a:solidFill>
              <a:latin typeface="Arial" pitchFamily="-108" charset="0"/>
              <a:ea typeface="ＭＳ Ｐゴシック" pitchFamily="-108" charset="-128"/>
              <a:cs typeface="ＭＳ Ｐゴシック" pitchFamily="-108" charset="-128"/>
            </a:endParaRPr>
          </a:p>
        </p:txBody>
      </p:sp>
      <p:sp>
        <p:nvSpPr>
          <p:cNvPr id="6" name="Rectangle 5"/>
          <p:cNvSpPr>
            <a:spLocks noChangeArrowheads="1"/>
          </p:cNvSpPr>
          <p:nvPr userDrawn="1"/>
        </p:nvSpPr>
        <p:spPr bwMode="auto">
          <a:xfrm>
            <a:off x="0" y="1095375"/>
            <a:ext cx="9144000" cy="2333625"/>
          </a:xfrm>
          <a:prstGeom prst="rect">
            <a:avLst/>
          </a:prstGeom>
          <a:solidFill>
            <a:schemeClr val="bg1"/>
          </a:solidFill>
          <a:ln w="9525">
            <a:noFill/>
            <a:miter lim="800000"/>
            <a:headEnd/>
            <a:tailEnd/>
          </a:ln>
        </p:spPr>
        <p:txBody>
          <a:bodyPr wrap="none" anchor="ctr">
            <a:prstTxWarp prst="textNoShape">
              <a:avLst/>
            </a:prstTxWarp>
          </a:bodyPr>
          <a:lstStyle/>
          <a:p>
            <a:pPr algn="r" eaLnBrk="1" hangingPunct="1">
              <a:spcBef>
                <a:spcPct val="20000"/>
              </a:spcBef>
              <a:defRPr/>
            </a:pPr>
            <a:endParaRPr lang="de-DE" sz="1200" dirty="0">
              <a:latin typeface="Arial" charset="0"/>
              <a:ea typeface="ＭＳ Ｐゴシック" charset="-128"/>
              <a:cs typeface="ＭＳ Ｐゴシック" charset="-128"/>
            </a:endParaRPr>
          </a:p>
        </p:txBody>
      </p:sp>
      <p:sp>
        <p:nvSpPr>
          <p:cNvPr id="7" name="Rectangle 6"/>
          <p:cNvSpPr/>
          <p:nvPr userDrawn="1"/>
        </p:nvSpPr>
        <p:spPr bwMode="auto">
          <a:xfrm>
            <a:off x="0" y="3352800"/>
            <a:ext cx="9144000" cy="228600"/>
          </a:xfrm>
          <a:prstGeom prst="rect">
            <a:avLst/>
          </a:prstGeom>
          <a:gradFill>
            <a:gsLst>
              <a:gs pos="0">
                <a:schemeClr val="bg1">
                  <a:lumMod val="65000"/>
                </a:schemeClr>
              </a:gs>
              <a:gs pos="35000">
                <a:schemeClr val="bg1">
                  <a:lumMod val="75000"/>
                </a:schemeClr>
              </a:gs>
              <a:gs pos="100000">
                <a:schemeClr val="bg1">
                  <a:lumMod val="85000"/>
                </a:schemeClr>
              </a:gs>
            </a:gsLst>
          </a:gradFill>
          <a:ln>
            <a:solidFill>
              <a:schemeClr val="bg1">
                <a:lumMod val="50000"/>
              </a:schemeClr>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a:prstTxWarp prst="textNoShape">
              <a:avLst/>
            </a:prstTxWarp>
          </a:bodyPr>
          <a:lstStyle/>
          <a:p>
            <a:pPr marL="342900" indent="-342900" algn="l" eaLnBrk="1" hangingPunct="1">
              <a:spcBef>
                <a:spcPct val="20000"/>
              </a:spcBef>
              <a:buFontTx/>
              <a:buChar char="•"/>
              <a:defRPr/>
            </a:pPr>
            <a:endParaRPr lang="de-DE" sz="1600">
              <a:solidFill>
                <a:schemeClr val="tx1"/>
              </a:solidFill>
            </a:endParaRPr>
          </a:p>
        </p:txBody>
      </p:sp>
      <p:sp>
        <p:nvSpPr>
          <p:cNvPr id="11" name="Title 10"/>
          <p:cNvSpPr>
            <a:spLocks noGrp="1"/>
          </p:cNvSpPr>
          <p:nvPr>
            <p:ph type="title"/>
          </p:nvPr>
        </p:nvSpPr>
        <p:spPr>
          <a:xfrm>
            <a:off x="3789362" y="1702828"/>
            <a:ext cx="5354637" cy="457200"/>
          </a:xfrm>
          <a:prstGeom prst="rect">
            <a:avLst/>
          </a:prstGeom>
        </p:spPr>
        <p:txBody>
          <a:bodyPr lIns="0" rIns="180000"/>
          <a:lstStyle>
            <a:lvl1pPr>
              <a:defRPr sz="4800" b="1">
                <a:solidFill>
                  <a:schemeClr val="tx1"/>
                </a:solidFill>
                <a:latin typeface="Helvetica Neue" pitchFamily="2"/>
                <a:cs typeface="Arial"/>
              </a:defRPr>
            </a:lvl1pPr>
          </a:lstStyle>
          <a:p>
            <a:endParaRPr lang="de-DE" dirty="0"/>
          </a:p>
        </p:txBody>
      </p:sp>
      <p:sp>
        <p:nvSpPr>
          <p:cNvPr id="12" name="Text Placeholder 12"/>
          <p:cNvSpPr>
            <a:spLocks noGrp="1"/>
          </p:cNvSpPr>
          <p:nvPr>
            <p:ph type="body" sz="quarter" idx="10"/>
          </p:nvPr>
        </p:nvSpPr>
        <p:spPr>
          <a:xfrm>
            <a:off x="3789363" y="2356346"/>
            <a:ext cx="5354637" cy="914400"/>
          </a:xfrm>
        </p:spPr>
        <p:txBody>
          <a:bodyPr lIns="0" rIns="180000"/>
          <a:lstStyle>
            <a:lvl1pPr marL="342900" marR="0" indent="-342900" algn="l" defTabSz="914400" rtl="0" eaLnBrk="0" fontAlgn="base" latinLnBrk="0" hangingPunct="0">
              <a:lnSpc>
                <a:spcPct val="110000"/>
              </a:lnSpc>
              <a:spcBef>
                <a:spcPct val="20000"/>
              </a:spcBef>
              <a:spcAft>
                <a:spcPct val="0"/>
              </a:spcAft>
              <a:buClr>
                <a:srgbClr val="00418F"/>
              </a:buClr>
              <a:buSzTx/>
              <a:buFont typeface="Wingdings 2" pitchFamily="-106" charset="2"/>
              <a:buNone/>
              <a:tabLst/>
              <a:defRPr b="1">
                <a:solidFill>
                  <a:srgbClr val="5E76A6"/>
                </a:solidFill>
                <a:latin typeface="Helvetica Neue" pitchFamily="2"/>
                <a:cs typeface="Arial"/>
              </a:defRPr>
            </a:lvl1pPr>
          </a:lstStyle>
          <a:p>
            <a:pPr marL="342900" marR="0" lvl="0" indent="-342900" algn="l" defTabSz="914400" rtl="0" eaLnBrk="0" fontAlgn="base" latinLnBrk="0" hangingPunct="0">
              <a:lnSpc>
                <a:spcPct val="110000"/>
              </a:lnSpc>
              <a:spcBef>
                <a:spcPct val="20000"/>
              </a:spcBef>
              <a:spcAft>
                <a:spcPct val="0"/>
              </a:spcAft>
              <a:buClr>
                <a:srgbClr val="00418F"/>
              </a:buClr>
              <a:buSzTx/>
              <a:buFont typeface="Wingdings 2" pitchFamily="-106" charset="2"/>
              <a:buNone/>
              <a:tabLst/>
              <a:defRPr/>
            </a:pPr>
            <a:endParaRPr lang="de-DE" dirty="0" smtClean="0"/>
          </a:p>
        </p:txBody>
      </p:sp>
      <p:sp>
        <p:nvSpPr>
          <p:cNvPr id="10" name="Rectangle 9"/>
          <p:cNvSpPr/>
          <p:nvPr userDrawn="1"/>
        </p:nvSpPr>
        <p:spPr bwMode="auto">
          <a:xfrm>
            <a:off x="-7938" y="6375400"/>
            <a:ext cx="9159876" cy="482600"/>
          </a:xfrm>
          <a:prstGeom prst="rect">
            <a:avLst/>
          </a:prstGeom>
          <a:gradFill>
            <a:gsLst>
              <a:gs pos="23000">
                <a:srgbClr val="E4E4E4"/>
              </a:gs>
              <a:gs pos="100000">
                <a:srgbClr val="F8FBFF"/>
              </a:gs>
              <a:gs pos="0">
                <a:schemeClr val="bg1">
                  <a:lumMod val="85000"/>
                </a:schemeClr>
              </a:gs>
            </a:gsLst>
            <a:lin ang="5400000" scaled="0"/>
          </a:gradFill>
          <a:ln>
            <a:solidFill>
              <a:schemeClr val="bg1">
                <a:lumMod val="50000"/>
              </a:schemeClr>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a:prstTxWarp prst="textNoShape">
              <a:avLst/>
            </a:prstTxWarp>
          </a:bodyPr>
          <a:lstStyle/>
          <a:p>
            <a:pPr marL="342900" indent="-342900" algn="l" eaLnBrk="1" hangingPunct="1">
              <a:spcBef>
                <a:spcPct val="20000"/>
              </a:spcBef>
              <a:buFontTx/>
              <a:buChar char="•"/>
              <a:defRPr/>
            </a:pPr>
            <a:endParaRPr lang="de-DE" sz="1600">
              <a:latin typeface="Arial" charset="0"/>
              <a:ea typeface="ＭＳ Ｐゴシック" charset="-128"/>
              <a:cs typeface="ＭＳ Ｐゴシック" charset="-128"/>
            </a:endParaRPr>
          </a:p>
        </p:txBody>
      </p:sp>
      <p:pic>
        <p:nvPicPr>
          <p:cNvPr id="16" name="Picture 2" descr="C:\TEMP\rwth-logo-ds-colors-75dpi.png"/>
          <p:cNvPicPr>
            <a:picLocks noChangeAspect="1" noChangeArrowheads="1"/>
          </p:cNvPicPr>
          <p:nvPr userDrawn="1"/>
        </p:nvPicPr>
        <p:blipFill>
          <a:blip r:embed="rId2" cstate="print"/>
          <a:srcRect/>
          <a:stretch>
            <a:fillRect/>
          </a:stretch>
        </p:blipFill>
        <p:spPr bwMode="auto">
          <a:xfrm>
            <a:off x="6222783" y="6440486"/>
            <a:ext cx="2864066" cy="355603"/>
          </a:xfrm>
          <a:prstGeom prst="rect">
            <a:avLst/>
          </a:prstGeom>
          <a:noFill/>
        </p:spPr>
      </p:pic>
      <p:pic>
        <p:nvPicPr>
          <p:cNvPr id="28" name="Picture 27" descr="comsys-with-name-web.pd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508" y="6435111"/>
            <a:ext cx="1120235" cy="360000"/>
          </a:xfrm>
          <a:prstGeom prst="rect">
            <a:avLst/>
          </a:prstGeom>
        </p:spPr>
      </p:pic>
    </p:spTree>
    <p:extLst>
      <p:ext uri="{BB962C8B-B14F-4D97-AF65-F5344CB8AC3E}">
        <p14:creationId xmlns:p14="http://schemas.microsoft.com/office/powerpoint/2010/main" val="408726927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sky-blue">
    <p:bg>
      <p:bgPr>
        <a:gradFill rotWithShape="0">
          <a:gsLst>
            <a:gs pos="0">
              <a:srgbClr val="9FB5D9"/>
            </a:gs>
            <a:gs pos="100000">
              <a:srgbClr val="598CC8"/>
            </a:gs>
          </a:gsLst>
          <a:lin ang="2700000" scaled="1"/>
        </a:gra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1095375"/>
            <a:ext cx="9144000" cy="2333625"/>
          </a:xfrm>
          <a:prstGeom prst="rect">
            <a:avLst/>
          </a:prstGeom>
          <a:solidFill>
            <a:schemeClr val="bg1"/>
          </a:solidFill>
          <a:ln w="9525">
            <a:solidFill>
              <a:schemeClr val="bg1">
                <a:lumMod val="50000"/>
              </a:schemeClr>
            </a:solidFill>
            <a:miter lim="800000"/>
            <a:headEnd/>
            <a:tailEnd/>
          </a:ln>
        </p:spPr>
        <p:txBody>
          <a:bodyPr wrap="none" anchor="ctr">
            <a:prstTxWarp prst="textNoShape">
              <a:avLst/>
            </a:prstTxWarp>
          </a:bodyPr>
          <a:lstStyle/>
          <a:p>
            <a:pPr algn="r" eaLnBrk="1" hangingPunct="1">
              <a:spcBef>
                <a:spcPct val="20000"/>
              </a:spcBef>
              <a:defRPr/>
            </a:pPr>
            <a:endParaRPr lang="de-DE" sz="1200" dirty="0">
              <a:latin typeface="Arial"/>
              <a:ea typeface="ＭＳ Ｐゴシック" charset="-128"/>
              <a:cs typeface="Arial"/>
            </a:endParaRPr>
          </a:p>
        </p:txBody>
      </p:sp>
      <p:sp>
        <p:nvSpPr>
          <p:cNvPr id="5" name="Rectangle 4"/>
          <p:cNvSpPr/>
          <p:nvPr userDrawn="1"/>
        </p:nvSpPr>
        <p:spPr bwMode="auto">
          <a:xfrm>
            <a:off x="0" y="3352800"/>
            <a:ext cx="9144000" cy="228600"/>
          </a:xfrm>
          <a:prstGeom prst="rect">
            <a:avLst/>
          </a:prstGeom>
          <a:ln>
            <a:solidFill>
              <a:schemeClr val="bg1">
                <a:lumMod val="50000"/>
              </a:schemeClr>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a:prstTxWarp prst="textNoShape">
              <a:avLst/>
            </a:prstTxWarp>
          </a:bodyPr>
          <a:lstStyle/>
          <a:p>
            <a:pPr marL="342900" indent="-342900" algn="l" eaLnBrk="1" hangingPunct="1">
              <a:spcBef>
                <a:spcPct val="20000"/>
              </a:spcBef>
              <a:buFontTx/>
              <a:buChar char="•"/>
              <a:defRPr/>
            </a:pPr>
            <a:endParaRPr lang="de-DE" sz="1600">
              <a:solidFill>
                <a:schemeClr val="tx1"/>
              </a:solidFill>
              <a:latin typeface="Arial"/>
              <a:cs typeface="Arial"/>
            </a:endParaRPr>
          </a:p>
        </p:txBody>
      </p:sp>
      <p:sp>
        <p:nvSpPr>
          <p:cNvPr id="11" name="Title 10"/>
          <p:cNvSpPr>
            <a:spLocks noGrp="1"/>
          </p:cNvSpPr>
          <p:nvPr>
            <p:ph type="title"/>
          </p:nvPr>
        </p:nvSpPr>
        <p:spPr>
          <a:xfrm>
            <a:off x="3789362" y="1702828"/>
            <a:ext cx="5354637" cy="457200"/>
          </a:xfrm>
          <a:prstGeom prst="rect">
            <a:avLst/>
          </a:prstGeom>
        </p:spPr>
        <p:txBody>
          <a:bodyPr lIns="0" rIns="180000"/>
          <a:lstStyle>
            <a:lvl1pPr>
              <a:defRPr sz="4800" b="1">
                <a:solidFill>
                  <a:schemeClr val="tx1"/>
                </a:solidFill>
                <a:latin typeface="Helvetica Neue" pitchFamily="2"/>
                <a:cs typeface="Arial"/>
              </a:defRPr>
            </a:lvl1pPr>
          </a:lstStyle>
          <a:p>
            <a:endParaRPr lang="de-DE" dirty="0"/>
          </a:p>
        </p:txBody>
      </p:sp>
      <p:sp>
        <p:nvSpPr>
          <p:cNvPr id="13" name="Text Placeholder 12"/>
          <p:cNvSpPr>
            <a:spLocks noGrp="1"/>
          </p:cNvSpPr>
          <p:nvPr>
            <p:ph type="body" sz="quarter" idx="10"/>
          </p:nvPr>
        </p:nvSpPr>
        <p:spPr>
          <a:xfrm>
            <a:off x="3789363" y="2356346"/>
            <a:ext cx="5354637" cy="914400"/>
          </a:xfrm>
        </p:spPr>
        <p:txBody>
          <a:bodyPr lIns="0" rIns="180000"/>
          <a:lstStyle>
            <a:lvl1pPr>
              <a:buNone/>
              <a:defRPr b="1">
                <a:solidFill>
                  <a:srgbClr val="5C8FCA"/>
                </a:solidFill>
                <a:latin typeface="Helvetica Neue" pitchFamily="2"/>
                <a:cs typeface="Arial"/>
              </a:defRPr>
            </a:lvl1pPr>
          </a:lstStyle>
          <a:p>
            <a:pPr lvl="0"/>
            <a:endParaRPr lang="de-DE"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seablue">
    <p:bg>
      <p:bgPr>
        <a:gradFill rotWithShape="0">
          <a:gsLst>
            <a:gs pos="0">
              <a:srgbClr val="0D2766"/>
            </a:gs>
            <a:gs pos="100000">
              <a:srgbClr val="9FB5D8"/>
            </a:gs>
          </a:gsLst>
          <a:lin ang="2700000" scaled="1"/>
        </a:gra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1095375"/>
            <a:ext cx="9144000" cy="2333625"/>
          </a:xfrm>
          <a:prstGeom prst="rect">
            <a:avLst/>
          </a:prstGeom>
          <a:solidFill>
            <a:schemeClr val="bg1"/>
          </a:solidFill>
          <a:ln w="9525">
            <a:noFill/>
            <a:miter lim="800000"/>
            <a:headEnd/>
            <a:tailEnd/>
          </a:ln>
        </p:spPr>
        <p:txBody>
          <a:bodyPr wrap="none" anchor="ctr">
            <a:prstTxWarp prst="textNoShape">
              <a:avLst/>
            </a:prstTxWarp>
          </a:bodyPr>
          <a:lstStyle/>
          <a:p>
            <a:pPr algn="r" eaLnBrk="1" hangingPunct="1">
              <a:spcBef>
                <a:spcPct val="20000"/>
              </a:spcBef>
              <a:defRPr/>
            </a:pPr>
            <a:endParaRPr lang="de-DE" sz="1200" dirty="0">
              <a:latin typeface="Arial"/>
              <a:ea typeface="ＭＳ Ｐゴシック" charset="-128"/>
              <a:cs typeface="Arial"/>
            </a:endParaRPr>
          </a:p>
        </p:txBody>
      </p:sp>
      <p:sp>
        <p:nvSpPr>
          <p:cNvPr id="5" name="Rectangle 4"/>
          <p:cNvSpPr/>
          <p:nvPr userDrawn="1"/>
        </p:nvSpPr>
        <p:spPr bwMode="auto">
          <a:xfrm>
            <a:off x="0" y="3352800"/>
            <a:ext cx="9144000" cy="228600"/>
          </a:xfrm>
          <a:prstGeom prst="rect">
            <a:avLst/>
          </a:prstGeom>
          <a:gradFill>
            <a:gsLst>
              <a:gs pos="0">
                <a:schemeClr val="bg1">
                  <a:lumMod val="65000"/>
                </a:schemeClr>
              </a:gs>
              <a:gs pos="35000">
                <a:schemeClr val="bg1">
                  <a:lumMod val="75000"/>
                </a:schemeClr>
              </a:gs>
              <a:gs pos="100000">
                <a:schemeClr val="bg1">
                  <a:lumMod val="85000"/>
                </a:schemeClr>
              </a:gs>
            </a:gsLst>
          </a:gradFill>
          <a:ln>
            <a:solidFill>
              <a:schemeClr val="bg1">
                <a:lumMod val="50000"/>
              </a:schemeClr>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a:prstTxWarp prst="textNoShape">
              <a:avLst/>
            </a:prstTxWarp>
          </a:bodyPr>
          <a:lstStyle/>
          <a:p>
            <a:pPr marL="342900" indent="-342900" algn="l" eaLnBrk="1" hangingPunct="1">
              <a:spcBef>
                <a:spcPct val="20000"/>
              </a:spcBef>
              <a:buFontTx/>
              <a:buChar char="•"/>
              <a:defRPr/>
            </a:pPr>
            <a:endParaRPr lang="de-DE" sz="1600">
              <a:solidFill>
                <a:schemeClr val="tx1"/>
              </a:solidFill>
              <a:latin typeface="Arial"/>
              <a:cs typeface="Arial"/>
            </a:endParaRPr>
          </a:p>
        </p:txBody>
      </p:sp>
      <p:sp>
        <p:nvSpPr>
          <p:cNvPr id="11" name="Title 10"/>
          <p:cNvSpPr>
            <a:spLocks noGrp="1"/>
          </p:cNvSpPr>
          <p:nvPr>
            <p:ph type="title"/>
          </p:nvPr>
        </p:nvSpPr>
        <p:spPr>
          <a:xfrm>
            <a:off x="3789362" y="1702828"/>
            <a:ext cx="5354637" cy="457200"/>
          </a:xfrm>
          <a:prstGeom prst="rect">
            <a:avLst/>
          </a:prstGeom>
        </p:spPr>
        <p:txBody>
          <a:bodyPr lIns="0" rIns="180000"/>
          <a:lstStyle>
            <a:lvl1pPr>
              <a:defRPr sz="4800" b="1">
                <a:solidFill>
                  <a:schemeClr val="tx1"/>
                </a:solidFill>
                <a:latin typeface="Helvetica Neue" pitchFamily="2"/>
                <a:cs typeface="Arial"/>
              </a:defRPr>
            </a:lvl1pPr>
          </a:lstStyle>
          <a:p>
            <a:endParaRPr lang="de-DE" dirty="0"/>
          </a:p>
        </p:txBody>
      </p:sp>
      <p:sp>
        <p:nvSpPr>
          <p:cNvPr id="12" name="Text Placeholder 12"/>
          <p:cNvSpPr>
            <a:spLocks noGrp="1"/>
          </p:cNvSpPr>
          <p:nvPr>
            <p:ph type="body" sz="quarter" idx="10"/>
          </p:nvPr>
        </p:nvSpPr>
        <p:spPr>
          <a:xfrm>
            <a:off x="3789363" y="2356346"/>
            <a:ext cx="5354637" cy="914400"/>
          </a:xfrm>
        </p:spPr>
        <p:txBody>
          <a:bodyPr lIns="0" rIns="180000"/>
          <a:lstStyle>
            <a:lvl1pPr>
              <a:buNone/>
              <a:defRPr b="1">
                <a:solidFill>
                  <a:srgbClr val="5E76A6"/>
                </a:solidFill>
                <a:latin typeface="Helvetica Neue" pitchFamily="2"/>
                <a:cs typeface="Arial"/>
              </a:defRPr>
            </a:lvl1pPr>
          </a:lstStyle>
          <a:p>
            <a:pPr lvl="0"/>
            <a:endParaRPr lang="de-DE"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6688" y="103188"/>
            <a:ext cx="8756650" cy="457200"/>
          </a:xfrm>
          <a:prstGeom prst="rect">
            <a:avLst/>
          </a:prstGeom>
        </p:spPr>
        <p:txBody>
          <a:bodyPr/>
          <a:lstStyle>
            <a:lvl1pPr>
              <a:defRPr b="1">
                <a:latin typeface="Helvetica Neue" pitchFamily="2"/>
                <a:ea typeface="Arial Unicode MS" pitchFamily="34" charset="-128"/>
                <a:cs typeface="Arial" pitchFamily="34" charset="0"/>
              </a:defRPr>
            </a:lvl1pPr>
          </a:lstStyle>
          <a:p>
            <a:r>
              <a:rPr lang="en-US" dirty="0" smtClean="0"/>
              <a:t>Click to edit Master title style</a:t>
            </a:r>
            <a:endParaRPr lang="de-DE" dirty="0"/>
          </a:p>
        </p:txBody>
      </p:sp>
      <p:sp>
        <p:nvSpPr>
          <p:cNvPr id="4" name="Content Placeholder 3"/>
          <p:cNvSpPr>
            <a:spLocks noGrp="1"/>
          </p:cNvSpPr>
          <p:nvPr>
            <p:ph sz="quarter" idx="10"/>
          </p:nvPr>
        </p:nvSpPr>
        <p:spPr>
          <a:xfrm>
            <a:off x="207806" y="891487"/>
            <a:ext cx="8756062" cy="5311697"/>
          </a:xfrm>
        </p:spPr>
        <p:txBody>
          <a:bodyPr/>
          <a:lstStyle>
            <a:lvl1pPr>
              <a:buClr>
                <a:srgbClr val="004290"/>
              </a:buClr>
              <a:defRPr b="1">
                <a:solidFill>
                  <a:srgbClr val="004290"/>
                </a:solidFill>
                <a:latin typeface="Helvetica Neue" pitchFamily="2"/>
                <a:cs typeface="Arial"/>
              </a:defRPr>
            </a:lvl1pPr>
            <a:lvl2pPr>
              <a:buClr>
                <a:srgbClr val="004290"/>
              </a:buClr>
              <a:defRPr>
                <a:latin typeface="Helvetica Neue" pitchFamily="2"/>
                <a:cs typeface="Arial"/>
              </a:defRPr>
            </a:lvl2pPr>
            <a:lvl3pPr>
              <a:buClr>
                <a:srgbClr val="004290"/>
              </a:buClr>
              <a:defRPr>
                <a:latin typeface="Helvetica Neue" pitchFamily="2"/>
                <a:cs typeface="Arial"/>
              </a:defRPr>
            </a:lvl3pPr>
            <a:lvl4pPr>
              <a:buClr>
                <a:srgbClr val="004290"/>
              </a:buClr>
              <a:defRPr>
                <a:latin typeface="Helvetica Neue" pitchFamily="2"/>
                <a:cs typeface="Arial"/>
              </a:defRPr>
            </a:lvl4pPr>
            <a:lvl5pPr>
              <a:buClr>
                <a:srgbClr val="004290"/>
              </a:buClr>
              <a:defRPr>
                <a:latin typeface="Helvetica Neue" pitchFamily="2"/>
                <a:cs typeface="Arial"/>
              </a:defRPr>
            </a:lvl5pPr>
          </a:lstStyle>
          <a:p>
            <a:pPr lvl="0"/>
            <a:r>
              <a:rPr lang="de-DE" dirty="0" err="1" smtClean="0"/>
              <a:t>Click</a:t>
            </a:r>
            <a:r>
              <a:rPr lang="de-DE" dirty="0" smtClean="0"/>
              <a:t> to </a:t>
            </a:r>
            <a:r>
              <a:rPr lang="de-DE" dirty="0" err="1" smtClean="0"/>
              <a:t>edit</a:t>
            </a:r>
            <a:r>
              <a:rPr lang="de-DE" dirty="0" smtClean="0"/>
              <a:t> Master text </a:t>
            </a:r>
            <a:r>
              <a:rPr lang="de-DE" dirty="0" err="1" smtClean="0"/>
              <a:t>styles</a:t>
            </a:r>
            <a:endParaRPr lang="de-DE" dirty="0" smtClean="0"/>
          </a:p>
          <a:p>
            <a:pPr lvl="1"/>
            <a:r>
              <a:rPr lang="de-DE" dirty="0" smtClean="0"/>
              <a:t>Second </a:t>
            </a:r>
            <a:r>
              <a:rPr lang="de-DE" dirty="0" err="1" smtClean="0"/>
              <a:t>level</a:t>
            </a:r>
            <a:endParaRPr lang="de-DE" dirty="0" smtClean="0"/>
          </a:p>
          <a:p>
            <a:pPr lvl="2"/>
            <a:r>
              <a:rPr lang="de-DE" dirty="0" err="1" smtClean="0"/>
              <a:t>Third</a:t>
            </a:r>
            <a:r>
              <a:rPr lang="de-DE" dirty="0" smtClean="0"/>
              <a:t>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a:t>
            </a:r>
            <a:r>
              <a:rPr lang="de-DE" dirty="0" err="1" smtClean="0"/>
              <a:t>level</a:t>
            </a:r>
            <a:endParaRPr lang="de-DE"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6688" y="103188"/>
            <a:ext cx="8756650" cy="457200"/>
          </a:xfrm>
          <a:prstGeom prst="rect">
            <a:avLst/>
          </a:prstGeom>
        </p:spPr>
        <p:txBody>
          <a:bodyPr/>
          <a:lstStyle>
            <a:lvl1pPr>
              <a:defRPr b="1">
                <a:latin typeface="Helvetica Neue" pitchFamily="2"/>
                <a:cs typeface="Arial" pitchFamily="34" charset="0"/>
              </a:defRPr>
            </a:lvl1pPr>
          </a:lstStyle>
          <a:p>
            <a:r>
              <a:rPr lang="en-US" dirty="0" smtClean="0"/>
              <a:t>Click to edit Master title style</a:t>
            </a:r>
            <a:endParaRPr lang="de-DE"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tags" Target="../tags/tag2.xml"/><Relationship Id="rId14" Type="http://schemas.openxmlformats.org/officeDocument/2006/relationships/tags" Target="../tags/tag3.xml"/><Relationship Id="rId15"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418F"/>
            </a:gs>
            <a:gs pos="100000">
              <a:srgbClr val="5677C1"/>
            </a:gs>
          </a:gsLst>
          <a:lin ang="2700000" scaled="1"/>
        </a:gradFill>
        <a:effectLst/>
      </p:bgPr>
    </p:bg>
    <p:spTree>
      <p:nvGrpSpPr>
        <p:cNvPr id="1" name=""/>
        <p:cNvGrpSpPr/>
        <p:nvPr/>
      </p:nvGrpSpPr>
      <p:grpSpPr>
        <a:xfrm>
          <a:off x="0" y="0"/>
          <a:ext cx="0" cy="0"/>
          <a:chOff x="0" y="0"/>
          <a:chExt cx="0" cy="0"/>
        </a:xfrm>
      </p:grpSpPr>
      <p:sp>
        <p:nvSpPr>
          <p:cNvPr id="9" name="Rectangle 8"/>
          <p:cNvSpPr>
            <a:spLocks noChangeArrowheads="1"/>
          </p:cNvSpPr>
          <p:nvPr userDrawn="1"/>
        </p:nvSpPr>
        <p:spPr bwMode="auto">
          <a:xfrm>
            <a:off x="0" y="0"/>
            <a:ext cx="9144000" cy="838200"/>
          </a:xfrm>
          <a:prstGeom prst="rect">
            <a:avLst/>
          </a:prstGeom>
          <a:gradFill rotWithShape="1">
            <a:gsLst>
              <a:gs pos="0">
                <a:srgbClr val="0C2665"/>
              </a:gs>
              <a:gs pos="100000">
                <a:srgbClr val="9FB6D9"/>
              </a:gs>
            </a:gsLst>
            <a:lin ang="300000"/>
          </a:gradFill>
          <a:ln w="9525">
            <a:noFill/>
            <a:miter lim="800000"/>
            <a:headEnd/>
            <a:tailEnd/>
          </a:ln>
        </p:spPr>
        <p:txBody>
          <a:bodyPr wrap="none" anchor="ctr">
            <a:prstTxWarp prst="textNoShape">
              <a:avLst/>
            </a:prstTxWarp>
          </a:bodyPr>
          <a:lstStyle/>
          <a:p>
            <a:pPr>
              <a:defRPr/>
            </a:pPr>
            <a:endParaRPr lang="en-US" sz="2400">
              <a:latin typeface="Arial Unicode MS" charset="0"/>
              <a:ea typeface="Arial Unicode MS" charset="0"/>
              <a:cs typeface="Arial Unicode MS" charset="0"/>
            </a:endParaRPr>
          </a:p>
        </p:txBody>
      </p:sp>
      <p:sp>
        <p:nvSpPr>
          <p:cNvPr id="1027" name="Rectangle 3"/>
          <p:cNvSpPr>
            <a:spLocks noGrp="1" noChangeArrowheads="1"/>
          </p:cNvSpPr>
          <p:nvPr>
            <p:ph type="body" idx="1"/>
            <p:custDataLst>
              <p:tags r:id="rId13"/>
            </p:custDataLst>
          </p:nvPr>
        </p:nvSpPr>
        <p:spPr bwMode="auto">
          <a:xfrm>
            <a:off x="166688" y="817563"/>
            <a:ext cx="8815387" cy="5343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
        <p:nvSpPr>
          <p:cNvPr id="1036" name="Rectangle 12"/>
          <p:cNvSpPr>
            <a:spLocks noChangeArrowheads="1"/>
          </p:cNvSpPr>
          <p:nvPr userDrawn="1"/>
        </p:nvSpPr>
        <p:spPr bwMode="auto">
          <a:xfrm>
            <a:off x="0" y="671513"/>
            <a:ext cx="9144000" cy="5708650"/>
          </a:xfrm>
          <a:prstGeom prst="rect">
            <a:avLst/>
          </a:prstGeom>
          <a:solidFill>
            <a:schemeClr val="bg1"/>
          </a:solidFill>
          <a:ln w="9525">
            <a:noFill/>
            <a:miter lim="800000"/>
            <a:headEnd/>
            <a:tailEnd/>
          </a:ln>
          <a:effectLst/>
        </p:spPr>
        <p:txBody>
          <a:bodyPr wrap="none" anchor="ctr">
            <a:prstTxWarp prst="textNoShape">
              <a:avLst/>
            </a:prstTxWarp>
          </a:bodyPr>
          <a:lstStyle/>
          <a:p>
            <a:pPr>
              <a:defRPr/>
            </a:pPr>
            <a:endParaRPr lang="de-DE">
              <a:latin typeface="Arial Unicode MS" pitchFamily="-108" charset="0"/>
              <a:ea typeface="Arial Unicode MS" pitchFamily="-108" charset="0"/>
              <a:cs typeface="Arial Unicode MS" pitchFamily="-108" charset="0"/>
            </a:endParaRPr>
          </a:p>
        </p:txBody>
      </p:sp>
      <p:sp>
        <p:nvSpPr>
          <p:cNvPr id="11" name="Rectangle 10"/>
          <p:cNvSpPr/>
          <p:nvPr userDrawn="1"/>
        </p:nvSpPr>
        <p:spPr bwMode="auto">
          <a:xfrm>
            <a:off x="0" y="649287"/>
            <a:ext cx="9144000" cy="84137"/>
          </a:xfrm>
          <a:prstGeom prst="rect">
            <a:avLst/>
          </a:prstGeom>
          <a:gradFill>
            <a:gsLst>
              <a:gs pos="100000">
                <a:schemeClr val="accent4">
                  <a:tint val="37000"/>
                  <a:satMod val="300000"/>
                </a:schemeClr>
              </a:gs>
              <a:gs pos="0">
                <a:schemeClr val="bg1">
                  <a:lumMod val="95000"/>
                </a:schemeClr>
              </a:gs>
            </a:gsLst>
          </a:gradFill>
          <a:ln>
            <a:solidFill>
              <a:schemeClr val="bg2">
                <a:lumMod val="75000"/>
              </a:schemeClr>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a:prstTxWarp prst="textNoShape">
              <a:avLst/>
            </a:prstTxWarp>
          </a:bodyPr>
          <a:lstStyle/>
          <a:p>
            <a:pPr marL="342900" indent="-342900" algn="l" eaLnBrk="1" hangingPunct="1">
              <a:spcBef>
                <a:spcPct val="20000"/>
              </a:spcBef>
              <a:buFontTx/>
              <a:buChar char="•"/>
              <a:defRPr/>
            </a:pPr>
            <a:endParaRPr lang="de-DE" sz="1600">
              <a:solidFill>
                <a:schemeClr val="tx1"/>
              </a:solidFill>
            </a:endParaRPr>
          </a:p>
        </p:txBody>
      </p:sp>
      <p:sp>
        <p:nvSpPr>
          <p:cNvPr id="8" name="Rectangle 7"/>
          <p:cNvSpPr/>
          <p:nvPr userDrawn="1"/>
        </p:nvSpPr>
        <p:spPr bwMode="auto">
          <a:xfrm>
            <a:off x="-3176" y="6375400"/>
            <a:ext cx="9144000" cy="482600"/>
          </a:xfrm>
          <a:prstGeom prst="rect">
            <a:avLst/>
          </a:prstGeom>
          <a:gradFill>
            <a:gsLst>
              <a:gs pos="23000">
                <a:srgbClr val="E4E4E4"/>
              </a:gs>
              <a:gs pos="100000">
                <a:srgbClr val="F8FBFF"/>
              </a:gs>
              <a:gs pos="0">
                <a:schemeClr val="bg1">
                  <a:lumMod val="85000"/>
                </a:schemeClr>
              </a:gs>
            </a:gsLst>
            <a:lin ang="5400000" scaled="0"/>
          </a:gradFill>
          <a:ln>
            <a:solidFill>
              <a:schemeClr val="bg1">
                <a:lumMod val="50000"/>
              </a:schemeClr>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a:prstTxWarp prst="textNoShape">
              <a:avLst/>
            </a:prstTxWarp>
          </a:bodyPr>
          <a:lstStyle/>
          <a:p>
            <a:pPr marL="342900" indent="-342900" algn="l" eaLnBrk="1" hangingPunct="1">
              <a:spcBef>
                <a:spcPct val="20000"/>
              </a:spcBef>
              <a:buFontTx/>
              <a:buChar char="•"/>
              <a:defRPr/>
            </a:pPr>
            <a:endParaRPr lang="de-DE" sz="1600" dirty="0">
              <a:latin typeface="Arial" charset="0"/>
              <a:ea typeface="ＭＳ Ｐゴシック" charset="-128"/>
              <a:cs typeface="ＭＳ Ｐゴシック" charset="-128"/>
            </a:endParaRPr>
          </a:p>
        </p:txBody>
      </p:sp>
      <p:sp>
        <p:nvSpPr>
          <p:cNvPr id="134175" name="Rectangle 31"/>
          <p:cNvSpPr>
            <a:spLocks noChangeArrowheads="1"/>
          </p:cNvSpPr>
          <p:nvPr userDrawn="1">
            <p:custDataLst>
              <p:tags r:id="rId14"/>
            </p:custDataLst>
          </p:nvPr>
        </p:nvSpPr>
        <p:spPr bwMode="auto">
          <a:xfrm>
            <a:off x="8666163" y="6434138"/>
            <a:ext cx="355600" cy="338137"/>
          </a:xfrm>
          <a:prstGeom prst="rect">
            <a:avLst/>
          </a:prstGeom>
          <a:noFill/>
          <a:ln w="9525">
            <a:noFill/>
            <a:miter lim="800000"/>
            <a:headEnd/>
            <a:tailEnd/>
          </a:ln>
          <a:effectLst/>
        </p:spPr>
        <p:txBody>
          <a:bodyPr wrap="none" rIns="0">
            <a:prstTxWarp prst="textNoShape">
              <a:avLst/>
            </a:prstTxWarp>
            <a:spAutoFit/>
          </a:bodyPr>
          <a:lstStyle/>
          <a:p>
            <a:pPr algn="r">
              <a:defRPr/>
            </a:pPr>
            <a:fld id="{6A113AA4-9849-FB42-8487-64854D6D9D95}" type="slidenum">
              <a:rPr lang="en-US" sz="1600">
                <a:solidFill>
                  <a:srgbClr val="004290"/>
                </a:solidFill>
                <a:latin typeface="Arial Rounded MT Bold" pitchFamily="-108" charset="0"/>
                <a:ea typeface="Arial Unicode MS" pitchFamily="-108" charset="0"/>
                <a:cs typeface="Arial Unicode MS" pitchFamily="-108" charset="0"/>
              </a:rPr>
              <a:pPr algn="r">
                <a:defRPr/>
              </a:pPr>
              <a:t>‹Nr.›</a:t>
            </a:fld>
            <a:endParaRPr lang="en-US" sz="1600" dirty="0">
              <a:solidFill>
                <a:srgbClr val="004290"/>
              </a:solidFill>
              <a:latin typeface="Arial Rounded MT Bold" pitchFamily="-108" charset="0"/>
              <a:ea typeface="Arial Unicode MS" pitchFamily="-108" charset="0"/>
              <a:cs typeface="Arial Unicode MS" pitchFamily="-108" charset="0"/>
            </a:endParaRPr>
          </a:p>
        </p:txBody>
      </p:sp>
      <p:sp>
        <p:nvSpPr>
          <p:cNvPr id="10" name="Text Placeholder 2"/>
          <p:cNvSpPr txBox="1">
            <a:spLocks/>
          </p:cNvSpPr>
          <p:nvPr userDrawn="1"/>
        </p:nvSpPr>
        <p:spPr bwMode="auto">
          <a:xfrm>
            <a:off x="2065283" y="6372224"/>
            <a:ext cx="5013434" cy="4857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342900" marR="0" lvl="0" indent="-342900" algn="ctr" defTabSz="914400" rtl="0" eaLnBrk="0" fontAlgn="base" latinLnBrk="0" hangingPunct="0">
              <a:lnSpc>
                <a:spcPct val="110000"/>
              </a:lnSpc>
              <a:spcBef>
                <a:spcPct val="20000"/>
              </a:spcBef>
              <a:spcAft>
                <a:spcPct val="0"/>
              </a:spcAft>
              <a:buClr>
                <a:srgbClr val="00418F"/>
              </a:buClr>
              <a:buSzTx/>
              <a:buFont typeface="Wingdings 2" pitchFamily="-106" charset="2"/>
              <a:buNone/>
              <a:tabLst/>
              <a:defRPr/>
            </a:pPr>
            <a:r>
              <a:rPr kumimoji="0" lang="de-DE" sz="1200" b="0" i="0" u="none" strike="noStrike" kern="0" cap="none" spc="0" normalizeH="0" baseline="0" noProof="0" dirty="0" smtClean="0">
                <a:ln>
                  <a:noFill/>
                </a:ln>
                <a:solidFill>
                  <a:schemeClr val="tx1">
                    <a:lumMod val="50000"/>
                    <a:lumOff val="50000"/>
                  </a:schemeClr>
                </a:solidFill>
                <a:effectLst/>
                <a:uLnTx/>
                <a:uFillTx/>
                <a:latin typeface="Arial"/>
                <a:ea typeface="Arial Unicode MS" pitchFamily="-106" charset="0"/>
                <a:cs typeface="Arial Unicode MS" pitchFamily="-106" charset="0"/>
              </a:rPr>
              <a:t>David </a:t>
            </a:r>
            <a:r>
              <a:rPr kumimoji="0" lang="de-DE" sz="1200" b="0" i="0" u="none" strike="noStrike" kern="0" cap="none" spc="0" normalizeH="0" baseline="0" noProof="0" dirty="0" err="1" smtClean="0">
                <a:ln>
                  <a:noFill/>
                </a:ln>
                <a:solidFill>
                  <a:schemeClr val="tx1">
                    <a:lumMod val="50000"/>
                    <a:lumOff val="50000"/>
                  </a:schemeClr>
                </a:solidFill>
                <a:effectLst/>
                <a:uLnTx/>
                <a:uFillTx/>
                <a:latin typeface="Arial"/>
                <a:ea typeface="Arial Unicode MS" pitchFamily="-106" charset="0"/>
                <a:cs typeface="Arial Unicode MS" pitchFamily="-106" charset="0"/>
              </a:rPr>
              <a:t>Schunke</a:t>
            </a:r>
            <a:endParaRPr kumimoji="0" lang="de-DE" sz="1200" b="0" i="0" u="none" strike="noStrike" kern="0" cap="none" spc="0" normalizeH="0" baseline="0" noProof="0" dirty="0" smtClean="0">
              <a:ln>
                <a:noFill/>
              </a:ln>
              <a:solidFill>
                <a:schemeClr val="tx1">
                  <a:lumMod val="50000"/>
                  <a:lumOff val="50000"/>
                </a:schemeClr>
              </a:solidFill>
              <a:effectLst/>
              <a:uLnTx/>
              <a:uFillTx/>
              <a:latin typeface="Arial"/>
              <a:ea typeface="Arial Unicode MS" pitchFamily="-106" charset="0"/>
              <a:cs typeface="Arial Unicode MS" pitchFamily="-106" charset="0"/>
            </a:endParaRPr>
          </a:p>
        </p:txBody>
      </p:sp>
      <p:pic>
        <p:nvPicPr>
          <p:cNvPr id="31" name="Picture 30" descr="comsys-with-name-web.pdf"/>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52508" y="6435111"/>
            <a:ext cx="1120235" cy="360000"/>
          </a:xfrm>
          <a:prstGeom prst="rect">
            <a:avLst/>
          </a:prstGeom>
        </p:spPr>
      </p:pic>
    </p:spTree>
  </p:cSld>
  <p:clrMap bg1="lt1" tx1="dk1" bg2="lt2" tx2="dk2" accent1="accent1" accent2="accent2" accent3="accent3" accent4="accent4" accent5="accent5" accent6="accent6" hlink="hlink" folHlink="folHlink"/>
  <p:sldLayoutIdLst>
    <p:sldLayoutId id="2147483992" r:id="rId1"/>
    <p:sldLayoutId id="2147483998" r:id="rId2"/>
    <p:sldLayoutId id="2147483993" r:id="rId3"/>
    <p:sldLayoutId id="2147483999" r:id="rId4"/>
    <p:sldLayoutId id="2147483994" r:id="rId5"/>
    <p:sldLayoutId id="2147483995" r:id="rId6"/>
    <p:sldLayoutId id="2147483989" r:id="rId7"/>
    <p:sldLayoutId id="2147483990" r:id="rId8"/>
    <p:sldLayoutId id="2147483991" r:id="rId9"/>
    <p:sldLayoutId id="2147483997" r:id="rId10"/>
    <p:sldLayoutId id="2147483996" r:id="rId11"/>
  </p:sldLayoutIdLst>
  <p:transition xmlns:p14="http://schemas.microsoft.com/office/powerpoint/2010/main"/>
  <p:timing>
    <p:tnLst>
      <p:par>
        <p:cTn xmlns:p14="http://schemas.microsoft.com/office/powerpoint/2010/main" id="1" dur="indefinite" restart="never" nodeType="tmRoot"/>
      </p:par>
    </p:tnLst>
  </p:timing>
  <p:txStyles>
    <p:titleStyle>
      <a:lvl1pPr algn="l" rtl="0" eaLnBrk="0" fontAlgn="base" hangingPunct="0">
        <a:spcBef>
          <a:spcPct val="0"/>
        </a:spcBef>
        <a:spcAft>
          <a:spcPct val="0"/>
        </a:spcAft>
        <a:defRPr sz="2400">
          <a:solidFill>
            <a:schemeClr val="bg1"/>
          </a:solidFill>
          <a:latin typeface="+mj-lt"/>
          <a:ea typeface="Arial Unicode MS" pitchFamily="-108" charset="0"/>
          <a:cs typeface="Arial Unicode MS" pitchFamily="-108" charset="0"/>
        </a:defRPr>
      </a:lvl1pPr>
      <a:lvl2pPr algn="l" rtl="0" eaLnBrk="0" fontAlgn="base" hangingPunct="0">
        <a:spcBef>
          <a:spcPct val="0"/>
        </a:spcBef>
        <a:spcAft>
          <a:spcPct val="0"/>
        </a:spcAft>
        <a:defRPr sz="2400">
          <a:solidFill>
            <a:schemeClr val="bg1"/>
          </a:solidFill>
          <a:latin typeface="Arial Rounded MT Bold" pitchFamily="34" charset="0"/>
          <a:ea typeface="Arial Unicode MS" pitchFamily="-108" charset="0"/>
          <a:cs typeface="Arial Unicode MS" pitchFamily="-108" charset="0"/>
        </a:defRPr>
      </a:lvl2pPr>
      <a:lvl3pPr algn="l" rtl="0" eaLnBrk="0" fontAlgn="base" hangingPunct="0">
        <a:spcBef>
          <a:spcPct val="0"/>
        </a:spcBef>
        <a:spcAft>
          <a:spcPct val="0"/>
        </a:spcAft>
        <a:defRPr sz="2400">
          <a:solidFill>
            <a:schemeClr val="bg1"/>
          </a:solidFill>
          <a:latin typeface="Arial Rounded MT Bold" pitchFamily="34" charset="0"/>
          <a:ea typeface="Arial Unicode MS" pitchFamily="-108" charset="0"/>
          <a:cs typeface="Arial Unicode MS" pitchFamily="-108" charset="0"/>
        </a:defRPr>
      </a:lvl3pPr>
      <a:lvl4pPr algn="l" rtl="0" eaLnBrk="0" fontAlgn="base" hangingPunct="0">
        <a:spcBef>
          <a:spcPct val="0"/>
        </a:spcBef>
        <a:spcAft>
          <a:spcPct val="0"/>
        </a:spcAft>
        <a:defRPr sz="2400">
          <a:solidFill>
            <a:schemeClr val="bg1"/>
          </a:solidFill>
          <a:latin typeface="Arial Rounded MT Bold" pitchFamily="34" charset="0"/>
          <a:ea typeface="Arial Unicode MS" pitchFamily="-108" charset="0"/>
          <a:cs typeface="Arial Unicode MS" pitchFamily="-108" charset="0"/>
        </a:defRPr>
      </a:lvl4pPr>
      <a:lvl5pPr algn="l" rtl="0" eaLnBrk="0" fontAlgn="base" hangingPunct="0">
        <a:spcBef>
          <a:spcPct val="0"/>
        </a:spcBef>
        <a:spcAft>
          <a:spcPct val="0"/>
        </a:spcAft>
        <a:defRPr sz="2400">
          <a:solidFill>
            <a:schemeClr val="bg1"/>
          </a:solidFill>
          <a:latin typeface="Arial Rounded MT Bold" pitchFamily="34" charset="0"/>
          <a:ea typeface="Arial Unicode MS" pitchFamily="-108" charset="0"/>
          <a:cs typeface="Arial Unicode MS" pitchFamily="-108" charset="0"/>
        </a:defRPr>
      </a:lvl5pPr>
      <a:lvl6pPr marL="457200" algn="l" rtl="0" eaLnBrk="0" fontAlgn="base" hangingPunct="0">
        <a:spcBef>
          <a:spcPct val="0"/>
        </a:spcBef>
        <a:spcAft>
          <a:spcPct val="0"/>
        </a:spcAft>
        <a:defRPr sz="2400">
          <a:solidFill>
            <a:srgbClr val="00418F"/>
          </a:solidFill>
          <a:latin typeface="Arial Rounded MT Bold" pitchFamily="34" charset="0"/>
        </a:defRPr>
      </a:lvl6pPr>
      <a:lvl7pPr marL="914400" algn="l" rtl="0" eaLnBrk="0" fontAlgn="base" hangingPunct="0">
        <a:spcBef>
          <a:spcPct val="0"/>
        </a:spcBef>
        <a:spcAft>
          <a:spcPct val="0"/>
        </a:spcAft>
        <a:defRPr sz="2400">
          <a:solidFill>
            <a:srgbClr val="00418F"/>
          </a:solidFill>
          <a:latin typeface="Arial Rounded MT Bold" pitchFamily="34" charset="0"/>
        </a:defRPr>
      </a:lvl7pPr>
      <a:lvl8pPr marL="1371600" algn="l" rtl="0" eaLnBrk="0" fontAlgn="base" hangingPunct="0">
        <a:spcBef>
          <a:spcPct val="0"/>
        </a:spcBef>
        <a:spcAft>
          <a:spcPct val="0"/>
        </a:spcAft>
        <a:defRPr sz="2400">
          <a:solidFill>
            <a:srgbClr val="00418F"/>
          </a:solidFill>
          <a:latin typeface="Arial Rounded MT Bold" pitchFamily="34" charset="0"/>
        </a:defRPr>
      </a:lvl8pPr>
      <a:lvl9pPr marL="1828800" algn="l" rtl="0" eaLnBrk="0" fontAlgn="base" hangingPunct="0">
        <a:spcBef>
          <a:spcPct val="0"/>
        </a:spcBef>
        <a:spcAft>
          <a:spcPct val="0"/>
        </a:spcAft>
        <a:defRPr sz="2400">
          <a:solidFill>
            <a:srgbClr val="00418F"/>
          </a:solidFill>
          <a:latin typeface="Arial Rounded MT Bold" pitchFamily="34" charset="0"/>
        </a:defRPr>
      </a:lvl9pPr>
    </p:titleStyle>
    <p:bodyStyle>
      <a:lvl1pPr marL="342900" indent="-342900" algn="l" rtl="0" eaLnBrk="0" fontAlgn="base" hangingPunct="0">
        <a:lnSpc>
          <a:spcPct val="110000"/>
        </a:lnSpc>
        <a:spcBef>
          <a:spcPct val="20000"/>
        </a:spcBef>
        <a:spcAft>
          <a:spcPct val="0"/>
        </a:spcAft>
        <a:buClr>
          <a:srgbClr val="00418F"/>
        </a:buClr>
        <a:buFont typeface="Wingdings 2" pitchFamily="-106" charset="2"/>
        <a:buChar char=""/>
        <a:defRPr sz="2400">
          <a:solidFill>
            <a:schemeClr val="tx1"/>
          </a:solidFill>
          <a:latin typeface="+mn-lt"/>
          <a:ea typeface="Arial Unicode MS" pitchFamily="-108" charset="0"/>
          <a:cs typeface="Arial Unicode MS" pitchFamily="-108" charset="0"/>
        </a:defRPr>
      </a:lvl1pPr>
      <a:lvl2pPr marL="742950" indent="-285750" algn="l" rtl="0" eaLnBrk="0" fontAlgn="base" hangingPunct="0">
        <a:lnSpc>
          <a:spcPct val="120000"/>
        </a:lnSpc>
        <a:spcBef>
          <a:spcPct val="20000"/>
        </a:spcBef>
        <a:spcAft>
          <a:spcPct val="0"/>
        </a:spcAft>
        <a:buClr>
          <a:srgbClr val="00418F"/>
        </a:buClr>
        <a:buFont typeface="Wingdings 3" pitchFamily="-106" charset="2"/>
        <a:buChar char=""/>
        <a:defRPr sz="2000">
          <a:solidFill>
            <a:schemeClr val="tx1"/>
          </a:solidFill>
          <a:latin typeface="Arial Unicode MS" pitchFamily="34" charset="-128"/>
          <a:ea typeface="Arial Unicode MS" pitchFamily="-108" charset="0"/>
          <a:cs typeface="Arial Unicode MS" pitchFamily="-108" charset="0"/>
        </a:defRPr>
      </a:lvl2pPr>
      <a:lvl3pPr marL="1143000" indent="-228600" algn="l" rtl="0" eaLnBrk="0" fontAlgn="base" hangingPunct="0">
        <a:lnSpc>
          <a:spcPct val="120000"/>
        </a:lnSpc>
        <a:spcBef>
          <a:spcPct val="20000"/>
        </a:spcBef>
        <a:spcAft>
          <a:spcPct val="0"/>
        </a:spcAft>
        <a:buClr>
          <a:srgbClr val="00418F"/>
        </a:buClr>
        <a:buFont typeface="Wingdings 2" pitchFamily="-106" charset="2"/>
        <a:buChar char="¾"/>
        <a:defRPr>
          <a:solidFill>
            <a:schemeClr val="tx1"/>
          </a:solidFill>
          <a:latin typeface="Arial Unicode MS" pitchFamily="34" charset="-128"/>
          <a:ea typeface="Arial Unicode MS" pitchFamily="-108" charset="0"/>
          <a:cs typeface="Arial Unicode MS" pitchFamily="-108" charset="0"/>
        </a:defRPr>
      </a:lvl3pPr>
      <a:lvl4pPr marL="1562100" indent="-228600" algn="l" rtl="0" eaLnBrk="0" fontAlgn="base" hangingPunct="0">
        <a:lnSpc>
          <a:spcPct val="120000"/>
        </a:lnSpc>
        <a:spcBef>
          <a:spcPct val="20000"/>
        </a:spcBef>
        <a:spcAft>
          <a:spcPct val="0"/>
        </a:spcAft>
        <a:buClr>
          <a:srgbClr val="00418F"/>
        </a:buClr>
        <a:buFont typeface="Wingdings 3" pitchFamily="-106" charset="2"/>
        <a:buChar char="¬"/>
        <a:defRPr>
          <a:solidFill>
            <a:schemeClr val="tx1"/>
          </a:solidFill>
          <a:latin typeface="Arial Unicode MS" pitchFamily="34" charset="-128"/>
          <a:ea typeface="Arial Unicode MS" pitchFamily="-108" charset="0"/>
          <a:cs typeface="Arial Unicode MS" pitchFamily="-108" charset="0"/>
        </a:defRPr>
      </a:lvl4pPr>
      <a:lvl5pPr marL="1981200" indent="-228600" algn="l" rtl="0" eaLnBrk="0" fontAlgn="base" hangingPunct="0">
        <a:lnSpc>
          <a:spcPct val="120000"/>
        </a:lnSpc>
        <a:spcBef>
          <a:spcPct val="20000"/>
        </a:spcBef>
        <a:spcAft>
          <a:spcPct val="0"/>
        </a:spcAft>
        <a:buClr>
          <a:srgbClr val="00418F"/>
        </a:buClr>
        <a:buChar char="-"/>
        <a:defRPr>
          <a:solidFill>
            <a:schemeClr val="tx1"/>
          </a:solidFill>
          <a:latin typeface="Arial Unicode MS" pitchFamily="34" charset="-128"/>
          <a:ea typeface="Arial Unicode MS" pitchFamily="-108" charset="0"/>
          <a:cs typeface="Arial Unicode MS" pitchFamily="-108" charset="0"/>
        </a:defRPr>
      </a:lvl5pPr>
      <a:lvl6pPr marL="2438400" indent="-228600" algn="l" rtl="0" eaLnBrk="0" fontAlgn="base" hangingPunct="0">
        <a:lnSpc>
          <a:spcPct val="120000"/>
        </a:lnSpc>
        <a:spcBef>
          <a:spcPct val="20000"/>
        </a:spcBef>
        <a:spcAft>
          <a:spcPct val="0"/>
        </a:spcAft>
        <a:buClr>
          <a:srgbClr val="00418F"/>
        </a:buClr>
        <a:buChar char="-"/>
        <a:defRPr>
          <a:solidFill>
            <a:schemeClr val="tx1"/>
          </a:solidFill>
          <a:latin typeface="Arial Unicode MS" pitchFamily="34" charset="-128"/>
        </a:defRPr>
      </a:lvl6pPr>
      <a:lvl7pPr marL="2895600" indent="-228600" algn="l" rtl="0" eaLnBrk="0" fontAlgn="base" hangingPunct="0">
        <a:lnSpc>
          <a:spcPct val="120000"/>
        </a:lnSpc>
        <a:spcBef>
          <a:spcPct val="20000"/>
        </a:spcBef>
        <a:spcAft>
          <a:spcPct val="0"/>
        </a:spcAft>
        <a:buClr>
          <a:srgbClr val="00418F"/>
        </a:buClr>
        <a:buChar char="-"/>
        <a:defRPr>
          <a:solidFill>
            <a:schemeClr val="tx1"/>
          </a:solidFill>
          <a:latin typeface="Arial Unicode MS" pitchFamily="34" charset="-128"/>
        </a:defRPr>
      </a:lvl7pPr>
      <a:lvl8pPr marL="3352800" indent="-228600" algn="l" rtl="0" eaLnBrk="0" fontAlgn="base" hangingPunct="0">
        <a:lnSpc>
          <a:spcPct val="120000"/>
        </a:lnSpc>
        <a:spcBef>
          <a:spcPct val="20000"/>
        </a:spcBef>
        <a:spcAft>
          <a:spcPct val="0"/>
        </a:spcAft>
        <a:buClr>
          <a:srgbClr val="00418F"/>
        </a:buClr>
        <a:buChar char="-"/>
        <a:defRPr>
          <a:solidFill>
            <a:schemeClr val="tx1"/>
          </a:solidFill>
          <a:latin typeface="Arial Unicode MS" pitchFamily="34" charset="-128"/>
        </a:defRPr>
      </a:lvl8pPr>
      <a:lvl9pPr marL="3810000" indent="-228600" algn="l" rtl="0" eaLnBrk="0" fontAlgn="base" hangingPunct="0">
        <a:lnSpc>
          <a:spcPct val="120000"/>
        </a:lnSpc>
        <a:spcBef>
          <a:spcPct val="20000"/>
        </a:spcBef>
        <a:spcAft>
          <a:spcPct val="0"/>
        </a:spcAft>
        <a:buClr>
          <a:srgbClr val="00418F"/>
        </a:buClr>
        <a:buChar char="-"/>
        <a:defRPr>
          <a:solidFill>
            <a:schemeClr val="tx1"/>
          </a:solidFill>
          <a:latin typeface="Arial Unicode MS" pitchFamily="34" charset="-128"/>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789363" y="1181178"/>
            <a:ext cx="5354637" cy="457200"/>
          </a:xfrm>
        </p:spPr>
        <p:txBody>
          <a:bodyPr/>
          <a:lstStyle/>
          <a:p>
            <a:r>
              <a:rPr lang="de-DE" sz="4000" dirty="0"/>
              <a:t>Network-</a:t>
            </a:r>
            <a:r>
              <a:rPr lang="de-DE" sz="4000" dirty="0" err="1"/>
              <a:t>based</a:t>
            </a:r>
            <a:r>
              <a:rPr lang="de-DE" sz="4000" dirty="0"/>
              <a:t> </a:t>
            </a:r>
            <a:r>
              <a:rPr lang="de-DE" sz="4000" dirty="0" err="1"/>
              <a:t>Localization</a:t>
            </a:r>
            <a:r>
              <a:rPr lang="de-DE" sz="4000" dirty="0"/>
              <a:t> </a:t>
            </a:r>
            <a:r>
              <a:rPr lang="de-DE" sz="4000" dirty="0" err="1"/>
              <a:t>of</a:t>
            </a:r>
            <a:r>
              <a:rPr lang="de-DE" sz="4000" dirty="0"/>
              <a:t> </a:t>
            </a:r>
            <a:r>
              <a:rPr lang="de-DE" sz="4000" dirty="0" err="1"/>
              <a:t>Wi-Fi</a:t>
            </a:r>
            <a:r>
              <a:rPr lang="de-DE" sz="4000" dirty="0"/>
              <a:t> Devices</a:t>
            </a:r>
            <a:endParaRPr lang="de-DE" sz="4000" dirty="0" smtClean="0"/>
          </a:p>
        </p:txBody>
      </p:sp>
      <p:sp>
        <p:nvSpPr>
          <p:cNvPr id="5" name="Text Placeholder 2"/>
          <p:cNvSpPr txBox="1">
            <a:spLocks/>
          </p:cNvSpPr>
          <p:nvPr/>
        </p:nvSpPr>
        <p:spPr bwMode="auto">
          <a:xfrm>
            <a:off x="528321" y="3712706"/>
            <a:ext cx="84328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10000"/>
              </a:lnSpc>
              <a:spcBef>
                <a:spcPct val="20000"/>
              </a:spcBef>
              <a:spcAft>
                <a:spcPct val="0"/>
              </a:spcAft>
              <a:buClr>
                <a:srgbClr val="00418F"/>
              </a:buClr>
              <a:buSzTx/>
              <a:buFont typeface="Wingdings 2" pitchFamily="-106" charset="2"/>
              <a:buNone/>
              <a:tabLst/>
              <a:defRPr/>
            </a:pPr>
            <a:r>
              <a:rPr kumimoji="0" lang="de-DE" sz="2200" b="0" i="0" strike="noStrike" kern="0" cap="none" spc="0" normalizeH="0" baseline="0" noProof="0" dirty="0" err="1" smtClean="0">
                <a:ln>
                  <a:noFill/>
                </a:ln>
                <a:solidFill>
                  <a:schemeClr val="bg1"/>
                </a:solidFill>
                <a:effectLst/>
                <a:uLnTx/>
                <a:uFillTx/>
                <a:latin typeface="Helvetica Neue" pitchFamily="2"/>
              </a:rPr>
              <a:t>Davi</a:t>
            </a:r>
            <a:r>
              <a:rPr lang="de-DE" sz="2200" kern="0" dirty="0" smtClean="0">
                <a:solidFill>
                  <a:schemeClr val="bg1"/>
                </a:solidFill>
                <a:latin typeface="Helvetica Neue" pitchFamily="2"/>
              </a:rPr>
              <a:t>d </a:t>
            </a:r>
            <a:r>
              <a:rPr lang="de-DE" sz="2200" kern="0" dirty="0" err="1" smtClean="0">
                <a:solidFill>
                  <a:schemeClr val="bg1"/>
                </a:solidFill>
                <a:latin typeface="Helvetica Neue" pitchFamily="2"/>
              </a:rPr>
              <a:t>Schunke</a:t>
            </a:r>
            <a:endParaRPr lang="de-DE" sz="2200" kern="0" dirty="0" smtClean="0">
              <a:solidFill>
                <a:schemeClr val="bg1"/>
              </a:solidFill>
              <a:latin typeface="Helvetica Neue" pitchFamily="2"/>
            </a:endParaRPr>
          </a:p>
          <a:p>
            <a:pPr marL="342900" marR="0" lvl="0" indent="-342900" algn="l" defTabSz="914400" rtl="0" eaLnBrk="0" fontAlgn="base" latinLnBrk="0" hangingPunct="0">
              <a:lnSpc>
                <a:spcPct val="110000"/>
              </a:lnSpc>
              <a:spcBef>
                <a:spcPct val="20000"/>
              </a:spcBef>
              <a:spcAft>
                <a:spcPct val="0"/>
              </a:spcAft>
              <a:buClr>
                <a:srgbClr val="00418F"/>
              </a:buClr>
              <a:buSzTx/>
              <a:buFont typeface="Wingdings 2" pitchFamily="-106" charset="2"/>
              <a:buNone/>
              <a:tabLst/>
              <a:defRPr/>
            </a:pPr>
            <a:endParaRPr kumimoji="0" lang="de-DE" sz="2200" b="0" i="0" strike="noStrike" kern="0" cap="none" spc="0" normalizeH="0" baseline="0" noProof="0" dirty="0">
              <a:ln>
                <a:noFill/>
              </a:ln>
              <a:solidFill>
                <a:schemeClr val="bg1"/>
              </a:solidFill>
              <a:effectLst/>
              <a:uLnTx/>
              <a:uFillTx/>
              <a:latin typeface="Helvetica Neue" pitchFamily="2"/>
            </a:endParaRPr>
          </a:p>
          <a:p>
            <a:pPr marL="342900" marR="0" lvl="0" indent="-342900" algn="l" defTabSz="914400" rtl="0" eaLnBrk="0" fontAlgn="base" latinLnBrk="0" hangingPunct="0">
              <a:lnSpc>
                <a:spcPct val="110000"/>
              </a:lnSpc>
              <a:spcBef>
                <a:spcPct val="20000"/>
              </a:spcBef>
              <a:spcAft>
                <a:spcPct val="0"/>
              </a:spcAft>
              <a:buClr>
                <a:srgbClr val="00418F"/>
              </a:buClr>
              <a:buSzTx/>
              <a:buFont typeface="Wingdings 2" pitchFamily="-106" charset="2"/>
              <a:buNone/>
              <a:tabLst/>
              <a:defRPr/>
            </a:pPr>
            <a:r>
              <a:rPr lang="de-DE" sz="2200" kern="0" dirty="0" smtClean="0">
                <a:solidFill>
                  <a:schemeClr val="bg1"/>
                </a:solidFill>
                <a:latin typeface="Helvetica Neue" pitchFamily="2"/>
              </a:rPr>
              <a:t>Supervisors: Nicolai Viol, Martin Henze</a:t>
            </a:r>
            <a:endParaRPr kumimoji="0" lang="de-DE" sz="2200" b="0" i="0" strike="noStrike" kern="0" cap="none" spc="0" normalizeH="0" baseline="0" noProof="0" dirty="0" smtClean="0">
              <a:ln>
                <a:noFill/>
              </a:ln>
              <a:solidFill>
                <a:schemeClr val="bg1"/>
              </a:solidFill>
              <a:effectLst/>
              <a:uLnTx/>
              <a:uFillTx/>
              <a:latin typeface="Helvetica Neue" pitchFamily="2"/>
            </a:endParaRPr>
          </a:p>
        </p:txBody>
      </p:sp>
      <p:sp>
        <p:nvSpPr>
          <p:cNvPr id="7" name="TextBox 6"/>
          <p:cNvSpPr txBox="1"/>
          <p:nvPr/>
        </p:nvSpPr>
        <p:spPr>
          <a:xfrm>
            <a:off x="4736892" y="5963170"/>
            <a:ext cx="4402664" cy="338554"/>
          </a:xfrm>
          <a:prstGeom prst="rect">
            <a:avLst/>
          </a:prstGeom>
          <a:noFill/>
        </p:spPr>
        <p:txBody>
          <a:bodyPr wrap="square" rtlCol="0">
            <a:spAutoFit/>
          </a:bodyPr>
          <a:lstStyle/>
          <a:p>
            <a:pPr algn="r"/>
            <a:r>
              <a:rPr lang="de-DE" sz="1600" dirty="0" smtClean="0">
                <a:solidFill>
                  <a:schemeClr val="bg1"/>
                </a:solidFill>
                <a:latin typeface="Helvetica Neue" pitchFamily="2"/>
                <a:cs typeface="Arial" pitchFamily="34" charset="0"/>
              </a:rPr>
              <a:t>Bachelor Final Talk, Juni 2013</a:t>
            </a:r>
            <a:endParaRPr lang="de-DE" sz="1600" dirty="0">
              <a:solidFill>
                <a:schemeClr val="bg1"/>
              </a:solidFill>
              <a:latin typeface="Helvetica Neue" pitchFamily="2"/>
              <a:cs typeface="Arial"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025952">
            <a:off x="842592" y="1234519"/>
            <a:ext cx="1882299" cy="1882299"/>
          </a:xfrm>
          <a:prstGeom prst="rect">
            <a:avLst/>
          </a:prstGeom>
          <a:ln w="88900" cap="flat" cmpd="sng" algn="ctr">
            <a:solidFill>
              <a:schemeClr val="bg1"/>
            </a:solidFill>
            <a:prstDash val="solid"/>
            <a:miter lim="800000"/>
            <a:headEnd type="none" w="med" len="med"/>
            <a:tailEnd type="none" w="med" len="med"/>
          </a:ln>
          <a:effectLst>
            <a:outerShdw blurRad="50800" dist="38100" dir="2700000">
              <a:srgbClr val="000000">
                <a:alpha val="43000"/>
              </a:srgbClr>
            </a:outerShdw>
          </a:effec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Evaluation – Traffic Amount</a:t>
            </a:r>
            <a:endParaRPr lang="de-DE" dirty="0"/>
          </a:p>
        </p:txBody>
      </p:sp>
      <p:pic>
        <p:nvPicPr>
          <p:cNvPr id="8" name="Bild 7" descr="figure_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9200" y="1364478"/>
            <a:ext cx="6904800" cy="2596749"/>
          </a:xfrm>
          <a:prstGeom prst="rect">
            <a:avLst/>
          </a:prstGeom>
        </p:spPr>
      </p:pic>
      <p:sp>
        <p:nvSpPr>
          <p:cNvPr id="3" name="Inhaltsplatzhalter 2"/>
          <p:cNvSpPr>
            <a:spLocks noGrp="1"/>
          </p:cNvSpPr>
          <p:nvPr>
            <p:ph sz="quarter" idx="10"/>
          </p:nvPr>
        </p:nvSpPr>
        <p:spPr>
          <a:xfrm>
            <a:off x="73474" y="769377"/>
            <a:ext cx="8890394" cy="599141"/>
          </a:xfrm>
        </p:spPr>
        <p:txBody>
          <a:bodyPr/>
          <a:lstStyle/>
          <a:p>
            <a:r>
              <a:rPr lang="en-US" dirty="0" smtClean="0"/>
              <a:t>Unassociated</a:t>
            </a:r>
          </a:p>
        </p:txBody>
      </p:sp>
      <p:sp>
        <p:nvSpPr>
          <p:cNvPr id="5" name="Inhaltsplatzhalter 2"/>
          <p:cNvSpPr txBox="1">
            <a:spLocks/>
          </p:cNvSpPr>
          <p:nvPr/>
        </p:nvSpPr>
        <p:spPr bwMode="auto">
          <a:xfrm>
            <a:off x="114907" y="4068565"/>
            <a:ext cx="8890394" cy="20589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0000"/>
              </a:lnSpc>
              <a:spcBef>
                <a:spcPct val="20000"/>
              </a:spcBef>
              <a:spcAft>
                <a:spcPct val="0"/>
              </a:spcAft>
              <a:buClr>
                <a:srgbClr val="004290"/>
              </a:buClr>
              <a:buFont typeface="Wingdings 2" pitchFamily="-106" charset="2"/>
              <a:buChar char=""/>
              <a:defRPr sz="2400" b="1">
                <a:solidFill>
                  <a:srgbClr val="004290"/>
                </a:solidFill>
                <a:latin typeface="Helvetica Neue" pitchFamily="2"/>
                <a:ea typeface="Arial Unicode MS" pitchFamily="-108" charset="0"/>
                <a:cs typeface="Arial"/>
              </a:defRPr>
            </a:lvl1pPr>
            <a:lvl2pPr marL="742950" indent="-285750" algn="l" rtl="0" eaLnBrk="0" fontAlgn="base" hangingPunct="0">
              <a:lnSpc>
                <a:spcPct val="120000"/>
              </a:lnSpc>
              <a:spcBef>
                <a:spcPct val="20000"/>
              </a:spcBef>
              <a:spcAft>
                <a:spcPct val="0"/>
              </a:spcAft>
              <a:buClr>
                <a:srgbClr val="004290"/>
              </a:buClr>
              <a:buFont typeface="Wingdings 3" pitchFamily="-106" charset="2"/>
              <a:buChar char=""/>
              <a:defRPr sz="2000">
                <a:solidFill>
                  <a:schemeClr val="tx1"/>
                </a:solidFill>
                <a:latin typeface="Helvetica Neue" pitchFamily="2"/>
                <a:ea typeface="Arial Unicode MS" pitchFamily="-108" charset="0"/>
                <a:cs typeface="Arial"/>
              </a:defRPr>
            </a:lvl2pPr>
            <a:lvl3pPr marL="1143000" indent="-228600" algn="l" rtl="0" eaLnBrk="0" fontAlgn="base" hangingPunct="0">
              <a:lnSpc>
                <a:spcPct val="120000"/>
              </a:lnSpc>
              <a:spcBef>
                <a:spcPct val="20000"/>
              </a:spcBef>
              <a:spcAft>
                <a:spcPct val="0"/>
              </a:spcAft>
              <a:buClr>
                <a:srgbClr val="004290"/>
              </a:buClr>
              <a:buFont typeface="Wingdings 2" pitchFamily="-106" charset="2"/>
              <a:buChar char="¾"/>
              <a:defRPr>
                <a:solidFill>
                  <a:schemeClr val="tx1"/>
                </a:solidFill>
                <a:latin typeface="Helvetica Neue" pitchFamily="2"/>
                <a:ea typeface="Arial Unicode MS" pitchFamily="-108" charset="0"/>
                <a:cs typeface="Arial"/>
              </a:defRPr>
            </a:lvl3pPr>
            <a:lvl4pPr marL="1562100" indent="-228600" algn="l" rtl="0" eaLnBrk="0" fontAlgn="base" hangingPunct="0">
              <a:lnSpc>
                <a:spcPct val="120000"/>
              </a:lnSpc>
              <a:spcBef>
                <a:spcPct val="20000"/>
              </a:spcBef>
              <a:spcAft>
                <a:spcPct val="0"/>
              </a:spcAft>
              <a:buClr>
                <a:srgbClr val="004290"/>
              </a:buClr>
              <a:buFont typeface="Wingdings 3" pitchFamily="-106" charset="2"/>
              <a:buChar char="¬"/>
              <a:defRPr>
                <a:solidFill>
                  <a:schemeClr val="tx1"/>
                </a:solidFill>
                <a:latin typeface="Helvetica Neue" pitchFamily="2"/>
                <a:ea typeface="Arial Unicode MS" pitchFamily="-108" charset="0"/>
                <a:cs typeface="Arial"/>
              </a:defRPr>
            </a:lvl4pPr>
            <a:lvl5pPr marL="1981200" indent="-228600" algn="l" rtl="0" eaLnBrk="0" fontAlgn="base" hangingPunct="0">
              <a:lnSpc>
                <a:spcPct val="120000"/>
              </a:lnSpc>
              <a:spcBef>
                <a:spcPct val="20000"/>
              </a:spcBef>
              <a:spcAft>
                <a:spcPct val="0"/>
              </a:spcAft>
              <a:buClr>
                <a:srgbClr val="004290"/>
              </a:buClr>
              <a:buChar char="-"/>
              <a:defRPr>
                <a:solidFill>
                  <a:schemeClr val="tx1"/>
                </a:solidFill>
                <a:latin typeface="Helvetica Neue" pitchFamily="2"/>
                <a:ea typeface="Arial Unicode MS" pitchFamily="-108" charset="0"/>
                <a:cs typeface="Arial"/>
              </a:defRPr>
            </a:lvl5pPr>
            <a:lvl6pPr marL="2438400" indent="-228600" algn="l" rtl="0" eaLnBrk="0" fontAlgn="base" hangingPunct="0">
              <a:lnSpc>
                <a:spcPct val="120000"/>
              </a:lnSpc>
              <a:spcBef>
                <a:spcPct val="20000"/>
              </a:spcBef>
              <a:spcAft>
                <a:spcPct val="0"/>
              </a:spcAft>
              <a:buClr>
                <a:srgbClr val="00418F"/>
              </a:buClr>
              <a:buChar char="-"/>
              <a:defRPr>
                <a:solidFill>
                  <a:schemeClr val="tx1"/>
                </a:solidFill>
                <a:latin typeface="Arial Unicode MS" pitchFamily="34" charset="-128"/>
              </a:defRPr>
            </a:lvl6pPr>
            <a:lvl7pPr marL="2895600" indent="-228600" algn="l" rtl="0" eaLnBrk="0" fontAlgn="base" hangingPunct="0">
              <a:lnSpc>
                <a:spcPct val="120000"/>
              </a:lnSpc>
              <a:spcBef>
                <a:spcPct val="20000"/>
              </a:spcBef>
              <a:spcAft>
                <a:spcPct val="0"/>
              </a:spcAft>
              <a:buClr>
                <a:srgbClr val="00418F"/>
              </a:buClr>
              <a:buChar char="-"/>
              <a:defRPr>
                <a:solidFill>
                  <a:schemeClr val="tx1"/>
                </a:solidFill>
                <a:latin typeface="Arial Unicode MS" pitchFamily="34" charset="-128"/>
              </a:defRPr>
            </a:lvl7pPr>
            <a:lvl8pPr marL="3352800" indent="-228600" algn="l" rtl="0" eaLnBrk="0" fontAlgn="base" hangingPunct="0">
              <a:lnSpc>
                <a:spcPct val="120000"/>
              </a:lnSpc>
              <a:spcBef>
                <a:spcPct val="20000"/>
              </a:spcBef>
              <a:spcAft>
                <a:spcPct val="0"/>
              </a:spcAft>
              <a:buClr>
                <a:srgbClr val="00418F"/>
              </a:buClr>
              <a:buChar char="-"/>
              <a:defRPr>
                <a:solidFill>
                  <a:schemeClr val="tx1"/>
                </a:solidFill>
                <a:latin typeface="Arial Unicode MS" pitchFamily="34" charset="-128"/>
              </a:defRPr>
            </a:lvl8pPr>
            <a:lvl9pPr marL="3810000" indent="-228600" algn="l" rtl="0" eaLnBrk="0" fontAlgn="base" hangingPunct="0">
              <a:lnSpc>
                <a:spcPct val="120000"/>
              </a:lnSpc>
              <a:spcBef>
                <a:spcPct val="20000"/>
              </a:spcBef>
              <a:spcAft>
                <a:spcPct val="0"/>
              </a:spcAft>
              <a:buClr>
                <a:srgbClr val="00418F"/>
              </a:buClr>
              <a:buChar char="-"/>
              <a:defRPr>
                <a:solidFill>
                  <a:schemeClr val="tx1"/>
                </a:solidFill>
                <a:latin typeface="Arial Unicode MS" pitchFamily="34" charset="-128"/>
              </a:defRPr>
            </a:lvl9pPr>
          </a:lstStyle>
          <a:p>
            <a:pPr>
              <a:lnSpc>
                <a:spcPct val="200000"/>
              </a:lnSpc>
            </a:pPr>
            <a:r>
              <a:rPr lang="en-US" dirty="0" smtClean="0"/>
              <a:t>iPhone only few traffic by probe requests</a:t>
            </a:r>
          </a:p>
          <a:p>
            <a:pPr>
              <a:lnSpc>
                <a:spcPct val="200000"/>
              </a:lnSpc>
            </a:pPr>
            <a:r>
              <a:rPr lang="en-US" dirty="0" smtClean="0">
                <a:solidFill>
                  <a:srgbClr val="0D0D0D"/>
                </a:solidFill>
              </a:rPr>
              <a:t>MacBook </a:t>
            </a:r>
            <a:r>
              <a:rPr lang="en-US" dirty="0" smtClean="0">
                <a:solidFill>
                  <a:srgbClr val="0D0D0D"/>
                </a:solidFill>
              </a:rPr>
              <a:t>no traffic at all</a:t>
            </a:r>
          </a:p>
          <a:p>
            <a:pPr>
              <a:lnSpc>
                <a:spcPct val="200000"/>
              </a:lnSpc>
            </a:pPr>
            <a:endParaRPr lang="en-US" dirty="0" smtClean="0"/>
          </a:p>
        </p:txBody>
      </p:sp>
      <p:sp>
        <p:nvSpPr>
          <p:cNvPr id="4" name="Textfeld 3"/>
          <p:cNvSpPr txBox="1"/>
          <p:nvPr/>
        </p:nvSpPr>
        <p:spPr>
          <a:xfrm>
            <a:off x="177155" y="1910993"/>
            <a:ext cx="2173003" cy="747897"/>
          </a:xfrm>
          <a:prstGeom prst="rect">
            <a:avLst/>
          </a:prstGeom>
          <a:noFill/>
        </p:spPr>
        <p:txBody>
          <a:bodyPr wrap="none" rtlCol="0">
            <a:spAutoFit/>
          </a:bodyPr>
          <a:lstStyle/>
          <a:p>
            <a:pPr>
              <a:lnSpc>
                <a:spcPct val="120000"/>
              </a:lnSpc>
            </a:pPr>
            <a:r>
              <a:rPr lang="en-US" sz="1800" b="1" dirty="0" smtClean="0"/>
              <a:t>Frames / Iterations:</a:t>
            </a:r>
          </a:p>
          <a:p>
            <a:pPr>
              <a:lnSpc>
                <a:spcPct val="120000"/>
              </a:lnSpc>
            </a:pPr>
            <a:r>
              <a:rPr lang="en-US" sz="1800" dirty="0"/>
              <a:t>41 / 16 </a:t>
            </a:r>
            <a:endParaRPr lang="en-US" sz="1800" dirty="0"/>
          </a:p>
        </p:txBody>
      </p:sp>
    </p:spTree>
    <p:extLst>
      <p:ext uri="{BB962C8B-B14F-4D97-AF65-F5344CB8AC3E}">
        <p14:creationId xmlns:p14="http://schemas.microsoft.com/office/powerpoint/2010/main" val="83218537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Evaluation – Traffic Amount</a:t>
            </a:r>
            <a:endParaRPr lang="de-DE" dirty="0"/>
          </a:p>
        </p:txBody>
      </p:sp>
      <p:pic>
        <p:nvPicPr>
          <p:cNvPr id="5" name="Bild 4" descr="amount-associated.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9378" y="765979"/>
            <a:ext cx="6904622" cy="5205023"/>
          </a:xfrm>
          <a:prstGeom prst="rect">
            <a:avLst/>
          </a:prstGeom>
        </p:spPr>
      </p:pic>
      <p:sp>
        <p:nvSpPr>
          <p:cNvPr id="3" name="Inhaltsplatzhalter 2"/>
          <p:cNvSpPr>
            <a:spLocks noGrp="1"/>
          </p:cNvSpPr>
          <p:nvPr>
            <p:ph sz="quarter" idx="10"/>
          </p:nvPr>
        </p:nvSpPr>
        <p:spPr>
          <a:xfrm>
            <a:off x="73474" y="769377"/>
            <a:ext cx="8890394" cy="525167"/>
          </a:xfrm>
        </p:spPr>
        <p:txBody>
          <a:bodyPr/>
          <a:lstStyle/>
          <a:p>
            <a:r>
              <a:rPr lang="de-DE" dirty="0" smtClean="0"/>
              <a:t>Associated</a:t>
            </a:r>
          </a:p>
        </p:txBody>
      </p:sp>
      <p:sp>
        <p:nvSpPr>
          <p:cNvPr id="6" name="Inhaltsplatzhalter 2"/>
          <p:cNvSpPr txBox="1">
            <a:spLocks/>
          </p:cNvSpPr>
          <p:nvPr/>
        </p:nvSpPr>
        <p:spPr bwMode="auto">
          <a:xfrm>
            <a:off x="164225" y="5804057"/>
            <a:ext cx="8890394" cy="5251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0000"/>
              </a:lnSpc>
              <a:spcBef>
                <a:spcPct val="20000"/>
              </a:spcBef>
              <a:spcAft>
                <a:spcPct val="0"/>
              </a:spcAft>
              <a:buClr>
                <a:srgbClr val="004290"/>
              </a:buClr>
              <a:buFont typeface="Wingdings 2" pitchFamily="-106" charset="2"/>
              <a:buChar char=""/>
              <a:defRPr sz="2400" b="1">
                <a:solidFill>
                  <a:srgbClr val="004290"/>
                </a:solidFill>
                <a:latin typeface="Helvetica Neue" pitchFamily="2"/>
                <a:ea typeface="Arial Unicode MS" pitchFamily="-108" charset="0"/>
                <a:cs typeface="Arial"/>
              </a:defRPr>
            </a:lvl1pPr>
            <a:lvl2pPr marL="742950" indent="-285750" algn="l" rtl="0" eaLnBrk="0" fontAlgn="base" hangingPunct="0">
              <a:lnSpc>
                <a:spcPct val="120000"/>
              </a:lnSpc>
              <a:spcBef>
                <a:spcPct val="20000"/>
              </a:spcBef>
              <a:spcAft>
                <a:spcPct val="0"/>
              </a:spcAft>
              <a:buClr>
                <a:srgbClr val="004290"/>
              </a:buClr>
              <a:buFont typeface="Wingdings 3" pitchFamily="-106" charset="2"/>
              <a:buChar char=""/>
              <a:defRPr sz="2000">
                <a:solidFill>
                  <a:schemeClr val="tx1"/>
                </a:solidFill>
                <a:latin typeface="Helvetica Neue" pitchFamily="2"/>
                <a:ea typeface="Arial Unicode MS" pitchFamily="-108" charset="0"/>
                <a:cs typeface="Arial"/>
              </a:defRPr>
            </a:lvl2pPr>
            <a:lvl3pPr marL="1143000" indent="-228600" algn="l" rtl="0" eaLnBrk="0" fontAlgn="base" hangingPunct="0">
              <a:lnSpc>
                <a:spcPct val="120000"/>
              </a:lnSpc>
              <a:spcBef>
                <a:spcPct val="20000"/>
              </a:spcBef>
              <a:spcAft>
                <a:spcPct val="0"/>
              </a:spcAft>
              <a:buClr>
                <a:srgbClr val="004290"/>
              </a:buClr>
              <a:buFont typeface="Wingdings 2" pitchFamily="-106" charset="2"/>
              <a:buChar char="¾"/>
              <a:defRPr>
                <a:solidFill>
                  <a:schemeClr val="tx1"/>
                </a:solidFill>
                <a:latin typeface="Helvetica Neue" pitchFamily="2"/>
                <a:ea typeface="Arial Unicode MS" pitchFamily="-108" charset="0"/>
                <a:cs typeface="Arial"/>
              </a:defRPr>
            </a:lvl3pPr>
            <a:lvl4pPr marL="1562100" indent="-228600" algn="l" rtl="0" eaLnBrk="0" fontAlgn="base" hangingPunct="0">
              <a:lnSpc>
                <a:spcPct val="120000"/>
              </a:lnSpc>
              <a:spcBef>
                <a:spcPct val="20000"/>
              </a:spcBef>
              <a:spcAft>
                <a:spcPct val="0"/>
              </a:spcAft>
              <a:buClr>
                <a:srgbClr val="004290"/>
              </a:buClr>
              <a:buFont typeface="Wingdings 3" pitchFamily="-106" charset="2"/>
              <a:buChar char="¬"/>
              <a:defRPr>
                <a:solidFill>
                  <a:schemeClr val="tx1"/>
                </a:solidFill>
                <a:latin typeface="Helvetica Neue" pitchFamily="2"/>
                <a:ea typeface="Arial Unicode MS" pitchFamily="-108" charset="0"/>
                <a:cs typeface="Arial"/>
              </a:defRPr>
            </a:lvl4pPr>
            <a:lvl5pPr marL="1981200" indent="-228600" algn="l" rtl="0" eaLnBrk="0" fontAlgn="base" hangingPunct="0">
              <a:lnSpc>
                <a:spcPct val="120000"/>
              </a:lnSpc>
              <a:spcBef>
                <a:spcPct val="20000"/>
              </a:spcBef>
              <a:spcAft>
                <a:spcPct val="0"/>
              </a:spcAft>
              <a:buClr>
                <a:srgbClr val="004290"/>
              </a:buClr>
              <a:buChar char="-"/>
              <a:defRPr>
                <a:solidFill>
                  <a:schemeClr val="tx1"/>
                </a:solidFill>
                <a:latin typeface="Helvetica Neue" pitchFamily="2"/>
                <a:ea typeface="Arial Unicode MS" pitchFamily="-108" charset="0"/>
                <a:cs typeface="Arial"/>
              </a:defRPr>
            </a:lvl5pPr>
            <a:lvl6pPr marL="2438400" indent="-228600" algn="l" rtl="0" eaLnBrk="0" fontAlgn="base" hangingPunct="0">
              <a:lnSpc>
                <a:spcPct val="120000"/>
              </a:lnSpc>
              <a:spcBef>
                <a:spcPct val="20000"/>
              </a:spcBef>
              <a:spcAft>
                <a:spcPct val="0"/>
              </a:spcAft>
              <a:buClr>
                <a:srgbClr val="00418F"/>
              </a:buClr>
              <a:buChar char="-"/>
              <a:defRPr>
                <a:solidFill>
                  <a:schemeClr val="tx1"/>
                </a:solidFill>
                <a:latin typeface="Arial Unicode MS" pitchFamily="34" charset="-128"/>
              </a:defRPr>
            </a:lvl6pPr>
            <a:lvl7pPr marL="2895600" indent="-228600" algn="l" rtl="0" eaLnBrk="0" fontAlgn="base" hangingPunct="0">
              <a:lnSpc>
                <a:spcPct val="120000"/>
              </a:lnSpc>
              <a:spcBef>
                <a:spcPct val="20000"/>
              </a:spcBef>
              <a:spcAft>
                <a:spcPct val="0"/>
              </a:spcAft>
              <a:buClr>
                <a:srgbClr val="00418F"/>
              </a:buClr>
              <a:buChar char="-"/>
              <a:defRPr>
                <a:solidFill>
                  <a:schemeClr val="tx1"/>
                </a:solidFill>
                <a:latin typeface="Arial Unicode MS" pitchFamily="34" charset="-128"/>
              </a:defRPr>
            </a:lvl7pPr>
            <a:lvl8pPr marL="3352800" indent="-228600" algn="l" rtl="0" eaLnBrk="0" fontAlgn="base" hangingPunct="0">
              <a:lnSpc>
                <a:spcPct val="120000"/>
              </a:lnSpc>
              <a:spcBef>
                <a:spcPct val="20000"/>
              </a:spcBef>
              <a:spcAft>
                <a:spcPct val="0"/>
              </a:spcAft>
              <a:buClr>
                <a:srgbClr val="00418F"/>
              </a:buClr>
              <a:buChar char="-"/>
              <a:defRPr>
                <a:solidFill>
                  <a:schemeClr val="tx1"/>
                </a:solidFill>
                <a:latin typeface="Arial Unicode MS" pitchFamily="34" charset="-128"/>
              </a:defRPr>
            </a:lvl8pPr>
            <a:lvl9pPr marL="3810000" indent="-228600" algn="l" rtl="0" eaLnBrk="0" fontAlgn="base" hangingPunct="0">
              <a:lnSpc>
                <a:spcPct val="120000"/>
              </a:lnSpc>
              <a:spcBef>
                <a:spcPct val="20000"/>
              </a:spcBef>
              <a:spcAft>
                <a:spcPct val="0"/>
              </a:spcAft>
              <a:buClr>
                <a:srgbClr val="00418F"/>
              </a:buClr>
              <a:buChar char="-"/>
              <a:defRPr>
                <a:solidFill>
                  <a:schemeClr val="tx1"/>
                </a:solidFill>
                <a:latin typeface="Arial Unicode MS" pitchFamily="34" charset="-128"/>
              </a:defRPr>
            </a:lvl9pPr>
          </a:lstStyle>
          <a:p>
            <a:r>
              <a:rPr lang="de-DE" dirty="0" smtClean="0"/>
              <a:t>Traffic </a:t>
            </a:r>
            <a:r>
              <a:rPr lang="de-DE" dirty="0" err="1" smtClean="0"/>
              <a:t>amount</a:t>
            </a:r>
            <a:r>
              <a:rPr lang="de-DE" dirty="0" smtClean="0"/>
              <a:t> </a:t>
            </a:r>
            <a:r>
              <a:rPr lang="de-DE" dirty="0" smtClean="0"/>
              <a:t>due </a:t>
            </a:r>
            <a:r>
              <a:rPr lang="de-DE" dirty="0" err="1" smtClean="0"/>
              <a:t>to</a:t>
            </a:r>
            <a:r>
              <a:rPr lang="de-DE" dirty="0" smtClean="0"/>
              <a:t> </a:t>
            </a:r>
            <a:r>
              <a:rPr lang="de-DE" dirty="0" err="1" smtClean="0"/>
              <a:t>background</a:t>
            </a:r>
            <a:r>
              <a:rPr lang="de-DE" dirty="0" smtClean="0"/>
              <a:t> </a:t>
            </a:r>
            <a:r>
              <a:rPr lang="de-DE" dirty="0" err="1" smtClean="0"/>
              <a:t>tasks</a:t>
            </a:r>
            <a:endParaRPr lang="de-DE" dirty="0" smtClean="0"/>
          </a:p>
        </p:txBody>
      </p:sp>
      <p:sp>
        <p:nvSpPr>
          <p:cNvPr id="7" name="Textfeld 6"/>
          <p:cNvSpPr txBox="1"/>
          <p:nvPr/>
        </p:nvSpPr>
        <p:spPr>
          <a:xfrm>
            <a:off x="177155" y="1701400"/>
            <a:ext cx="2173003" cy="747897"/>
          </a:xfrm>
          <a:prstGeom prst="rect">
            <a:avLst/>
          </a:prstGeom>
          <a:noFill/>
        </p:spPr>
        <p:txBody>
          <a:bodyPr wrap="none" rtlCol="0">
            <a:spAutoFit/>
          </a:bodyPr>
          <a:lstStyle/>
          <a:p>
            <a:pPr>
              <a:lnSpc>
                <a:spcPct val="120000"/>
              </a:lnSpc>
            </a:pPr>
            <a:r>
              <a:rPr lang="en-US" sz="1800" b="1" dirty="0" smtClean="0"/>
              <a:t>Frames / Iterations:</a:t>
            </a:r>
          </a:p>
          <a:p>
            <a:pPr>
              <a:lnSpc>
                <a:spcPct val="120000"/>
              </a:lnSpc>
            </a:pPr>
            <a:r>
              <a:rPr lang="en-US" sz="1800" dirty="0" smtClean="0"/>
              <a:t>199 / </a:t>
            </a:r>
            <a:r>
              <a:rPr lang="en-US" sz="1800" dirty="0"/>
              <a:t>3</a:t>
            </a:r>
            <a:r>
              <a:rPr lang="en-US" sz="1800" dirty="0" smtClean="0"/>
              <a:t>6 </a:t>
            </a:r>
            <a:endParaRPr lang="en-US" sz="1800" dirty="0"/>
          </a:p>
        </p:txBody>
      </p:sp>
      <p:sp>
        <p:nvSpPr>
          <p:cNvPr id="8" name="Textfeld 7"/>
          <p:cNvSpPr txBox="1"/>
          <p:nvPr/>
        </p:nvSpPr>
        <p:spPr>
          <a:xfrm>
            <a:off x="177155" y="3982263"/>
            <a:ext cx="2173003" cy="747897"/>
          </a:xfrm>
          <a:prstGeom prst="rect">
            <a:avLst/>
          </a:prstGeom>
          <a:noFill/>
        </p:spPr>
        <p:txBody>
          <a:bodyPr wrap="none" rtlCol="0">
            <a:spAutoFit/>
          </a:bodyPr>
          <a:lstStyle/>
          <a:p>
            <a:pPr>
              <a:lnSpc>
                <a:spcPct val="120000"/>
              </a:lnSpc>
            </a:pPr>
            <a:r>
              <a:rPr lang="en-US" sz="1800" b="1" dirty="0" smtClean="0"/>
              <a:t>Frames / Iterations:</a:t>
            </a:r>
          </a:p>
          <a:p>
            <a:pPr>
              <a:lnSpc>
                <a:spcPct val="120000"/>
              </a:lnSpc>
            </a:pPr>
            <a:r>
              <a:rPr lang="en-US" sz="1800" dirty="0" smtClean="0"/>
              <a:t>812 / 237 </a:t>
            </a:r>
            <a:endParaRPr lang="en-US" sz="1800" dirty="0"/>
          </a:p>
        </p:txBody>
      </p:sp>
    </p:spTree>
    <p:extLst>
      <p:ext uri="{BB962C8B-B14F-4D97-AF65-F5344CB8AC3E}">
        <p14:creationId xmlns:p14="http://schemas.microsoft.com/office/powerpoint/2010/main" val="415659497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Evaluation – Traffic Amount</a:t>
            </a:r>
            <a:endParaRPr lang="de-DE" dirty="0"/>
          </a:p>
        </p:txBody>
      </p:sp>
      <p:pic>
        <p:nvPicPr>
          <p:cNvPr id="4" name="Bild 3" descr="amount-adhoc.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9200" y="768158"/>
            <a:ext cx="6904800" cy="5205157"/>
          </a:xfrm>
          <a:prstGeom prst="rect">
            <a:avLst/>
          </a:prstGeom>
        </p:spPr>
      </p:pic>
      <p:sp>
        <p:nvSpPr>
          <p:cNvPr id="3" name="Inhaltsplatzhalter 2"/>
          <p:cNvSpPr>
            <a:spLocks noGrp="1"/>
          </p:cNvSpPr>
          <p:nvPr>
            <p:ph sz="quarter" idx="10"/>
          </p:nvPr>
        </p:nvSpPr>
        <p:spPr>
          <a:xfrm>
            <a:off x="73474" y="769377"/>
            <a:ext cx="8890394" cy="537496"/>
          </a:xfrm>
        </p:spPr>
        <p:txBody>
          <a:bodyPr/>
          <a:lstStyle/>
          <a:p>
            <a:r>
              <a:rPr lang="de-DE" dirty="0" smtClean="0"/>
              <a:t>Ad-hoc</a:t>
            </a:r>
            <a:endParaRPr lang="de-DE" dirty="0"/>
          </a:p>
        </p:txBody>
      </p:sp>
      <p:sp>
        <p:nvSpPr>
          <p:cNvPr id="5" name="Inhaltsplatzhalter 2"/>
          <p:cNvSpPr txBox="1">
            <a:spLocks/>
          </p:cNvSpPr>
          <p:nvPr/>
        </p:nvSpPr>
        <p:spPr bwMode="auto">
          <a:xfrm>
            <a:off x="114907" y="5791728"/>
            <a:ext cx="8890394" cy="5374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0000"/>
              </a:lnSpc>
              <a:spcBef>
                <a:spcPct val="20000"/>
              </a:spcBef>
              <a:spcAft>
                <a:spcPct val="0"/>
              </a:spcAft>
              <a:buClr>
                <a:srgbClr val="004290"/>
              </a:buClr>
              <a:buFont typeface="Wingdings 2" pitchFamily="-106" charset="2"/>
              <a:buChar char=""/>
              <a:defRPr sz="2400" b="1">
                <a:solidFill>
                  <a:srgbClr val="004290"/>
                </a:solidFill>
                <a:latin typeface="Helvetica Neue" pitchFamily="2"/>
                <a:ea typeface="Arial Unicode MS" pitchFamily="-108" charset="0"/>
                <a:cs typeface="Arial"/>
              </a:defRPr>
            </a:lvl1pPr>
            <a:lvl2pPr marL="742950" indent="-285750" algn="l" rtl="0" eaLnBrk="0" fontAlgn="base" hangingPunct="0">
              <a:lnSpc>
                <a:spcPct val="120000"/>
              </a:lnSpc>
              <a:spcBef>
                <a:spcPct val="20000"/>
              </a:spcBef>
              <a:spcAft>
                <a:spcPct val="0"/>
              </a:spcAft>
              <a:buClr>
                <a:srgbClr val="004290"/>
              </a:buClr>
              <a:buFont typeface="Wingdings 3" pitchFamily="-106" charset="2"/>
              <a:buChar char=""/>
              <a:defRPr sz="2000">
                <a:solidFill>
                  <a:schemeClr val="tx1"/>
                </a:solidFill>
                <a:latin typeface="Helvetica Neue" pitchFamily="2"/>
                <a:ea typeface="Arial Unicode MS" pitchFamily="-108" charset="0"/>
                <a:cs typeface="Arial"/>
              </a:defRPr>
            </a:lvl2pPr>
            <a:lvl3pPr marL="1143000" indent="-228600" algn="l" rtl="0" eaLnBrk="0" fontAlgn="base" hangingPunct="0">
              <a:lnSpc>
                <a:spcPct val="120000"/>
              </a:lnSpc>
              <a:spcBef>
                <a:spcPct val="20000"/>
              </a:spcBef>
              <a:spcAft>
                <a:spcPct val="0"/>
              </a:spcAft>
              <a:buClr>
                <a:srgbClr val="004290"/>
              </a:buClr>
              <a:buFont typeface="Wingdings 2" pitchFamily="-106" charset="2"/>
              <a:buChar char="¾"/>
              <a:defRPr>
                <a:solidFill>
                  <a:schemeClr val="tx1"/>
                </a:solidFill>
                <a:latin typeface="Helvetica Neue" pitchFamily="2"/>
                <a:ea typeface="Arial Unicode MS" pitchFamily="-108" charset="0"/>
                <a:cs typeface="Arial"/>
              </a:defRPr>
            </a:lvl3pPr>
            <a:lvl4pPr marL="1562100" indent="-228600" algn="l" rtl="0" eaLnBrk="0" fontAlgn="base" hangingPunct="0">
              <a:lnSpc>
                <a:spcPct val="120000"/>
              </a:lnSpc>
              <a:spcBef>
                <a:spcPct val="20000"/>
              </a:spcBef>
              <a:spcAft>
                <a:spcPct val="0"/>
              </a:spcAft>
              <a:buClr>
                <a:srgbClr val="004290"/>
              </a:buClr>
              <a:buFont typeface="Wingdings 3" pitchFamily="-106" charset="2"/>
              <a:buChar char="¬"/>
              <a:defRPr>
                <a:solidFill>
                  <a:schemeClr val="tx1"/>
                </a:solidFill>
                <a:latin typeface="Helvetica Neue" pitchFamily="2"/>
                <a:ea typeface="Arial Unicode MS" pitchFamily="-108" charset="0"/>
                <a:cs typeface="Arial"/>
              </a:defRPr>
            </a:lvl4pPr>
            <a:lvl5pPr marL="1981200" indent="-228600" algn="l" rtl="0" eaLnBrk="0" fontAlgn="base" hangingPunct="0">
              <a:lnSpc>
                <a:spcPct val="120000"/>
              </a:lnSpc>
              <a:spcBef>
                <a:spcPct val="20000"/>
              </a:spcBef>
              <a:spcAft>
                <a:spcPct val="0"/>
              </a:spcAft>
              <a:buClr>
                <a:srgbClr val="004290"/>
              </a:buClr>
              <a:buChar char="-"/>
              <a:defRPr>
                <a:solidFill>
                  <a:schemeClr val="tx1"/>
                </a:solidFill>
                <a:latin typeface="Helvetica Neue" pitchFamily="2"/>
                <a:ea typeface="Arial Unicode MS" pitchFamily="-108" charset="0"/>
                <a:cs typeface="Arial"/>
              </a:defRPr>
            </a:lvl5pPr>
            <a:lvl6pPr marL="2438400" indent="-228600" algn="l" rtl="0" eaLnBrk="0" fontAlgn="base" hangingPunct="0">
              <a:lnSpc>
                <a:spcPct val="120000"/>
              </a:lnSpc>
              <a:spcBef>
                <a:spcPct val="20000"/>
              </a:spcBef>
              <a:spcAft>
                <a:spcPct val="0"/>
              </a:spcAft>
              <a:buClr>
                <a:srgbClr val="00418F"/>
              </a:buClr>
              <a:buChar char="-"/>
              <a:defRPr>
                <a:solidFill>
                  <a:schemeClr val="tx1"/>
                </a:solidFill>
                <a:latin typeface="Arial Unicode MS" pitchFamily="34" charset="-128"/>
              </a:defRPr>
            </a:lvl6pPr>
            <a:lvl7pPr marL="2895600" indent="-228600" algn="l" rtl="0" eaLnBrk="0" fontAlgn="base" hangingPunct="0">
              <a:lnSpc>
                <a:spcPct val="120000"/>
              </a:lnSpc>
              <a:spcBef>
                <a:spcPct val="20000"/>
              </a:spcBef>
              <a:spcAft>
                <a:spcPct val="0"/>
              </a:spcAft>
              <a:buClr>
                <a:srgbClr val="00418F"/>
              </a:buClr>
              <a:buChar char="-"/>
              <a:defRPr>
                <a:solidFill>
                  <a:schemeClr val="tx1"/>
                </a:solidFill>
                <a:latin typeface="Arial Unicode MS" pitchFamily="34" charset="-128"/>
              </a:defRPr>
            </a:lvl7pPr>
            <a:lvl8pPr marL="3352800" indent="-228600" algn="l" rtl="0" eaLnBrk="0" fontAlgn="base" hangingPunct="0">
              <a:lnSpc>
                <a:spcPct val="120000"/>
              </a:lnSpc>
              <a:spcBef>
                <a:spcPct val="20000"/>
              </a:spcBef>
              <a:spcAft>
                <a:spcPct val="0"/>
              </a:spcAft>
              <a:buClr>
                <a:srgbClr val="00418F"/>
              </a:buClr>
              <a:buChar char="-"/>
              <a:defRPr>
                <a:solidFill>
                  <a:schemeClr val="tx1"/>
                </a:solidFill>
                <a:latin typeface="Arial Unicode MS" pitchFamily="34" charset="-128"/>
              </a:defRPr>
            </a:lvl8pPr>
            <a:lvl9pPr marL="3810000" indent="-228600" algn="l" rtl="0" eaLnBrk="0" fontAlgn="base" hangingPunct="0">
              <a:lnSpc>
                <a:spcPct val="120000"/>
              </a:lnSpc>
              <a:spcBef>
                <a:spcPct val="20000"/>
              </a:spcBef>
              <a:spcAft>
                <a:spcPct val="0"/>
              </a:spcAft>
              <a:buClr>
                <a:srgbClr val="00418F"/>
              </a:buClr>
              <a:buChar char="-"/>
              <a:defRPr>
                <a:solidFill>
                  <a:schemeClr val="tx1"/>
                </a:solidFill>
                <a:latin typeface="Arial Unicode MS" pitchFamily="34" charset="-128"/>
              </a:defRPr>
            </a:lvl9pPr>
          </a:lstStyle>
          <a:p>
            <a:r>
              <a:rPr lang="de-DE" dirty="0" err="1" smtClean="0"/>
              <a:t>Both</a:t>
            </a:r>
            <a:r>
              <a:rPr lang="de-DE" dirty="0" smtClean="0"/>
              <a:t> </a:t>
            </a:r>
            <a:r>
              <a:rPr lang="de-DE" dirty="0" err="1" smtClean="0"/>
              <a:t>similar</a:t>
            </a:r>
            <a:r>
              <a:rPr lang="de-DE" dirty="0" smtClean="0"/>
              <a:t> high </a:t>
            </a:r>
            <a:r>
              <a:rPr lang="de-DE" dirty="0" err="1" smtClean="0"/>
              <a:t>amount</a:t>
            </a:r>
            <a:r>
              <a:rPr lang="de-DE" dirty="0" smtClean="0"/>
              <a:t> due </a:t>
            </a:r>
            <a:r>
              <a:rPr lang="de-DE" dirty="0" err="1" smtClean="0"/>
              <a:t>to</a:t>
            </a:r>
            <a:r>
              <a:rPr lang="de-DE" dirty="0" smtClean="0"/>
              <a:t> </a:t>
            </a:r>
            <a:r>
              <a:rPr lang="de-DE" dirty="0" err="1" smtClean="0"/>
              <a:t>network</a:t>
            </a:r>
            <a:r>
              <a:rPr lang="de-DE" dirty="0"/>
              <a:t> </a:t>
            </a:r>
            <a:r>
              <a:rPr lang="de-DE" dirty="0" err="1"/>
              <a:t>maintenance</a:t>
            </a:r>
            <a:endParaRPr lang="de-DE" dirty="0"/>
          </a:p>
        </p:txBody>
      </p:sp>
      <p:sp>
        <p:nvSpPr>
          <p:cNvPr id="6" name="Textfeld 5"/>
          <p:cNvSpPr txBox="1"/>
          <p:nvPr/>
        </p:nvSpPr>
        <p:spPr>
          <a:xfrm>
            <a:off x="177155" y="1910993"/>
            <a:ext cx="2173003" cy="747897"/>
          </a:xfrm>
          <a:prstGeom prst="rect">
            <a:avLst/>
          </a:prstGeom>
          <a:noFill/>
        </p:spPr>
        <p:txBody>
          <a:bodyPr wrap="none" rtlCol="0">
            <a:spAutoFit/>
          </a:bodyPr>
          <a:lstStyle/>
          <a:p>
            <a:pPr>
              <a:lnSpc>
                <a:spcPct val="120000"/>
              </a:lnSpc>
            </a:pPr>
            <a:r>
              <a:rPr lang="en-US" sz="1800" b="1" dirty="0" smtClean="0"/>
              <a:t>Frames / Iterations:</a:t>
            </a:r>
          </a:p>
          <a:p>
            <a:pPr>
              <a:lnSpc>
                <a:spcPct val="120000"/>
              </a:lnSpc>
            </a:pPr>
            <a:r>
              <a:rPr lang="en-US" sz="1800" dirty="0" smtClean="0"/>
              <a:t>2908 / 1238</a:t>
            </a:r>
            <a:endParaRPr lang="en-US" sz="1800" dirty="0"/>
          </a:p>
        </p:txBody>
      </p:sp>
      <p:sp>
        <p:nvSpPr>
          <p:cNvPr id="7" name="Textfeld 6"/>
          <p:cNvSpPr txBox="1"/>
          <p:nvPr/>
        </p:nvSpPr>
        <p:spPr>
          <a:xfrm>
            <a:off x="169270" y="4048360"/>
            <a:ext cx="2173003" cy="747897"/>
          </a:xfrm>
          <a:prstGeom prst="rect">
            <a:avLst/>
          </a:prstGeom>
          <a:noFill/>
        </p:spPr>
        <p:txBody>
          <a:bodyPr wrap="none" rtlCol="0">
            <a:spAutoFit/>
          </a:bodyPr>
          <a:lstStyle/>
          <a:p>
            <a:pPr>
              <a:lnSpc>
                <a:spcPct val="120000"/>
              </a:lnSpc>
            </a:pPr>
            <a:r>
              <a:rPr lang="en-US" sz="1800" b="1" dirty="0" smtClean="0"/>
              <a:t>Frames / Iterations:</a:t>
            </a:r>
          </a:p>
          <a:p>
            <a:pPr>
              <a:lnSpc>
                <a:spcPct val="120000"/>
              </a:lnSpc>
            </a:pPr>
            <a:r>
              <a:rPr lang="en-US" sz="1800" dirty="0" smtClean="0"/>
              <a:t>2974 / 1262</a:t>
            </a:r>
            <a:endParaRPr lang="en-US" sz="1800" dirty="0"/>
          </a:p>
        </p:txBody>
      </p:sp>
    </p:spTree>
    <p:extLst>
      <p:ext uri="{BB962C8B-B14F-4D97-AF65-F5344CB8AC3E}">
        <p14:creationId xmlns:p14="http://schemas.microsoft.com/office/powerpoint/2010/main" val="76479224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Evaluation – Frame Injection</a:t>
            </a:r>
            <a:endParaRPr lang="en-US" dirty="0"/>
          </a:p>
        </p:txBody>
      </p:sp>
      <p:sp>
        <p:nvSpPr>
          <p:cNvPr id="3" name="Inhaltsplatzhalter 2"/>
          <p:cNvSpPr>
            <a:spLocks noGrp="1"/>
          </p:cNvSpPr>
          <p:nvPr>
            <p:ph sz="quarter" idx="10"/>
          </p:nvPr>
        </p:nvSpPr>
        <p:spPr/>
        <p:txBody>
          <a:bodyPr/>
          <a:lstStyle/>
          <a:p>
            <a:pPr>
              <a:lnSpc>
                <a:spcPct val="130000"/>
              </a:lnSpc>
            </a:pPr>
            <a:r>
              <a:rPr lang="en-US" dirty="0" smtClean="0"/>
              <a:t>Why evaluating frame injection?</a:t>
            </a:r>
          </a:p>
          <a:p>
            <a:pPr lvl="1">
              <a:lnSpc>
                <a:spcPct val="130000"/>
              </a:lnSpc>
            </a:pPr>
            <a:r>
              <a:rPr lang="en-US" dirty="0" smtClean="0"/>
              <a:t>Traffic amount can be insufficient for some applications</a:t>
            </a:r>
          </a:p>
          <a:p>
            <a:pPr lvl="1">
              <a:lnSpc>
                <a:spcPct val="130000"/>
              </a:lnSpc>
            </a:pPr>
            <a:r>
              <a:rPr lang="en-US" dirty="0" smtClean="0"/>
              <a:t>Depending on the mode and running tasks</a:t>
            </a:r>
          </a:p>
          <a:p>
            <a:pPr>
              <a:lnSpc>
                <a:spcPct val="130000"/>
              </a:lnSpc>
            </a:pPr>
            <a:r>
              <a:rPr lang="en-US" dirty="0" smtClean="0"/>
              <a:t>Try to increase the emitted wireless traffic</a:t>
            </a:r>
          </a:p>
          <a:p>
            <a:pPr lvl="1">
              <a:lnSpc>
                <a:spcPct val="130000"/>
              </a:lnSpc>
            </a:pPr>
            <a:r>
              <a:rPr lang="en-US" dirty="0" smtClean="0"/>
              <a:t>Just give ideas, no sufficient full evaluation</a:t>
            </a:r>
          </a:p>
          <a:p>
            <a:pPr lvl="1">
              <a:lnSpc>
                <a:spcPct val="130000"/>
              </a:lnSpc>
            </a:pPr>
            <a:r>
              <a:rPr lang="en-US" dirty="0" smtClean="0"/>
              <a:t>Manually send packets addressed to the target device</a:t>
            </a:r>
          </a:p>
          <a:p>
            <a:pPr lvl="1">
              <a:lnSpc>
                <a:spcPct val="130000"/>
              </a:lnSpc>
            </a:pPr>
            <a:r>
              <a:rPr lang="en-US" dirty="0" smtClean="0"/>
              <a:t>Unassociated: IEEE 802.11 RTS and data frames</a:t>
            </a:r>
          </a:p>
          <a:p>
            <a:pPr lvl="1">
              <a:lnSpc>
                <a:spcPct val="130000"/>
              </a:lnSpc>
            </a:pPr>
            <a:r>
              <a:rPr lang="en-US" dirty="0" smtClean="0"/>
              <a:t>Associated: ICMP echo requests (ping)</a:t>
            </a:r>
          </a:p>
          <a:p>
            <a:pPr lvl="1">
              <a:lnSpc>
                <a:spcPct val="130000"/>
              </a:lnSpc>
            </a:pPr>
            <a:r>
              <a:rPr lang="en-US" dirty="0" smtClean="0"/>
              <a:t>Ad-hoc: not necessary</a:t>
            </a:r>
          </a:p>
          <a:p>
            <a:pPr lvl="1">
              <a:lnSpc>
                <a:spcPct val="130000"/>
              </a:lnSpc>
            </a:pPr>
            <a:r>
              <a:rPr lang="en-US" dirty="0" smtClean="0"/>
              <a:t>Flood transmissions</a:t>
            </a:r>
          </a:p>
          <a:p>
            <a:pPr lvl="1">
              <a:lnSpc>
                <a:spcPct val="130000"/>
              </a:lnSpc>
            </a:pPr>
            <a:r>
              <a:rPr lang="en-US" dirty="0" smtClean="0"/>
              <a:t>Only tested for iPhone 4s</a:t>
            </a:r>
          </a:p>
        </p:txBody>
      </p:sp>
    </p:spTree>
    <p:extLst>
      <p:ext uri="{BB962C8B-B14F-4D97-AF65-F5344CB8AC3E}">
        <p14:creationId xmlns:p14="http://schemas.microsoft.com/office/powerpoint/2010/main" val="105141367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Evaluation - Frame </a:t>
            </a:r>
            <a:r>
              <a:rPr lang="de-DE" dirty="0" err="1" smtClean="0"/>
              <a:t>Injection</a:t>
            </a:r>
            <a:endParaRPr lang="de-DE" dirty="0"/>
          </a:p>
        </p:txBody>
      </p:sp>
      <p:sp>
        <p:nvSpPr>
          <p:cNvPr id="3" name="Inhaltsplatzhalter 2"/>
          <p:cNvSpPr>
            <a:spLocks noGrp="1"/>
          </p:cNvSpPr>
          <p:nvPr>
            <p:ph sz="quarter" idx="10"/>
          </p:nvPr>
        </p:nvSpPr>
        <p:spPr>
          <a:xfrm>
            <a:off x="73474" y="769376"/>
            <a:ext cx="8890394" cy="5592381"/>
          </a:xfrm>
        </p:spPr>
        <p:txBody>
          <a:bodyPr/>
          <a:lstStyle/>
          <a:p>
            <a:r>
              <a:rPr lang="de-DE" dirty="0" err="1" smtClean="0"/>
              <a:t>Unassociated</a:t>
            </a:r>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r>
              <a:rPr lang="de-DE" dirty="0" err="1" smtClean="0"/>
              <a:t>No</a:t>
            </a:r>
            <a:r>
              <a:rPr lang="de-DE" dirty="0" smtClean="0"/>
              <a:t> </a:t>
            </a:r>
            <a:r>
              <a:rPr lang="de-DE" dirty="0" err="1" smtClean="0"/>
              <a:t>noticeable</a:t>
            </a:r>
            <a:r>
              <a:rPr lang="de-DE" dirty="0" smtClean="0"/>
              <a:t> </a:t>
            </a:r>
            <a:r>
              <a:rPr lang="de-DE" dirty="0" err="1" smtClean="0"/>
              <a:t>increase</a:t>
            </a:r>
            <a:endParaRPr lang="de-DE" dirty="0" smtClean="0"/>
          </a:p>
        </p:txBody>
      </p:sp>
      <p:pic>
        <p:nvPicPr>
          <p:cNvPr id="4" name="Bild 3" descr="inject-rt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152" y="1843835"/>
            <a:ext cx="5100593" cy="3845063"/>
          </a:xfrm>
          <a:prstGeom prst="rect">
            <a:avLst/>
          </a:prstGeom>
        </p:spPr>
      </p:pic>
      <p:pic>
        <p:nvPicPr>
          <p:cNvPr id="5" name="Bild 4" descr="inject-data.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3796" y="1845352"/>
            <a:ext cx="5101200" cy="3845526"/>
          </a:xfrm>
          <a:prstGeom prst="rect">
            <a:avLst/>
          </a:prstGeom>
        </p:spPr>
      </p:pic>
      <p:sp>
        <p:nvSpPr>
          <p:cNvPr id="6" name="Textfeld 5"/>
          <p:cNvSpPr txBox="1"/>
          <p:nvPr/>
        </p:nvSpPr>
        <p:spPr>
          <a:xfrm>
            <a:off x="1508599" y="1368517"/>
            <a:ext cx="1556836" cy="400110"/>
          </a:xfrm>
          <a:prstGeom prst="rect">
            <a:avLst/>
          </a:prstGeom>
          <a:noFill/>
        </p:spPr>
        <p:txBody>
          <a:bodyPr wrap="none" rtlCol="0">
            <a:spAutoFit/>
          </a:bodyPr>
          <a:lstStyle/>
          <a:p>
            <a:r>
              <a:rPr lang="en-US" sz="2000" b="1" dirty="0" smtClean="0"/>
              <a:t>RTS frames</a:t>
            </a:r>
            <a:endParaRPr lang="en-US" sz="2000" b="1" dirty="0"/>
          </a:p>
        </p:txBody>
      </p:sp>
      <p:sp>
        <p:nvSpPr>
          <p:cNvPr id="7" name="Textfeld 6"/>
          <p:cNvSpPr txBox="1"/>
          <p:nvPr/>
        </p:nvSpPr>
        <p:spPr>
          <a:xfrm>
            <a:off x="6185499" y="1372969"/>
            <a:ext cx="1582484" cy="400110"/>
          </a:xfrm>
          <a:prstGeom prst="rect">
            <a:avLst/>
          </a:prstGeom>
          <a:noFill/>
        </p:spPr>
        <p:txBody>
          <a:bodyPr wrap="none" rtlCol="0">
            <a:spAutoFit/>
          </a:bodyPr>
          <a:lstStyle/>
          <a:p>
            <a:r>
              <a:rPr lang="en-US" sz="2000" b="1" dirty="0" smtClean="0"/>
              <a:t>Data frames</a:t>
            </a:r>
            <a:endParaRPr lang="en-US" sz="2000" b="1" dirty="0"/>
          </a:p>
        </p:txBody>
      </p:sp>
      <p:sp>
        <p:nvSpPr>
          <p:cNvPr id="9" name="Textfeld 8"/>
          <p:cNvSpPr txBox="1"/>
          <p:nvPr/>
        </p:nvSpPr>
        <p:spPr>
          <a:xfrm>
            <a:off x="1200519" y="2231547"/>
            <a:ext cx="2173003" cy="747897"/>
          </a:xfrm>
          <a:prstGeom prst="rect">
            <a:avLst/>
          </a:prstGeom>
          <a:noFill/>
        </p:spPr>
        <p:txBody>
          <a:bodyPr wrap="none" rtlCol="0">
            <a:spAutoFit/>
          </a:bodyPr>
          <a:lstStyle/>
          <a:p>
            <a:pPr>
              <a:lnSpc>
                <a:spcPct val="120000"/>
              </a:lnSpc>
            </a:pPr>
            <a:r>
              <a:rPr lang="en-US" sz="1800" b="1" dirty="0" smtClean="0"/>
              <a:t>Frames / Iterations:</a:t>
            </a:r>
          </a:p>
          <a:p>
            <a:pPr>
              <a:lnSpc>
                <a:spcPct val="120000"/>
              </a:lnSpc>
            </a:pPr>
            <a:r>
              <a:rPr lang="en-US" sz="1800" dirty="0" smtClean="0"/>
              <a:t>21 / 12</a:t>
            </a:r>
            <a:endParaRPr lang="en-US" sz="1800" dirty="0"/>
          </a:p>
        </p:txBody>
      </p:sp>
      <p:sp>
        <p:nvSpPr>
          <p:cNvPr id="11" name="Textfeld 10"/>
          <p:cNvSpPr txBox="1"/>
          <p:nvPr/>
        </p:nvSpPr>
        <p:spPr>
          <a:xfrm>
            <a:off x="1833849" y="4011373"/>
            <a:ext cx="890576" cy="415498"/>
          </a:xfrm>
          <a:prstGeom prst="rect">
            <a:avLst/>
          </a:prstGeom>
          <a:noFill/>
        </p:spPr>
        <p:txBody>
          <a:bodyPr wrap="none" rtlCol="0">
            <a:spAutoFit/>
          </a:bodyPr>
          <a:lstStyle/>
          <a:p>
            <a:pPr>
              <a:lnSpc>
                <a:spcPct val="120000"/>
              </a:lnSpc>
            </a:pPr>
            <a:r>
              <a:rPr lang="en-US" sz="1800" b="1" dirty="0" smtClean="0"/>
              <a:t>56 / 19</a:t>
            </a:r>
            <a:endParaRPr lang="en-US" sz="1800" dirty="0"/>
          </a:p>
        </p:txBody>
      </p:sp>
      <p:sp>
        <p:nvSpPr>
          <p:cNvPr id="12" name="Textfeld 11"/>
          <p:cNvSpPr txBox="1"/>
          <p:nvPr/>
        </p:nvSpPr>
        <p:spPr>
          <a:xfrm>
            <a:off x="5865582" y="2235999"/>
            <a:ext cx="2173003" cy="747897"/>
          </a:xfrm>
          <a:prstGeom prst="rect">
            <a:avLst/>
          </a:prstGeom>
          <a:noFill/>
        </p:spPr>
        <p:txBody>
          <a:bodyPr wrap="none" rtlCol="0">
            <a:spAutoFit/>
          </a:bodyPr>
          <a:lstStyle/>
          <a:p>
            <a:pPr>
              <a:lnSpc>
                <a:spcPct val="120000"/>
              </a:lnSpc>
            </a:pPr>
            <a:r>
              <a:rPr lang="en-US" sz="1800" b="1" dirty="0" smtClean="0"/>
              <a:t>Frames / Iterations:</a:t>
            </a:r>
          </a:p>
          <a:p>
            <a:pPr>
              <a:lnSpc>
                <a:spcPct val="120000"/>
              </a:lnSpc>
            </a:pPr>
            <a:r>
              <a:rPr lang="en-US" sz="1800" dirty="0" smtClean="0"/>
              <a:t>9 / 4</a:t>
            </a:r>
            <a:endParaRPr lang="en-US" sz="1800" dirty="0"/>
          </a:p>
        </p:txBody>
      </p:sp>
      <p:sp>
        <p:nvSpPr>
          <p:cNvPr id="13" name="Textfeld 12"/>
          <p:cNvSpPr txBox="1"/>
          <p:nvPr/>
        </p:nvSpPr>
        <p:spPr>
          <a:xfrm>
            <a:off x="6563100" y="4015825"/>
            <a:ext cx="762198" cy="415498"/>
          </a:xfrm>
          <a:prstGeom prst="rect">
            <a:avLst/>
          </a:prstGeom>
          <a:noFill/>
        </p:spPr>
        <p:txBody>
          <a:bodyPr wrap="none" rtlCol="0">
            <a:spAutoFit/>
          </a:bodyPr>
          <a:lstStyle/>
          <a:p>
            <a:pPr>
              <a:lnSpc>
                <a:spcPct val="120000"/>
              </a:lnSpc>
            </a:pPr>
            <a:r>
              <a:rPr lang="en-US" sz="1800" b="1" dirty="0" smtClean="0"/>
              <a:t>16 / 6</a:t>
            </a:r>
            <a:endParaRPr lang="en-US" sz="1800" dirty="0"/>
          </a:p>
        </p:txBody>
      </p:sp>
    </p:spTree>
    <p:extLst>
      <p:ext uri="{BB962C8B-B14F-4D97-AF65-F5344CB8AC3E}">
        <p14:creationId xmlns:p14="http://schemas.microsoft.com/office/powerpoint/2010/main" val="111503580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1" grpId="0"/>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3" descr="inject-ping.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4217" y="763866"/>
            <a:ext cx="6949783" cy="5239068"/>
          </a:xfrm>
          <a:prstGeom prst="rect">
            <a:avLst/>
          </a:prstGeom>
        </p:spPr>
      </p:pic>
      <p:sp>
        <p:nvSpPr>
          <p:cNvPr id="2" name="Titel 1"/>
          <p:cNvSpPr>
            <a:spLocks noGrp="1"/>
          </p:cNvSpPr>
          <p:nvPr>
            <p:ph type="title"/>
          </p:nvPr>
        </p:nvSpPr>
        <p:spPr/>
        <p:txBody>
          <a:bodyPr/>
          <a:lstStyle/>
          <a:p>
            <a:r>
              <a:rPr lang="de-DE" dirty="0" smtClean="0"/>
              <a:t>Evaluation - Frame </a:t>
            </a:r>
            <a:r>
              <a:rPr lang="de-DE" dirty="0" err="1"/>
              <a:t>Injection</a:t>
            </a:r>
            <a:endParaRPr lang="de-DE" dirty="0"/>
          </a:p>
        </p:txBody>
      </p:sp>
      <p:sp>
        <p:nvSpPr>
          <p:cNvPr id="3" name="Inhaltsplatzhalter 2"/>
          <p:cNvSpPr>
            <a:spLocks noGrp="1"/>
          </p:cNvSpPr>
          <p:nvPr>
            <p:ph sz="quarter" idx="10"/>
          </p:nvPr>
        </p:nvSpPr>
        <p:spPr/>
        <p:txBody>
          <a:bodyPr/>
          <a:lstStyle/>
          <a:p>
            <a:r>
              <a:rPr lang="de-DE" dirty="0" smtClean="0"/>
              <a:t>Associated</a:t>
            </a:r>
          </a:p>
          <a:p>
            <a:endParaRPr lang="de-DE" dirty="0"/>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pPr>
              <a:lnSpc>
                <a:spcPct val="200000"/>
              </a:lnSpc>
            </a:pPr>
            <a:r>
              <a:rPr lang="de-DE" dirty="0" err="1" smtClean="0"/>
              <a:t>Amount</a:t>
            </a:r>
            <a:r>
              <a:rPr lang="de-DE" dirty="0" smtClean="0"/>
              <a:t> </a:t>
            </a:r>
            <a:r>
              <a:rPr lang="de-DE" dirty="0" err="1" smtClean="0"/>
              <a:t>significantly</a:t>
            </a:r>
            <a:r>
              <a:rPr lang="de-DE" dirty="0" smtClean="0"/>
              <a:t> </a:t>
            </a:r>
            <a:r>
              <a:rPr lang="de-DE" dirty="0" err="1" smtClean="0"/>
              <a:t>increased</a:t>
            </a:r>
            <a:endParaRPr lang="de-DE" dirty="0" smtClean="0"/>
          </a:p>
        </p:txBody>
      </p:sp>
      <p:sp>
        <p:nvSpPr>
          <p:cNvPr id="5" name="Textfeld 4"/>
          <p:cNvSpPr txBox="1"/>
          <p:nvPr/>
        </p:nvSpPr>
        <p:spPr>
          <a:xfrm>
            <a:off x="177155" y="1787703"/>
            <a:ext cx="2173003" cy="747897"/>
          </a:xfrm>
          <a:prstGeom prst="rect">
            <a:avLst/>
          </a:prstGeom>
          <a:noFill/>
        </p:spPr>
        <p:txBody>
          <a:bodyPr wrap="none" rtlCol="0">
            <a:spAutoFit/>
          </a:bodyPr>
          <a:lstStyle/>
          <a:p>
            <a:pPr>
              <a:lnSpc>
                <a:spcPct val="120000"/>
              </a:lnSpc>
            </a:pPr>
            <a:r>
              <a:rPr lang="en-US" sz="1800" b="1" dirty="0" smtClean="0"/>
              <a:t>Frames / Iterations:</a:t>
            </a:r>
          </a:p>
          <a:p>
            <a:pPr>
              <a:lnSpc>
                <a:spcPct val="120000"/>
              </a:lnSpc>
            </a:pPr>
            <a:r>
              <a:rPr lang="en-US" sz="1800" dirty="0" smtClean="0"/>
              <a:t>274 / 76</a:t>
            </a:r>
            <a:endParaRPr lang="en-US" sz="1800" dirty="0"/>
          </a:p>
        </p:txBody>
      </p:sp>
      <p:sp>
        <p:nvSpPr>
          <p:cNvPr id="6" name="Textfeld 5"/>
          <p:cNvSpPr txBox="1"/>
          <p:nvPr/>
        </p:nvSpPr>
        <p:spPr>
          <a:xfrm>
            <a:off x="115508" y="4068566"/>
            <a:ext cx="2173003" cy="747897"/>
          </a:xfrm>
          <a:prstGeom prst="rect">
            <a:avLst/>
          </a:prstGeom>
          <a:noFill/>
        </p:spPr>
        <p:txBody>
          <a:bodyPr wrap="none" rtlCol="0">
            <a:spAutoFit/>
          </a:bodyPr>
          <a:lstStyle/>
          <a:p>
            <a:pPr>
              <a:lnSpc>
                <a:spcPct val="120000"/>
              </a:lnSpc>
            </a:pPr>
            <a:r>
              <a:rPr lang="en-US" sz="1800" b="1" dirty="0"/>
              <a:t>Frames / Iterations:</a:t>
            </a:r>
          </a:p>
          <a:p>
            <a:pPr>
              <a:lnSpc>
                <a:spcPct val="120000"/>
              </a:lnSpc>
            </a:pPr>
            <a:r>
              <a:rPr lang="en-US" sz="1800" dirty="0" smtClean="0"/>
              <a:t>2656 / 162</a:t>
            </a:r>
            <a:endParaRPr lang="en-US" sz="1800" dirty="0"/>
          </a:p>
        </p:txBody>
      </p:sp>
    </p:spTree>
    <p:extLst>
      <p:ext uri="{BB962C8B-B14F-4D97-AF65-F5344CB8AC3E}">
        <p14:creationId xmlns:p14="http://schemas.microsoft.com/office/powerpoint/2010/main" val="214795526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Evaluation - </a:t>
            </a:r>
            <a:r>
              <a:rPr lang="de-DE" dirty="0" err="1" smtClean="0"/>
              <a:t>Localization</a:t>
            </a:r>
            <a:endParaRPr lang="de-DE" dirty="0"/>
          </a:p>
        </p:txBody>
      </p:sp>
      <p:sp>
        <p:nvSpPr>
          <p:cNvPr id="3" name="Inhaltsplatzhalter 2"/>
          <p:cNvSpPr>
            <a:spLocks noGrp="1"/>
          </p:cNvSpPr>
          <p:nvPr>
            <p:ph sz="quarter" idx="10"/>
          </p:nvPr>
        </p:nvSpPr>
        <p:spPr/>
        <p:txBody>
          <a:bodyPr/>
          <a:lstStyle/>
          <a:p>
            <a:r>
              <a:rPr lang="de-DE" dirty="0" smtClean="0"/>
              <a:t>Scene</a:t>
            </a:r>
          </a:p>
          <a:p>
            <a:pPr lvl="1"/>
            <a:r>
              <a:rPr lang="de-DE" sz="1800" dirty="0" smtClean="0"/>
              <a:t>RWTH </a:t>
            </a:r>
            <a:r>
              <a:rPr lang="de-DE" sz="1800" dirty="0" err="1" smtClean="0"/>
              <a:t>computer</a:t>
            </a:r>
            <a:r>
              <a:rPr lang="de-DE" sz="1800" dirty="0" smtClean="0"/>
              <a:t> </a:t>
            </a:r>
            <a:r>
              <a:rPr lang="de-DE" sz="1800" dirty="0" err="1" smtClean="0"/>
              <a:t>science</a:t>
            </a:r>
            <a:r>
              <a:rPr lang="de-DE" sz="1800" dirty="0" smtClean="0"/>
              <a:t> </a:t>
            </a:r>
            <a:r>
              <a:rPr lang="de-DE" sz="1800" dirty="0" err="1" smtClean="0"/>
              <a:t>building</a:t>
            </a:r>
            <a:r>
              <a:rPr lang="de-DE" sz="1800" dirty="0" smtClean="0"/>
              <a:t> E1 </a:t>
            </a:r>
            <a:r>
              <a:rPr lang="de-DE" sz="1800" dirty="0"/>
              <a:t>1</a:t>
            </a:r>
            <a:r>
              <a:rPr lang="de-DE" sz="1800" baseline="30000" dirty="0" smtClean="0"/>
              <a:t>st</a:t>
            </a:r>
            <a:r>
              <a:rPr lang="de-DE" sz="1800" dirty="0" smtClean="0"/>
              <a:t> </a:t>
            </a:r>
            <a:r>
              <a:rPr lang="de-DE" sz="1800" dirty="0" err="1" smtClean="0"/>
              <a:t>floor</a:t>
            </a:r>
            <a:endParaRPr lang="de-DE" sz="1800" dirty="0" smtClean="0"/>
          </a:p>
          <a:p>
            <a:pPr lvl="1"/>
            <a:r>
              <a:rPr lang="de-DE" sz="1800" dirty="0" smtClean="0"/>
              <a:t>5 </a:t>
            </a:r>
            <a:r>
              <a:rPr lang="de-DE" sz="1800" dirty="0" err="1" smtClean="0"/>
              <a:t>Sniffers</a:t>
            </a:r>
            <a:r>
              <a:rPr lang="de-DE" sz="1800" dirty="0" smtClean="0"/>
              <a:t>, 3 different </a:t>
            </a:r>
            <a:r>
              <a:rPr lang="de-DE" sz="1800" dirty="0" err="1" smtClean="0"/>
              <a:t>target</a:t>
            </a:r>
            <a:r>
              <a:rPr lang="de-DE" sz="1800" dirty="0" smtClean="0"/>
              <a:t> </a:t>
            </a:r>
            <a:r>
              <a:rPr lang="de-DE" sz="1800" dirty="0" err="1" smtClean="0"/>
              <a:t>devices</a:t>
            </a:r>
            <a:endParaRPr lang="de-DE" sz="1800" dirty="0"/>
          </a:p>
          <a:p>
            <a:pPr lvl="1"/>
            <a:r>
              <a:rPr lang="de-DE" sz="1800" dirty="0" smtClean="0"/>
              <a:t>5 different </a:t>
            </a:r>
            <a:r>
              <a:rPr lang="de-DE" sz="1800" dirty="0" err="1" smtClean="0"/>
              <a:t>paths</a:t>
            </a:r>
            <a:r>
              <a:rPr lang="de-DE" sz="1800" dirty="0" smtClean="0"/>
              <a:t>, 10 </a:t>
            </a:r>
            <a:r>
              <a:rPr lang="de-DE" sz="1800" dirty="0" err="1" smtClean="0"/>
              <a:t>measurements</a:t>
            </a:r>
            <a:r>
              <a:rPr lang="de-DE" sz="1800" dirty="0" smtClean="0"/>
              <a:t> </a:t>
            </a:r>
            <a:r>
              <a:rPr lang="de-DE" sz="1800" dirty="0" err="1" smtClean="0"/>
              <a:t>each</a:t>
            </a:r>
            <a:r>
              <a:rPr lang="de-DE" sz="1800" dirty="0" smtClean="0"/>
              <a:t> </a:t>
            </a:r>
            <a:r>
              <a:rPr lang="de-DE" sz="1800" dirty="0" err="1" smtClean="0"/>
              <a:t>path</a:t>
            </a:r>
            <a:endParaRPr lang="de-DE" sz="1800" dirty="0"/>
          </a:p>
          <a:p>
            <a:pPr lvl="1"/>
            <a:r>
              <a:rPr lang="de-DE" sz="1800" dirty="0" err="1" smtClean="0"/>
              <a:t>simultaneously</a:t>
            </a:r>
            <a:r>
              <a:rPr lang="de-DE" sz="1800" dirty="0" smtClean="0"/>
              <a:t> </a:t>
            </a:r>
            <a:r>
              <a:rPr lang="de-DE" sz="1800" dirty="0" err="1" smtClean="0"/>
              <a:t>with</a:t>
            </a:r>
            <a:r>
              <a:rPr lang="de-DE" sz="1800" dirty="0" smtClean="0"/>
              <a:t> all </a:t>
            </a:r>
            <a:r>
              <a:rPr lang="de-DE" sz="1800" dirty="0" err="1" smtClean="0"/>
              <a:t>devices</a:t>
            </a:r>
            <a:endParaRPr lang="de-DE" sz="1800" dirty="0" smtClean="0"/>
          </a:p>
        </p:txBody>
      </p:sp>
      <p:pic>
        <p:nvPicPr>
          <p:cNvPr id="4" name="Bild 3" descr="scen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78" y="3205611"/>
            <a:ext cx="7749224" cy="3044913"/>
          </a:xfrm>
          <a:prstGeom prst="rect">
            <a:avLst/>
          </a:prstGeom>
        </p:spPr>
      </p:pic>
      <p:sp>
        <p:nvSpPr>
          <p:cNvPr id="21" name="Freihandform 20"/>
          <p:cNvSpPr/>
          <p:nvPr/>
        </p:nvSpPr>
        <p:spPr>
          <a:xfrm>
            <a:off x="4155103" y="4376791"/>
            <a:ext cx="1097342" cy="813713"/>
          </a:xfrm>
          <a:custGeom>
            <a:avLst/>
            <a:gdLst>
              <a:gd name="connsiteX0" fmla="*/ 0 w 1097342"/>
              <a:gd name="connsiteY0" fmla="*/ 0 h 813713"/>
              <a:gd name="connsiteX1" fmla="*/ 24659 w 1097342"/>
              <a:gd name="connsiteY1" fmla="*/ 419186 h 813713"/>
              <a:gd name="connsiteX2" fmla="*/ 36989 w 1097342"/>
              <a:gd name="connsiteY2" fmla="*/ 468502 h 813713"/>
              <a:gd name="connsiteX3" fmla="*/ 61648 w 1097342"/>
              <a:gd name="connsiteY3" fmla="*/ 641107 h 813713"/>
              <a:gd name="connsiteX4" fmla="*/ 86308 w 1097342"/>
              <a:gd name="connsiteY4" fmla="*/ 715081 h 813713"/>
              <a:gd name="connsiteX5" fmla="*/ 110967 w 1097342"/>
              <a:gd name="connsiteY5" fmla="*/ 752068 h 813713"/>
              <a:gd name="connsiteX6" fmla="*/ 160286 w 1097342"/>
              <a:gd name="connsiteY6" fmla="*/ 813713 h 813713"/>
              <a:gd name="connsiteX7" fmla="*/ 616484 w 1097342"/>
              <a:gd name="connsiteY7" fmla="*/ 801384 h 813713"/>
              <a:gd name="connsiteX8" fmla="*/ 702792 w 1097342"/>
              <a:gd name="connsiteY8" fmla="*/ 789055 h 813713"/>
              <a:gd name="connsiteX9" fmla="*/ 1097342 w 1097342"/>
              <a:gd name="connsiteY9" fmla="*/ 801384 h 813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7342" h="813713">
                <a:moveTo>
                  <a:pt x="0" y="0"/>
                </a:moveTo>
                <a:cubicBezTo>
                  <a:pt x="5931" y="160125"/>
                  <a:pt x="-1417" y="275775"/>
                  <a:pt x="24659" y="419186"/>
                </a:cubicBezTo>
                <a:cubicBezTo>
                  <a:pt x="27690" y="435857"/>
                  <a:pt x="32879" y="452063"/>
                  <a:pt x="36989" y="468502"/>
                </a:cubicBezTo>
                <a:cubicBezTo>
                  <a:pt x="42917" y="521849"/>
                  <a:pt x="46929" y="587140"/>
                  <a:pt x="61648" y="641107"/>
                </a:cubicBezTo>
                <a:cubicBezTo>
                  <a:pt x="68487" y="666183"/>
                  <a:pt x="71890" y="693455"/>
                  <a:pt x="86308" y="715081"/>
                </a:cubicBezTo>
                <a:cubicBezTo>
                  <a:pt x="94528" y="727410"/>
                  <a:pt x="104340" y="738815"/>
                  <a:pt x="110967" y="752068"/>
                </a:cubicBezTo>
                <a:cubicBezTo>
                  <a:pt x="140744" y="811620"/>
                  <a:pt x="97933" y="772147"/>
                  <a:pt x="160286" y="813713"/>
                </a:cubicBezTo>
                <a:lnTo>
                  <a:pt x="616484" y="801384"/>
                </a:lnTo>
                <a:cubicBezTo>
                  <a:pt x="645515" y="800064"/>
                  <a:pt x="673731" y="789055"/>
                  <a:pt x="702792" y="789055"/>
                </a:cubicBezTo>
                <a:cubicBezTo>
                  <a:pt x="834373" y="789055"/>
                  <a:pt x="1097342" y="801384"/>
                  <a:pt x="1097342" y="801384"/>
                </a:cubicBezTo>
              </a:path>
            </a:pathLst>
          </a:custGeom>
          <a:ln w="38100" cmpd="sng">
            <a:solidFill>
              <a:srgbClr val="FFFF00"/>
            </a:solidFill>
          </a:ln>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Unicode MS" pitchFamily="34" charset="-128"/>
            </a:endParaRPr>
          </a:p>
        </p:txBody>
      </p:sp>
      <p:cxnSp>
        <p:nvCxnSpPr>
          <p:cNvPr id="25" name="Gerade Verbindung 24"/>
          <p:cNvCxnSpPr/>
          <p:nvPr/>
        </p:nvCxnSpPr>
        <p:spPr bwMode="auto">
          <a:xfrm>
            <a:off x="3600267" y="5239820"/>
            <a:ext cx="3476970" cy="24658"/>
          </a:xfrm>
          <a:prstGeom prst="line">
            <a:avLst/>
          </a:prstGeom>
          <a:solidFill>
            <a:srgbClr val="EAEAEA"/>
          </a:solidFill>
          <a:ln w="38100" cap="flat" cmpd="sng" algn="ctr">
            <a:solidFill>
              <a:srgbClr val="008000"/>
            </a:solidFill>
            <a:prstDash val="solid"/>
            <a:round/>
            <a:headEnd type="none" w="med" len="med"/>
            <a:tailEnd type="none" w="med" len="med"/>
          </a:ln>
          <a:effectLst/>
        </p:spPr>
      </p:cxnSp>
      <p:cxnSp>
        <p:nvCxnSpPr>
          <p:cNvPr id="29" name="Gerade Verbindung 28"/>
          <p:cNvCxnSpPr/>
          <p:nvPr/>
        </p:nvCxnSpPr>
        <p:spPr bwMode="auto">
          <a:xfrm flipH="1" flipV="1">
            <a:off x="6177170" y="4845293"/>
            <a:ext cx="912397" cy="12329"/>
          </a:xfrm>
          <a:prstGeom prst="line">
            <a:avLst/>
          </a:prstGeom>
          <a:solidFill>
            <a:srgbClr val="EAEAEA"/>
          </a:solidFill>
          <a:ln w="38100" cap="flat" cmpd="sng" algn="ctr">
            <a:solidFill>
              <a:schemeClr val="accent5">
                <a:lumMod val="75000"/>
              </a:schemeClr>
            </a:solidFill>
            <a:prstDash val="solid"/>
            <a:round/>
            <a:headEnd type="none" w="med" len="med"/>
            <a:tailEnd type="none" w="med" len="med"/>
          </a:ln>
          <a:effectLst/>
        </p:spPr>
      </p:cxnSp>
      <p:sp>
        <p:nvSpPr>
          <p:cNvPr id="30" name="Oval 29"/>
          <p:cNvSpPr/>
          <p:nvPr/>
        </p:nvSpPr>
        <p:spPr bwMode="auto">
          <a:xfrm>
            <a:off x="6584050" y="4537068"/>
            <a:ext cx="149959" cy="137673"/>
          </a:xfrm>
          <a:prstGeom prst="ellipse">
            <a:avLst/>
          </a:prstGeom>
          <a:solidFill>
            <a:srgbClr val="CCFFCC"/>
          </a:solidFill>
          <a:ln w="9525" cap="flat" cmpd="sng" algn="ctr">
            <a:solidFill>
              <a:srgbClr val="CCFFCC"/>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Unicode MS" pitchFamily="34" charset="-128"/>
            </a:endParaRPr>
          </a:p>
        </p:txBody>
      </p:sp>
      <p:sp>
        <p:nvSpPr>
          <p:cNvPr id="31" name="Freihandform 30"/>
          <p:cNvSpPr/>
          <p:nvPr/>
        </p:nvSpPr>
        <p:spPr>
          <a:xfrm>
            <a:off x="7015589" y="4376791"/>
            <a:ext cx="110967" cy="850700"/>
          </a:xfrm>
          <a:custGeom>
            <a:avLst/>
            <a:gdLst>
              <a:gd name="connsiteX0" fmla="*/ 0 w 110967"/>
              <a:gd name="connsiteY0" fmla="*/ 850700 h 850700"/>
              <a:gd name="connsiteX1" fmla="*/ 12329 w 110967"/>
              <a:gd name="connsiteY1" fmla="*/ 579462 h 850700"/>
              <a:gd name="connsiteX2" fmla="*/ 36989 w 110967"/>
              <a:gd name="connsiteY2" fmla="*/ 542476 h 850700"/>
              <a:gd name="connsiteX3" fmla="*/ 61648 w 110967"/>
              <a:gd name="connsiteY3" fmla="*/ 456173 h 850700"/>
              <a:gd name="connsiteX4" fmla="*/ 73978 w 110967"/>
              <a:gd name="connsiteY4" fmla="*/ 419186 h 850700"/>
              <a:gd name="connsiteX5" fmla="*/ 86308 w 110967"/>
              <a:gd name="connsiteY5" fmla="*/ 197264 h 850700"/>
              <a:gd name="connsiteX6" fmla="*/ 98637 w 110967"/>
              <a:gd name="connsiteY6" fmla="*/ 86303 h 850700"/>
              <a:gd name="connsiteX7" fmla="*/ 110967 w 110967"/>
              <a:gd name="connsiteY7" fmla="*/ 0 h 85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967" h="850700">
                <a:moveTo>
                  <a:pt x="0" y="850700"/>
                </a:moveTo>
                <a:cubicBezTo>
                  <a:pt x="4110" y="760287"/>
                  <a:pt x="1545" y="669323"/>
                  <a:pt x="12329" y="579462"/>
                </a:cubicBezTo>
                <a:cubicBezTo>
                  <a:pt x="14095" y="564750"/>
                  <a:pt x="30362" y="555729"/>
                  <a:pt x="36989" y="542476"/>
                </a:cubicBezTo>
                <a:cubicBezTo>
                  <a:pt x="46840" y="522775"/>
                  <a:pt x="56383" y="474599"/>
                  <a:pt x="61648" y="456173"/>
                </a:cubicBezTo>
                <a:cubicBezTo>
                  <a:pt x="65219" y="443677"/>
                  <a:pt x="69868" y="431515"/>
                  <a:pt x="73978" y="419186"/>
                </a:cubicBezTo>
                <a:cubicBezTo>
                  <a:pt x="78088" y="345212"/>
                  <a:pt x="80835" y="271150"/>
                  <a:pt x="86308" y="197264"/>
                </a:cubicBezTo>
                <a:cubicBezTo>
                  <a:pt x="89057" y="160151"/>
                  <a:pt x="94021" y="123230"/>
                  <a:pt x="98637" y="86303"/>
                </a:cubicBezTo>
                <a:cubicBezTo>
                  <a:pt x="102242" y="57468"/>
                  <a:pt x="110967" y="0"/>
                  <a:pt x="110967" y="0"/>
                </a:cubicBezTo>
              </a:path>
            </a:pathLst>
          </a:custGeom>
          <a:ln w="38100" cmpd="sng">
            <a:solidFill>
              <a:srgbClr val="660066"/>
            </a:solidFill>
          </a:ln>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Unicode MS" pitchFamily="34" charset="-128"/>
            </a:endParaRPr>
          </a:p>
        </p:txBody>
      </p:sp>
      <p:sp>
        <p:nvSpPr>
          <p:cNvPr id="32" name="Textfeld 31"/>
          <p:cNvSpPr txBox="1"/>
          <p:nvPr/>
        </p:nvSpPr>
        <p:spPr>
          <a:xfrm>
            <a:off x="4972293" y="5301465"/>
            <a:ext cx="646331" cy="369332"/>
          </a:xfrm>
          <a:prstGeom prst="rect">
            <a:avLst/>
          </a:prstGeom>
          <a:noFill/>
        </p:spPr>
        <p:txBody>
          <a:bodyPr wrap="none" rtlCol="0">
            <a:spAutoFit/>
          </a:bodyPr>
          <a:lstStyle/>
          <a:p>
            <a:r>
              <a:rPr lang="en-US" sz="1800" b="1" dirty="0" smtClean="0">
                <a:solidFill>
                  <a:srgbClr val="008000"/>
                </a:solidFill>
              </a:rPr>
              <a:t>floor</a:t>
            </a:r>
            <a:endParaRPr lang="en-US" sz="1800" b="1" dirty="0">
              <a:solidFill>
                <a:srgbClr val="008000"/>
              </a:solidFill>
            </a:endParaRPr>
          </a:p>
        </p:txBody>
      </p:sp>
      <p:sp>
        <p:nvSpPr>
          <p:cNvPr id="33" name="Textfeld 32"/>
          <p:cNvSpPr txBox="1"/>
          <p:nvPr/>
        </p:nvSpPr>
        <p:spPr>
          <a:xfrm>
            <a:off x="3797493" y="4011373"/>
            <a:ext cx="736162" cy="369332"/>
          </a:xfrm>
          <a:prstGeom prst="rect">
            <a:avLst/>
          </a:prstGeom>
          <a:noFill/>
        </p:spPr>
        <p:txBody>
          <a:bodyPr wrap="none" rtlCol="0">
            <a:spAutoFit/>
          </a:bodyPr>
          <a:lstStyle/>
          <a:p>
            <a:r>
              <a:rPr lang="en-US" sz="1800" b="1" dirty="0" smtClean="0">
                <a:solidFill>
                  <a:srgbClr val="FFFF00"/>
                </a:solidFill>
              </a:rPr>
              <a:t>stairs</a:t>
            </a:r>
            <a:endParaRPr lang="en-US" sz="1800" b="1" dirty="0">
              <a:solidFill>
                <a:srgbClr val="FFFF00"/>
              </a:solidFill>
            </a:endParaRPr>
          </a:p>
        </p:txBody>
      </p:sp>
      <p:sp>
        <p:nvSpPr>
          <p:cNvPr id="34" name="Textfeld 33"/>
          <p:cNvSpPr txBox="1"/>
          <p:nvPr/>
        </p:nvSpPr>
        <p:spPr>
          <a:xfrm>
            <a:off x="5946319" y="4110005"/>
            <a:ext cx="1197764" cy="369332"/>
          </a:xfrm>
          <a:prstGeom prst="rect">
            <a:avLst/>
          </a:prstGeom>
          <a:noFill/>
        </p:spPr>
        <p:txBody>
          <a:bodyPr wrap="none" rtlCol="0">
            <a:spAutoFit/>
          </a:bodyPr>
          <a:lstStyle/>
          <a:p>
            <a:r>
              <a:rPr lang="en-US" sz="1800" b="1" dirty="0" smtClean="0">
                <a:solidFill>
                  <a:srgbClr val="CCFFCC"/>
                </a:solidFill>
              </a:rPr>
              <a:t>stationary</a:t>
            </a:r>
            <a:endParaRPr lang="en-US" sz="1800" b="1" dirty="0">
              <a:solidFill>
                <a:srgbClr val="CCFFCC"/>
              </a:solidFill>
            </a:endParaRPr>
          </a:p>
        </p:txBody>
      </p:sp>
      <p:sp>
        <p:nvSpPr>
          <p:cNvPr id="35" name="Textfeld 34"/>
          <p:cNvSpPr txBox="1"/>
          <p:nvPr/>
        </p:nvSpPr>
        <p:spPr>
          <a:xfrm>
            <a:off x="7125264" y="4603165"/>
            <a:ext cx="1429110" cy="369332"/>
          </a:xfrm>
          <a:prstGeom prst="rect">
            <a:avLst/>
          </a:prstGeom>
          <a:noFill/>
        </p:spPr>
        <p:txBody>
          <a:bodyPr wrap="none" rtlCol="0">
            <a:spAutoFit/>
          </a:bodyPr>
          <a:lstStyle/>
          <a:p>
            <a:r>
              <a:rPr lang="en-US" sz="1800" b="1" dirty="0" smtClean="0">
                <a:solidFill>
                  <a:srgbClr val="660066"/>
                </a:solidFill>
              </a:rPr>
              <a:t>Single-room</a:t>
            </a:r>
            <a:endParaRPr lang="en-US" sz="1800" b="1" dirty="0">
              <a:solidFill>
                <a:srgbClr val="660066"/>
              </a:solidFill>
            </a:endParaRPr>
          </a:p>
        </p:txBody>
      </p:sp>
      <p:sp>
        <p:nvSpPr>
          <p:cNvPr id="36" name="Textfeld 35"/>
          <p:cNvSpPr txBox="1"/>
          <p:nvPr/>
        </p:nvSpPr>
        <p:spPr>
          <a:xfrm>
            <a:off x="4663731" y="4578507"/>
            <a:ext cx="1518940" cy="369332"/>
          </a:xfrm>
          <a:prstGeom prst="rect">
            <a:avLst/>
          </a:prstGeom>
          <a:noFill/>
        </p:spPr>
        <p:txBody>
          <a:bodyPr wrap="none" rtlCol="0">
            <a:spAutoFit/>
          </a:bodyPr>
          <a:lstStyle/>
          <a:p>
            <a:r>
              <a:rPr lang="en-US" sz="1800" b="1" dirty="0" smtClean="0">
                <a:solidFill>
                  <a:srgbClr val="000090"/>
                </a:solidFill>
              </a:rPr>
              <a:t>Double-room</a:t>
            </a:r>
            <a:endParaRPr lang="en-US" sz="1800" b="1" dirty="0">
              <a:solidFill>
                <a:srgbClr val="000090"/>
              </a:solidFill>
            </a:endParaRPr>
          </a:p>
        </p:txBody>
      </p:sp>
    </p:spTree>
    <p:extLst>
      <p:ext uri="{BB962C8B-B14F-4D97-AF65-F5344CB8AC3E}">
        <p14:creationId xmlns:p14="http://schemas.microsoft.com/office/powerpoint/2010/main" val="215564384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0" grpId="0" animBg="1"/>
      <p:bldP spid="31" grpId="0" animBg="1"/>
      <p:bldP spid="32" grpId="0"/>
      <p:bldP spid="33" grpId="0"/>
      <p:bldP spid="34" grpId="0"/>
      <p:bldP spid="35" grpId="0"/>
      <p:bldP spid="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Bild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188" y="768468"/>
            <a:ext cx="8125260" cy="4570458"/>
          </a:xfrm>
          <a:prstGeom prst="rect">
            <a:avLst/>
          </a:prstGeom>
        </p:spPr>
      </p:pic>
      <p:sp>
        <p:nvSpPr>
          <p:cNvPr id="2" name="Titel 1"/>
          <p:cNvSpPr>
            <a:spLocks noGrp="1"/>
          </p:cNvSpPr>
          <p:nvPr>
            <p:ph type="title"/>
          </p:nvPr>
        </p:nvSpPr>
        <p:spPr/>
        <p:txBody>
          <a:bodyPr/>
          <a:lstStyle/>
          <a:p>
            <a:r>
              <a:rPr lang="en-US" dirty="0" smtClean="0"/>
              <a:t>Evaluation - Localization</a:t>
            </a:r>
            <a:endParaRPr lang="en-US" dirty="0"/>
          </a:p>
        </p:txBody>
      </p:sp>
      <p:sp>
        <p:nvSpPr>
          <p:cNvPr id="5" name="Inhaltsplatzhalter 4"/>
          <p:cNvSpPr>
            <a:spLocks noGrp="1"/>
          </p:cNvSpPr>
          <p:nvPr>
            <p:ph sz="quarter" idx="10"/>
          </p:nvPr>
        </p:nvSpPr>
        <p:spPr>
          <a:xfrm>
            <a:off x="73474" y="5301464"/>
            <a:ext cx="8890394" cy="1390161"/>
          </a:xfrm>
        </p:spPr>
        <p:txBody>
          <a:bodyPr/>
          <a:lstStyle/>
          <a:p>
            <a:r>
              <a:rPr lang="en-US" dirty="0" smtClean="0"/>
              <a:t>Minor differences between </a:t>
            </a:r>
            <a:r>
              <a:rPr lang="en-US" dirty="0" smtClean="0"/>
              <a:t>devices</a:t>
            </a:r>
            <a:endParaRPr lang="en-US" dirty="0" smtClean="0"/>
          </a:p>
          <a:p>
            <a:r>
              <a:rPr lang="en-US" dirty="0" smtClean="0"/>
              <a:t>Bad performance </a:t>
            </a:r>
            <a:r>
              <a:rPr lang="en-US" dirty="0" smtClean="0"/>
              <a:t>at the stairs</a:t>
            </a:r>
            <a:endParaRPr lang="en-US" dirty="0" smtClean="0"/>
          </a:p>
        </p:txBody>
      </p:sp>
      <p:sp>
        <p:nvSpPr>
          <p:cNvPr id="3" name="Textfeld 2"/>
          <p:cNvSpPr txBox="1"/>
          <p:nvPr/>
        </p:nvSpPr>
        <p:spPr>
          <a:xfrm>
            <a:off x="7053513" y="1393176"/>
            <a:ext cx="1415772" cy="799706"/>
          </a:xfrm>
          <a:prstGeom prst="rect">
            <a:avLst/>
          </a:prstGeom>
          <a:noFill/>
        </p:spPr>
        <p:txBody>
          <a:bodyPr wrap="none" rtlCol="0">
            <a:spAutoFit/>
          </a:bodyPr>
          <a:lstStyle/>
          <a:p>
            <a:pPr algn="l">
              <a:lnSpc>
                <a:spcPct val="110000"/>
              </a:lnSpc>
            </a:pPr>
            <a:r>
              <a:rPr lang="en-US" dirty="0" smtClean="0"/>
              <a:t>1: Atheros stick</a:t>
            </a:r>
          </a:p>
          <a:p>
            <a:pPr algn="l">
              <a:lnSpc>
                <a:spcPct val="110000"/>
              </a:lnSpc>
            </a:pPr>
            <a:r>
              <a:rPr lang="en-US" dirty="0" smtClean="0"/>
              <a:t>2: MacBook Air</a:t>
            </a:r>
          </a:p>
          <a:p>
            <a:pPr algn="l">
              <a:lnSpc>
                <a:spcPct val="110000"/>
              </a:lnSpc>
            </a:pPr>
            <a:r>
              <a:rPr lang="en-US" dirty="0" smtClean="0"/>
              <a:t>3: client-based</a:t>
            </a:r>
            <a:endParaRPr lang="en-US" dirty="0"/>
          </a:p>
        </p:txBody>
      </p:sp>
    </p:spTree>
    <p:extLst>
      <p:ext uri="{BB962C8B-B14F-4D97-AF65-F5344CB8AC3E}">
        <p14:creationId xmlns:p14="http://schemas.microsoft.com/office/powerpoint/2010/main" val="405065348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Conclusion &amp; Future Work</a:t>
            </a:r>
            <a:endParaRPr lang="en-US" dirty="0"/>
          </a:p>
        </p:txBody>
      </p:sp>
      <p:sp>
        <p:nvSpPr>
          <p:cNvPr id="3" name="Inhaltsplatzhalter 2"/>
          <p:cNvSpPr>
            <a:spLocks noGrp="1"/>
          </p:cNvSpPr>
          <p:nvPr>
            <p:ph sz="quarter" idx="10"/>
          </p:nvPr>
        </p:nvSpPr>
        <p:spPr/>
        <p:txBody>
          <a:bodyPr/>
          <a:lstStyle/>
          <a:p>
            <a:pPr>
              <a:lnSpc>
                <a:spcPct val="120000"/>
              </a:lnSpc>
            </a:pPr>
            <a:r>
              <a:rPr lang="en-US" dirty="0" smtClean="0"/>
              <a:t>Conclusion</a:t>
            </a:r>
          </a:p>
          <a:p>
            <a:pPr lvl="1"/>
            <a:r>
              <a:rPr lang="en-US" dirty="0" smtClean="0"/>
              <a:t>Achieved an accuracy of up to 1.75</a:t>
            </a:r>
            <a:r>
              <a:rPr lang="en-US" i="1" dirty="0" smtClean="0"/>
              <a:t>m</a:t>
            </a:r>
          </a:p>
          <a:p>
            <a:pPr lvl="1"/>
            <a:r>
              <a:rPr lang="en-US" dirty="0" smtClean="0"/>
              <a:t>Comparable to client-based</a:t>
            </a:r>
          </a:p>
          <a:p>
            <a:pPr lvl="1"/>
            <a:r>
              <a:rPr lang="en-US" dirty="0" smtClean="0"/>
              <a:t>Can be improved with additional Access Points</a:t>
            </a:r>
            <a:endParaRPr lang="en-US" dirty="0" smtClean="0"/>
          </a:p>
          <a:p>
            <a:pPr lvl="1"/>
            <a:r>
              <a:rPr lang="en-US" dirty="0" smtClean="0"/>
              <a:t>Adaptable to different target devices</a:t>
            </a:r>
          </a:p>
          <a:p>
            <a:pPr lvl="1"/>
            <a:r>
              <a:rPr lang="en-US" dirty="0" smtClean="0"/>
              <a:t>Dependent on emitted traffic amount</a:t>
            </a:r>
          </a:p>
          <a:p>
            <a:pPr lvl="1"/>
            <a:r>
              <a:rPr lang="en-US" dirty="0" smtClean="0"/>
              <a:t>Traffic amount depends on device</a:t>
            </a:r>
          </a:p>
          <a:p>
            <a:pPr>
              <a:lnSpc>
                <a:spcPct val="120000"/>
              </a:lnSpc>
            </a:pPr>
            <a:r>
              <a:rPr lang="en-US" dirty="0" smtClean="0"/>
              <a:t>Future work:</a:t>
            </a:r>
          </a:p>
          <a:p>
            <a:pPr lvl="1"/>
            <a:r>
              <a:rPr lang="en-US" dirty="0" smtClean="0"/>
              <a:t>Necessity for methods to increase the traffic amount when target device is unassociated</a:t>
            </a:r>
          </a:p>
          <a:p>
            <a:pPr lvl="1"/>
            <a:r>
              <a:rPr lang="en-US" dirty="0" smtClean="0"/>
              <a:t>Additional information </a:t>
            </a:r>
            <a:r>
              <a:rPr lang="en-US" dirty="0" smtClean="0"/>
              <a:t>sources could improve the accuracy</a:t>
            </a:r>
          </a:p>
          <a:p>
            <a:pPr lvl="1"/>
            <a:r>
              <a:rPr lang="en-US" dirty="0" smtClean="0"/>
              <a:t>Investigate counter measures</a:t>
            </a:r>
            <a:endParaRPr lang="en-US" dirty="0"/>
          </a:p>
        </p:txBody>
      </p:sp>
    </p:spTree>
    <p:extLst>
      <p:ext uri="{BB962C8B-B14F-4D97-AF65-F5344CB8AC3E}">
        <p14:creationId xmlns:p14="http://schemas.microsoft.com/office/powerpoint/2010/main" val="316568468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sz="quarter" idx="10"/>
          </p:nvPr>
        </p:nvSpPr>
        <p:spPr/>
        <p:txBody>
          <a:bodyPr anchor="ctr"/>
          <a:lstStyle/>
          <a:p>
            <a:pPr marL="0" indent="0" algn="ctr">
              <a:buNone/>
            </a:pPr>
            <a:r>
              <a:rPr lang="de-DE" dirty="0" err="1" smtClean="0"/>
              <a:t>Thanks</a:t>
            </a:r>
            <a:r>
              <a:rPr lang="de-DE" dirty="0" smtClean="0"/>
              <a:t> </a:t>
            </a:r>
            <a:r>
              <a:rPr lang="de-DE" dirty="0" err="1" smtClean="0"/>
              <a:t>for</a:t>
            </a:r>
            <a:r>
              <a:rPr lang="de-DE" dirty="0" smtClean="0"/>
              <a:t> </a:t>
            </a:r>
            <a:r>
              <a:rPr lang="de-DE" dirty="0" err="1" smtClean="0"/>
              <a:t>your</a:t>
            </a:r>
            <a:r>
              <a:rPr lang="de-DE" dirty="0" smtClean="0"/>
              <a:t> </a:t>
            </a:r>
            <a:r>
              <a:rPr lang="de-DE" dirty="0" err="1" smtClean="0"/>
              <a:t>attention</a:t>
            </a:r>
            <a:r>
              <a:rPr lang="de-DE" dirty="0" smtClean="0"/>
              <a:t>!</a:t>
            </a:r>
            <a:endParaRPr lang="de-DE" dirty="0"/>
          </a:p>
        </p:txBody>
      </p:sp>
    </p:spTree>
    <p:extLst>
      <p:ext uri="{BB962C8B-B14F-4D97-AF65-F5344CB8AC3E}">
        <p14:creationId xmlns:p14="http://schemas.microsoft.com/office/powerpoint/2010/main" val="313124533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Motivation</a:t>
            </a:r>
            <a:endParaRPr lang="de-DE" dirty="0"/>
          </a:p>
        </p:txBody>
      </p:sp>
      <p:sp>
        <p:nvSpPr>
          <p:cNvPr id="3" name="Inhaltsplatzhalter 2"/>
          <p:cNvSpPr>
            <a:spLocks noGrp="1"/>
          </p:cNvSpPr>
          <p:nvPr>
            <p:ph sz="quarter" idx="10"/>
          </p:nvPr>
        </p:nvSpPr>
        <p:spPr>
          <a:xfrm>
            <a:off x="207806" y="813713"/>
            <a:ext cx="8756062" cy="5389471"/>
          </a:xfrm>
        </p:spPr>
        <p:txBody>
          <a:bodyPr/>
          <a:lstStyle/>
          <a:p>
            <a:r>
              <a:rPr lang="de-DE" dirty="0" err="1" smtClean="0"/>
              <a:t>Why</a:t>
            </a:r>
            <a:r>
              <a:rPr lang="de-DE" dirty="0" smtClean="0"/>
              <a:t> </a:t>
            </a:r>
            <a:r>
              <a:rPr lang="de-DE" dirty="0" err="1" smtClean="0"/>
              <a:t>indoor</a:t>
            </a:r>
            <a:r>
              <a:rPr lang="de-DE" dirty="0" smtClean="0"/>
              <a:t> </a:t>
            </a:r>
            <a:r>
              <a:rPr lang="de-DE" dirty="0" err="1" smtClean="0"/>
              <a:t>localization</a:t>
            </a:r>
            <a:r>
              <a:rPr lang="de-DE" dirty="0" smtClean="0"/>
              <a:t>?</a:t>
            </a:r>
          </a:p>
          <a:p>
            <a:pPr lvl="1">
              <a:lnSpc>
                <a:spcPct val="110000"/>
              </a:lnSpc>
            </a:pPr>
            <a:r>
              <a:rPr lang="de-DE" dirty="0" err="1" smtClean="0"/>
              <a:t>Outdoors</a:t>
            </a:r>
            <a:r>
              <a:rPr lang="de-DE" dirty="0" smtClean="0"/>
              <a:t>: GPS</a:t>
            </a:r>
          </a:p>
          <a:p>
            <a:pPr lvl="2">
              <a:lnSpc>
                <a:spcPct val="110000"/>
              </a:lnSpc>
            </a:pPr>
            <a:r>
              <a:rPr lang="de-DE" dirty="0" smtClean="0"/>
              <a:t>Line </a:t>
            </a:r>
            <a:r>
              <a:rPr lang="de-DE" dirty="0" err="1" smtClean="0"/>
              <a:t>of</a:t>
            </a:r>
            <a:r>
              <a:rPr lang="de-DE" dirty="0" smtClean="0"/>
              <a:t> </a:t>
            </a:r>
            <a:r>
              <a:rPr lang="de-DE" dirty="0" err="1" smtClean="0"/>
              <a:t>sight</a:t>
            </a:r>
            <a:endParaRPr lang="de-DE" dirty="0" smtClean="0"/>
          </a:p>
          <a:p>
            <a:pPr lvl="2">
              <a:lnSpc>
                <a:spcPct val="110000"/>
              </a:lnSpc>
            </a:pPr>
            <a:r>
              <a:rPr lang="de-DE" dirty="0" err="1" smtClean="0"/>
              <a:t>Accuracy</a:t>
            </a:r>
            <a:r>
              <a:rPr lang="de-DE" dirty="0" smtClean="0"/>
              <a:t> </a:t>
            </a:r>
            <a:r>
              <a:rPr lang="de-DE" dirty="0" err="1" smtClean="0"/>
              <a:t>up</a:t>
            </a:r>
            <a:r>
              <a:rPr lang="de-DE" dirty="0" smtClean="0"/>
              <a:t> </a:t>
            </a:r>
            <a:r>
              <a:rPr lang="de-DE" dirty="0" err="1" smtClean="0"/>
              <a:t>to</a:t>
            </a:r>
            <a:r>
              <a:rPr lang="de-DE" dirty="0" smtClean="0"/>
              <a:t> </a:t>
            </a:r>
            <a:r>
              <a:rPr lang="de-DE" dirty="0" err="1" smtClean="0"/>
              <a:t>few</a:t>
            </a:r>
            <a:r>
              <a:rPr lang="de-DE" dirty="0" smtClean="0"/>
              <a:t> </a:t>
            </a:r>
            <a:r>
              <a:rPr lang="de-DE" dirty="0" err="1" smtClean="0"/>
              <a:t>meters</a:t>
            </a:r>
            <a:endParaRPr lang="de-DE" dirty="0" smtClean="0"/>
          </a:p>
          <a:p>
            <a:pPr lvl="1">
              <a:lnSpc>
                <a:spcPct val="110000"/>
              </a:lnSpc>
            </a:pPr>
            <a:r>
              <a:rPr lang="de-DE" dirty="0" err="1" smtClean="0"/>
              <a:t>Indoors</a:t>
            </a:r>
            <a:r>
              <a:rPr lang="de-DE" dirty="0" smtClean="0"/>
              <a:t>: GPS not </a:t>
            </a:r>
            <a:r>
              <a:rPr lang="de-DE" dirty="0" err="1" smtClean="0"/>
              <a:t>feasible</a:t>
            </a:r>
            <a:endParaRPr lang="de-DE" dirty="0" smtClean="0"/>
          </a:p>
          <a:p>
            <a:pPr lvl="2">
              <a:lnSpc>
                <a:spcPct val="110000"/>
              </a:lnSpc>
            </a:pPr>
            <a:r>
              <a:rPr lang="de-DE" dirty="0" err="1" smtClean="0"/>
              <a:t>No</a:t>
            </a:r>
            <a:r>
              <a:rPr lang="de-DE" dirty="0" smtClean="0"/>
              <a:t> </a:t>
            </a:r>
            <a:r>
              <a:rPr lang="de-DE" dirty="0" err="1" smtClean="0"/>
              <a:t>line</a:t>
            </a:r>
            <a:r>
              <a:rPr lang="de-DE" dirty="0" smtClean="0"/>
              <a:t> </a:t>
            </a:r>
            <a:r>
              <a:rPr lang="de-DE" dirty="0" err="1" smtClean="0"/>
              <a:t>of</a:t>
            </a:r>
            <a:r>
              <a:rPr lang="de-DE" dirty="0" smtClean="0"/>
              <a:t> </a:t>
            </a:r>
            <a:r>
              <a:rPr lang="de-DE" dirty="0" err="1" smtClean="0"/>
              <a:t>sight</a:t>
            </a:r>
            <a:endParaRPr lang="de-DE" dirty="0" smtClean="0"/>
          </a:p>
          <a:p>
            <a:pPr lvl="2">
              <a:lnSpc>
                <a:spcPct val="110000"/>
              </a:lnSpc>
            </a:pPr>
            <a:r>
              <a:rPr lang="de-DE" dirty="0" err="1" smtClean="0"/>
              <a:t>Typically</a:t>
            </a:r>
            <a:r>
              <a:rPr lang="de-DE" dirty="0" smtClean="0"/>
              <a:t> </a:t>
            </a:r>
            <a:r>
              <a:rPr lang="de-DE" dirty="0" err="1" smtClean="0"/>
              <a:t>higher</a:t>
            </a:r>
            <a:r>
              <a:rPr lang="de-DE" dirty="0" smtClean="0"/>
              <a:t> </a:t>
            </a:r>
            <a:r>
              <a:rPr lang="de-DE" dirty="0" err="1" smtClean="0"/>
              <a:t>accuracy</a:t>
            </a:r>
            <a:r>
              <a:rPr lang="de-DE" dirty="0" smtClean="0"/>
              <a:t> </a:t>
            </a:r>
            <a:r>
              <a:rPr lang="de-DE" dirty="0" err="1" smtClean="0"/>
              <a:t>required</a:t>
            </a:r>
            <a:endParaRPr lang="de-DE" dirty="0" smtClean="0"/>
          </a:p>
          <a:p>
            <a:r>
              <a:rPr lang="de-DE" dirty="0" err="1" smtClean="0"/>
              <a:t>Why</a:t>
            </a:r>
            <a:r>
              <a:rPr lang="de-DE" dirty="0" smtClean="0"/>
              <a:t> network-</a:t>
            </a:r>
            <a:r>
              <a:rPr lang="de-DE" dirty="0" err="1" smtClean="0"/>
              <a:t>based</a:t>
            </a:r>
            <a:r>
              <a:rPr lang="de-DE" dirty="0" smtClean="0"/>
              <a:t>?</a:t>
            </a:r>
          </a:p>
          <a:p>
            <a:pPr lvl="1">
              <a:lnSpc>
                <a:spcPct val="110000"/>
              </a:lnSpc>
            </a:pPr>
            <a:r>
              <a:rPr lang="de-DE" dirty="0" err="1" smtClean="0"/>
              <a:t>Independency</a:t>
            </a:r>
            <a:r>
              <a:rPr lang="de-DE" dirty="0" smtClean="0"/>
              <a:t> </a:t>
            </a:r>
            <a:r>
              <a:rPr lang="de-DE" dirty="0" err="1" smtClean="0"/>
              <a:t>from</a:t>
            </a:r>
            <a:r>
              <a:rPr lang="de-DE" dirty="0" smtClean="0"/>
              <a:t> </a:t>
            </a:r>
            <a:r>
              <a:rPr lang="de-DE" dirty="0" err="1" smtClean="0"/>
              <a:t>target</a:t>
            </a:r>
            <a:r>
              <a:rPr lang="de-DE" dirty="0" smtClean="0"/>
              <a:t> </a:t>
            </a:r>
            <a:r>
              <a:rPr lang="de-DE" dirty="0" err="1" smtClean="0"/>
              <a:t>device</a:t>
            </a:r>
            <a:endParaRPr lang="de-DE" dirty="0" smtClean="0"/>
          </a:p>
          <a:p>
            <a:pPr lvl="1">
              <a:lnSpc>
                <a:spcPct val="110000"/>
              </a:lnSpc>
            </a:pPr>
            <a:r>
              <a:rPr lang="de-DE" dirty="0" err="1" smtClean="0"/>
              <a:t>No</a:t>
            </a:r>
            <a:r>
              <a:rPr lang="de-DE" dirty="0" smtClean="0"/>
              <a:t> </a:t>
            </a:r>
            <a:r>
              <a:rPr lang="de-DE" dirty="0" err="1" smtClean="0"/>
              <a:t>active</a:t>
            </a:r>
            <a:r>
              <a:rPr lang="de-DE" dirty="0" smtClean="0"/>
              <a:t> </a:t>
            </a:r>
            <a:r>
              <a:rPr lang="de-DE" dirty="0" err="1" smtClean="0"/>
              <a:t>participation</a:t>
            </a:r>
            <a:r>
              <a:rPr lang="de-DE" dirty="0" smtClean="0"/>
              <a:t> </a:t>
            </a:r>
            <a:r>
              <a:rPr lang="de-DE" dirty="0" err="1" smtClean="0"/>
              <a:t>imposed</a:t>
            </a:r>
            <a:endParaRPr lang="de-DE" dirty="0"/>
          </a:p>
          <a:p>
            <a:pPr lvl="1">
              <a:lnSpc>
                <a:spcPct val="110000"/>
              </a:lnSpc>
            </a:pPr>
            <a:r>
              <a:rPr lang="de-DE" dirty="0" err="1"/>
              <a:t>Only</a:t>
            </a:r>
            <a:r>
              <a:rPr lang="de-DE" dirty="0"/>
              <a:t> </a:t>
            </a:r>
            <a:r>
              <a:rPr lang="de-DE" dirty="0" err="1"/>
              <a:t>few</a:t>
            </a:r>
            <a:r>
              <a:rPr lang="de-DE" dirty="0"/>
              <a:t> </a:t>
            </a:r>
            <a:r>
              <a:rPr lang="de-DE" dirty="0" err="1"/>
              <a:t>approaches</a:t>
            </a:r>
            <a:r>
              <a:rPr lang="de-DE" dirty="0"/>
              <a:t> on network-</a:t>
            </a:r>
            <a:r>
              <a:rPr lang="de-DE" dirty="0" err="1"/>
              <a:t>based</a:t>
            </a:r>
            <a:r>
              <a:rPr lang="de-DE" dirty="0"/>
              <a:t> </a:t>
            </a:r>
            <a:r>
              <a:rPr lang="de-DE" dirty="0" err="1" smtClean="0"/>
              <a:t>localization</a:t>
            </a:r>
            <a:endParaRPr lang="de-DE" dirty="0" smtClean="0"/>
          </a:p>
          <a:p>
            <a:pPr lvl="1">
              <a:lnSpc>
                <a:spcPct val="110000"/>
              </a:lnSpc>
            </a:pPr>
            <a:r>
              <a:rPr lang="de-DE" dirty="0" smtClean="0"/>
              <a:t>Simple &amp; </a:t>
            </a:r>
            <a:r>
              <a:rPr lang="de-DE" dirty="0" err="1" smtClean="0"/>
              <a:t>cheap</a:t>
            </a:r>
            <a:r>
              <a:rPr lang="de-DE" dirty="0" smtClean="0"/>
              <a:t> </a:t>
            </a:r>
            <a:r>
              <a:rPr lang="de-DE" dirty="0" err="1" smtClean="0"/>
              <a:t>deployment</a:t>
            </a:r>
            <a:endParaRPr lang="de-DE" dirty="0" smtClean="0"/>
          </a:p>
          <a:p>
            <a:pPr lvl="1">
              <a:lnSpc>
                <a:spcPct val="110000"/>
              </a:lnSpc>
            </a:pPr>
            <a:r>
              <a:rPr lang="de-DE" dirty="0" smtClean="0"/>
              <a:t>New </a:t>
            </a:r>
            <a:r>
              <a:rPr lang="de-DE" dirty="0" err="1" smtClean="0"/>
              <a:t>possible</a:t>
            </a:r>
            <a:r>
              <a:rPr lang="de-DE" dirty="0" smtClean="0"/>
              <a:t> </a:t>
            </a:r>
            <a:r>
              <a:rPr lang="de-DE" dirty="0" err="1" smtClean="0"/>
              <a:t>applications</a:t>
            </a:r>
            <a:r>
              <a:rPr lang="de-DE" dirty="0" smtClean="0"/>
              <a:t> (e.g.</a:t>
            </a:r>
            <a:r>
              <a:rPr lang="de-DE" dirty="0" smtClean="0"/>
              <a:t>, </a:t>
            </a:r>
            <a:r>
              <a:rPr lang="de-DE" dirty="0" err="1" smtClean="0"/>
              <a:t>surveillance</a:t>
            </a:r>
            <a:r>
              <a:rPr lang="de-DE" dirty="0" smtClean="0"/>
              <a:t>)</a:t>
            </a:r>
            <a:endParaRPr lang="de-DE" dirty="0" smtClean="0"/>
          </a:p>
          <a:p>
            <a:pPr lvl="1">
              <a:lnSpc>
                <a:spcPct val="110000"/>
              </a:lnSpc>
            </a:pPr>
            <a:endParaRPr lang="de-DE" dirty="0" smtClean="0"/>
          </a:p>
        </p:txBody>
      </p:sp>
      <p:pic>
        <p:nvPicPr>
          <p:cNvPr id="4"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23986" y="1336077"/>
            <a:ext cx="3309150" cy="2117857"/>
          </a:xfrm>
          <a:prstGeom prst="rect">
            <a:avLst/>
          </a:prstGeom>
          <a:ln w="19050">
            <a:solidFill>
              <a:schemeClr val="bg2">
                <a:lumMod val="20000"/>
                <a:lumOff val="80000"/>
              </a:schemeClr>
            </a:solidFill>
          </a:ln>
          <a:effectLst/>
        </p:spPr>
      </p:pic>
    </p:spTree>
    <p:extLst>
      <p:ext uri="{BB962C8B-B14F-4D97-AF65-F5344CB8AC3E}">
        <p14:creationId xmlns:p14="http://schemas.microsoft.com/office/powerpoint/2010/main" val="415910222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Approach</a:t>
            </a:r>
            <a:endParaRPr lang="de-DE" dirty="0"/>
          </a:p>
        </p:txBody>
      </p:sp>
      <p:sp>
        <p:nvSpPr>
          <p:cNvPr id="3" name="Inhaltsplatzhalter 2"/>
          <p:cNvSpPr>
            <a:spLocks noGrp="1"/>
          </p:cNvSpPr>
          <p:nvPr>
            <p:ph sz="quarter" idx="10"/>
          </p:nvPr>
        </p:nvSpPr>
        <p:spPr/>
        <p:txBody>
          <a:bodyPr/>
          <a:lstStyle/>
          <a:p>
            <a:pPr>
              <a:lnSpc>
                <a:spcPct val="150000"/>
              </a:lnSpc>
            </a:pPr>
            <a:r>
              <a:rPr lang="de-DE" dirty="0" err="1" smtClean="0"/>
              <a:t>Rely</a:t>
            </a:r>
            <a:r>
              <a:rPr lang="de-DE" dirty="0" smtClean="0"/>
              <a:t> </a:t>
            </a:r>
            <a:r>
              <a:rPr lang="de-DE" dirty="0"/>
              <a:t>on </a:t>
            </a:r>
            <a:r>
              <a:rPr lang="de-DE" dirty="0" err="1"/>
              <a:t>existing</a:t>
            </a:r>
            <a:r>
              <a:rPr lang="de-DE" dirty="0"/>
              <a:t> </a:t>
            </a:r>
            <a:r>
              <a:rPr lang="de-DE" dirty="0" err="1"/>
              <a:t>Wi-Fi</a:t>
            </a:r>
            <a:r>
              <a:rPr lang="de-DE" dirty="0"/>
              <a:t> </a:t>
            </a:r>
            <a:r>
              <a:rPr lang="de-DE" dirty="0" err="1"/>
              <a:t>infrastructure</a:t>
            </a:r>
            <a:endParaRPr lang="de-DE" dirty="0"/>
          </a:p>
          <a:p>
            <a:pPr lvl="1">
              <a:lnSpc>
                <a:spcPct val="150000"/>
              </a:lnSpc>
            </a:pPr>
            <a:r>
              <a:rPr lang="de-DE" dirty="0" err="1"/>
              <a:t>Use</a:t>
            </a:r>
            <a:r>
              <a:rPr lang="de-DE" dirty="0"/>
              <a:t> </a:t>
            </a:r>
            <a:r>
              <a:rPr lang="de-DE" dirty="0" err="1"/>
              <a:t>signal</a:t>
            </a:r>
            <a:r>
              <a:rPr lang="de-DE" dirty="0"/>
              <a:t> </a:t>
            </a:r>
            <a:r>
              <a:rPr lang="de-DE" dirty="0" err="1"/>
              <a:t>strength</a:t>
            </a:r>
            <a:r>
              <a:rPr lang="de-DE" dirty="0"/>
              <a:t> </a:t>
            </a:r>
            <a:r>
              <a:rPr lang="de-DE" dirty="0" err="1"/>
              <a:t>from</a:t>
            </a:r>
            <a:r>
              <a:rPr lang="de-DE" dirty="0"/>
              <a:t> </a:t>
            </a:r>
            <a:r>
              <a:rPr lang="de-DE" dirty="0" err="1"/>
              <a:t>the</a:t>
            </a:r>
            <a:r>
              <a:rPr lang="de-DE" dirty="0"/>
              <a:t> </a:t>
            </a:r>
            <a:r>
              <a:rPr lang="de-DE" dirty="0" err="1"/>
              <a:t>wireless</a:t>
            </a:r>
            <a:r>
              <a:rPr lang="de-DE" dirty="0"/>
              <a:t> </a:t>
            </a:r>
            <a:r>
              <a:rPr lang="de-DE" dirty="0" err="1"/>
              <a:t>network</a:t>
            </a:r>
            <a:r>
              <a:rPr lang="de-DE" dirty="0"/>
              <a:t> </a:t>
            </a:r>
            <a:r>
              <a:rPr lang="de-DE" dirty="0" err="1"/>
              <a:t>traffic</a:t>
            </a:r>
            <a:endParaRPr lang="de-DE" dirty="0"/>
          </a:p>
          <a:p>
            <a:pPr lvl="1">
              <a:lnSpc>
                <a:spcPct val="150000"/>
              </a:lnSpc>
            </a:pPr>
            <a:r>
              <a:rPr lang="de-DE" dirty="0" smtClean="0"/>
              <a:t>Access Points </a:t>
            </a:r>
            <a:r>
              <a:rPr lang="de-DE" dirty="0" err="1" smtClean="0"/>
              <a:t>as</a:t>
            </a:r>
            <a:r>
              <a:rPr lang="de-DE" dirty="0" smtClean="0"/>
              <a:t> </a:t>
            </a:r>
            <a:r>
              <a:rPr lang="de-DE" dirty="0" err="1" smtClean="0"/>
              <a:t>data</a:t>
            </a:r>
            <a:r>
              <a:rPr lang="de-DE" dirty="0" smtClean="0"/>
              <a:t> </a:t>
            </a:r>
            <a:r>
              <a:rPr lang="de-DE" dirty="0" err="1" smtClean="0"/>
              <a:t>collectors</a:t>
            </a:r>
            <a:endParaRPr lang="de-DE" dirty="0" smtClean="0"/>
          </a:p>
          <a:p>
            <a:pPr lvl="1">
              <a:lnSpc>
                <a:spcPct val="150000"/>
              </a:lnSpc>
            </a:pPr>
            <a:r>
              <a:rPr lang="de-DE" dirty="0" err="1" smtClean="0"/>
              <a:t>Only</a:t>
            </a:r>
            <a:r>
              <a:rPr lang="de-DE" dirty="0"/>
              <a:t> </a:t>
            </a:r>
            <a:r>
              <a:rPr lang="de-DE" dirty="0" smtClean="0"/>
              <a:t>software-</a:t>
            </a:r>
            <a:r>
              <a:rPr lang="de-DE" dirty="0" err="1" smtClean="0"/>
              <a:t>based</a:t>
            </a:r>
            <a:r>
              <a:rPr lang="de-DE" dirty="0" smtClean="0"/>
              <a:t> </a:t>
            </a:r>
            <a:r>
              <a:rPr lang="de-DE" dirty="0" err="1" smtClean="0"/>
              <a:t>approach</a:t>
            </a:r>
            <a:endParaRPr lang="de-DE" dirty="0" smtClean="0"/>
          </a:p>
          <a:p>
            <a:pPr lvl="1">
              <a:lnSpc>
                <a:spcPct val="150000"/>
              </a:lnSpc>
            </a:pPr>
            <a:r>
              <a:rPr lang="de-DE" dirty="0" err="1" smtClean="0"/>
              <a:t>Rely</a:t>
            </a:r>
            <a:r>
              <a:rPr lang="de-DE" dirty="0" smtClean="0"/>
              <a:t> on </a:t>
            </a:r>
            <a:r>
              <a:rPr lang="de-DE" dirty="0" err="1" smtClean="0"/>
              <a:t>standard</a:t>
            </a:r>
            <a:r>
              <a:rPr lang="de-DE" dirty="0" smtClean="0"/>
              <a:t> </a:t>
            </a:r>
            <a:r>
              <a:rPr lang="de-DE" dirty="0" err="1" smtClean="0"/>
              <a:t>hardware</a:t>
            </a:r>
            <a:endParaRPr lang="de-DE" dirty="0" smtClean="0"/>
          </a:p>
          <a:p>
            <a:pPr>
              <a:lnSpc>
                <a:spcPct val="150000"/>
              </a:lnSpc>
            </a:pPr>
            <a:r>
              <a:rPr lang="de-DE" dirty="0" err="1" smtClean="0"/>
              <a:t>Challenges</a:t>
            </a:r>
            <a:endParaRPr lang="de-DE" dirty="0"/>
          </a:p>
          <a:p>
            <a:pPr lvl="1">
              <a:lnSpc>
                <a:spcPct val="150000"/>
              </a:lnSpc>
            </a:pPr>
            <a:r>
              <a:rPr lang="de-DE" dirty="0" err="1" smtClean="0"/>
              <a:t>How</a:t>
            </a:r>
            <a:r>
              <a:rPr lang="de-DE" dirty="0" smtClean="0"/>
              <a:t> </a:t>
            </a:r>
            <a:r>
              <a:rPr lang="de-DE" dirty="0" err="1" smtClean="0"/>
              <a:t>much</a:t>
            </a:r>
            <a:r>
              <a:rPr lang="de-DE" dirty="0" smtClean="0"/>
              <a:t> </a:t>
            </a:r>
            <a:r>
              <a:rPr lang="de-DE" dirty="0" err="1" smtClean="0"/>
              <a:t>wireless</a:t>
            </a:r>
            <a:r>
              <a:rPr lang="de-DE" dirty="0" smtClean="0"/>
              <a:t> </a:t>
            </a:r>
            <a:r>
              <a:rPr lang="de-DE" dirty="0" err="1" smtClean="0"/>
              <a:t>traffic</a:t>
            </a:r>
            <a:r>
              <a:rPr lang="de-DE" dirty="0" smtClean="0"/>
              <a:t> </a:t>
            </a:r>
            <a:r>
              <a:rPr lang="de-DE" dirty="0" err="1" smtClean="0"/>
              <a:t>is</a:t>
            </a:r>
            <a:r>
              <a:rPr lang="de-DE" dirty="0" smtClean="0"/>
              <a:t> </a:t>
            </a:r>
            <a:r>
              <a:rPr lang="de-DE" dirty="0" err="1" smtClean="0"/>
              <a:t>available</a:t>
            </a:r>
            <a:r>
              <a:rPr lang="de-DE" dirty="0" smtClean="0"/>
              <a:t>?</a:t>
            </a:r>
          </a:p>
          <a:p>
            <a:pPr lvl="1">
              <a:lnSpc>
                <a:spcPct val="150000"/>
              </a:lnSpc>
            </a:pPr>
            <a:r>
              <a:rPr lang="de-DE" dirty="0" err="1" smtClean="0"/>
              <a:t>How</a:t>
            </a:r>
            <a:r>
              <a:rPr lang="de-DE" dirty="0"/>
              <a:t> </a:t>
            </a:r>
            <a:r>
              <a:rPr lang="de-DE" dirty="0" err="1" smtClean="0"/>
              <a:t>good</a:t>
            </a:r>
            <a:r>
              <a:rPr lang="de-DE" dirty="0" smtClean="0"/>
              <a:t> </a:t>
            </a:r>
            <a:r>
              <a:rPr lang="de-DE" dirty="0" err="1" smtClean="0"/>
              <a:t>is</a:t>
            </a:r>
            <a:r>
              <a:rPr lang="de-DE" dirty="0" smtClean="0"/>
              <a:t> </a:t>
            </a:r>
            <a:r>
              <a:rPr lang="de-DE" dirty="0" err="1" smtClean="0"/>
              <a:t>the</a:t>
            </a:r>
            <a:r>
              <a:rPr lang="de-DE" dirty="0" smtClean="0"/>
              <a:t> </a:t>
            </a:r>
            <a:r>
              <a:rPr lang="de-DE" dirty="0" err="1" smtClean="0"/>
              <a:t>localization</a:t>
            </a:r>
            <a:r>
              <a:rPr lang="de-DE" dirty="0" smtClean="0"/>
              <a:t>?</a:t>
            </a:r>
          </a:p>
          <a:p>
            <a:pPr lvl="1">
              <a:lnSpc>
                <a:spcPct val="150000"/>
              </a:lnSpc>
            </a:pPr>
            <a:endParaRPr lang="de-DE" dirty="0" smtClean="0"/>
          </a:p>
        </p:txBody>
      </p:sp>
    </p:spTree>
    <p:extLst>
      <p:ext uri="{BB962C8B-B14F-4D97-AF65-F5344CB8AC3E}">
        <p14:creationId xmlns:p14="http://schemas.microsoft.com/office/powerpoint/2010/main" val="237203890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 </a:t>
            </a:r>
            <a:r>
              <a:rPr lang="de-DE" dirty="0" err="1" smtClean="0"/>
              <a:t>Overview</a:t>
            </a:r>
            <a:endParaRPr lang="de-DE" dirty="0"/>
          </a:p>
        </p:txBody>
      </p:sp>
      <p:sp>
        <p:nvSpPr>
          <p:cNvPr id="10" name="Abgerundetes Rechteck 9"/>
          <p:cNvSpPr/>
          <p:nvPr/>
        </p:nvSpPr>
        <p:spPr bwMode="auto">
          <a:xfrm>
            <a:off x="2823569" y="1372167"/>
            <a:ext cx="2109173" cy="759795"/>
          </a:xfrm>
          <a:prstGeom prst="roundRect">
            <a:avLst/>
          </a:prstGeom>
          <a:solidFill>
            <a:srgbClr val="9CB5D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1800" b="0" i="0" u="none" strike="noStrike" cap="none" normalizeH="0" baseline="0" dirty="0" smtClean="0">
                <a:ln>
                  <a:noFill/>
                </a:ln>
                <a:solidFill>
                  <a:schemeClr val="tx1"/>
                </a:solidFill>
                <a:effectLst/>
                <a:latin typeface="Arial Unicode MS" pitchFamily="34" charset="-128"/>
              </a:rPr>
              <a:t>Server</a:t>
            </a:r>
          </a:p>
        </p:txBody>
      </p:sp>
      <p:pic>
        <p:nvPicPr>
          <p:cNvPr id="11" name="Picture 15" descr="host.png"/>
          <p:cNvPicPr>
            <a:picLocks noChangeAspect="1"/>
          </p:cNvPicPr>
          <p:nvPr/>
        </p:nvPicPr>
        <p:blipFill>
          <a:blip r:embed="rId3" cstate="print"/>
          <a:srcRect/>
          <a:stretch>
            <a:fillRect/>
          </a:stretch>
        </p:blipFill>
        <p:spPr bwMode="auto">
          <a:xfrm>
            <a:off x="3900835" y="911522"/>
            <a:ext cx="1511947" cy="1591730"/>
          </a:xfrm>
          <a:prstGeom prst="rect">
            <a:avLst/>
          </a:prstGeom>
          <a:noFill/>
          <a:ln w="9525">
            <a:noFill/>
            <a:miter lim="800000"/>
            <a:headEnd/>
            <a:tailEnd/>
          </a:ln>
        </p:spPr>
      </p:pic>
      <p:pic>
        <p:nvPicPr>
          <p:cNvPr id="12" name="Picture 8" descr="iPhone.png"/>
          <p:cNvPicPr>
            <a:picLocks noChangeAspect="1"/>
          </p:cNvPicPr>
          <p:nvPr/>
        </p:nvPicPr>
        <p:blipFill>
          <a:blip r:embed="rId4" cstate="print"/>
          <a:srcRect/>
          <a:stretch>
            <a:fillRect/>
          </a:stretch>
        </p:blipFill>
        <p:spPr bwMode="auto">
          <a:xfrm>
            <a:off x="3526626" y="5316482"/>
            <a:ext cx="426333" cy="981296"/>
          </a:xfrm>
          <a:prstGeom prst="rect">
            <a:avLst/>
          </a:prstGeom>
          <a:noFill/>
          <a:ln w="9525">
            <a:noFill/>
            <a:miter lim="800000"/>
            <a:headEnd/>
            <a:tailEnd/>
          </a:ln>
        </p:spPr>
      </p:pic>
      <p:pic>
        <p:nvPicPr>
          <p:cNvPr id="13" name="Picture 11" descr="l_12020018.png"/>
          <p:cNvPicPr>
            <a:picLocks noChangeAspect="1"/>
          </p:cNvPicPr>
          <p:nvPr/>
        </p:nvPicPr>
        <p:blipFill>
          <a:blip r:embed="rId5" cstate="print"/>
          <a:srcRect/>
          <a:stretch>
            <a:fillRect/>
          </a:stretch>
        </p:blipFill>
        <p:spPr bwMode="auto">
          <a:xfrm>
            <a:off x="1378104" y="3614232"/>
            <a:ext cx="1098572" cy="974219"/>
          </a:xfrm>
          <a:prstGeom prst="rect">
            <a:avLst/>
          </a:prstGeom>
          <a:noFill/>
          <a:ln w="9525">
            <a:noFill/>
            <a:miter lim="800000"/>
            <a:headEnd/>
            <a:tailEnd/>
          </a:ln>
        </p:spPr>
      </p:pic>
      <p:pic>
        <p:nvPicPr>
          <p:cNvPr id="14" name="Picture 11" descr="l_12020018.png"/>
          <p:cNvPicPr>
            <a:picLocks noChangeAspect="1"/>
          </p:cNvPicPr>
          <p:nvPr/>
        </p:nvPicPr>
        <p:blipFill>
          <a:blip r:embed="rId5" cstate="print"/>
          <a:srcRect/>
          <a:stretch>
            <a:fillRect/>
          </a:stretch>
        </p:blipFill>
        <p:spPr bwMode="auto">
          <a:xfrm>
            <a:off x="4989095" y="3562508"/>
            <a:ext cx="1098572" cy="974219"/>
          </a:xfrm>
          <a:prstGeom prst="rect">
            <a:avLst/>
          </a:prstGeom>
          <a:noFill/>
          <a:ln w="9525">
            <a:noFill/>
            <a:miter lim="800000"/>
            <a:headEnd/>
            <a:tailEnd/>
          </a:ln>
        </p:spPr>
      </p:pic>
      <p:sp>
        <p:nvSpPr>
          <p:cNvPr id="15" name="Textfeld 14"/>
          <p:cNvSpPr txBox="1"/>
          <p:nvPr/>
        </p:nvSpPr>
        <p:spPr>
          <a:xfrm>
            <a:off x="3319366" y="4116501"/>
            <a:ext cx="825992" cy="400110"/>
          </a:xfrm>
          <a:prstGeom prst="rect">
            <a:avLst/>
          </a:prstGeom>
          <a:noFill/>
        </p:spPr>
        <p:txBody>
          <a:bodyPr wrap="none" rtlCol="0">
            <a:spAutoFit/>
          </a:bodyPr>
          <a:lstStyle/>
          <a:p>
            <a:r>
              <a:rPr lang="de-DE" sz="2000" dirty="0" smtClean="0"/>
              <a:t>.........</a:t>
            </a:r>
            <a:endParaRPr lang="de-DE" sz="2000" dirty="0"/>
          </a:p>
        </p:txBody>
      </p:sp>
      <p:sp>
        <p:nvSpPr>
          <p:cNvPr id="16" name="Abgerundetes Rechteck 15"/>
          <p:cNvSpPr/>
          <p:nvPr/>
        </p:nvSpPr>
        <p:spPr bwMode="auto">
          <a:xfrm>
            <a:off x="6735745" y="1372168"/>
            <a:ext cx="1712285" cy="759795"/>
          </a:xfrm>
          <a:prstGeom prst="roundRect">
            <a:avLst/>
          </a:prstGeom>
          <a:solidFill>
            <a:schemeClr val="tx1"/>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800" b="0" i="0" u="none" strike="noStrike" cap="none" normalizeH="0" baseline="0" dirty="0" err="1" smtClean="0">
                <a:ln>
                  <a:noFill/>
                </a:ln>
                <a:solidFill>
                  <a:schemeClr val="bg1"/>
                </a:solidFill>
                <a:effectLst/>
                <a:latin typeface="Arial Unicode MS" pitchFamily="34" charset="-128"/>
              </a:rPr>
              <a:t>Localization</a:t>
            </a:r>
            <a:endParaRPr lang="de-DE" sz="1800" dirty="0" smtClean="0">
              <a:solidFill>
                <a:schemeClr val="bg1"/>
              </a:solidFill>
              <a:latin typeface="Arial Unicode MS" pitchFamily="34" charset="-128"/>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de-DE" sz="1800" b="0" i="0" u="none" strike="noStrike" cap="none" normalizeH="0" baseline="0" dirty="0" smtClean="0">
                <a:ln>
                  <a:noFill/>
                </a:ln>
                <a:solidFill>
                  <a:schemeClr val="bg1"/>
                </a:solidFill>
                <a:effectLst/>
                <a:latin typeface="Arial Unicode MS" pitchFamily="34" charset="-128"/>
              </a:rPr>
              <a:t>Framework</a:t>
            </a:r>
          </a:p>
        </p:txBody>
      </p:sp>
      <p:cxnSp>
        <p:nvCxnSpPr>
          <p:cNvPr id="20" name="Gerade Verbindung mit Pfeil 19"/>
          <p:cNvCxnSpPr>
            <a:stCxn id="13" idx="0"/>
          </p:cNvCxnSpPr>
          <p:nvPr/>
        </p:nvCxnSpPr>
        <p:spPr bwMode="auto">
          <a:xfrm flipV="1">
            <a:off x="1927390" y="2358766"/>
            <a:ext cx="975557" cy="1255466"/>
          </a:xfrm>
          <a:prstGeom prst="straightConnector1">
            <a:avLst/>
          </a:prstGeom>
          <a:solidFill>
            <a:srgbClr val="EAEAEA"/>
          </a:solidFill>
          <a:ln w="9525" cap="flat" cmpd="sng" algn="ctr">
            <a:solidFill>
              <a:schemeClr val="tx1"/>
            </a:solidFill>
            <a:prstDash val="solid"/>
            <a:round/>
            <a:headEnd type="none" w="med" len="med"/>
            <a:tailEnd type="arrow"/>
          </a:ln>
          <a:effectLst/>
        </p:spPr>
      </p:cxnSp>
      <p:sp>
        <p:nvSpPr>
          <p:cNvPr id="28" name="Textfeld 27"/>
          <p:cNvSpPr txBox="1"/>
          <p:nvPr/>
        </p:nvSpPr>
        <p:spPr>
          <a:xfrm>
            <a:off x="1502716" y="4445368"/>
            <a:ext cx="853281" cy="307777"/>
          </a:xfrm>
          <a:prstGeom prst="rect">
            <a:avLst/>
          </a:prstGeom>
          <a:noFill/>
        </p:spPr>
        <p:txBody>
          <a:bodyPr wrap="none" rtlCol="0">
            <a:spAutoFit/>
          </a:bodyPr>
          <a:lstStyle/>
          <a:p>
            <a:r>
              <a:rPr lang="de-DE" dirty="0" err="1" smtClean="0"/>
              <a:t>Sniffer</a:t>
            </a:r>
            <a:r>
              <a:rPr lang="de-DE" dirty="0" smtClean="0"/>
              <a:t> 1</a:t>
            </a:r>
          </a:p>
        </p:txBody>
      </p:sp>
      <p:sp>
        <p:nvSpPr>
          <p:cNvPr id="29" name="Textfeld 28"/>
          <p:cNvSpPr txBox="1"/>
          <p:nvPr/>
        </p:nvSpPr>
        <p:spPr>
          <a:xfrm>
            <a:off x="5108721" y="4445368"/>
            <a:ext cx="853281" cy="307777"/>
          </a:xfrm>
          <a:prstGeom prst="rect">
            <a:avLst/>
          </a:prstGeom>
          <a:noFill/>
        </p:spPr>
        <p:txBody>
          <a:bodyPr wrap="none" rtlCol="0">
            <a:spAutoFit/>
          </a:bodyPr>
          <a:lstStyle/>
          <a:p>
            <a:r>
              <a:rPr lang="de-DE" dirty="0" err="1" smtClean="0"/>
              <a:t>Sniffer</a:t>
            </a:r>
            <a:r>
              <a:rPr lang="de-DE" dirty="0" smtClean="0"/>
              <a:t> </a:t>
            </a:r>
            <a:r>
              <a:rPr lang="de-DE" dirty="0" err="1" smtClean="0"/>
              <a:t>n</a:t>
            </a:r>
            <a:endParaRPr lang="de-DE" dirty="0"/>
          </a:p>
        </p:txBody>
      </p:sp>
      <p:cxnSp>
        <p:nvCxnSpPr>
          <p:cNvPr id="32" name="Gerade Verbindung mit Pfeil 31"/>
          <p:cNvCxnSpPr>
            <a:stCxn id="14" idx="0"/>
          </p:cNvCxnSpPr>
          <p:nvPr/>
        </p:nvCxnSpPr>
        <p:spPr bwMode="auto">
          <a:xfrm flipH="1" flipV="1">
            <a:off x="4649251" y="2370107"/>
            <a:ext cx="889130" cy="1192401"/>
          </a:xfrm>
          <a:prstGeom prst="straightConnector1">
            <a:avLst/>
          </a:prstGeom>
          <a:solidFill>
            <a:srgbClr val="EAEAEA"/>
          </a:solidFill>
          <a:ln w="9525" cap="flat" cmpd="sng" algn="ctr">
            <a:solidFill>
              <a:schemeClr val="tx1"/>
            </a:solidFill>
            <a:prstDash val="solid"/>
            <a:round/>
            <a:headEnd type="none" w="med" len="med"/>
            <a:tailEnd type="arrow"/>
          </a:ln>
          <a:effectLst/>
        </p:spPr>
      </p:cxnSp>
      <p:cxnSp>
        <p:nvCxnSpPr>
          <p:cNvPr id="41" name="Gerade Verbindung mit Pfeil 40"/>
          <p:cNvCxnSpPr>
            <a:endCxn id="16" idx="1"/>
          </p:cNvCxnSpPr>
          <p:nvPr/>
        </p:nvCxnSpPr>
        <p:spPr bwMode="auto">
          <a:xfrm flipV="1">
            <a:off x="5238912" y="1752066"/>
            <a:ext cx="1496833" cy="5669"/>
          </a:xfrm>
          <a:prstGeom prst="straightConnector1">
            <a:avLst/>
          </a:prstGeom>
          <a:solidFill>
            <a:srgbClr val="EAEAEA"/>
          </a:solidFill>
          <a:ln w="9525" cap="flat" cmpd="sng" algn="ctr">
            <a:solidFill>
              <a:schemeClr val="tx1"/>
            </a:solidFill>
            <a:prstDash val="dash"/>
            <a:round/>
            <a:headEnd type="none" w="med" len="med"/>
            <a:tailEnd type="arrow"/>
          </a:ln>
          <a:effectLst/>
        </p:spPr>
      </p:cxnSp>
      <p:sp>
        <p:nvSpPr>
          <p:cNvPr id="49" name="Bogen 48"/>
          <p:cNvSpPr/>
          <p:nvPr/>
        </p:nvSpPr>
        <p:spPr bwMode="auto">
          <a:xfrm rot="18960514">
            <a:off x="1288836" y="4791875"/>
            <a:ext cx="4452356" cy="4132247"/>
          </a:xfrm>
          <a:prstGeom prst="arc">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1400" b="0" i="0" u="none" strike="noStrike" cap="none" normalizeH="0" baseline="0" smtClean="0">
              <a:ln>
                <a:noFill/>
              </a:ln>
              <a:solidFill>
                <a:schemeClr val="tx1"/>
              </a:solidFill>
              <a:effectLst/>
              <a:latin typeface="Arial Unicode MS" pitchFamily="34" charset="-128"/>
            </a:endParaRPr>
          </a:p>
        </p:txBody>
      </p:sp>
      <p:sp>
        <p:nvSpPr>
          <p:cNvPr id="50" name="Bogen 49"/>
          <p:cNvSpPr/>
          <p:nvPr/>
        </p:nvSpPr>
        <p:spPr bwMode="auto">
          <a:xfrm rot="19063300">
            <a:off x="1826411" y="5038046"/>
            <a:ext cx="3446945" cy="3185675"/>
          </a:xfrm>
          <a:prstGeom prst="arc">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1400" b="0" i="0" u="none" strike="noStrike" cap="none" normalizeH="0" baseline="0" smtClean="0">
              <a:ln>
                <a:noFill/>
              </a:ln>
              <a:solidFill>
                <a:schemeClr val="tx1"/>
              </a:solidFill>
              <a:effectLst/>
              <a:latin typeface="Arial Unicode MS" pitchFamily="34" charset="-128"/>
            </a:endParaRPr>
          </a:p>
        </p:txBody>
      </p:sp>
      <p:sp>
        <p:nvSpPr>
          <p:cNvPr id="51" name="Bogen 50"/>
          <p:cNvSpPr/>
          <p:nvPr/>
        </p:nvSpPr>
        <p:spPr bwMode="auto">
          <a:xfrm rot="19082245">
            <a:off x="2449226" y="5260923"/>
            <a:ext cx="2347394" cy="2155314"/>
          </a:xfrm>
          <a:prstGeom prst="arc">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DE" sz="1400" b="0" i="0" u="none" strike="noStrike" cap="none" normalizeH="0" baseline="0" smtClean="0">
              <a:ln>
                <a:noFill/>
              </a:ln>
              <a:solidFill>
                <a:schemeClr val="tx1"/>
              </a:solidFill>
              <a:effectLst/>
              <a:latin typeface="Arial Unicode MS" pitchFamily="34" charset="-128"/>
            </a:endParaRPr>
          </a:p>
        </p:txBody>
      </p:sp>
      <p:sp>
        <p:nvSpPr>
          <p:cNvPr id="3" name="Textfeld 2"/>
          <p:cNvSpPr txBox="1"/>
          <p:nvPr/>
        </p:nvSpPr>
        <p:spPr>
          <a:xfrm>
            <a:off x="1420752" y="2811009"/>
            <a:ext cx="992755" cy="307777"/>
          </a:xfrm>
          <a:prstGeom prst="rect">
            <a:avLst/>
          </a:prstGeom>
          <a:noFill/>
        </p:spPr>
        <p:txBody>
          <a:bodyPr wrap="none" rtlCol="0">
            <a:spAutoFit/>
          </a:bodyPr>
          <a:lstStyle/>
          <a:p>
            <a:r>
              <a:rPr lang="en-US" dirty="0" smtClean="0"/>
              <a:t>RSS, time</a:t>
            </a:r>
            <a:endParaRPr lang="en-US" dirty="0"/>
          </a:p>
        </p:txBody>
      </p:sp>
      <p:sp>
        <p:nvSpPr>
          <p:cNvPr id="22" name="Textfeld 21"/>
          <p:cNvSpPr txBox="1"/>
          <p:nvPr/>
        </p:nvSpPr>
        <p:spPr>
          <a:xfrm>
            <a:off x="5124100" y="2815461"/>
            <a:ext cx="992755" cy="307777"/>
          </a:xfrm>
          <a:prstGeom prst="rect">
            <a:avLst/>
          </a:prstGeom>
          <a:noFill/>
        </p:spPr>
        <p:txBody>
          <a:bodyPr wrap="none" rtlCol="0">
            <a:spAutoFit/>
          </a:bodyPr>
          <a:lstStyle/>
          <a:p>
            <a:r>
              <a:rPr lang="en-US" dirty="0" smtClean="0"/>
              <a:t>RSS, time</a:t>
            </a:r>
            <a:endParaRPr lang="en-US" dirty="0"/>
          </a:p>
        </p:txBody>
      </p:sp>
      <p:sp>
        <p:nvSpPr>
          <p:cNvPr id="5" name="Textfeld 4"/>
          <p:cNvSpPr txBox="1"/>
          <p:nvPr/>
        </p:nvSpPr>
        <p:spPr>
          <a:xfrm>
            <a:off x="5241610" y="1442492"/>
            <a:ext cx="1192717" cy="307777"/>
          </a:xfrm>
          <a:prstGeom prst="rect">
            <a:avLst/>
          </a:prstGeom>
          <a:noFill/>
        </p:spPr>
        <p:txBody>
          <a:bodyPr wrap="none" rtlCol="0">
            <a:spAutoFit/>
          </a:bodyPr>
          <a:lstStyle/>
          <a:p>
            <a:r>
              <a:rPr lang="en-US" dirty="0" smtClean="0"/>
              <a:t>Merged data</a:t>
            </a:r>
            <a:endParaRPr lang="en-US" dirty="0"/>
          </a:p>
        </p:txBody>
      </p:sp>
    </p:spTree>
    <p:extLst>
      <p:ext uri="{BB962C8B-B14F-4D97-AF65-F5344CB8AC3E}">
        <p14:creationId xmlns:p14="http://schemas.microsoft.com/office/powerpoint/2010/main" val="124733727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p:bldP spid="16" grpId="0" animBg="1"/>
      <p:bldP spid="28" grpId="0"/>
      <p:bldP spid="29" grpId="0"/>
      <p:bldP spid="49" grpId="0" animBg="1"/>
      <p:bldP spid="50" grpId="0" animBg="1"/>
      <p:bldP spid="51" grpId="0" animBg="1"/>
      <p:bldP spid="3" grpId="0"/>
      <p:bldP spid="22"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Sniffer</a:t>
            </a:r>
            <a:endParaRPr lang="de-DE" dirty="0"/>
          </a:p>
        </p:txBody>
      </p:sp>
      <p:sp>
        <p:nvSpPr>
          <p:cNvPr id="3" name="Inhaltsplatzhalter 2"/>
          <p:cNvSpPr>
            <a:spLocks noGrp="1"/>
          </p:cNvSpPr>
          <p:nvPr>
            <p:ph sz="quarter" idx="10"/>
          </p:nvPr>
        </p:nvSpPr>
        <p:spPr/>
        <p:txBody>
          <a:bodyPr/>
          <a:lstStyle/>
          <a:p>
            <a:pPr>
              <a:lnSpc>
                <a:spcPct val="140000"/>
              </a:lnSpc>
            </a:pPr>
            <a:r>
              <a:rPr lang="de-DE" dirty="0" smtClean="0"/>
              <a:t>Tasks</a:t>
            </a:r>
          </a:p>
          <a:p>
            <a:pPr lvl="1">
              <a:lnSpc>
                <a:spcPct val="140000"/>
              </a:lnSpc>
            </a:pPr>
            <a:r>
              <a:rPr lang="de-DE" dirty="0" err="1" smtClean="0"/>
              <a:t>Collect</a:t>
            </a:r>
            <a:r>
              <a:rPr lang="de-DE" dirty="0" smtClean="0"/>
              <a:t> </a:t>
            </a:r>
            <a:r>
              <a:rPr lang="de-DE" dirty="0" err="1" smtClean="0"/>
              <a:t>signal</a:t>
            </a:r>
            <a:r>
              <a:rPr lang="de-DE" dirty="0" smtClean="0"/>
              <a:t> </a:t>
            </a:r>
            <a:r>
              <a:rPr lang="de-DE" dirty="0" err="1" smtClean="0"/>
              <a:t>strength</a:t>
            </a:r>
            <a:r>
              <a:rPr lang="de-DE" dirty="0" smtClean="0"/>
              <a:t> </a:t>
            </a:r>
            <a:r>
              <a:rPr lang="de-DE" dirty="0" err="1" smtClean="0"/>
              <a:t>data</a:t>
            </a:r>
            <a:endParaRPr lang="de-DE" dirty="0" smtClean="0"/>
          </a:p>
          <a:p>
            <a:pPr lvl="1">
              <a:lnSpc>
                <a:spcPct val="140000"/>
              </a:lnSpc>
            </a:pPr>
            <a:r>
              <a:rPr lang="de-DE" dirty="0" smtClean="0"/>
              <a:t>Send </a:t>
            </a:r>
            <a:r>
              <a:rPr lang="de-DE" dirty="0" err="1" smtClean="0"/>
              <a:t>data</a:t>
            </a:r>
            <a:r>
              <a:rPr lang="de-DE" dirty="0" smtClean="0"/>
              <a:t> </a:t>
            </a:r>
            <a:r>
              <a:rPr lang="de-DE" dirty="0" err="1" smtClean="0"/>
              <a:t>to</a:t>
            </a:r>
            <a:r>
              <a:rPr lang="de-DE" dirty="0" smtClean="0"/>
              <a:t> </a:t>
            </a:r>
            <a:r>
              <a:rPr lang="de-DE" dirty="0" smtClean="0"/>
              <a:t>Server</a:t>
            </a:r>
          </a:p>
          <a:p>
            <a:pPr marL="457200" lvl="1" indent="0">
              <a:lnSpc>
                <a:spcPct val="140000"/>
              </a:lnSpc>
              <a:buNone/>
            </a:pPr>
            <a:endParaRPr lang="de-DE" dirty="0" smtClean="0"/>
          </a:p>
          <a:p>
            <a:pPr>
              <a:lnSpc>
                <a:spcPct val="140000"/>
              </a:lnSpc>
            </a:pPr>
            <a:r>
              <a:rPr lang="de-DE" dirty="0" smtClean="0"/>
              <a:t>Implementation</a:t>
            </a:r>
            <a:endParaRPr lang="de-DE" dirty="0" smtClean="0"/>
          </a:p>
          <a:p>
            <a:pPr lvl="1">
              <a:lnSpc>
                <a:spcPct val="140000"/>
              </a:lnSpc>
            </a:pPr>
            <a:r>
              <a:rPr lang="de-DE" dirty="0" smtClean="0"/>
              <a:t>Listen on </a:t>
            </a:r>
            <a:r>
              <a:rPr lang="de-DE" dirty="0" err="1" smtClean="0"/>
              <a:t>channel</a:t>
            </a:r>
            <a:r>
              <a:rPr lang="de-DE" dirty="0" smtClean="0"/>
              <a:t> </a:t>
            </a:r>
            <a:r>
              <a:rPr lang="de-DE" dirty="0" err="1" smtClean="0"/>
              <a:t>with</a:t>
            </a:r>
            <a:r>
              <a:rPr lang="de-DE" dirty="0" smtClean="0"/>
              <a:t> </a:t>
            </a:r>
            <a:r>
              <a:rPr lang="de-DE" dirty="0" err="1" smtClean="0"/>
              <a:t>lowest</a:t>
            </a:r>
            <a:r>
              <a:rPr lang="de-DE" dirty="0" smtClean="0"/>
              <a:t> </a:t>
            </a:r>
            <a:r>
              <a:rPr lang="de-DE" dirty="0" err="1" smtClean="0"/>
              <a:t>signal</a:t>
            </a:r>
            <a:r>
              <a:rPr lang="de-DE" dirty="0" smtClean="0"/>
              <a:t> </a:t>
            </a:r>
            <a:r>
              <a:rPr lang="de-DE" dirty="0" err="1" smtClean="0"/>
              <a:t>strength</a:t>
            </a:r>
            <a:r>
              <a:rPr lang="de-DE" dirty="0" smtClean="0"/>
              <a:t> </a:t>
            </a:r>
            <a:r>
              <a:rPr lang="de-DE" dirty="0" err="1" smtClean="0"/>
              <a:t>value</a:t>
            </a:r>
            <a:endParaRPr lang="de-DE" dirty="0" smtClean="0"/>
          </a:p>
          <a:p>
            <a:pPr lvl="1">
              <a:lnSpc>
                <a:spcPct val="140000"/>
              </a:lnSpc>
            </a:pPr>
            <a:r>
              <a:rPr lang="de-DE" dirty="0" smtClean="0"/>
              <a:t>Capture </a:t>
            </a:r>
            <a:r>
              <a:rPr lang="de-DE" dirty="0" err="1" smtClean="0"/>
              <a:t>frames</a:t>
            </a:r>
            <a:r>
              <a:rPr lang="de-DE" dirty="0" smtClean="0"/>
              <a:t> </a:t>
            </a:r>
            <a:r>
              <a:rPr lang="de-DE" dirty="0" err="1" smtClean="0"/>
              <a:t>with</a:t>
            </a:r>
            <a:r>
              <a:rPr lang="de-DE" dirty="0" smtClean="0"/>
              <a:t> </a:t>
            </a:r>
            <a:r>
              <a:rPr lang="de-DE" dirty="0" err="1" smtClean="0"/>
              <a:t>Pcap</a:t>
            </a:r>
            <a:endParaRPr lang="de-DE" dirty="0" smtClean="0"/>
          </a:p>
          <a:p>
            <a:pPr lvl="1">
              <a:lnSpc>
                <a:spcPct val="140000"/>
              </a:lnSpc>
            </a:pPr>
            <a:r>
              <a:rPr lang="de-DE" dirty="0" err="1" smtClean="0"/>
              <a:t>Extract</a:t>
            </a:r>
            <a:r>
              <a:rPr lang="de-DE" dirty="0" smtClean="0"/>
              <a:t> </a:t>
            </a:r>
            <a:r>
              <a:rPr lang="de-DE" dirty="0" err="1" smtClean="0"/>
              <a:t>data</a:t>
            </a:r>
            <a:r>
              <a:rPr lang="de-DE" dirty="0" smtClean="0"/>
              <a:t> </a:t>
            </a:r>
            <a:r>
              <a:rPr lang="de-DE" dirty="0" err="1" smtClean="0"/>
              <a:t>from</a:t>
            </a:r>
            <a:r>
              <a:rPr lang="de-DE" dirty="0" smtClean="0"/>
              <a:t> </a:t>
            </a:r>
            <a:r>
              <a:rPr lang="de-DE" dirty="0" err="1" smtClean="0"/>
              <a:t>radiotap</a:t>
            </a:r>
            <a:r>
              <a:rPr lang="de-DE" dirty="0" smtClean="0"/>
              <a:t> </a:t>
            </a:r>
            <a:r>
              <a:rPr lang="de-DE" dirty="0" err="1" smtClean="0"/>
              <a:t>header</a:t>
            </a:r>
            <a:endParaRPr lang="de-DE" dirty="0" smtClean="0"/>
          </a:p>
          <a:p>
            <a:pPr lvl="1">
              <a:lnSpc>
                <a:spcPct val="140000"/>
              </a:lnSpc>
            </a:pPr>
            <a:r>
              <a:rPr lang="de-DE" dirty="0" smtClean="0"/>
              <a:t>Send </a:t>
            </a:r>
            <a:r>
              <a:rPr lang="de-DE" dirty="0" err="1" smtClean="0"/>
              <a:t>data</a:t>
            </a:r>
            <a:r>
              <a:rPr lang="de-DE" dirty="0" smtClean="0"/>
              <a:t> </a:t>
            </a:r>
            <a:r>
              <a:rPr lang="de-DE" dirty="0" err="1" smtClean="0"/>
              <a:t>to</a:t>
            </a:r>
            <a:r>
              <a:rPr lang="de-DE" dirty="0" smtClean="0"/>
              <a:t> Server via UDP</a:t>
            </a:r>
          </a:p>
        </p:txBody>
      </p:sp>
      <p:pic>
        <p:nvPicPr>
          <p:cNvPr id="4" name="Picture 11" descr="l_12020018.png"/>
          <p:cNvPicPr>
            <a:picLocks noChangeAspect="1"/>
          </p:cNvPicPr>
          <p:nvPr/>
        </p:nvPicPr>
        <p:blipFill>
          <a:blip r:embed="rId3" cstate="print"/>
          <a:srcRect/>
          <a:stretch>
            <a:fillRect/>
          </a:stretch>
        </p:blipFill>
        <p:spPr bwMode="auto">
          <a:xfrm>
            <a:off x="5762331" y="1111231"/>
            <a:ext cx="2270370" cy="2013376"/>
          </a:xfrm>
          <a:prstGeom prst="rect">
            <a:avLst/>
          </a:prstGeom>
          <a:noFill/>
          <a:ln w="9525">
            <a:noFill/>
            <a:miter lim="800000"/>
            <a:headEnd/>
            <a:tailEnd/>
          </a:ln>
        </p:spPr>
      </p:pic>
    </p:spTree>
    <p:extLst>
      <p:ext uri="{BB962C8B-B14F-4D97-AF65-F5344CB8AC3E}">
        <p14:creationId xmlns:p14="http://schemas.microsoft.com/office/powerpoint/2010/main" val="73889344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Server</a:t>
            </a:r>
            <a:endParaRPr lang="de-DE" dirty="0"/>
          </a:p>
        </p:txBody>
      </p:sp>
      <p:sp>
        <p:nvSpPr>
          <p:cNvPr id="3" name="Inhaltsplatzhalter 2"/>
          <p:cNvSpPr>
            <a:spLocks noGrp="1"/>
          </p:cNvSpPr>
          <p:nvPr>
            <p:ph sz="quarter" idx="10"/>
          </p:nvPr>
        </p:nvSpPr>
        <p:spPr/>
        <p:txBody>
          <a:bodyPr/>
          <a:lstStyle/>
          <a:p>
            <a:pPr>
              <a:lnSpc>
                <a:spcPct val="140000"/>
              </a:lnSpc>
            </a:pPr>
            <a:r>
              <a:rPr lang="de-DE" dirty="0" smtClean="0"/>
              <a:t>Tasks</a:t>
            </a:r>
          </a:p>
          <a:p>
            <a:pPr lvl="1">
              <a:lnSpc>
                <a:spcPct val="140000"/>
              </a:lnSpc>
            </a:pPr>
            <a:r>
              <a:rPr lang="de-DE" dirty="0" err="1"/>
              <a:t>Receive</a:t>
            </a:r>
            <a:r>
              <a:rPr lang="de-DE" dirty="0"/>
              <a:t> </a:t>
            </a:r>
            <a:r>
              <a:rPr lang="de-DE" dirty="0" err="1"/>
              <a:t>and</a:t>
            </a:r>
            <a:r>
              <a:rPr lang="de-DE" dirty="0"/>
              <a:t> </a:t>
            </a:r>
            <a:r>
              <a:rPr lang="de-DE" dirty="0" err="1"/>
              <a:t>process</a:t>
            </a:r>
            <a:r>
              <a:rPr lang="de-DE" dirty="0"/>
              <a:t> </a:t>
            </a:r>
            <a:r>
              <a:rPr lang="de-DE" dirty="0" err="1"/>
              <a:t>data</a:t>
            </a:r>
            <a:r>
              <a:rPr lang="de-DE" dirty="0"/>
              <a:t> </a:t>
            </a:r>
            <a:r>
              <a:rPr lang="de-DE" dirty="0" err="1"/>
              <a:t>simultaneously</a:t>
            </a:r>
            <a:endParaRPr lang="de-DE" dirty="0"/>
          </a:p>
          <a:p>
            <a:pPr lvl="1">
              <a:lnSpc>
                <a:spcPct val="140000"/>
              </a:lnSpc>
            </a:pPr>
            <a:r>
              <a:rPr lang="de-DE" dirty="0" err="1" smtClean="0"/>
              <a:t>Merge</a:t>
            </a:r>
            <a:r>
              <a:rPr lang="de-DE" dirty="0" smtClean="0"/>
              <a:t> </a:t>
            </a:r>
            <a:r>
              <a:rPr lang="de-DE" dirty="0" err="1" smtClean="0"/>
              <a:t>data</a:t>
            </a:r>
            <a:r>
              <a:rPr lang="de-DE" dirty="0" smtClean="0"/>
              <a:t> </a:t>
            </a:r>
            <a:r>
              <a:rPr lang="de-DE" dirty="0" err="1" smtClean="0"/>
              <a:t>from</a:t>
            </a:r>
            <a:r>
              <a:rPr lang="de-DE" dirty="0" smtClean="0"/>
              <a:t> </a:t>
            </a:r>
            <a:r>
              <a:rPr lang="de-DE" dirty="0" err="1" smtClean="0"/>
              <a:t>sniffers</a:t>
            </a:r>
            <a:endParaRPr lang="de-DE" dirty="0" smtClean="0"/>
          </a:p>
          <a:p>
            <a:pPr lvl="1">
              <a:lnSpc>
                <a:spcPct val="140000"/>
              </a:lnSpc>
            </a:pPr>
            <a:r>
              <a:rPr lang="de-DE" dirty="0" smtClean="0"/>
              <a:t>Log </a:t>
            </a:r>
            <a:r>
              <a:rPr lang="de-DE" dirty="0" err="1" smtClean="0"/>
              <a:t>data</a:t>
            </a:r>
            <a:endParaRPr lang="de-DE" dirty="0"/>
          </a:p>
          <a:p>
            <a:pPr lvl="1">
              <a:lnSpc>
                <a:spcPct val="140000"/>
              </a:lnSpc>
            </a:pPr>
            <a:r>
              <a:rPr lang="de-DE" dirty="0" smtClean="0"/>
              <a:t>Initialize </a:t>
            </a:r>
            <a:r>
              <a:rPr lang="de-DE" dirty="0" err="1" smtClean="0"/>
              <a:t>localization</a:t>
            </a:r>
            <a:endParaRPr lang="de-DE" dirty="0"/>
          </a:p>
          <a:p>
            <a:pPr>
              <a:lnSpc>
                <a:spcPct val="140000"/>
              </a:lnSpc>
            </a:pPr>
            <a:r>
              <a:rPr lang="de-DE" dirty="0" smtClean="0"/>
              <a:t>Implementation</a:t>
            </a:r>
          </a:p>
          <a:p>
            <a:pPr lvl="1">
              <a:lnSpc>
                <a:spcPct val="140000"/>
              </a:lnSpc>
            </a:pPr>
            <a:r>
              <a:rPr lang="de-DE" dirty="0" smtClean="0"/>
              <a:t>Set </a:t>
            </a:r>
            <a:r>
              <a:rPr lang="de-DE" dirty="0" err="1" smtClean="0"/>
              <a:t>up</a:t>
            </a:r>
            <a:r>
              <a:rPr lang="de-DE" dirty="0" smtClean="0"/>
              <a:t> UDP socket</a:t>
            </a:r>
          </a:p>
          <a:p>
            <a:pPr lvl="1">
              <a:lnSpc>
                <a:spcPct val="140000"/>
              </a:lnSpc>
            </a:pPr>
            <a:r>
              <a:rPr lang="de-DE" dirty="0" smtClean="0"/>
              <a:t>Group </a:t>
            </a:r>
            <a:r>
              <a:rPr lang="de-DE" dirty="0" err="1" smtClean="0"/>
              <a:t>data</a:t>
            </a:r>
            <a:r>
              <a:rPr lang="de-DE" dirty="0" smtClean="0"/>
              <a:t> in a </a:t>
            </a:r>
            <a:r>
              <a:rPr lang="de-DE" dirty="0" smtClean="0"/>
              <a:t>time </a:t>
            </a:r>
            <a:r>
              <a:rPr lang="de-DE" dirty="0" err="1" smtClean="0"/>
              <a:t>interval</a:t>
            </a:r>
            <a:r>
              <a:rPr lang="de-DE" dirty="0" smtClean="0"/>
              <a:t> </a:t>
            </a:r>
            <a:r>
              <a:rPr lang="de-DE" dirty="0" err="1" smtClean="0"/>
              <a:t>of</a:t>
            </a:r>
            <a:r>
              <a:rPr lang="de-DE" dirty="0" smtClean="0"/>
              <a:t> 200ms</a:t>
            </a:r>
            <a:endParaRPr lang="de-DE" dirty="0" smtClean="0"/>
          </a:p>
          <a:p>
            <a:pPr lvl="1">
              <a:lnSpc>
                <a:spcPct val="140000"/>
              </a:lnSpc>
            </a:pPr>
            <a:r>
              <a:rPr lang="de-DE" dirty="0" smtClean="0"/>
              <a:t>Log </a:t>
            </a:r>
            <a:r>
              <a:rPr lang="de-DE" dirty="0" err="1" smtClean="0"/>
              <a:t>data</a:t>
            </a:r>
            <a:r>
              <a:rPr lang="de-DE" dirty="0" smtClean="0"/>
              <a:t> </a:t>
            </a:r>
            <a:r>
              <a:rPr lang="de-DE" dirty="0" err="1" smtClean="0"/>
              <a:t>to</a:t>
            </a:r>
            <a:r>
              <a:rPr lang="de-DE" dirty="0" smtClean="0"/>
              <a:t> sqlite3 </a:t>
            </a:r>
            <a:r>
              <a:rPr lang="de-DE" dirty="0" err="1" smtClean="0"/>
              <a:t>database</a:t>
            </a:r>
            <a:endParaRPr lang="de-DE" dirty="0" smtClean="0"/>
          </a:p>
          <a:p>
            <a:pPr lvl="1">
              <a:lnSpc>
                <a:spcPct val="140000"/>
              </a:lnSpc>
            </a:pPr>
            <a:r>
              <a:rPr lang="de-DE" dirty="0" smtClean="0"/>
              <a:t>Send </a:t>
            </a:r>
            <a:r>
              <a:rPr lang="de-DE" dirty="0" err="1" smtClean="0"/>
              <a:t>data</a:t>
            </a:r>
            <a:r>
              <a:rPr lang="de-DE" dirty="0" smtClean="0"/>
              <a:t> </a:t>
            </a:r>
            <a:r>
              <a:rPr lang="de-DE" dirty="0" err="1" smtClean="0"/>
              <a:t>to</a:t>
            </a:r>
            <a:r>
              <a:rPr lang="de-DE" dirty="0" smtClean="0"/>
              <a:t> </a:t>
            </a:r>
            <a:r>
              <a:rPr lang="de-DE" dirty="0" err="1" smtClean="0"/>
              <a:t>localization</a:t>
            </a:r>
            <a:r>
              <a:rPr lang="de-DE" dirty="0" smtClean="0"/>
              <a:t> </a:t>
            </a:r>
            <a:r>
              <a:rPr lang="de-DE" dirty="0" err="1" smtClean="0"/>
              <a:t>framework</a:t>
            </a:r>
            <a:r>
              <a:rPr lang="de-DE" dirty="0" smtClean="0"/>
              <a:t> via HTTP POST</a:t>
            </a:r>
          </a:p>
        </p:txBody>
      </p:sp>
      <p:pic>
        <p:nvPicPr>
          <p:cNvPr id="4" name="Picture 15" descr="host.png"/>
          <p:cNvPicPr>
            <a:picLocks noChangeAspect="1"/>
          </p:cNvPicPr>
          <p:nvPr/>
        </p:nvPicPr>
        <p:blipFill>
          <a:blip r:embed="rId3" cstate="print"/>
          <a:srcRect/>
          <a:stretch>
            <a:fillRect/>
          </a:stretch>
        </p:blipFill>
        <p:spPr bwMode="auto">
          <a:xfrm>
            <a:off x="6323015" y="2144361"/>
            <a:ext cx="2073497" cy="2182912"/>
          </a:xfrm>
          <a:prstGeom prst="rect">
            <a:avLst/>
          </a:prstGeom>
          <a:noFill/>
          <a:ln w="9525">
            <a:noFill/>
            <a:miter lim="800000"/>
            <a:headEnd/>
            <a:tailEnd/>
          </a:ln>
        </p:spPr>
      </p:pic>
    </p:spTree>
    <p:extLst>
      <p:ext uri="{BB962C8B-B14F-4D97-AF65-F5344CB8AC3E}">
        <p14:creationId xmlns:p14="http://schemas.microsoft.com/office/powerpoint/2010/main" val="340190830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3" descr="platoon_2_hmm_end_floor-ather_1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5462" y="2296323"/>
            <a:ext cx="5218538" cy="2038491"/>
          </a:xfrm>
          <a:prstGeom prst="rect">
            <a:avLst/>
          </a:prstGeom>
        </p:spPr>
      </p:pic>
      <p:sp>
        <p:nvSpPr>
          <p:cNvPr id="3" name="Inhaltsplatzhalter 2"/>
          <p:cNvSpPr>
            <a:spLocks noGrp="1"/>
          </p:cNvSpPr>
          <p:nvPr>
            <p:ph sz="quarter" idx="10"/>
          </p:nvPr>
        </p:nvSpPr>
        <p:spPr/>
        <p:txBody>
          <a:bodyPr/>
          <a:lstStyle/>
          <a:p>
            <a:pPr>
              <a:lnSpc>
                <a:spcPct val="120000"/>
              </a:lnSpc>
            </a:pPr>
            <a:r>
              <a:rPr lang="de-DE" dirty="0" smtClean="0"/>
              <a:t>Tasks</a:t>
            </a:r>
          </a:p>
          <a:p>
            <a:pPr lvl="1"/>
            <a:r>
              <a:rPr lang="de-DE" dirty="0" err="1" smtClean="0"/>
              <a:t>Perform</a:t>
            </a:r>
            <a:r>
              <a:rPr lang="de-DE" dirty="0" smtClean="0"/>
              <a:t> </a:t>
            </a:r>
            <a:r>
              <a:rPr lang="de-DE" dirty="0" err="1" smtClean="0"/>
              <a:t>actual</a:t>
            </a:r>
            <a:r>
              <a:rPr lang="de-DE" dirty="0" smtClean="0"/>
              <a:t> </a:t>
            </a:r>
            <a:r>
              <a:rPr lang="de-DE" dirty="0" err="1" smtClean="0"/>
              <a:t>localization</a:t>
            </a:r>
            <a:endParaRPr lang="de-DE" dirty="0" smtClean="0"/>
          </a:p>
          <a:p>
            <a:pPr lvl="1"/>
            <a:r>
              <a:rPr lang="de-DE" dirty="0" err="1" smtClean="0"/>
              <a:t>Give</a:t>
            </a:r>
            <a:r>
              <a:rPr lang="de-DE" dirty="0" smtClean="0"/>
              <a:t> </a:t>
            </a:r>
            <a:r>
              <a:rPr lang="de-DE" dirty="0" err="1" smtClean="0"/>
              <a:t>feedback</a:t>
            </a:r>
            <a:r>
              <a:rPr lang="de-DE" dirty="0" smtClean="0"/>
              <a:t> </a:t>
            </a:r>
            <a:r>
              <a:rPr lang="de-DE" dirty="0" err="1" smtClean="0"/>
              <a:t>of</a:t>
            </a:r>
            <a:r>
              <a:rPr lang="de-DE" dirty="0" smtClean="0"/>
              <a:t> </a:t>
            </a:r>
            <a:r>
              <a:rPr lang="de-DE" dirty="0" err="1" smtClean="0"/>
              <a:t>results</a:t>
            </a:r>
            <a:endParaRPr lang="de-DE" dirty="0" smtClean="0"/>
          </a:p>
          <a:p>
            <a:pPr lvl="1"/>
            <a:endParaRPr lang="de-DE" dirty="0"/>
          </a:p>
          <a:p>
            <a:pPr lvl="1">
              <a:lnSpc>
                <a:spcPct val="100000"/>
              </a:lnSpc>
            </a:pPr>
            <a:endParaRPr lang="de-DE" dirty="0" smtClean="0"/>
          </a:p>
          <a:p>
            <a:pPr>
              <a:lnSpc>
                <a:spcPct val="120000"/>
              </a:lnSpc>
            </a:pPr>
            <a:r>
              <a:rPr lang="de-DE" dirty="0" smtClean="0"/>
              <a:t>Implementation</a:t>
            </a:r>
          </a:p>
          <a:p>
            <a:pPr lvl="1"/>
            <a:r>
              <a:rPr lang="de-DE" dirty="0" err="1" smtClean="0"/>
              <a:t>Use</a:t>
            </a:r>
            <a:r>
              <a:rPr lang="de-DE" dirty="0" smtClean="0"/>
              <a:t> </a:t>
            </a:r>
            <a:r>
              <a:rPr lang="de-DE" dirty="0" err="1" smtClean="0"/>
              <a:t>priorly</a:t>
            </a:r>
            <a:r>
              <a:rPr lang="de-DE" dirty="0" smtClean="0"/>
              <a:t> </a:t>
            </a:r>
            <a:r>
              <a:rPr lang="de-DE" dirty="0" err="1" smtClean="0"/>
              <a:t>build</a:t>
            </a:r>
            <a:r>
              <a:rPr lang="de-DE" dirty="0" smtClean="0"/>
              <a:t> </a:t>
            </a:r>
            <a:r>
              <a:rPr lang="de-DE" dirty="0" err="1" smtClean="0"/>
              <a:t>localization</a:t>
            </a:r>
            <a:r>
              <a:rPr lang="de-DE" dirty="0" smtClean="0"/>
              <a:t> </a:t>
            </a:r>
            <a:r>
              <a:rPr lang="de-DE" dirty="0" err="1" smtClean="0"/>
              <a:t>framework</a:t>
            </a:r>
            <a:endParaRPr lang="de-DE" dirty="0" smtClean="0"/>
          </a:p>
          <a:p>
            <a:pPr lvl="2"/>
            <a:r>
              <a:rPr lang="de-DE" dirty="0" err="1" smtClean="0"/>
              <a:t>Used</a:t>
            </a:r>
            <a:r>
              <a:rPr lang="de-DE" dirty="0" smtClean="0"/>
              <a:t> </a:t>
            </a:r>
            <a:r>
              <a:rPr lang="de-DE" dirty="0" err="1" smtClean="0"/>
              <a:t>as</a:t>
            </a:r>
            <a:r>
              <a:rPr lang="de-DE" dirty="0" smtClean="0"/>
              <a:t> „</a:t>
            </a:r>
            <a:r>
              <a:rPr lang="de-DE" dirty="0" err="1" smtClean="0"/>
              <a:t>black</a:t>
            </a:r>
            <a:r>
              <a:rPr lang="de-DE" dirty="0" smtClean="0"/>
              <a:t> box“</a:t>
            </a:r>
          </a:p>
          <a:p>
            <a:pPr lvl="2"/>
            <a:r>
              <a:rPr lang="de-DE" dirty="0" err="1" smtClean="0"/>
              <a:t>Requires</a:t>
            </a:r>
            <a:r>
              <a:rPr lang="de-DE" dirty="0" smtClean="0"/>
              <a:t> </a:t>
            </a:r>
            <a:r>
              <a:rPr lang="de-DE" dirty="0" err="1" smtClean="0"/>
              <a:t>scene</a:t>
            </a:r>
            <a:r>
              <a:rPr lang="de-DE" dirty="0" smtClean="0"/>
              <a:t> </a:t>
            </a:r>
            <a:r>
              <a:rPr lang="de-DE" dirty="0" err="1" smtClean="0"/>
              <a:t>configuration</a:t>
            </a:r>
            <a:endParaRPr lang="de-DE" dirty="0" smtClean="0"/>
          </a:p>
          <a:p>
            <a:pPr lvl="3"/>
            <a:r>
              <a:rPr lang="de-DE" dirty="0" smtClean="0"/>
              <a:t>Reference </a:t>
            </a:r>
            <a:r>
              <a:rPr lang="de-DE" dirty="0" err="1" smtClean="0"/>
              <a:t>measurements</a:t>
            </a:r>
            <a:endParaRPr lang="de-DE" dirty="0" smtClean="0"/>
          </a:p>
          <a:p>
            <a:pPr lvl="3"/>
            <a:r>
              <a:rPr lang="de-DE" dirty="0" err="1" smtClean="0"/>
              <a:t>Positions</a:t>
            </a:r>
            <a:r>
              <a:rPr lang="de-DE" dirty="0" smtClean="0"/>
              <a:t> </a:t>
            </a:r>
            <a:r>
              <a:rPr lang="de-DE" dirty="0" err="1" smtClean="0"/>
              <a:t>of</a:t>
            </a:r>
            <a:r>
              <a:rPr lang="de-DE" dirty="0" smtClean="0"/>
              <a:t> </a:t>
            </a:r>
            <a:r>
              <a:rPr lang="de-DE" dirty="0" smtClean="0"/>
              <a:t>APs</a:t>
            </a:r>
            <a:endParaRPr lang="de-DE" dirty="0" smtClean="0"/>
          </a:p>
          <a:p>
            <a:pPr lvl="2"/>
            <a:r>
              <a:rPr lang="de-DE" dirty="0" err="1" smtClean="0"/>
              <a:t>Offers</a:t>
            </a:r>
            <a:r>
              <a:rPr lang="de-DE" dirty="0" smtClean="0"/>
              <a:t> 3 </a:t>
            </a:r>
            <a:r>
              <a:rPr lang="de-DE" dirty="0" err="1" smtClean="0"/>
              <a:t>methods</a:t>
            </a:r>
            <a:r>
              <a:rPr lang="de-DE" dirty="0" smtClean="0"/>
              <a:t> </a:t>
            </a:r>
            <a:r>
              <a:rPr lang="de-DE" dirty="0" err="1" smtClean="0"/>
              <a:t>with</a:t>
            </a:r>
            <a:r>
              <a:rPr lang="de-DE" dirty="0" smtClean="0"/>
              <a:t> </a:t>
            </a:r>
            <a:r>
              <a:rPr lang="de-DE" dirty="0" err="1" smtClean="0"/>
              <a:t>differences</a:t>
            </a:r>
            <a:r>
              <a:rPr lang="de-DE" dirty="0" smtClean="0"/>
              <a:t> in online / offline </a:t>
            </a:r>
            <a:r>
              <a:rPr lang="de-DE" dirty="0" err="1" smtClean="0"/>
              <a:t>calculation</a:t>
            </a:r>
            <a:endParaRPr lang="de-DE" dirty="0" smtClean="0"/>
          </a:p>
          <a:p>
            <a:pPr lvl="2"/>
            <a:r>
              <a:rPr lang="de-DE" dirty="0" smtClean="0"/>
              <a:t>Generates </a:t>
            </a:r>
            <a:r>
              <a:rPr lang="de-DE" dirty="0" err="1" smtClean="0"/>
              <a:t>graphical</a:t>
            </a:r>
            <a:r>
              <a:rPr lang="de-DE" dirty="0" smtClean="0"/>
              <a:t> </a:t>
            </a:r>
            <a:r>
              <a:rPr lang="de-DE" dirty="0" err="1" smtClean="0"/>
              <a:t>output</a:t>
            </a:r>
            <a:endParaRPr lang="de-DE" dirty="0" smtClean="0"/>
          </a:p>
        </p:txBody>
      </p:sp>
      <p:sp>
        <p:nvSpPr>
          <p:cNvPr id="2" name="Titel 1"/>
          <p:cNvSpPr>
            <a:spLocks noGrp="1"/>
          </p:cNvSpPr>
          <p:nvPr>
            <p:ph type="title"/>
          </p:nvPr>
        </p:nvSpPr>
        <p:spPr/>
        <p:txBody>
          <a:bodyPr/>
          <a:lstStyle/>
          <a:p>
            <a:r>
              <a:rPr lang="de-DE" dirty="0" err="1" smtClean="0"/>
              <a:t>Localization</a:t>
            </a:r>
            <a:r>
              <a:rPr lang="de-DE" dirty="0" smtClean="0"/>
              <a:t> Framework</a:t>
            </a:r>
            <a:endParaRPr lang="de-DE" dirty="0"/>
          </a:p>
        </p:txBody>
      </p:sp>
    </p:spTree>
    <p:extLst>
      <p:ext uri="{BB962C8B-B14F-4D97-AF65-F5344CB8AC3E}">
        <p14:creationId xmlns:p14="http://schemas.microsoft.com/office/powerpoint/2010/main" val="323972842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Evaluation</a:t>
            </a:r>
            <a:endParaRPr lang="en-US" dirty="0"/>
          </a:p>
        </p:txBody>
      </p:sp>
      <p:sp>
        <p:nvSpPr>
          <p:cNvPr id="3" name="Inhaltsplatzhalter 2"/>
          <p:cNvSpPr>
            <a:spLocks noGrp="1"/>
          </p:cNvSpPr>
          <p:nvPr>
            <p:ph sz="quarter" idx="10"/>
          </p:nvPr>
        </p:nvSpPr>
        <p:spPr/>
        <p:txBody>
          <a:bodyPr anchor="t"/>
          <a:lstStyle/>
          <a:p>
            <a:pPr>
              <a:lnSpc>
                <a:spcPct val="350000"/>
              </a:lnSpc>
            </a:pPr>
            <a:r>
              <a:rPr lang="en-US" dirty="0" smtClean="0"/>
              <a:t>Traffic </a:t>
            </a:r>
            <a:r>
              <a:rPr lang="en-US" dirty="0"/>
              <a:t>amount</a:t>
            </a:r>
          </a:p>
          <a:p>
            <a:pPr>
              <a:lnSpc>
                <a:spcPct val="350000"/>
              </a:lnSpc>
            </a:pPr>
            <a:r>
              <a:rPr lang="en-US" dirty="0" smtClean="0"/>
              <a:t>Frame injection</a:t>
            </a:r>
          </a:p>
          <a:p>
            <a:pPr>
              <a:lnSpc>
                <a:spcPct val="350000"/>
              </a:lnSpc>
            </a:pPr>
            <a:r>
              <a:rPr lang="en-US" dirty="0" smtClean="0"/>
              <a:t>Localization</a:t>
            </a:r>
            <a:endParaRPr lang="en-US" dirty="0"/>
          </a:p>
        </p:txBody>
      </p:sp>
    </p:spTree>
    <p:extLst>
      <p:ext uri="{BB962C8B-B14F-4D97-AF65-F5344CB8AC3E}">
        <p14:creationId xmlns:p14="http://schemas.microsoft.com/office/powerpoint/2010/main" val="33895039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Evaluation – Traffic Amount</a:t>
            </a:r>
            <a:endParaRPr lang="en-US" dirty="0"/>
          </a:p>
        </p:txBody>
      </p:sp>
      <p:sp>
        <p:nvSpPr>
          <p:cNvPr id="3" name="Inhaltsplatzhalter 2"/>
          <p:cNvSpPr>
            <a:spLocks noGrp="1"/>
          </p:cNvSpPr>
          <p:nvPr>
            <p:ph sz="quarter" idx="10"/>
          </p:nvPr>
        </p:nvSpPr>
        <p:spPr/>
        <p:txBody>
          <a:bodyPr/>
          <a:lstStyle/>
          <a:p>
            <a:pPr>
              <a:lnSpc>
                <a:spcPct val="150000"/>
              </a:lnSpc>
            </a:pPr>
            <a:r>
              <a:rPr lang="en-US" dirty="0" smtClean="0"/>
              <a:t>Why evaluating the traffic amount?</a:t>
            </a:r>
          </a:p>
          <a:p>
            <a:pPr lvl="1">
              <a:lnSpc>
                <a:spcPct val="150000"/>
              </a:lnSpc>
            </a:pPr>
            <a:r>
              <a:rPr lang="en-US" dirty="0" smtClean="0"/>
              <a:t>Network-based solution dependent from emitted wireless traffic</a:t>
            </a:r>
          </a:p>
          <a:p>
            <a:pPr lvl="1">
              <a:lnSpc>
                <a:spcPct val="150000"/>
              </a:lnSpc>
            </a:pPr>
            <a:r>
              <a:rPr lang="en-US" dirty="0" smtClean="0"/>
              <a:t>no localization </a:t>
            </a:r>
            <a:r>
              <a:rPr lang="en-US" dirty="0" smtClean="0"/>
              <a:t>when no traffic available</a:t>
            </a:r>
          </a:p>
          <a:p>
            <a:pPr>
              <a:lnSpc>
                <a:spcPct val="150000"/>
              </a:lnSpc>
            </a:pPr>
            <a:r>
              <a:rPr lang="en-US" dirty="0" smtClean="0"/>
              <a:t>Evaluate emitted amount of standard devices</a:t>
            </a:r>
          </a:p>
          <a:p>
            <a:pPr lvl="1">
              <a:lnSpc>
                <a:spcPct val="150000"/>
              </a:lnSpc>
            </a:pPr>
            <a:r>
              <a:rPr lang="en-US" dirty="0" smtClean="0"/>
              <a:t>Apple MacBook Air running OS X 10.8</a:t>
            </a:r>
          </a:p>
          <a:p>
            <a:pPr lvl="1">
              <a:lnSpc>
                <a:spcPct val="150000"/>
              </a:lnSpc>
            </a:pPr>
            <a:r>
              <a:rPr lang="en-US" dirty="0" smtClean="0"/>
              <a:t>Apple iPhone 4s running </a:t>
            </a:r>
            <a:r>
              <a:rPr lang="en-US" dirty="0" err="1" smtClean="0"/>
              <a:t>iOS</a:t>
            </a:r>
            <a:r>
              <a:rPr lang="en-US" dirty="0" smtClean="0"/>
              <a:t> 6.1</a:t>
            </a:r>
          </a:p>
          <a:p>
            <a:pPr lvl="1">
              <a:lnSpc>
                <a:spcPct val="150000"/>
              </a:lnSpc>
            </a:pPr>
            <a:r>
              <a:rPr lang="en-US" dirty="0" smtClean="0"/>
              <a:t>Devices “idle”</a:t>
            </a:r>
          </a:p>
          <a:p>
            <a:pPr lvl="1">
              <a:lnSpc>
                <a:spcPct val="150000"/>
              </a:lnSpc>
            </a:pPr>
            <a:r>
              <a:rPr lang="en-US" dirty="0" smtClean="0"/>
              <a:t>5 minutes measurement period</a:t>
            </a:r>
          </a:p>
          <a:p>
            <a:pPr lvl="1">
              <a:lnSpc>
                <a:spcPct val="150000"/>
              </a:lnSpc>
            </a:pPr>
            <a:r>
              <a:rPr lang="en-US" dirty="0" smtClean="0"/>
              <a:t>Modes unassociated, associated and ad-hoc</a:t>
            </a:r>
          </a:p>
        </p:txBody>
      </p:sp>
    </p:spTree>
    <p:extLst>
      <p:ext uri="{BB962C8B-B14F-4D97-AF65-F5344CB8AC3E}">
        <p14:creationId xmlns:p14="http://schemas.microsoft.com/office/powerpoint/2010/main" val="401774375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Vorlesungen-Layout">
  <a:themeElements>
    <a:clrScheme name="Ds-Template">
      <a:dk1>
        <a:srgbClr val="000000"/>
      </a:dk1>
      <a:lt1>
        <a:sysClr val="window" lastClr="FFFFFF"/>
      </a:lt1>
      <a:dk2>
        <a:srgbClr val="000000"/>
      </a:dk2>
      <a:lt2>
        <a:srgbClr val="BBC0AC"/>
      </a:lt2>
      <a:accent1>
        <a:srgbClr val="EEAC19"/>
      </a:accent1>
      <a:accent2>
        <a:srgbClr val="E07602"/>
      </a:accent2>
      <a:accent3>
        <a:srgbClr val="9FF726"/>
      </a:accent3>
      <a:accent4>
        <a:srgbClr val="8BA8D3"/>
      </a:accent4>
      <a:accent5>
        <a:srgbClr val="21449B"/>
      </a:accent5>
      <a:accent6>
        <a:srgbClr val="5E82B7"/>
      </a:accent6>
      <a:hlink>
        <a:srgbClr val="DF7408"/>
      </a:hlink>
      <a:folHlink>
        <a:srgbClr val="DE720C"/>
      </a:folHlink>
    </a:clrScheme>
    <a:fontScheme name="Vorlesungen-Layout">
      <a:majorFont>
        <a:latin typeface="Arial Rounded MT Bold"/>
        <a:ea typeface=""/>
        <a:cs typeface=""/>
      </a:majorFont>
      <a:minorFont>
        <a:latin typeface="Arial Rounded MT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de-DE" sz="1400" b="0" i="0" u="none" strike="noStrike" cap="none" normalizeH="0" baseline="0" smtClean="0">
            <a:ln>
              <a:noFill/>
            </a:ln>
            <a:solidFill>
              <a:schemeClr val="tx1"/>
            </a:solidFill>
            <a:effectLst/>
            <a:latin typeface="Arial Unicode MS" pitchFamily="34" charset="-128"/>
          </a:defRPr>
        </a:defPPr>
      </a:lstStyle>
    </a:spDef>
    <a:lnDef>
      <a:spPr bwMode="auto">
        <a:xfrm>
          <a:off x="0" y="0"/>
          <a:ext cx="1" cy="1"/>
        </a:xfrm>
        <a:custGeom>
          <a:avLst/>
          <a:gdLst/>
          <a:ahLst/>
          <a:cxnLst/>
          <a:rect l="0" t="0" r="0" b="0"/>
          <a:pathLst/>
        </a:custGeom>
        <a:solidFill>
          <a:srgbClr val="EAEAEA"/>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de-DE" sz="1400" b="0" i="0" u="none" strike="noStrike" cap="none" normalizeH="0" baseline="0" smtClean="0">
            <a:ln>
              <a:noFill/>
            </a:ln>
            <a:solidFill>
              <a:schemeClr val="tx1"/>
            </a:solidFill>
            <a:effectLst/>
            <a:latin typeface="Arial Unicode MS" pitchFamily="34" charset="-128"/>
          </a:defRPr>
        </a:defPPr>
      </a:lstStyle>
    </a:lnDef>
  </a:objectDefaults>
  <a:extraClrSchemeLst>
    <a:extraClrScheme>
      <a:clrScheme name="Vorlesungen-Layou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esungen-Layou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Vorlesungen-Layou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esungen-Layou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esungen-Layou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esungen-Layou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Vorlesungen-Layou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2617</Words>
  <Application>Microsoft Macintosh PowerPoint</Application>
  <PresentationFormat>Bildschirmpräsentation (4:3)</PresentationFormat>
  <Paragraphs>309</Paragraphs>
  <Slides>19</Slides>
  <Notes>18</Notes>
  <HiddenSlides>0</HiddenSlides>
  <MMClips>0</MMClips>
  <ScaleCrop>false</ScaleCrop>
  <HeadingPairs>
    <vt:vector size="4" baseType="variant">
      <vt:variant>
        <vt:lpstr>Design</vt:lpstr>
      </vt:variant>
      <vt:variant>
        <vt:i4>1</vt:i4>
      </vt:variant>
      <vt:variant>
        <vt:lpstr>Folientitel</vt:lpstr>
      </vt:variant>
      <vt:variant>
        <vt:i4>19</vt:i4>
      </vt:variant>
    </vt:vector>
  </HeadingPairs>
  <TitlesOfParts>
    <vt:vector size="20" baseType="lpstr">
      <vt:lpstr>Vorlesungen-Layout</vt:lpstr>
      <vt:lpstr>Network-based Localization of Wi-Fi Devices</vt:lpstr>
      <vt:lpstr>Motivation</vt:lpstr>
      <vt:lpstr>Approach</vt:lpstr>
      <vt:lpstr>System Overview</vt:lpstr>
      <vt:lpstr>Sniffer</vt:lpstr>
      <vt:lpstr>Server</vt:lpstr>
      <vt:lpstr>Localization Framework</vt:lpstr>
      <vt:lpstr>Evaluation</vt:lpstr>
      <vt:lpstr>Evaluation – Traffic Amount</vt:lpstr>
      <vt:lpstr>Evaluation – Traffic Amount</vt:lpstr>
      <vt:lpstr>Evaluation – Traffic Amount</vt:lpstr>
      <vt:lpstr>Evaluation – Traffic Amount</vt:lpstr>
      <vt:lpstr>Evaluation – Frame Injection</vt:lpstr>
      <vt:lpstr>Evaluation - Frame Injection</vt:lpstr>
      <vt:lpstr>Evaluation - Frame Injection</vt:lpstr>
      <vt:lpstr>Evaluation - Localization</vt:lpstr>
      <vt:lpstr>Evaluation - Localization</vt:lpstr>
      <vt:lpstr>Conclusion &amp; Future Work</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Network-based Localization of Wi-Fi Devices</dc:title>
  <dc:subject/>
  <dc:creator>David Schunke</dc:creator>
  <cp:keywords/>
  <dc:description/>
  <cp:lastModifiedBy>John</cp:lastModifiedBy>
  <cp:revision>2520</cp:revision>
  <cp:lastPrinted>2009-03-26T18:25:42Z</cp:lastPrinted>
  <dcterms:created xsi:type="dcterms:W3CDTF">2009-04-03T11:12:54Z</dcterms:created>
  <dcterms:modified xsi:type="dcterms:W3CDTF">2013-07-03T12:28:48Z</dcterms:modified>
  <cp:category/>
</cp:coreProperties>
</file>