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256" r:id="rId2"/>
    <p:sldId id="257" r:id="rId3"/>
    <p:sldId id="274" r:id="rId4"/>
    <p:sldId id="270" r:id="rId5"/>
    <p:sldId id="276" r:id="rId6"/>
    <p:sldId id="262" r:id="rId7"/>
    <p:sldId id="263" r:id="rId8"/>
    <p:sldId id="277" r:id="rId9"/>
    <p:sldId id="275" r:id="rId10"/>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FFFF"/>
    <a:srgbClr val="D0CEC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74" autoAdjust="0"/>
  </p:normalViewPr>
  <p:slideViewPr>
    <p:cSldViewPr snapToGrid="0">
      <p:cViewPr varScale="1">
        <p:scale>
          <a:sx n="83" d="100"/>
          <a:sy n="83" d="100"/>
        </p:scale>
        <p:origin x="126" y="7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27.06.2021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27.06.2021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dirty="0"/>
          </a:p>
        </p:txBody>
      </p:sp>
    </p:spTree>
    <p:extLst>
      <p:ext uri="{BB962C8B-B14F-4D97-AF65-F5344CB8AC3E}">
        <p14:creationId xmlns:p14="http://schemas.microsoft.com/office/powerpoint/2010/main" val="50604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120501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45692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9</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14718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27/06/2021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27/06/2021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27/06/2021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27/06/2021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27/06/2021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27/06/2021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27/06/2021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27/06/2021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27/06/2021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27/06/2021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27/06/2021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27/06/2021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Final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69" r="2606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646331"/>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EDA/EDA/Preprocessing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Modelling/Results</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Conclusion/Q&amp;A</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27/06/2021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749419" y="481291"/>
            <a:ext cx="1793212"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Inhaltsplatzhalter 14">
            <a:extLst>
              <a:ext uri="{FF2B5EF4-FFF2-40B4-BE49-F238E27FC236}">
                <a16:creationId xmlns:a16="http://schemas.microsoft.com/office/drawing/2014/main" id="{766CDEA2-F44B-4AD5-B12A-5546B2FA2F28}"/>
              </a:ext>
            </a:extLst>
          </p:cNvPr>
          <p:cNvSpPr txBox="1">
            <a:spLocks/>
          </p:cNvSpPr>
          <p:nvPr/>
        </p:nvSpPr>
        <p:spPr>
          <a:xfrm>
            <a:off x="828732" y="1914346"/>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i="1" dirty="0">
                <a:latin typeface="Helvetica Neue Light" panose="02000403000000020004"/>
              </a:rPr>
              <a:t>Goal</a:t>
            </a:r>
          </a:p>
          <a:p>
            <a:r>
              <a:rPr lang="en-GB" sz="1800" dirty="0">
                <a:latin typeface="Helvetica Neue Light" panose="02000403000000020004"/>
              </a:rPr>
              <a:t>Classification on target features</a:t>
            </a:r>
          </a:p>
          <a:p>
            <a:r>
              <a:rPr lang="en-GB" sz="1800" dirty="0">
                <a:latin typeface="Helvetica Neue Light" panose="02000403000000020004"/>
              </a:rPr>
              <a:t>Identification of important feature subset </a:t>
            </a:r>
          </a:p>
          <a:p>
            <a:pPr marL="0" indent="0">
              <a:buFont typeface="Arial" panose="020B0604020202020204" pitchFamily="34" charset="0"/>
              <a:buNone/>
            </a:pPr>
            <a:r>
              <a:rPr lang="en-GB" sz="1800" i="1" dirty="0">
                <a:latin typeface="Helvetica Neue Light" panose="02000403000000020004"/>
              </a:rPr>
              <a:t>Approach</a:t>
            </a:r>
          </a:p>
          <a:p>
            <a:r>
              <a:rPr lang="en-GB" sz="1800" dirty="0">
                <a:latin typeface="Helvetica Neue Light" panose="02000403000000020004"/>
              </a:rPr>
              <a:t>EDA, </a:t>
            </a:r>
          </a:p>
          <a:p>
            <a:r>
              <a:rPr lang="en-GB" sz="1800" dirty="0">
                <a:latin typeface="Helvetica Neue Light" panose="02000403000000020004"/>
              </a:rPr>
              <a:t>Preprocessing</a:t>
            </a:r>
          </a:p>
          <a:p>
            <a:r>
              <a:rPr lang="en-GB" sz="1800" dirty="0">
                <a:latin typeface="Helvetica Neue Light" panose="02000403000000020004"/>
              </a:rPr>
              <a:t>Model identification</a:t>
            </a:r>
          </a:p>
          <a:p>
            <a:r>
              <a:rPr lang="en-GB" sz="1800" dirty="0">
                <a:latin typeface="Helvetica Neue Light" panose="02000403000000020004"/>
              </a:rPr>
              <a:t>Feature importance extraction</a:t>
            </a:r>
          </a:p>
          <a:p>
            <a:endParaRPr lang="en-GB" sz="1800" dirty="0">
              <a:latin typeface="Helvetica Neue Light" panose="02000403000000020004"/>
            </a:endParaRPr>
          </a:p>
        </p:txBody>
      </p:sp>
      <p:sp>
        <p:nvSpPr>
          <p:cNvPr id="27" name="Inhaltsplatzhalter 16">
            <a:extLst>
              <a:ext uri="{FF2B5EF4-FFF2-40B4-BE49-F238E27FC236}">
                <a16:creationId xmlns:a16="http://schemas.microsoft.com/office/drawing/2014/main" id="{1FFBE442-0239-4FD6-8EB1-069FEF51BBD7}"/>
              </a:ext>
            </a:extLst>
          </p:cNvPr>
          <p:cNvSpPr txBox="1">
            <a:spLocks/>
          </p:cNvSpPr>
          <p:nvPr/>
        </p:nvSpPr>
        <p:spPr>
          <a:xfrm>
            <a:off x="5395612" y="1925726"/>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Helvetica Neue Light" panose="02000403000000020004"/>
              </a:rPr>
              <a:t>1075 samples (426 male, 649 female)</a:t>
            </a:r>
          </a:p>
          <a:p>
            <a:r>
              <a:rPr lang="en-GB" sz="1800" dirty="0">
                <a:latin typeface="Helvetica Neue Light" panose="02000403000000020004"/>
              </a:rPr>
              <a:t>64 attributes (excluding «range» and «UOM»)</a:t>
            </a:r>
          </a:p>
          <a:p>
            <a:r>
              <a:rPr lang="en-GB" sz="1800" dirty="0">
                <a:latin typeface="Helvetica Neue Light" panose="02000403000000020004"/>
              </a:rPr>
              <a:t>Mixture of categorical and numerical attributes</a:t>
            </a:r>
          </a:p>
          <a:p>
            <a:r>
              <a:rPr lang="en-GB" sz="1800" dirty="0">
                <a:latin typeface="Helvetica Neue Light" panose="02000403000000020004"/>
              </a:rPr>
              <a:t>Added «uveitis»-attribute</a:t>
            </a:r>
          </a:p>
          <a:p>
            <a:r>
              <a:rPr lang="en-GB" sz="1800" dirty="0">
                <a:latin typeface="Helvetica Neue Light" panose="02000403000000020004"/>
              </a:rPr>
              <a:t>«HLA»-Features not considered</a:t>
            </a:r>
          </a:p>
          <a:p>
            <a:endParaRPr lang="en-GB" sz="1800" dirty="0">
              <a:latin typeface="Helvetica Neue Light" panose="02000403000000020004"/>
            </a:endParaRPr>
          </a:p>
        </p:txBody>
      </p:sp>
      <p:sp>
        <p:nvSpPr>
          <p:cNvPr id="36" name="Textfeld 35">
            <a:extLst>
              <a:ext uri="{FF2B5EF4-FFF2-40B4-BE49-F238E27FC236}">
                <a16:creationId xmlns:a16="http://schemas.microsoft.com/office/drawing/2014/main" id="{E940C125-A885-4269-8508-61FD14470C80}"/>
              </a:ext>
            </a:extLst>
          </p:cNvPr>
          <p:cNvSpPr txBox="1"/>
          <p:nvPr/>
        </p:nvSpPr>
        <p:spPr>
          <a:xfrm>
            <a:off x="5459034" y="5100100"/>
            <a:ext cx="1995054" cy="769441"/>
          </a:xfrm>
          <a:prstGeom prst="rect">
            <a:avLst/>
          </a:prstGeom>
          <a:noFill/>
        </p:spPr>
        <p:txBody>
          <a:bodyPr wrap="square" rtlCol="0">
            <a:spAutoFit/>
          </a:bodyPr>
          <a:lstStyle/>
          <a:p>
            <a:r>
              <a:rPr lang="en-GB" sz="4400" b="1" dirty="0">
                <a:solidFill>
                  <a:srgbClr val="2F5597"/>
                </a:solidFill>
              </a:rPr>
              <a:t>52</a:t>
            </a:r>
            <a:r>
              <a:rPr lang="en-GB" sz="3200" b="1" dirty="0">
                <a:solidFill>
                  <a:srgbClr val="2F5597"/>
                </a:solidFill>
              </a:rPr>
              <a:t> </a:t>
            </a:r>
          </a:p>
        </p:txBody>
      </p:sp>
      <p:sp>
        <p:nvSpPr>
          <p:cNvPr id="37" name="Textfeld 36">
            <a:extLst>
              <a:ext uri="{FF2B5EF4-FFF2-40B4-BE49-F238E27FC236}">
                <a16:creationId xmlns:a16="http://schemas.microsoft.com/office/drawing/2014/main" id="{07DC0F1F-F32B-480C-B05A-83BB6FFF4547}"/>
              </a:ext>
            </a:extLst>
          </p:cNvPr>
          <p:cNvSpPr txBox="1"/>
          <p:nvPr/>
        </p:nvSpPr>
        <p:spPr>
          <a:xfrm>
            <a:off x="7736826" y="4119415"/>
            <a:ext cx="1995054" cy="769441"/>
          </a:xfrm>
          <a:prstGeom prst="rect">
            <a:avLst/>
          </a:prstGeom>
          <a:noFill/>
        </p:spPr>
        <p:txBody>
          <a:bodyPr wrap="square" rtlCol="0">
            <a:spAutoFit/>
          </a:bodyPr>
          <a:lstStyle/>
          <a:p>
            <a:r>
              <a:rPr lang="en-GB" sz="4400" b="1" dirty="0">
                <a:solidFill>
                  <a:srgbClr val="2F5597"/>
                </a:solidFill>
              </a:rPr>
              <a:t>3</a:t>
            </a:r>
            <a:r>
              <a:rPr lang="en-GB" sz="3200" b="1" dirty="0">
                <a:solidFill>
                  <a:srgbClr val="2F5597"/>
                </a:solidFill>
              </a:rPr>
              <a:t> </a:t>
            </a:r>
          </a:p>
        </p:txBody>
      </p:sp>
      <p:sp>
        <p:nvSpPr>
          <p:cNvPr id="38" name="Textfeld 37">
            <a:extLst>
              <a:ext uri="{FF2B5EF4-FFF2-40B4-BE49-F238E27FC236}">
                <a16:creationId xmlns:a16="http://schemas.microsoft.com/office/drawing/2014/main" id="{FEB8C849-4325-45A0-A119-56A068B644C6}"/>
              </a:ext>
            </a:extLst>
          </p:cNvPr>
          <p:cNvSpPr txBox="1"/>
          <p:nvPr/>
        </p:nvSpPr>
        <p:spPr>
          <a:xfrm>
            <a:off x="5471285" y="4124033"/>
            <a:ext cx="1995054" cy="769441"/>
          </a:xfrm>
          <a:prstGeom prst="rect">
            <a:avLst/>
          </a:prstGeom>
          <a:noFill/>
        </p:spPr>
        <p:txBody>
          <a:bodyPr wrap="square" rtlCol="0">
            <a:spAutoFit/>
          </a:bodyPr>
          <a:lstStyle/>
          <a:p>
            <a:r>
              <a:rPr lang="en-GB" sz="4400" b="1" dirty="0">
                <a:solidFill>
                  <a:srgbClr val="2F5597"/>
                </a:solidFill>
              </a:rPr>
              <a:t>712</a:t>
            </a:r>
            <a:r>
              <a:rPr lang="en-GB" sz="3200" b="1" dirty="0">
                <a:solidFill>
                  <a:srgbClr val="2F5597"/>
                </a:solidFill>
              </a:rPr>
              <a:t> </a:t>
            </a:r>
          </a:p>
        </p:txBody>
      </p:sp>
      <p:sp>
        <p:nvSpPr>
          <p:cNvPr id="39" name="Textfeld 38">
            <a:extLst>
              <a:ext uri="{FF2B5EF4-FFF2-40B4-BE49-F238E27FC236}">
                <a16:creationId xmlns:a16="http://schemas.microsoft.com/office/drawing/2014/main" id="{656CCD65-D2E9-473D-9ADB-179C501D04EA}"/>
              </a:ext>
            </a:extLst>
          </p:cNvPr>
          <p:cNvSpPr txBox="1"/>
          <p:nvPr/>
        </p:nvSpPr>
        <p:spPr>
          <a:xfrm>
            <a:off x="7736826" y="5100100"/>
            <a:ext cx="1995054" cy="769441"/>
          </a:xfrm>
          <a:prstGeom prst="rect">
            <a:avLst/>
          </a:prstGeom>
          <a:noFill/>
        </p:spPr>
        <p:txBody>
          <a:bodyPr wrap="square" rtlCol="0">
            <a:spAutoFit/>
          </a:bodyPr>
          <a:lstStyle/>
          <a:p>
            <a:r>
              <a:rPr lang="en-GB" sz="4400" b="1" dirty="0">
                <a:solidFill>
                  <a:srgbClr val="2F5597"/>
                </a:solidFill>
              </a:rPr>
              <a:t>9</a:t>
            </a:r>
            <a:r>
              <a:rPr lang="en-GB" sz="3200" b="1" dirty="0">
                <a:solidFill>
                  <a:srgbClr val="2F5597"/>
                </a:solidFill>
              </a:rPr>
              <a:t> </a:t>
            </a:r>
          </a:p>
        </p:txBody>
      </p:sp>
      <p:sp>
        <p:nvSpPr>
          <p:cNvPr id="40" name="Textfeld 39">
            <a:extLst>
              <a:ext uri="{FF2B5EF4-FFF2-40B4-BE49-F238E27FC236}">
                <a16:creationId xmlns:a16="http://schemas.microsoft.com/office/drawing/2014/main" id="{CBCE8A87-0BF6-424F-A3AD-6F5F85F6884A}"/>
              </a:ext>
            </a:extLst>
          </p:cNvPr>
          <p:cNvSpPr txBox="1"/>
          <p:nvPr/>
        </p:nvSpPr>
        <p:spPr>
          <a:xfrm>
            <a:off x="5471285" y="4657046"/>
            <a:ext cx="1995054" cy="276999"/>
          </a:xfrm>
          <a:prstGeom prst="rect">
            <a:avLst/>
          </a:prstGeom>
          <a:noFill/>
        </p:spPr>
        <p:txBody>
          <a:bodyPr wrap="square" rtlCol="0">
            <a:spAutoFit/>
          </a:bodyPr>
          <a:lstStyle/>
          <a:p>
            <a:r>
              <a:rPr lang="en-GB" sz="1200" dirty="0">
                <a:solidFill>
                  <a:schemeClr val="bg1">
                    <a:lumMod val="65000"/>
                  </a:schemeClr>
                </a:solidFill>
              </a:rPr>
              <a:t>Models</a:t>
            </a:r>
            <a:r>
              <a:rPr lang="en-GB" sz="1200" b="1" dirty="0">
                <a:solidFill>
                  <a:schemeClr val="bg1">
                    <a:lumMod val="65000"/>
                  </a:schemeClr>
                </a:solidFill>
              </a:rPr>
              <a:t> </a:t>
            </a:r>
          </a:p>
        </p:txBody>
      </p:sp>
      <p:sp>
        <p:nvSpPr>
          <p:cNvPr id="41" name="Textfeld 40">
            <a:extLst>
              <a:ext uri="{FF2B5EF4-FFF2-40B4-BE49-F238E27FC236}">
                <a16:creationId xmlns:a16="http://schemas.microsoft.com/office/drawing/2014/main" id="{9046D6CD-6916-4A46-A415-56554B20C234}"/>
              </a:ext>
            </a:extLst>
          </p:cNvPr>
          <p:cNvSpPr txBox="1"/>
          <p:nvPr/>
        </p:nvSpPr>
        <p:spPr>
          <a:xfrm>
            <a:off x="7736826" y="4657047"/>
            <a:ext cx="1995054" cy="276999"/>
          </a:xfrm>
          <a:prstGeom prst="rect">
            <a:avLst/>
          </a:prstGeom>
          <a:noFill/>
        </p:spPr>
        <p:txBody>
          <a:bodyPr wrap="square" rtlCol="0">
            <a:spAutoFit/>
          </a:bodyPr>
          <a:lstStyle/>
          <a:p>
            <a:r>
              <a:rPr lang="en-GB" sz="1200" dirty="0">
                <a:solidFill>
                  <a:schemeClr val="bg1">
                    <a:lumMod val="65000"/>
                  </a:schemeClr>
                </a:solidFill>
              </a:rPr>
              <a:t>Datasets</a:t>
            </a:r>
          </a:p>
        </p:txBody>
      </p:sp>
      <p:sp>
        <p:nvSpPr>
          <p:cNvPr id="42" name="Textfeld 41">
            <a:extLst>
              <a:ext uri="{FF2B5EF4-FFF2-40B4-BE49-F238E27FC236}">
                <a16:creationId xmlns:a16="http://schemas.microsoft.com/office/drawing/2014/main" id="{96CEA02F-B56E-4CCC-A875-1B912A9C17FE}"/>
              </a:ext>
            </a:extLst>
          </p:cNvPr>
          <p:cNvSpPr txBox="1"/>
          <p:nvPr/>
        </p:nvSpPr>
        <p:spPr>
          <a:xfrm>
            <a:off x="5457680" y="5636495"/>
            <a:ext cx="2166896" cy="276999"/>
          </a:xfrm>
          <a:prstGeom prst="rect">
            <a:avLst/>
          </a:prstGeom>
          <a:noFill/>
        </p:spPr>
        <p:txBody>
          <a:bodyPr wrap="square" rtlCol="0">
            <a:spAutoFit/>
          </a:bodyPr>
          <a:lstStyle/>
          <a:p>
            <a:r>
              <a:rPr lang="en-GB" sz="1200" dirty="0">
                <a:solidFill>
                  <a:schemeClr val="bg1">
                    <a:lumMod val="65000"/>
                  </a:schemeClr>
                </a:solidFill>
              </a:rPr>
              <a:t>Preprocessing</a:t>
            </a:r>
            <a:r>
              <a:rPr lang="en-GB" sz="1000" b="1" dirty="0">
                <a:solidFill>
                  <a:schemeClr val="bg1">
                    <a:lumMod val="65000"/>
                  </a:schemeClr>
                </a:solidFill>
              </a:rPr>
              <a:t> </a:t>
            </a:r>
            <a:r>
              <a:rPr lang="en-GB" sz="1200" dirty="0">
                <a:solidFill>
                  <a:schemeClr val="bg1">
                    <a:lumMod val="65000"/>
                  </a:schemeClr>
                </a:solidFill>
              </a:rPr>
              <a:t>Combinations</a:t>
            </a:r>
          </a:p>
        </p:txBody>
      </p:sp>
      <p:sp>
        <p:nvSpPr>
          <p:cNvPr id="43" name="Textfeld 42">
            <a:extLst>
              <a:ext uri="{FF2B5EF4-FFF2-40B4-BE49-F238E27FC236}">
                <a16:creationId xmlns:a16="http://schemas.microsoft.com/office/drawing/2014/main" id="{EB016073-63EC-4BE0-B897-E63018D71CBF}"/>
              </a:ext>
            </a:extLst>
          </p:cNvPr>
          <p:cNvSpPr txBox="1"/>
          <p:nvPr/>
        </p:nvSpPr>
        <p:spPr>
          <a:xfrm>
            <a:off x="7736826" y="5636495"/>
            <a:ext cx="1995054" cy="276999"/>
          </a:xfrm>
          <a:prstGeom prst="rect">
            <a:avLst/>
          </a:prstGeom>
          <a:noFill/>
        </p:spPr>
        <p:txBody>
          <a:bodyPr wrap="square" rtlCol="0">
            <a:spAutoFit/>
          </a:bodyPr>
          <a:lstStyle/>
          <a:p>
            <a:r>
              <a:rPr lang="en-GB" sz="1200" dirty="0">
                <a:solidFill>
                  <a:schemeClr val="bg1">
                    <a:lumMod val="65000"/>
                  </a:schemeClr>
                </a:solidFill>
              </a:rPr>
              <a:t>Datasets</a:t>
            </a:r>
          </a:p>
        </p:txBody>
      </p:sp>
      <p:sp>
        <p:nvSpPr>
          <p:cNvPr id="44" name="Textplatzhalter 13">
            <a:extLst>
              <a:ext uri="{FF2B5EF4-FFF2-40B4-BE49-F238E27FC236}">
                <a16:creationId xmlns:a16="http://schemas.microsoft.com/office/drawing/2014/main" id="{84E52825-BD29-43EF-8277-B8929D6CB72B}"/>
              </a:ext>
            </a:extLst>
          </p:cNvPr>
          <p:cNvSpPr txBox="1">
            <a:spLocks/>
          </p:cNvSpPr>
          <p:nvPr/>
        </p:nvSpPr>
        <p:spPr>
          <a:xfrm>
            <a:off x="828732" y="1470498"/>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sz="2400" dirty="0">
                <a:solidFill>
                  <a:srgbClr val="2F5597"/>
                </a:solidFill>
                <a:latin typeface="Helvetica Neue" panose="02000503000000020004"/>
              </a:rPr>
              <a:t>Project</a:t>
            </a:r>
            <a:endParaRPr lang="de-CH" dirty="0">
              <a:solidFill>
                <a:srgbClr val="2F5597"/>
              </a:solidFill>
              <a:latin typeface="Helvetica Neue" panose="02000503000000020004"/>
            </a:endParaRPr>
          </a:p>
        </p:txBody>
      </p:sp>
      <p:sp>
        <p:nvSpPr>
          <p:cNvPr id="45" name="Textplatzhalter 15">
            <a:extLst>
              <a:ext uri="{FF2B5EF4-FFF2-40B4-BE49-F238E27FC236}">
                <a16:creationId xmlns:a16="http://schemas.microsoft.com/office/drawing/2014/main" id="{21B21F82-D654-4F04-9156-27291A4D92F7}"/>
              </a:ext>
            </a:extLst>
          </p:cNvPr>
          <p:cNvSpPr txBox="1">
            <a:spLocks/>
          </p:cNvSpPr>
          <p:nvPr/>
        </p:nvSpPr>
        <p:spPr>
          <a:xfrm>
            <a:off x="5395612" y="1450212"/>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rgbClr val="2F5597"/>
                </a:solidFill>
                <a:latin typeface="Helvetica Neue" panose="02000503000000020004"/>
              </a:rPr>
              <a:t>Data description</a:t>
            </a:r>
          </a:p>
        </p:txBody>
      </p:sp>
      <p:sp>
        <p:nvSpPr>
          <p:cNvPr id="46" name="Datumsplatzhalter 1">
            <a:extLst>
              <a:ext uri="{FF2B5EF4-FFF2-40B4-BE49-F238E27FC236}">
                <a16:creationId xmlns:a16="http://schemas.microsoft.com/office/drawing/2014/main" id="{8BF9FDEB-969F-4A49-BC77-003B7C9BD8AF}"/>
              </a:ext>
            </a:extLst>
          </p:cNvPr>
          <p:cNvSpPr>
            <a:spLocks noGrp="1"/>
          </p:cNvSpPr>
          <p:nvPr>
            <p:ph type="dt" sz="half" idx="10"/>
          </p:nvPr>
        </p:nvSpPr>
        <p:spPr>
          <a:xfrm>
            <a:off x="838200" y="6356350"/>
            <a:ext cx="2743200" cy="365125"/>
          </a:xfrm>
        </p:spPr>
        <p:txBody>
          <a:bodyPr/>
          <a:lstStyle/>
          <a:p>
            <a:fld id="{76FBC214-A102-40A2-9BF9-8892C6F5CF17}" type="datetime1">
              <a:rPr lang="en-GB" smtClean="0"/>
              <a:t>27/06/2021</a:t>
            </a:fld>
            <a:endParaRPr lang="de-CH" dirty="0"/>
          </a:p>
        </p:txBody>
      </p:sp>
      <p:sp>
        <p:nvSpPr>
          <p:cNvPr id="47" name="Fußzeilenplatzhalter 2">
            <a:extLst>
              <a:ext uri="{FF2B5EF4-FFF2-40B4-BE49-F238E27FC236}">
                <a16:creationId xmlns:a16="http://schemas.microsoft.com/office/drawing/2014/main" id="{F8A361EF-3A28-4C8E-99A7-D9F07728061E}"/>
              </a:ext>
            </a:extLst>
          </p:cNvPr>
          <p:cNvSpPr>
            <a:spLocks noGrp="1"/>
          </p:cNvSpPr>
          <p:nvPr>
            <p:ph type="ftr" sz="quarter" idx="11"/>
          </p:nvPr>
        </p:nvSpPr>
        <p:spPr>
          <a:xfrm>
            <a:off x="4038600" y="6356350"/>
            <a:ext cx="4114800" cy="365125"/>
          </a:xfrm>
        </p:spPr>
        <p:txBody>
          <a:bodyPr/>
          <a:lstStyle/>
          <a:p>
            <a:r>
              <a:rPr lang="de-CH"/>
              <a:t>Roman Studer, Alexandre Rau</a:t>
            </a:r>
          </a:p>
        </p:txBody>
      </p:sp>
      <p:sp>
        <p:nvSpPr>
          <p:cNvPr id="48" name="Foliennummernplatzhalter 13">
            <a:extLst>
              <a:ext uri="{FF2B5EF4-FFF2-40B4-BE49-F238E27FC236}">
                <a16:creationId xmlns:a16="http://schemas.microsoft.com/office/drawing/2014/main" id="{ED8F260A-B387-47EB-BA3F-08B55C37049A}"/>
              </a:ext>
            </a:extLst>
          </p:cNvPr>
          <p:cNvSpPr>
            <a:spLocks noGrp="1"/>
          </p:cNvSpPr>
          <p:nvPr>
            <p:ph type="sldNum" sz="quarter" idx="12"/>
          </p:nvPr>
        </p:nvSpPr>
        <p:spPr>
          <a:xfrm>
            <a:off x="8610600" y="6356350"/>
            <a:ext cx="2743200" cy="365125"/>
          </a:xfrm>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12517715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27/06/2021</a:t>
            </a:fld>
            <a:endParaRPr lang="de-CH" dirty="0"/>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27/06/2021</a:t>
            </a:fld>
            <a:endParaRPr lang="de-CH" dirty="0"/>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5</a:t>
            </a:fld>
            <a:endParaRPr lang="de-CH"/>
          </a:p>
        </p:txBody>
      </p:sp>
      <p:pic>
        <p:nvPicPr>
          <p:cNvPr id="30" name="Grafik 29" descr="Ein Bild, das Fabrik, draußen enthält.&#10;&#10;Automatisch generierte Beschreibung">
            <a:extLst>
              <a:ext uri="{FF2B5EF4-FFF2-40B4-BE49-F238E27FC236}">
                <a16:creationId xmlns:a16="http://schemas.microsoft.com/office/drawing/2014/main" id="{0631A3DF-7895-4FDF-85A5-078AC1CA25A6}"/>
              </a:ext>
            </a:extLst>
          </p:cNvPr>
          <p:cNvPicPr>
            <a:picLocks noChangeAspect="1"/>
          </p:cNvPicPr>
          <p:nvPr/>
        </p:nvPicPr>
        <p:blipFill rotWithShape="1">
          <a:blip r:embed="rId3">
            <a:extLst>
              <a:ext uri="{28A0092B-C50C-407E-A947-70E740481C1C}">
                <a14:useLocalDpi xmlns:a14="http://schemas.microsoft.com/office/drawing/2010/main" val="0"/>
              </a:ext>
            </a:extLst>
          </a:blip>
          <a:srcRect r="4728"/>
          <a:stretch/>
        </p:blipFill>
        <p:spPr>
          <a:xfrm>
            <a:off x="-1465579" y="885730"/>
            <a:ext cx="3954136" cy="6266307"/>
          </a:xfrm>
          <a:prstGeom prst="rect">
            <a:avLst/>
          </a:prstGeom>
        </p:spPr>
      </p:pic>
      <p:sp>
        <p:nvSpPr>
          <p:cNvPr id="26" name="Textfeld 25">
            <a:extLst>
              <a:ext uri="{FF2B5EF4-FFF2-40B4-BE49-F238E27FC236}">
                <a16:creationId xmlns:a16="http://schemas.microsoft.com/office/drawing/2014/main" id="{C7B5EA88-4D18-4763-919C-505F857BDD55}"/>
              </a:ext>
            </a:extLst>
          </p:cNvPr>
          <p:cNvSpPr txBox="1"/>
          <p:nvPr/>
        </p:nvSpPr>
        <p:spPr>
          <a:xfrm>
            <a:off x="3121089" y="1058162"/>
            <a:ext cx="4114800" cy="2954655"/>
          </a:xfrm>
          <a:prstGeom prst="rect">
            <a:avLst/>
          </a:prstGeom>
          <a:noFill/>
        </p:spPr>
        <p:txBody>
          <a:bodyPr wrap="square" rtlCol="0">
            <a:spAutoFit/>
          </a:bodyPr>
          <a:lstStyle/>
          <a:p>
            <a:r>
              <a:rPr lang="en-GB" dirty="0">
                <a:solidFill>
                  <a:srgbClr val="2F5597"/>
                </a:solidFill>
                <a:latin typeface="Helvetica Neue" panose="02000503000000020004"/>
              </a:rPr>
              <a:t>Preprocessing-Pipeline</a:t>
            </a:r>
          </a:p>
          <a:p>
            <a:pPr marL="285750" indent="-285750">
              <a:buFont typeface="Arial" panose="020B0604020202020204" pitchFamily="34" charset="0"/>
              <a:buChar char="•"/>
            </a:pPr>
            <a:r>
              <a:rPr lang="en-GB" sz="1400" dirty="0"/>
              <a:t>Clean-up</a:t>
            </a:r>
          </a:p>
          <a:p>
            <a:pPr marL="285750" indent="-285750">
              <a:buFont typeface="Arial" panose="020B0604020202020204" pitchFamily="34" charset="0"/>
              <a:buChar char="•"/>
            </a:pPr>
            <a:r>
              <a:rPr lang="en-GB" sz="1400" dirty="0"/>
              <a:t>High percentage of missing values</a:t>
            </a:r>
          </a:p>
          <a:p>
            <a:pPr marL="285750" indent="-285750">
              <a:buFont typeface="Arial" panose="020B0604020202020204" pitchFamily="34" charset="0"/>
              <a:buChar char="•"/>
            </a:pPr>
            <a:r>
              <a:rPr lang="en-GB" sz="1400" dirty="0"/>
              <a:t>Categorical Features</a:t>
            </a:r>
          </a:p>
          <a:p>
            <a:pPr marL="742950" lvl="1" indent="-285750">
              <a:buFont typeface="Arial" panose="020B0604020202020204" pitchFamily="34" charset="0"/>
              <a:buChar char="•"/>
            </a:pPr>
            <a:r>
              <a:rPr lang="en-GB" sz="1400" dirty="0"/>
              <a:t>Collapsing “location”</a:t>
            </a:r>
          </a:p>
          <a:p>
            <a:pPr marL="742950" lvl="1" indent="-285750">
              <a:buFont typeface="Arial" panose="020B0604020202020204" pitchFamily="34" charset="0"/>
              <a:buChar char="•"/>
            </a:pPr>
            <a:r>
              <a:rPr lang="en-GB" sz="1400" dirty="0"/>
              <a:t>Collapsing “category”</a:t>
            </a:r>
          </a:p>
          <a:p>
            <a:pPr marL="742950" lvl="1" indent="-285750">
              <a:buFont typeface="Arial" panose="020B0604020202020204" pitchFamily="34" charset="0"/>
              <a:buChar char="•"/>
            </a:pPr>
            <a:r>
              <a:rPr lang="en-GB" sz="1400" dirty="0"/>
              <a:t>Collapsing “specific_diagnosis” (sub 20 occurrences -&gt; “other”)</a:t>
            </a:r>
          </a:p>
          <a:p>
            <a:pPr marL="285750" indent="-285750">
              <a:buFont typeface="Arial" panose="020B0604020202020204" pitchFamily="34" charset="0"/>
              <a:buChar char="•"/>
            </a:pPr>
            <a:r>
              <a:rPr lang="en-GB" sz="1400" dirty="0"/>
              <a:t>Numerical Features</a:t>
            </a:r>
          </a:p>
          <a:p>
            <a:pPr marL="742950" lvl="1" indent="-285750">
              <a:buFont typeface="Arial" panose="020B0604020202020204" pitchFamily="34" charset="0"/>
              <a:buChar char="•"/>
            </a:pPr>
            <a:r>
              <a:rPr lang="en-GB" sz="1400" dirty="0"/>
              <a:t>UOM-Fix</a:t>
            </a:r>
          </a:p>
          <a:p>
            <a:pPr marL="742950" lvl="1" indent="-285750">
              <a:buFont typeface="Arial" panose="020B0604020202020204" pitchFamily="34" charset="0"/>
              <a:buChar char="•"/>
            </a:pPr>
            <a:r>
              <a:rPr lang="en-GB" sz="1400" dirty="0"/>
              <a:t>“Range”-Features to dtype Categorical</a:t>
            </a:r>
          </a:p>
          <a:p>
            <a:pPr marL="285750" indent="-285750">
              <a:buFont typeface="Arial" panose="020B0604020202020204" pitchFamily="34" charset="0"/>
              <a:buChar char="•"/>
            </a:pPr>
            <a:r>
              <a:rPr lang="en-GB" sz="1400" dirty="0"/>
              <a:t>Mixed Dtype Features -&gt; dtype Categorical</a:t>
            </a:r>
          </a:p>
          <a:p>
            <a:pPr marL="285750" indent="-285750">
              <a:buFontTx/>
              <a:buChar char="-"/>
            </a:pPr>
            <a:endParaRPr lang="en-GB" sz="1400" dirty="0"/>
          </a:p>
        </p:txBody>
      </p:sp>
      <p:pic>
        <p:nvPicPr>
          <p:cNvPr id="33" name="Grafik 32">
            <a:extLst>
              <a:ext uri="{FF2B5EF4-FFF2-40B4-BE49-F238E27FC236}">
                <a16:creationId xmlns:a16="http://schemas.microsoft.com/office/drawing/2014/main" id="{903CBCAE-DFDA-4C6E-841E-227F7A5B10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12511" y="3944940"/>
            <a:ext cx="3089910" cy="2263140"/>
          </a:xfrm>
          <a:prstGeom prst="rect">
            <a:avLst/>
          </a:prstGeom>
          <a:noFill/>
          <a:ln>
            <a:noFill/>
          </a:ln>
        </p:spPr>
      </p:pic>
      <p:sp>
        <p:nvSpPr>
          <p:cNvPr id="34" name="Textfeld 33">
            <a:extLst>
              <a:ext uri="{FF2B5EF4-FFF2-40B4-BE49-F238E27FC236}">
                <a16:creationId xmlns:a16="http://schemas.microsoft.com/office/drawing/2014/main" id="{89B7C30E-7213-41FD-8C5C-21497449C225}"/>
              </a:ext>
            </a:extLst>
          </p:cNvPr>
          <p:cNvSpPr txBox="1"/>
          <p:nvPr/>
        </p:nvSpPr>
        <p:spPr>
          <a:xfrm>
            <a:off x="7426375" y="1653449"/>
            <a:ext cx="4114800" cy="3939540"/>
          </a:xfrm>
          <a:prstGeom prst="rect">
            <a:avLst/>
          </a:prstGeom>
          <a:noFill/>
        </p:spPr>
        <p:txBody>
          <a:bodyPr wrap="square" rtlCol="0">
            <a:spAutoFit/>
          </a:bodyPr>
          <a:lstStyle/>
          <a:p>
            <a:r>
              <a:rPr lang="en-GB" dirty="0">
                <a:solidFill>
                  <a:srgbClr val="2F5597"/>
                </a:solidFill>
                <a:latin typeface="Helvetica Neue" panose="02000503000000020004"/>
              </a:rPr>
              <a:t>Imputing missing values</a:t>
            </a:r>
          </a:p>
          <a:p>
            <a:pPr marL="285750" indent="-285750">
              <a:buFont typeface="Arial" panose="020B0604020202020204" pitchFamily="34" charset="0"/>
              <a:buChar char="•"/>
            </a:pPr>
            <a:r>
              <a:rPr lang="en-GB" sz="1400" dirty="0"/>
              <a:t>Options:</a:t>
            </a:r>
          </a:p>
          <a:p>
            <a:pPr marL="742950" lvl="1" indent="-285750">
              <a:buFont typeface="Arial" panose="020B0604020202020204" pitchFamily="34" charset="0"/>
              <a:buChar char="•"/>
            </a:pPr>
            <a:r>
              <a:rPr lang="en-GB" sz="1400" dirty="0"/>
              <a:t>sklearn-SimpleImputer</a:t>
            </a:r>
          </a:p>
          <a:p>
            <a:pPr lvl="1"/>
            <a:r>
              <a:rPr lang="en-GB" sz="1400" dirty="0">
                <a:sym typeface="Wingdings" panose="05000000000000000000" pitchFamily="2" charset="2"/>
              </a:rPr>
              <a:t> </a:t>
            </a:r>
            <a:r>
              <a:rPr lang="en-GB" sz="1400" dirty="0"/>
              <a:t>Mean &amp; Most Frequent</a:t>
            </a:r>
          </a:p>
          <a:p>
            <a:pPr marL="742950" lvl="1" indent="-285750">
              <a:buFont typeface="Arial" panose="020B0604020202020204" pitchFamily="34" charset="0"/>
              <a:buChar char="•"/>
            </a:pPr>
            <a:r>
              <a:rPr lang="en-GB" sz="1400" dirty="0"/>
              <a:t>k-nearest Neighbours (</a:t>
            </a:r>
            <a:r>
              <a:rPr lang="en-GB" sz="1400" i="1" dirty="0"/>
              <a:t>k=3</a:t>
            </a:r>
            <a:r>
              <a:rPr lang="en-GB" sz="1400" dirty="0"/>
              <a:t>) (KNNImputer)</a:t>
            </a:r>
          </a:p>
          <a:p>
            <a:pPr lvl="1"/>
            <a:endParaRPr lang="en-GB" sz="1400" dirty="0"/>
          </a:p>
          <a:p>
            <a:r>
              <a:rPr lang="en-GB" dirty="0">
                <a:solidFill>
                  <a:srgbClr val="2F5597"/>
                </a:solidFill>
                <a:latin typeface="Helvetica Neue" panose="02000503000000020004"/>
              </a:rPr>
              <a:t>Encoder</a:t>
            </a:r>
          </a:p>
          <a:p>
            <a:r>
              <a:rPr lang="en-GB" sz="1400" dirty="0"/>
              <a:t>Goal:  Transform data into machine readable format</a:t>
            </a:r>
          </a:p>
          <a:p>
            <a:pPr marL="285750" indent="-285750">
              <a:buFont typeface="Arial" panose="020B0604020202020204" pitchFamily="34" charset="0"/>
              <a:buChar char="•"/>
            </a:pPr>
            <a:r>
              <a:rPr lang="en-GB" sz="1400" dirty="0"/>
              <a:t>OneHot-Encoding</a:t>
            </a:r>
          </a:p>
          <a:p>
            <a:pPr marL="285750" indent="-285750">
              <a:buFont typeface="Arial" panose="020B0604020202020204" pitchFamily="34" charset="0"/>
              <a:buChar char="•"/>
            </a:pPr>
            <a:r>
              <a:rPr lang="en-GB" sz="1400" dirty="0"/>
              <a:t>Label Encoder </a:t>
            </a:r>
          </a:p>
          <a:p>
            <a:endParaRPr lang="en-GB" sz="1400" dirty="0"/>
          </a:p>
          <a:p>
            <a:r>
              <a:rPr lang="en-GB" dirty="0">
                <a:solidFill>
                  <a:srgbClr val="2F5597"/>
                </a:solidFill>
                <a:latin typeface="Helvetica Neue" panose="02000503000000020004"/>
              </a:rPr>
              <a:t>Combinations</a:t>
            </a:r>
          </a:p>
          <a:p>
            <a:pPr lvl="1"/>
            <a:endParaRPr lang="en-GB" sz="1400" dirty="0">
              <a:solidFill>
                <a:srgbClr val="2F5597"/>
              </a:solidFill>
              <a:latin typeface="Helvetica Neue" panose="02000503000000020004"/>
            </a:endParaRPr>
          </a:p>
          <a:p>
            <a:pPr marL="800100" lvl="1" indent="-342900">
              <a:buAutoNum type="arabicPeriod"/>
            </a:pPr>
            <a:r>
              <a:rPr lang="en-GB" sz="1400" dirty="0"/>
              <a:t>OneHotEncoding + SimpleImputer</a:t>
            </a:r>
          </a:p>
          <a:p>
            <a:pPr marL="800100" lvl="1" indent="-342900">
              <a:buAutoNum type="arabicPeriod"/>
            </a:pPr>
            <a:r>
              <a:rPr lang="en-GB" sz="1400" dirty="0"/>
              <a:t>OneHotEncoding + KNNImputer</a:t>
            </a:r>
          </a:p>
          <a:p>
            <a:pPr marL="800100" lvl="1" indent="-342900">
              <a:buAutoNum type="arabicPeriod"/>
            </a:pPr>
            <a:r>
              <a:rPr lang="en-GB" sz="1400" dirty="0"/>
              <a:t>LabelEncoder  + SimpleImputer</a:t>
            </a:r>
          </a:p>
          <a:p>
            <a:pPr marL="800100" lvl="1" indent="-342900">
              <a:buAutoNum type="arabicPeriod"/>
            </a:pPr>
            <a:r>
              <a:rPr lang="en-GB" sz="1400" dirty="0"/>
              <a:t>LabelEncoder + KNNImputer</a:t>
            </a:r>
          </a:p>
        </p:txBody>
      </p:sp>
    </p:spTree>
    <p:extLst>
      <p:ext uri="{BB962C8B-B14F-4D97-AF65-F5344CB8AC3E}">
        <p14:creationId xmlns:p14="http://schemas.microsoft.com/office/powerpoint/2010/main" val="206736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27/06/2021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itel 16">
            <a:extLst>
              <a:ext uri="{FF2B5EF4-FFF2-40B4-BE49-F238E27FC236}">
                <a16:creationId xmlns:a16="http://schemas.microsoft.com/office/drawing/2014/main" id="{F2667ADB-5DDC-4E4A-96DD-4D60694AA9AE}"/>
              </a:ext>
            </a:extLst>
          </p:cNvPr>
          <p:cNvSpPr>
            <a:spLocks noGrp="1"/>
          </p:cNvSpPr>
          <p:nvPr>
            <p:ph type="title"/>
          </p:nvPr>
        </p:nvSpPr>
        <p:spPr/>
        <p:txBody>
          <a:bodyPr/>
          <a:lstStyle/>
          <a:p>
            <a:r>
              <a:rPr lang="de-CH" dirty="0"/>
              <a:t>Modelling</a:t>
            </a:r>
          </a:p>
        </p:txBody>
      </p:sp>
      <p:sp>
        <p:nvSpPr>
          <p:cNvPr id="31" name="Inhaltsplatzhalter 30">
            <a:extLst>
              <a:ext uri="{FF2B5EF4-FFF2-40B4-BE49-F238E27FC236}">
                <a16:creationId xmlns:a16="http://schemas.microsoft.com/office/drawing/2014/main" id="{A00FF32D-2BE5-4A2A-B769-3168042A193B}"/>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27/06/2021</a:t>
            </a:fld>
            <a:endParaRPr lang="de-CH"/>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7</a:t>
            </a:fld>
            <a:endParaRPr lang="de-CH"/>
          </a:p>
        </p:txBody>
      </p:sp>
      <p:graphicFrame>
        <p:nvGraphicFramePr>
          <p:cNvPr id="45" name="Tabelle 44">
            <a:extLst>
              <a:ext uri="{FF2B5EF4-FFF2-40B4-BE49-F238E27FC236}">
                <a16:creationId xmlns:a16="http://schemas.microsoft.com/office/drawing/2014/main" id="{EDA89CA9-826D-4999-9BEC-69B3BA02A7B8}"/>
              </a:ext>
            </a:extLst>
          </p:cNvPr>
          <p:cNvGraphicFramePr>
            <a:graphicFrameLocks noGrp="1"/>
          </p:cNvGraphicFramePr>
          <p:nvPr>
            <p:extLst>
              <p:ext uri="{D42A27DB-BD31-4B8C-83A1-F6EECF244321}">
                <p14:modId xmlns:p14="http://schemas.microsoft.com/office/powerpoint/2010/main" val="3999973758"/>
              </p:ext>
            </p:extLst>
          </p:nvPr>
        </p:nvGraphicFramePr>
        <p:xfrm>
          <a:off x="616334" y="1818583"/>
          <a:ext cx="4011593" cy="630680"/>
        </p:xfrm>
        <a:graphic>
          <a:graphicData uri="http://schemas.openxmlformats.org/drawingml/2006/table">
            <a:tbl>
              <a:tblPr firstRow="1" firstCol="1" bandRow="1">
                <a:tableStyleId>{5940675A-B579-460E-94D1-54222C63F5DA}</a:tableStyleId>
              </a:tblPr>
              <a:tblGrid>
                <a:gridCol w="689802">
                  <a:extLst>
                    <a:ext uri="{9D8B030D-6E8A-4147-A177-3AD203B41FA5}">
                      <a16:colId xmlns:a16="http://schemas.microsoft.com/office/drawing/2014/main" val="105763888"/>
                    </a:ext>
                  </a:extLst>
                </a:gridCol>
                <a:gridCol w="878156">
                  <a:extLst>
                    <a:ext uri="{9D8B030D-6E8A-4147-A177-3AD203B41FA5}">
                      <a16:colId xmlns:a16="http://schemas.microsoft.com/office/drawing/2014/main" val="1480661355"/>
                    </a:ext>
                  </a:extLst>
                </a:gridCol>
                <a:gridCol w="761673">
                  <a:extLst>
                    <a:ext uri="{9D8B030D-6E8A-4147-A177-3AD203B41FA5}">
                      <a16:colId xmlns:a16="http://schemas.microsoft.com/office/drawing/2014/main" val="1088450530"/>
                    </a:ext>
                  </a:extLst>
                </a:gridCol>
                <a:gridCol w="644366">
                  <a:extLst>
                    <a:ext uri="{9D8B030D-6E8A-4147-A177-3AD203B41FA5}">
                      <a16:colId xmlns:a16="http://schemas.microsoft.com/office/drawing/2014/main" val="2543969966"/>
                    </a:ext>
                  </a:extLst>
                </a:gridCol>
                <a:gridCol w="492362">
                  <a:extLst>
                    <a:ext uri="{9D8B030D-6E8A-4147-A177-3AD203B41FA5}">
                      <a16:colId xmlns:a16="http://schemas.microsoft.com/office/drawing/2014/main" val="3481544286"/>
                    </a:ext>
                  </a:extLst>
                </a:gridCol>
                <a:gridCol w="545234">
                  <a:extLst>
                    <a:ext uri="{9D8B030D-6E8A-4147-A177-3AD203B41FA5}">
                      <a16:colId xmlns:a16="http://schemas.microsoft.com/office/drawing/2014/main" val="2661558639"/>
                    </a:ext>
                  </a:extLst>
                </a:gridCol>
              </a:tblGrid>
              <a:tr h="84117">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Strategy</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r>
                        <a:rPr lang="en-GB" sz="1000" baseline="30000">
                          <a:effectLst/>
                        </a:rPr>
                        <a:t>a.</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6122024"/>
                  </a:ext>
                </a:extLst>
              </a:tr>
              <a:tr h="121998">
                <a:tc>
                  <a:txBody>
                    <a:bodyPr/>
                    <a:lstStyle/>
                    <a:p>
                      <a:pPr algn="ctr"/>
                      <a:r>
                        <a:rPr lang="en-GB" sz="1000" dirty="0">
                          <a:effectLst/>
                        </a:rPr>
                        <a:t>Complete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0.49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7198873"/>
                  </a:ext>
                </a:extLst>
              </a:tr>
              <a:tr h="111927">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No OneHot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AdaBoost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0.63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1879492"/>
                  </a:ext>
                </a:extLst>
              </a:tr>
              <a:tr h="173480">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±0.006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3005800"/>
                  </a:ext>
                </a:extLst>
              </a:tr>
            </a:tbl>
          </a:graphicData>
        </a:graphic>
      </p:graphicFrame>
      <p:graphicFrame>
        <p:nvGraphicFramePr>
          <p:cNvPr id="46" name="Tabelle 45">
            <a:extLst>
              <a:ext uri="{FF2B5EF4-FFF2-40B4-BE49-F238E27FC236}">
                <a16:creationId xmlns:a16="http://schemas.microsoft.com/office/drawing/2014/main" id="{CEBE4D83-1FBB-44E5-96FD-1F8DD8E4E4BD}"/>
              </a:ext>
            </a:extLst>
          </p:cNvPr>
          <p:cNvGraphicFramePr>
            <a:graphicFrameLocks noGrp="1"/>
          </p:cNvGraphicFramePr>
          <p:nvPr>
            <p:extLst>
              <p:ext uri="{D42A27DB-BD31-4B8C-83A1-F6EECF244321}">
                <p14:modId xmlns:p14="http://schemas.microsoft.com/office/powerpoint/2010/main" val="1156340784"/>
              </p:ext>
            </p:extLst>
          </p:nvPr>
        </p:nvGraphicFramePr>
        <p:xfrm>
          <a:off x="616334" y="2707034"/>
          <a:ext cx="4011594" cy="627756"/>
        </p:xfrm>
        <a:graphic>
          <a:graphicData uri="http://schemas.openxmlformats.org/drawingml/2006/table">
            <a:tbl>
              <a:tblPr firstRow="1" firstCol="1" bandRow="1">
                <a:tableStyleId>{5940675A-B579-460E-94D1-54222C63F5DA}</a:tableStyleId>
              </a:tblPr>
              <a:tblGrid>
                <a:gridCol w="703846">
                  <a:extLst>
                    <a:ext uri="{9D8B030D-6E8A-4147-A177-3AD203B41FA5}">
                      <a16:colId xmlns:a16="http://schemas.microsoft.com/office/drawing/2014/main" val="2917197812"/>
                    </a:ext>
                  </a:extLst>
                </a:gridCol>
                <a:gridCol w="911200">
                  <a:extLst>
                    <a:ext uri="{9D8B030D-6E8A-4147-A177-3AD203B41FA5}">
                      <a16:colId xmlns:a16="http://schemas.microsoft.com/office/drawing/2014/main" val="519412805"/>
                    </a:ext>
                  </a:extLst>
                </a:gridCol>
                <a:gridCol w="751761">
                  <a:extLst>
                    <a:ext uri="{9D8B030D-6E8A-4147-A177-3AD203B41FA5}">
                      <a16:colId xmlns:a16="http://schemas.microsoft.com/office/drawing/2014/main" val="2664119423"/>
                    </a:ext>
                  </a:extLst>
                </a:gridCol>
                <a:gridCol w="624540">
                  <a:extLst>
                    <a:ext uri="{9D8B030D-6E8A-4147-A177-3AD203B41FA5}">
                      <a16:colId xmlns:a16="http://schemas.microsoft.com/office/drawing/2014/main" val="1065812554"/>
                    </a:ext>
                  </a:extLst>
                </a:gridCol>
                <a:gridCol w="485753">
                  <a:extLst>
                    <a:ext uri="{9D8B030D-6E8A-4147-A177-3AD203B41FA5}">
                      <a16:colId xmlns:a16="http://schemas.microsoft.com/office/drawing/2014/main" val="3054329390"/>
                    </a:ext>
                  </a:extLst>
                </a:gridCol>
                <a:gridCol w="534494">
                  <a:extLst>
                    <a:ext uri="{9D8B030D-6E8A-4147-A177-3AD203B41FA5}">
                      <a16:colId xmlns:a16="http://schemas.microsoft.com/office/drawing/2014/main" val="1635838784"/>
                    </a:ext>
                  </a:extLst>
                </a:gridCol>
              </a:tblGrid>
              <a:tr h="0">
                <a:tc>
                  <a:txBody>
                    <a:bodyPr/>
                    <a:lstStyle/>
                    <a:p>
                      <a:pPr algn="ctr"/>
                      <a:r>
                        <a:rPr lang="en-GB" sz="1000" dirty="0">
                          <a:effectLst/>
                        </a:rPr>
                        <a:t>Dataset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Strategy</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98547"/>
                  </a:ext>
                </a:extLst>
              </a:tr>
              <a:tr h="157668">
                <a:tc>
                  <a:txBody>
                    <a:bodyPr/>
                    <a:lstStyle/>
                    <a:p>
                      <a:pPr algn="ctr"/>
                      <a:r>
                        <a:rPr lang="en-GB" sz="1000">
                          <a:effectLst/>
                        </a:rPr>
                        <a:t>Complete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0.48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8275940"/>
                  </a:ext>
                </a:extLst>
              </a:tr>
              <a:tr h="157668">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AdaBoost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0.65</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±0.048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514326"/>
                  </a:ext>
                </a:extLst>
              </a:tr>
              <a:tr h="157668">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50" dirty="0">
                          <a:effectLst/>
                        </a:rPr>
                        <a:t>XGBoost</a:t>
                      </a:r>
                      <a:endParaRPr lang="de-CH"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±0.008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7074190"/>
                  </a:ext>
                </a:extLst>
              </a:tr>
            </a:tbl>
          </a:graphicData>
        </a:graphic>
      </p:graphicFrame>
      <p:graphicFrame>
        <p:nvGraphicFramePr>
          <p:cNvPr id="50" name="Tabelle 49">
            <a:extLst>
              <a:ext uri="{FF2B5EF4-FFF2-40B4-BE49-F238E27FC236}">
                <a16:creationId xmlns:a16="http://schemas.microsoft.com/office/drawing/2014/main" id="{53299AB6-46FC-4436-8277-93002E14C40D}"/>
              </a:ext>
            </a:extLst>
          </p:cNvPr>
          <p:cNvGraphicFramePr>
            <a:graphicFrameLocks noGrp="1"/>
          </p:cNvGraphicFramePr>
          <p:nvPr>
            <p:extLst>
              <p:ext uri="{D42A27DB-BD31-4B8C-83A1-F6EECF244321}">
                <p14:modId xmlns:p14="http://schemas.microsoft.com/office/powerpoint/2010/main" val="434663799"/>
              </p:ext>
            </p:extLst>
          </p:nvPr>
        </p:nvGraphicFramePr>
        <p:xfrm>
          <a:off x="616334" y="4076925"/>
          <a:ext cx="4011592" cy="762000"/>
        </p:xfrm>
        <a:graphic>
          <a:graphicData uri="http://schemas.openxmlformats.org/drawingml/2006/table">
            <a:tbl>
              <a:tblPr firstRow="1" firstCol="1" bandRow="1">
                <a:tableStyleId>{5940675A-B579-460E-94D1-54222C63F5DA}</a:tableStyleId>
              </a:tblPr>
              <a:tblGrid>
                <a:gridCol w="689802">
                  <a:extLst>
                    <a:ext uri="{9D8B030D-6E8A-4147-A177-3AD203B41FA5}">
                      <a16:colId xmlns:a16="http://schemas.microsoft.com/office/drawing/2014/main" val="3816765458"/>
                    </a:ext>
                  </a:extLst>
                </a:gridCol>
                <a:gridCol w="878155">
                  <a:extLst>
                    <a:ext uri="{9D8B030D-6E8A-4147-A177-3AD203B41FA5}">
                      <a16:colId xmlns:a16="http://schemas.microsoft.com/office/drawing/2014/main" val="2998358524"/>
                    </a:ext>
                  </a:extLst>
                </a:gridCol>
                <a:gridCol w="761674">
                  <a:extLst>
                    <a:ext uri="{9D8B030D-6E8A-4147-A177-3AD203B41FA5}">
                      <a16:colId xmlns:a16="http://schemas.microsoft.com/office/drawing/2014/main" val="2534797592"/>
                    </a:ext>
                  </a:extLst>
                </a:gridCol>
                <a:gridCol w="644366">
                  <a:extLst>
                    <a:ext uri="{9D8B030D-6E8A-4147-A177-3AD203B41FA5}">
                      <a16:colId xmlns:a16="http://schemas.microsoft.com/office/drawing/2014/main" val="979943384"/>
                    </a:ext>
                  </a:extLst>
                </a:gridCol>
                <a:gridCol w="492362">
                  <a:extLst>
                    <a:ext uri="{9D8B030D-6E8A-4147-A177-3AD203B41FA5}">
                      <a16:colId xmlns:a16="http://schemas.microsoft.com/office/drawing/2014/main" val="3464597075"/>
                    </a:ext>
                  </a:extLst>
                </a:gridCol>
                <a:gridCol w="545233">
                  <a:extLst>
                    <a:ext uri="{9D8B030D-6E8A-4147-A177-3AD203B41FA5}">
                      <a16:colId xmlns:a16="http://schemas.microsoft.com/office/drawing/2014/main" val="1719198255"/>
                    </a:ext>
                  </a:extLst>
                </a:gridCol>
              </a:tblGrid>
              <a:tr h="141774">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Strategy</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Algorithm</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412554"/>
                  </a:ext>
                </a:extLst>
              </a:tr>
              <a:tr h="141774">
                <a:tc>
                  <a:txBody>
                    <a:bodyPr/>
                    <a:lstStyle/>
                    <a:p>
                      <a:pPr algn="ctr"/>
                      <a:r>
                        <a:rPr lang="en-GB" sz="1000" dirty="0">
                          <a:effectLst/>
                        </a:rPr>
                        <a:t>Complete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XGBoost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0.31</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±0.009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2332304"/>
                  </a:ext>
                </a:extLst>
              </a:tr>
              <a:tr h="141774">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AdaBoost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±0.052</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8735569"/>
                  </a:ext>
                </a:extLst>
              </a:tr>
              <a:tr h="283548">
                <a:tc>
                  <a:txBody>
                    <a:bodyPr/>
                    <a:lstStyle/>
                    <a:p>
                      <a:pPr algn="ctr"/>
                      <a:r>
                        <a:rPr lang="en-GB" sz="1000">
                          <a:effectLst/>
                        </a:rPr>
                        <a:t>Female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Decision Tree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0.25</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±0.042</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9043817"/>
                  </a:ext>
                </a:extLst>
              </a:tr>
            </a:tbl>
          </a:graphicData>
        </a:graphic>
      </p:graphicFrame>
      <p:graphicFrame>
        <p:nvGraphicFramePr>
          <p:cNvPr id="51" name="Tabelle 50">
            <a:extLst>
              <a:ext uri="{FF2B5EF4-FFF2-40B4-BE49-F238E27FC236}">
                <a16:creationId xmlns:a16="http://schemas.microsoft.com/office/drawing/2014/main" id="{1125CAEE-A061-429B-8369-30AE9CACB7D5}"/>
              </a:ext>
            </a:extLst>
          </p:cNvPr>
          <p:cNvGraphicFramePr>
            <a:graphicFrameLocks noGrp="1"/>
          </p:cNvGraphicFramePr>
          <p:nvPr>
            <p:extLst>
              <p:ext uri="{D42A27DB-BD31-4B8C-83A1-F6EECF244321}">
                <p14:modId xmlns:p14="http://schemas.microsoft.com/office/powerpoint/2010/main" val="2698072115"/>
              </p:ext>
            </p:extLst>
          </p:nvPr>
        </p:nvGraphicFramePr>
        <p:xfrm>
          <a:off x="616335" y="5067638"/>
          <a:ext cx="4011591" cy="762000"/>
        </p:xfrm>
        <a:graphic>
          <a:graphicData uri="http://schemas.openxmlformats.org/drawingml/2006/table">
            <a:tbl>
              <a:tblPr firstRow="1" firstCol="1" bandRow="1">
                <a:tableStyleId>{5940675A-B579-460E-94D1-54222C63F5DA}</a:tableStyleId>
              </a:tblPr>
              <a:tblGrid>
                <a:gridCol w="703846">
                  <a:extLst>
                    <a:ext uri="{9D8B030D-6E8A-4147-A177-3AD203B41FA5}">
                      <a16:colId xmlns:a16="http://schemas.microsoft.com/office/drawing/2014/main" val="1552434349"/>
                    </a:ext>
                  </a:extLst>
                </a:gridCol>
                <a:gridCol w="911200">
                  <a:extLst>
                    <a:ext uri="{9D8B030D-6E8A-4147-A177-3AD203B41FA5}">
                      <a16:colId xmlns:a16="http://schemas.microsoft.com/office/drawing/2014/main" val="1315462042"/>
                    </a:ext>
                  </a:extLst>
                </a:gridCol>
                <a:gridCol w="751760">
                  <a:extLst>
                    <a:ext uri="{9D8B030D-6E8A-4147-A177-3AD203B41FA5}">
                      <a16:colId xmlns:a16="http://schemas.microsoft.com/office/drawing/2014/main" val="1443481119"/>
                    </a:ext>
                  </a:extLst>
                </a:gridCol>
                <a:gridCol w="624540">
                  <a:extLst>
                    <a:ext uri="{9D8B030D-6E8A-4147-A177-3AD203B41FA5}">
                      <a16:colId xmlns:a16="http://schemas.microsoft.com/office/drawing/2014/main" val="2755037140"/>
                    </a:ext>
                  </a:extLst>
                </a:gridCol>
                <a:gridCol w="485752">
                  <a:extLst>
                    <a:ext uri="{9D8B030D-6E8A-4147-A177-3AD203B41FA5}">
                      <a16:colId xmlns:a16="http://schemas.microsoft.com/office/drawing/2014/main" val="2848745995"/>
                    </a:ext>
                  </a:extLst>
                </a:gridCol>
                <a:gridCol w="534493">
                  <a:extLst>
                    <a:ext uri="{9D8B030D-6E8A-4147-A177-3AD203B41FA5}">
                      <a16:colId xmlns:a16="http://schemas.microsoft.com/office/drawing/2014/main" val="126450214"/>
                    </a:ext>
                  </a:extLst>
                </a:gridCol>
              </a:tblGrid>
              <a:tr h="135696">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Strategy</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978603"/>
                  </a:ext>
                </a:extLst>
              </a:tr>
              <a:tr h="149398">
                <a:tc>
                  <a:txBody>
                    <a:bodyPr/>
                    <a:lstStyle/>
                    <a:p>
                      <a:pPr algn="ctr"/>
                      <a:r>
                        <a:rPr lang="en-GB" sz="1000">
                          <a:effectLst/>
                        </a:rPr>
                        <a:t>Complete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XGBoost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±0.009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2794557"/>
                  </a:ext>
                </a:extLst>
              </a:tr>
              <a:tr h="149398">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MLP</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±0.018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0738112"/>
                  </a:ext>
                </a:extLst>
              </a:tr>
              <a:tr h="298796">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KNNImputer</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Decision Tree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0.25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±0.026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894970"/>
                  </a:ext>
                </a:extLst>
              </a:tr>
            </a:tbl>
          </a:graphicData>
        </a:graphic>
      </p:graphicFrame>
      <p:grpSp>
        <p:nvGrpSpPr>
          <p:cNvPr id="53" name="Gruppieren 52">
            <a:extLst>
              <a:ext uri="{FF2B5EF4-FFF2-40B4-BE49-F238E27FC236}">
                <a16:creationId xmlns:a16="http://schemas.microsoft.com/office/drawing/2014/main" id="{A5D6297B-0F15-4599-BD4E-79813BBCA69E}"/>
              </a:ext>
            </a:extLst>
          </p:cNvPr>
          <p:cNvGrpSpPr/>
          <p:nvPr/>
        </p:nvGrpSpPr>
        <p:grpSpPr>
          <a:xfrm>
            <a:off x="6242895" y="860407"/>
            <a:ext cx="4386516" cy="3259450"/>
            <a:chOff x="0" y="0"/>
            <a:chExt cx="3308985" cy="2180590"/>
          </a:xfrm>
        </p:grpSpPr>
        <p:pic>
          <p:nvPicPr>
            <p:cNvPr id="54" name="Grafik 53">
              <a:extLst>
                <a:ext uri="{FF2B5EF4-FFF2-40B4-BE49-F238E27FC236}">
                  <a16:creationId xmlns:a16="http://schemas.microsoft.com/office/drawing/2014/main" id="{240D30D4-172F-4206-A536-973090BD11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308985" cy="1819910"/>
            </a:xfrm>
            <a:prstGeom prst="rect">
              <a:avLst/>
            </a:prstGeom>
            <a:noFill/>
            <a:ln>
              <a:noFill/>
            </a:ln>
          </p:spPr>
        </p:pic>
        <p:sp>
          <p:nvSpPr>
            <p:cNvPr id="55" name="Textfeld 10">
              <a:extLst>
                <a:ext uri="{FF2B5EF4-FFF2-40B4-BE49-F238E27FC236}">
                  <a16:creationId xmlns:a16="http://schemas.microsoft.com/office/drawing/2014/main" id="{0EBDCD9C-EC0A-4E55-99BC-E7DC39190769}"/>
                </a:ext>
              </a:extLst>
            </p:cNvPr>
            <p:cNvSpPr txBox="1"/>
            <p:nvPr/>
          </p:nvSpPr>
          <p:spPr>
            <a:xfrm>
              <a:off x="0" y="1819910"/>
              <a:ext cx="3123565" cy="3606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1000"/>
                </a:spcAft>
              </a:pPr>
              <a:r>
                <a:rPr lang="en-GB" sz="800" i="0">
                  <a:solidFill>
                    <a:srgbClr val="44546A"/>
                  </a:solidFill>
                  <a:effectLst/>
                  <a:latin typeface="Times New Roman" panose="02020603050405020304" pitchFamily="18" charset="0"/>
                  <a:ea typeface="SimSun" panose="02010600030101010101" pitchFamily="2" charset="-122"/>
                </a:rPr>
                <a:t>Fig. 7, Feature importance for male, positive uveitis data with AdaBoost and balanced accuracy</a:t>
              </a:r>
              <a:endParaRPr lang="de-CH" sz="900" i="1">
                <a:solidFill>
                  <a:srgbClr val="44546A"/>
                </a:solidFill>
                <a:effectLst/>
                <a:latin typeface="Times New Roman" panose="02020603050405020304" pitchFamily="18" charset="0"/>
                <a:ea typeface="SimSun" panose="02010600030101010101" pitchFamily="2" charset="-122"/>
              </a:endParaRPr>
            </a:p>
          </p:txBody>
        </p:sp>
      </p:grpSp>
      <p:cxnSp>
        <p:nvCxnSpPr>
          <p:cNvPr id="57" name="Gerade Verbindung mit Pfeil 56">
            <a:extLst>
              <a:ext uri="{FF2B5EF4-FFF2-40B4-BE49-F238E27FC236}">
                <a16:creationId xmlns:a16="http://schemas.microsoft.com/office/drawing/2014/main" id="{89BF341B-3444-441D-A215-3ECD89492CAB}"/>
              </a:ext>
            </a:extLst>
          </p:cNvPr>
          <p:cNvCxnSpPr>
            <a:cxnSpLocks/>
            <a:endCxn id="54" idx="1"/>
          </p:cNvCxnSpPr>
          <p:nvPr/>
        </p:nvCxnSpPr>
        <p:spPr>
          <a:xfrm flipV="1">
            <a:off x="4618299" y="2220568"/>
            <a:ext cx="1624596" cy="8698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0" name="Gruppieren 59">
            <a:extLst>
              <a:ext uri="{FF2B5EF4-FFF2-40B4-BE49-F238E27FC236}">
                <a16:creationId xmlns:a16="http://schemas.microsoft.com/office/drawing/2014/main" id="{B32ABC68-FB21-4779-95F4-282133D6620E}"/>
              </a:ext>
            </a:extLst>
          </p:cNvPr>
          <p:cNvGrpSpPr/>
          <p:nvPr/>
        </p:nvGrpSpPr>
        <p:grpSpPr>
          <a:xfrm>
            <a:off x="6213690" y="3743397"/>
            <a:ext cx="4444926" cy="3114603"/>
            <a:chOff x="0" y="0"/>
            <a:chExt cx="3279140" cy="2121702"/>
          </a:xfrm>
        </p:grpSpPr>
        <p:pic>
          <p:nvPicPr>
            <p:cNvPr id="61" name="Grafik 60" descr="Ein Bild, das Vogel, Screenshot enthält.&#10;&#10;Automatisch generierte Beschreibung">
              <a:extLst>
                <a:ext uri="{FF2B5EF4-FFF2-40B4-BE49-F238E27FC236}">
                  <a16:creationId xmlns:a16="http://schemas.microsoft.com/office/drawing/2014/main" id="{CE349DAD-434B-4C89-AA75-BE3DC9BD0AC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279140" cy="1802765"/>
            </a:xfrm>
            <a:prstGeom prst="rect">
              <a:avLst/>
            </a:prstGeom>
            <a:noFill/>
            <a:ln>
              <a:noFill/>
            </a:ln>
          </p:spPr>
        </p:pic>
        <p:sp>
          <p:nvSpPr>
            <p:cNvPr id="62" name="Textfeld 12">
              <a:extLst>
                <a:ext uri="{FF2B5EF4-FFF2-40B4-BE49-F238E27FC236}">
                  <a16:creationId xmlns:a16="http://schemas.microsoft.com/office/drawing/2014/main" id="{D18E7F4F-82EF-4EFC-A06A-433D8BF7CFB9}"/>
                </a:ext>
              </a:extLst>
            </p:cNvPr>
            <p:cNvSpPr txBox="1"/>
            <p:nvPr/>
          </p:nvSpPr>
          <p:spPr>
            <a:xfrm>
              <a:off x="0" y="1906437"/>
              <a:ext cx="3186430" cy="2152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1000"/>
                </a:spcAft>
              </a:pPr>
              <a:r>
                <a:rPr lang="en-GB" sz="800" i="0">
                  <a:solidFill>
                    <a:srgbClr val="44546A"/>
                  </a:solidFill>
                  <a:effectLst/>
                  <a:latin typeface="Times New Roman" panose="02020603050405020304" pitchFamily="18" charset="0"/>
                  <a:ea typeface="SimSun" panose="02010600030101010101" pitchFamily="2" charset="-122"/>
                </a:rPr>
                <a:t>Fig.8, Feature Importance for complete, positive uveitis data with XGBoost</a:t>
              </a:r>
              <a:endParaRPr lang="de-CH" sz="900" i="1">
                <a:solidFill>
                  <a:srgbClr val="44546A"/>
                </a:solidFill>
                <a:effectLst/>
                <a:latin typeface="Times New Roman" panose="02020603050405020304" pitchFamily="18" charset="0"/>
                <a:ea typeface="SimSun" panose="02010600030101010101" pitchFamily="2" charset="-122"/>
              </a:endParaRPr>
            </a:p>
          </p:txBody>
        </p:sp>
      </p:grpSp>
      <p:cxnSp>
        <p:nvCxnSpPr>
          <p:cNvPr id="64" name="Gerade Verbindung mit Pfeil 63">
            <a:extLst>
              <a:ext uri="{FF2B5EF4-FFF2-40B4-BE49-F238E27FC236}">
                <a16:creationId xmlns:a16="http://schemas.microsoft.com/office/drawing/2014/main" id="{E7EF9550-BA73-4F04-B237-74CFB5E9CDC8}"/>
              </a:ext>
            </a:extLst>
          </p:cNvPr>
          <p:cNvCxnSpPr>
            <a:cxnSpLocks/>
            <a:endCxn id="61" idx="1"/>
          </p:cNvCxnSpPr>
          <p:nvPr/>
        </p:nvCxnSpPr>
        <p:spPr>
          <a:xfrm flipV="1">
            <a:off x="4641448" y="5066603"/>
            <a:ext cx="1572242" cy="2358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3B44F780-81FC-42C5-8ADF-4A6F396D4357}"/>
              </a:ext>
            </a:extLst>
          </p:cNvPr>
          <p:cNvSpPr txBox="1"/>
          <p:nvPr/>
        </p:nvSpPr>
        <p:spPr>
          <a:xfrm>
            <a:off x="513126" y="1356016"/>
            <a:ext cx="4114800" cy="369332"/>
          </a:xfrm>
          <a:prstGeom prst="rect">
            <a:avLst/>
          </a:prstGeom>
          <a:noFill/>
        </p:spPr>
        <p:txBody>
          <a:bodyPr wrap="square" rtlCol="0">
            <a:spAutoFit/>
          </a:bodyPr>
          <a:lstStyle/>
          <a:p>
            <a:r>
              <a:rPr lang="en-GB" dirty="0">
                <a:solidFill>
                  <a:srgbClr val="2F5597"/>
                </a:solidFill>
                <a:latin typeface="Helvetica Neue" panose="02000503000000020004"/>
              </a:rPr>
              <a:t>Location: Binary</a:t>
            </a:r>
          </a:p>
        </p:txBody>
      </p:sp>
      <p:sp>
        <p:nvSpPr>
          <p:cNvPr id="69" name="Textfeld 68">
            <a:extLst>
              <a:ext uri="{FF2B5EF4-FFF2-40B4-BE49-F238E27FC236}">
                <a16:creationId xmlns:a16="http://schemas.microsoft.com/office/drawing/2014/main" id="{86459159-6208-4E0F-9F35-16394DEA0452}"/>
              </a:ext>
            </a:extLst>
          </p:cNvPr>
          <p:cNvSpPr txBox="1"/>
          <p:nvPr/>
        </p:nvSpPr>
        <p:spPr>
          <a:xfrm>
            <a:off x="526648" y="1610131"/>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70" name="Textfeld 69">
            <a:extLst>
              <a:ext uri="{FF2B5EF4-FFF2-40B4-BE49-F238E27FC236}">
                <a16:creationId xmlns:a16="http://schemas.microsoft.com/office/drawing/2014/main" id="{5366DF92-AEB3-4980-8B59-361612671FC8}"/>
              </a:ext>
            </a:extLst>
          </p:cNvPr>
          <p:cNvSpPr txBox="1"/>
          <p:nvPr/>
        </p:nvSpPr>
        <p:spPr>
          <a:xfrm>
            <a:off x="526648" y="2483071"/>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
        <p:nvSpPr>
          <p:cNvPr id="71" name="Textfeld 70">
            <a:extLst>
              <a:ext uri="{FF2B5EF4-FFF2-40B4-BE49-F238E27FC236}">
                <a16:creationId xmlns:a16="http://schemas.microsoft.com/office/drawing/2014/main" id="{40773F2F-1EE2-467A-953B-0C176AFCD3BE}"/>
              </a:ext>
            </a:extLst>
          </p:cNvPr>
          <p:cNvSpPr txBox="1"/>
          <p:nvPr/>
        </p:nvSpPr>
        <p:spPr>
          <a:xfrm>
            <a:off x="526648" y="3858247"/>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72" name="Textfeld 71">
            <a:extLst>
              <a:ext uri="{FF2B5EF4-FFF2-40B4-BE49-F238E27FC236}">
                <a16:creationId xmlns:a16="http://schemas.microsoft.com/office/drawing/2014/main" id="{6B44AE5A-312B-4C38-B0E2-A954F58BD865}"/>
              </a:ext>
            </a:extLst>
          </p:cNvPr>
          <p:cNvSpPr txBox="1"/>
          <p:nvPr/>
        </p:nvSpPr>
        <p:spPr>
          <a:xfrm>
            <a:off x="526648" y="4838925"/>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
        <p:nvSpPr>
          <p:cNvPr id="73" name="Textfeld 72">
            <a:extLst>
              <a:ext uri="{FF2B5EF4-FFF2-40B4-BE49-F238E27FC236}">
                <a16:creationId xmlns:a16="http://schemas.microsoft.com/office/drawing/2014/main" id="{802A511E-3FD7-4234-8DEE-F23F385C74DC}"/>
              </a:ext>
            </a:extLst>
          </p:cNvPr>
          <p:cNvSpPr txBox="1"/>
          <p:nvPr/>
        </p:nvSpPr>
        <p:spPr>
          <a:xfrm>
            <a:off x="513126" y="3593237"/>
            <a:ext cx="4114800" cy="369332"/>
          </a:xfrm>
          <a:prstGeom prst="rect">
            <a:avLst/>
          </a:prstGeom>
          <a:noFill/>
        </p:spPr>
        <p:txBody>
          <a:bodyPr wrap="square" rtlCol="0">
            <a:spAutoFit/>
          </a:bodyPr>
          <a:lstStyle/>
          <a:p>
            <a:r>
              <a:rPr lang="en-GB" dirty="0">
                <a:solidFill>
                  <a:srgbClr val="2F5597"/>
                </a:solidFill>
                <a:latin typeface="Helvetica Neue" panose="02000503000000020004"/>
              </a:rPr>
              <a:t>Location: Multiclass</a:t>
            </a:r>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27/06/2021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8</a:t>
            </a:fld>
            <a:endParaRPr lang="de-CH"/>
          </a:p>
        </p:txBody>
      </p:sp>
      <p:graphicFrame>
        <p:nvGraphicFramePr>
          <p:cNvPr id="52" name="Tabelle 51">
            <a:extLst>
              <a:ext uri="{FF2B5EF4-FFF2-40B4-BE49-F238E27FC236}">
                <a16:creationId xmlns:a16="http://schemas.microsoft.com/office/drawing/2014/main" id="{3DE37A8B-440D-4B5A-99D2-B9835E65BF3F}"/>
              </a:ext>
            </a:extLst>
          </p:cNvPr>
          <p:cNvGraphicFramePr>
            <a:graphicFrameLocks noGrp="1"/>
          </p:cNvGraphicFramePr>
          <p:nvPr>
            <p:extLst>
              <p:ext uri="{D42A27DB-BD31-4B8C-83A1-F6EECF244321}">
                <p14:modId xmlns:p14="http://schemas.microsoft.com/office/powerpoint/2010/main" val="3815571381"/>
              </p:ext>
            </p:extLst>
          </p:nvPr>
        </p:nvGraphicFramePr>
        <p:xfrm>
          <a:off x="163935" y="2460735"/>
          <a:ext cx="4689872" cy="1928246"/>
        </p:xfrm>
        <a:graphic>
          <a:graphicData uri="http://schemas.openxmlformats.org/drawingml/2006/table">
            <a:tbl>
              <a:tblPr firstRow="1" firstCol="1" bandRow="1">
                <a:tableStyleId>{5940675A-B579-460E-94D1-54222C63F5DA}</a:tableStyleId>
              </a:tblPr>
              <a:tblGrid>
                <a:gridCol w="845185">
                  <a:extLst>
                    <a:ext uri="{9D8B030D-6E8A-4147-A177-3AD203B41FA5}">
                      <a16:colId xmlns:a16="http://schemas.microsoft.com/office/drawing/2014/main" val="3325925859"/>
                    </a:ext>
                  </a:extLst>
                </a:gridCol>
                <a:gridCol w="867410">
                  <a:extLst>
                    <a:ext uri="{9D8B030D-6E8A-4147-A177-3AD203B41FA5}">
                      <a16:colId xmlns:a16="http://schemas.microsoft.com/office/drawing/2014/main" val="2307425335"/>
                    </a:ext>
                  </a:extLst>
                </a:gridCol>
                <a:gridCol w="569397">
                  <a:extLst>
                    <a:ext uri="{9D8B030D-6E8A-4147-A177-3AD203B41FA5}">
                      <a16:colId xmlns:a16="http://schemas.microsoft.com/office/drawing/2014/main" val="1111404548"/>
                    </a:ext>
                  </a:extLst>
                </a:gridCol>
                <a:gridCol w="569546">
                  <a:extLst>
                    <a:ext uri="{9D8B030D-6E8A-4147-A177-3AD203B41FA5}">
                      <a16:colId xmlns:a16="http://schemas.microsoft.com/office/drawing/2014/main" val="77370606"/>
                    </a:ext>
                  </a:extLst>
                </a:gridCol>
                <a:gridCol w="850240">
                  <a:extLst>
                    <a:ext uri="{9D8B030D-6E8A-4147-A177-3AD203B41FA5}">
                      <a16:colId xmlns:a16="http://schemas.microsoft.com/office/drawing/2014/main" val="2460310744"/>
                    </a:ext>
                  </a:extLst>
                </a:gridCol>
                <a:gridCol w="494047">
                  <a:extLst>
                    <a:ext uri="{9D8B030D-6E8A-4147-A177-3AD203B41FA5}">
                      <a16:colId xmlns:a16="http://schemas.microsoft.com/office/drawing/2014/main" val="3457900644"/>
                    </a:ext>
                  </a:extLst>
                </a:gridCol>
                <a:gridCol w="494047">
                  <a:extLst>
                    <a:ext uri="{9D8B030D-6E8A-4147-A177-3AD203B41FA5}">
                      <a16:colId xmlns:a16="http://schemas.microsoft.com/office/drawing/2014/main" val="2834722851"/>
                    </a:ext>
                  </a:extLst>
                </a:gridCol>
              </a:tblGrid>
              <a:tr h="151019">
                <a:tc rowSpan="2">
                  <a:txBody>
                    <a:bodyPr/>
                    <a:lstStyle/>
                    <a:p>
                      <a:pPr algn="ctr">
                        <a:spcAft>
                          <a:spcPts val="0"/>
                        </a:spcAft>
                      </a:pPr>
                      <a:r>
                        <a:rPr lang="en-GB" sz="1000" b="1" dirty="0">
                          <a:effectLst/>
                        </a:rPr>
                        <a:t>Class</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gridSpan="3">
                  <a:txBody>
                    <a:bodyPr/>
                    <a:lstStyle/>
                    <a:p>
                      <a:pPr algn="ctr">
                        <a:spcAft>
                          <a:spcPts val="0"/>
                        </a:spcAft>
                      </a:pPr>
                      <a:r>
                        <a:rPr lang="en-GB" sz="1000" b="1">
                          <a:effectLst/>
                        </a:rPr>
                        <a:t>F1-Score</a:t>
                      </a:r>
                      <a:endParaRPr lang="de-CH" sz="1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algn="ctr">
                        <a:spcAft>
                          <a:spcPts val="0"/>
                        </a:spcAft>
                      </a:pPr>
                      <a:r>
                        <a:rPr lang="en-GB" sz="1000" b="1" dirty="0">
                          <a:effectLst/>
                        </a:rPr>
                        <a:t>Balanced Accuracy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40148144"/>
                  </a:ext>
                </a:extLst>
              </a:tr>
              <a:tr h="265651">
                <a:tc vMerge="1">
                  <a:txBody>
                    <a:bodyPr/>
                    <a:lstStyle/>
                    <a:p>
                      <a:endParaRPr lang="en-GB"/>
                    </a:p>
                  </a:txBody>
                  <a:tcPr/>
                </a:tc>
                <a:tc>
                  <a:txBody>
                    <a:bodyPr/>
                    <a:lstStyle/>
                    <a:p>
                      <a:pPr algn="ctr">
                        <a:spcAft>
                          <a:spcPts val="0"/>
                        </a:spcAft>
                      </a:pPr>
                      <a:r>
                        <a:rPr lang="en-GB" sz="1000" b="1" dirty="0">
                          <a:effectLst/>
                        </a:rPr>
                        <a:t>Strategy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Score</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Std</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Strategy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Score</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Std</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424082"/>
                  </a:ext>
                </a:extLst>
              </a:tr>
              <a:tr h="302039">
                <a:tc>
                  <a:txBody>
                    <a:bodyPr/>
                    <a:lstStyle/>
                    <a:p>
                      <a:pPr algn="ctr">
                        <a:spcAft>
                          <a:spcPts val="0"/>
                        </a:spcAft>
                      </a:pPr>
                      <a:r>
                        <a:rPr lang="en-GB" sz="1000">
                          <a:effectLst/>
                        </a:rPr>
                        <a:t>Anterior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KNNImputer</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±0.034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0.53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40060583"/>
                  </a:ext>
                </a:extLst>
              </a:tr>
              <a:tr h="302039">
                <a:tc>
                  <a:txBody>
                    <a:bodyPr/>
                    <a:lstStyle/>
                    <a:p>
                      <a:pPr algn="ctr">
                        <a:spcAft>
                          <a:spcPts val="0"/>
                        </a:spcAft>
                      </a:pPr>
                      <a:r>
                        <a:rPr lang="en-GB" sz="1000">
                          <a:effectLst/>
                        </a:rPr>
                        <a:t>Intermediate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0.47</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0.49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301317"/>
                  </a:ext>
                </a:extLst>
              </a:tr>
              <a:tr h="302039">
                <a:tc>
                  <a:txBody>
                    <a:bodyPr/>
                    <a:lstStyle/>
                    <a:p>
                      <a:pPr algn="ctr">
                        <a:spcAft>
                          <a:spcPts val="0"/>
                        </a:spcAft>
                      </a:pPr>
                      <a:r>
                        <a:rPr lang="en-GB" sz="1000">
                          <a:effectLst/>
                        </a:rPr>
                        <a:t>Panuveitis</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±0.021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3242055"/>
                  </a:ext>
                </a:extLst>
              </a:tr>
              <a:tr h="302039">
                <a:tc>
                  <a:txBody>
                    <a:bodyPr/>
                    <a:lstStyle/>
                    <a:p>
                      <a:pPr algn="ctr">
                        <a:spcAft>
                          <a:spcPts val="0"/>
                        </a:spcAft>
                      </a:pPr>
                      <a:r>
                        <a:rPr lang="en-GB" sz="1000">
                          <a:effectLst/>
                        </a:rPr>
                        <a:t>Posterior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OneHot+KNN</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291030"/>
                  </a:ext>
                </a:extLst>
              </a:tr>
              <a:tr h="302039">
                <a:tc>
                  <a:txBody>
                    <a:bodyPr/>
                    <a:lstStyle/>
                    <a:p>
                      <a:pPr algn="ctr">
                        <a:spcAft>
                          <a:spcPts val="0"/>
                        </a:spcAft>
                      </a:pPr>
                      <a:r>
                        <a:rPr lang="en-GB" sz="1000">
                          <a:effectLst/>
                        </a:rPr>
                        <a:t>Scleritis</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0.48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±0.0003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OneHot+KNN</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±0.015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1983680"/>
                  </a:ext>
                </a:extLst>
              </a:tr>
            </a:tbl>
          </a:graphicData>
        </a:graphic>
      </p:graphicFrame>
    </p:spTree>
    <p:extLst>
      <p:ext uri="{BB962C8B-B14F-4D97-AF65-F5344CB8AC3E}">
        <p14:creationId xmlns:p14="http://schemas.microsoft.com/office/powerpoint/2010/main" val="167247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940750" y="1186215"/>
            <a:ext cx="10515600" cy="623045"/>
          </a:xfrm>
        </p:spPr>
        <p:txBody>
          <a:bodyPr>
            <a:normAutofit fontScale="90000"/>
          </a:bodyPr>
          <a:lstStyle/>
          <a:p>
            <a:r>
              <a:rPr lang="de-CH" dirty="0"/>
              <a:t>Conclusion</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27/06/2021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9</a:t>
            </a:fld>
            <a:endParaRPr lang="de-CH"/>
          </a:p>
        </p:txBody>
      </p:sp>
      <p:grpSp>
        <p:nvGrpSpPr>
          <p:cNvPr id="40" name="Gruppieren 39">
            <a:extLst>
              <a:ext uri="{FF2B5EF4-FFF2-40B4-BE49-F238E27FC236}">
                <a16:creationId xmlns:a16="http://schemas.microsoft.com/office/drawing/2014/main" id="{BE2C95D5-CC52-40F7-9FFD-606394C987AD}"/>
              </a:ext>
            </a:extLst>
          </p:cNvPr>
          <p:cNvGrpSpPr/>
          <p:nvPr/>
        </p:nvGrpSpPr>
        <p:grpSpPr>
          <a:xfrm>
            <a:off x="9285144" y="886846"/>
            <a:ext cx="3310173" cy="6913099"/>
            <a:chOff x="9285144" y="886846"/>
            <a:chExt cx="3310173" cy="6913099"/>
          </a:xfrm>
        </p:grpSpPr>
        <p:pic>
          <p:nvPicPr>
            <p:cNvPr id="17" name="Grafik 16">
              <a:extLst>
                <a:ext uri="{FF2B5EF4-FFF2-40B4-BE49-F238E27FC236}">
                  <a16:creationId xmlns:a16="http://schemas.microsoft.com/office/drawing/2014/main" id="{986A0574-F708-4E8D-BB85-FAECD1BF7514}"/>
                </a:ext>
              </a:extLst>
            </p:cNvPr>
            <p:cNvPicPr>
              <a:picLocks noChangeAspect="1"/>
            </p:cNvPicPr>
            <p:nvPr/>
          </p:nvPicPr>
          <p:blipFill>
            <a:blip r:embed="rId3"/>
            <a:stretch>
              <a:fillRect/>
            </a:stretch>
          </p:blipFill>
          <p:spPr>
            <a:xfrm>
              <a:off x="9317082" y="886846"/>
              <a:ext cx="1676906" cy="2388134"/>
            </a:xfrm>
            <a:prstGeom prst="rect">
              <a:avLst/>
            </a:prstGeom>
            <a:ln>
              <a:noFill/>
            </a:ln>
          </p:spPr>
        </p:pic>
        <p:pic>
          <p:nvPicPr>
            <p:cNvPr id="26" name="Grafik 25">
              <a:extLst>
                <a:ext uri="{FF2B5EF4-FFF2-40B4-BE49-F238E27FC236}">
                  <a16:creationId xmlns:a16="http://schemas.microsoft.com/office/drawing/2014/main" id="{57764915-E54D-41E6-BD0B-DA3A609CA018}"/>
                </a:ext>
              </a:extLst>
            </p:cNvPr>
            <p:cNvPicPr>
              <a:picLocks noChangeAspect="1"/>
            </p:cNvPicPr>
            <p:nvPr/>
          </p:nvPicPr>
          <p:blipFill rotWithShape="1">
            <a:blip r:embed="rId4"/>
            <a:srcRect t="1220"/>
            <a:stretch/>
          </p:blipFill>
          <p:spPr>
            <a:xfrm>
              <a:off x="9285144" y="3224113"/>
              <a:ext cx="1676906" cy="2350888"/>
            </a:xfrm>
            <a:prstGeom prst="rect">
              <a:avLst/>
            </a:prstGeom>
          </p:spPr>
        </p:pic>
        <p:pic>
          <p:nvPicPr>
            <p:cNvPr id="33" name="Grafik 32">
              <a:extLst>
                <a:ext uri="{FF2B5EF4-FFF2-40B4-BE49-F238E27FC236}">
                  <a16:creationId xmlns:a16="http://schemas.microsoft.com/office/drawing/2014/main" id="{0D1374F8-30E0-4C39-83E0-3EEC0139A7A1}"/>
                </a:ext>
              </a:extLst>
            </p:cNvPr>
            <p:cNvPicPr>
              <a:picLocks noChangeAspect="1"/>
            </p:cNvPicPr>
            <p:nvPr/>
          </p:nvPicPr>
          <p:blipFill>
            <a:blip r:embed="rId5"/>
            <a:stretch>
              <a:fillRect/>
            </a:stretch>
          </p:blipFill>
          <p:spPr>
            <a:xfrm>
              <a:off x="9297710" y="5420016"/>
              <a:ext cx="1680309" cy="2379929"/>
            </a:xfrm>
            <a:prstGeom prst="rect">
              <a:avLst/>
            </a:prstGeom>
          </p:spPr>
        </p:pic>
        <p:pic>
          <p:nvPicPr>
            <p:cNvPr id="35" name="Grafik 34">
              <a:extLst>
                <a:ext uri="{FF2B5EF4-FFF2-40B4-BE49-F238E27FC236}">
                  <a16:creationId xmlns:a16="http://schemas.microsoft.com/office/drawing/2014/main" id="{05ADCFA2-B832-4807-A03D-C20431EFD04F}"/>
                </a:ext>
              </a:extLst>
            </p:cNvPr>
            <p:cNvPicPr>
              <a:picLocks noChangeAspect="1"/>
            </p:cNvPicPr>
            <p:nvPr/>
          </p:nvPicPr>
          <p:blipFill rotWithShape="1">
            <a:blip r:embed="rId6"/>
            <a:srcRect t="15856"/>
            <a:stretch/>
          </p:blipFill>
          <p:spPr>
            <a:xfrm>
              <a:off x="10905416" y="886846"/>
              <a:ext cx="1676906" cy="2004715"/>
            </a:xfrm>
            <a:prstGeom prst="rect">
              <a:avLst/>
            </a:prstGeom>
          </p:spPr>
        </p:pic>
        <p:pic>
          <p:nvPicPr>
            <p:cNvPr id="37" name="Grafik 36">
              <a:extLst>
                <a:ext uri="{FF2B5EF4-FFF2-40B4-BE49-F238E27FC236}">
                  <a16:creationId xmlns:a16="http://schemas.microsoft.com/office/drawing/2014/main" id="{B2E0DF4C-FB6B-4DDF-BFCB-5CB46D159404}"/>
                </a:ext>
              </a:extLst>
            </p:cNvPr>
            <p:cNvPicPr>
              <a:picLocks noChangeAspect="1"/>
            </p:cNvPicPr>
            <p:nvPr/>
          </p:nvPicPr>
          <p:blipFill>
            <a:blip r:embed="rId7"/>
            <a:stretch>
              <a:fillRect/>
            </a:stretch>
          </p:blipFill>
          <p:spPr>
            <a:xfrm>
              <a:off x="10913976" y="2774115"/>
              <a:ext cx="1678155" cy="2379929"/>
            </a:xfrm>
            <a:prstGeom prst="rect">
              <a:avLst/>
            </a:prstGeom>
          </p:spPr>
        </p:pic>
        <p:pic>
          <p:nvPicPr>
            <p:cNvPr id="39" name="Grafik 38">
              <a:extLst>
                <a:ext uri="{FF2B5EF4-FFF2-40B4-BE49-F238E27FC236}">
                  <a16:creationId xmlns:a16="http://schemas.microsoft.com/office/drawing/2014/main" id="{DFF78DE5-C09D-4C28-8921-333226FAFA82}"/>
                </a:ext>
              </a:extLst>
            </p:cNvPr>
            <p:cNvPicPr>
              <a:picLocks noChangeAspect="1"/>
            </p:cNvPicPr>
            <p:nvPr/>
          </p:nvPicPr>
          <p:blipFill rotWithShape="1">
            <a:blip r:embed="rId8"/>
            <a:srcRect l="758" t="592"/>
            <a:stretch/>
          </p:blipFill>
          <p:spPr>
            <a:xfrm>
              <a:off x="10928205" y="5116506"/>
              <a:ext cx="1667112" cy="2379930"/>
            </a:xfrm>
            <a:prstGeom prst="rect">
              <a:avLst/>
            </a:prstGeom>
          </p:spPr>
        </p:pic>
      </p:grpSp>
      <p:sp>
        <p:nvSpPr>
          <p:cNvPr id="41" name="Rechteck 40">
            <a:extLst>
              <a:ext uri="{FF2B5EF4-FFF2-40B4-BE49-F238E27FC236}">
                <a16:creationId xmlns:a16="http://schemas.microsoft.com/office/drawing/2014/main" id="{64FD76B6-D5C6-4DE5-88B1-2D16C503FD94}"/>
              </a:ext>
            </a:extLst>
          </p:cNvPr>
          <p:cNvSpPr/>
          <p:nvPr/>
        </p:nvSpPr>
        <p:spPr>
          <a:xfrm>
            <a:off x="9348009" y="876597"/>
            <a:ext cx="3288143" cy="6710592"/>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862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988</Words>
  <Application>Microsoft Office PowerPoint</Application>
  <PresentationFormat>Breitbild</PresentationFormat>
  <Paragraphs>288</Paragraphs>
  <Slides>9</Slides>
  <Notes>9</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9</vt:i4>
      </vt:variant>
    </vt:vector>
  </HeadingPairs>
  <TitlesOfParts>
    <vt:vector size="22"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Times New Roman</vt:lpstr>
      <vt:lpstr>Office</vt:lpstr>
      <vt:lpstr>PowerPoint-Präsentation</vt:lpstr>
      <vt:lpstr>PowerPoint-Präsentation</vt:lpstr>
      <vt:lpstr>PowerPoint-Präsentation</vt:lpstr>
      <vt:lpstr>PowerPoint-Präsentation</vt:lpstr>
      <vt:lpstr>PowerPoint-Präsentation</vt:lpstr>
      <vt:lpstr>Modelling</vt:lpstr>
      <vt:lpstr>PowerPoint-Präsentation</vt:lpstr>
      <vt:lpstr>PowerPoint-Präsentation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165</cp:revision>
  <cp:lastPrinted>2018-05-17T12:22:42Z</cp:lastPrinted>
  <dcterms:created xsi:type="dcterms:W3CDTF">2018-01-08T12:28:40Z</dcterms:created>
  <dcterms:modified xsi:type="dcterms:W3CDTF">2021-06-27T10:48:28Z</dcterms:modified>
</cp:coreProperties>
</file>