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9" r:id="rId4"/>
    <p:sldId id="270" r:id="rId5"/>
    <p:sldId id="272" r:id="rId6"/>
    <p:sldId id="263" r:id="rId7"/>
    <p:sldId id="267" r:id="rId8"/>
  </p:sldIdLst>
  <p:sldSz cx="12192000" cy="6858000"/>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382"/>
    <a:srgbClr val="CC0000"/>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78518" autoAdjust="0"/>
  </p:normalViewPr>
  <p:slideViewPr>
    <p:cSldViewPr snapToGrid="0">
      <p:cViewPr varScale="1">
        <p:scale>
          <a:sx n="83" d="100"/>
          <a:sy n="83" d="100"/>
        </p:scale>
        <p:origin x="643" y="7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71077F2-B8AE-4D44-9AB2-A014164F0B23}" type="datetimeFigureOut">
              <a:rPr lang="de-CH" smtClean="0"/>
              <a:t>03.06.2021</a:t>
            </a:fld>
            <a:endParaRPr lang="de-CH"/>
          </a:p>
        </p:txBody>
      </p:sp>
      <p:sp>
        <p:nvSpPr>
          <p:cNvPr id="4" name="Folienbildplatzhalt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CF8F3001-8820-440F-AE2B-9E23CEB8CE24}" type="slidenum">
              <a:rPr lang="de-CH" smtClean="0"/>
              <a:t>‹#›</a:t>
            </a:fld>
            <a:endParaRPr lang="de-CH"/>
          </a:p>
        </p:txBody>
      </p:sp>
    </p:spTree>
    <p:extLst>
      <p:ext uri="{BB962C8B-B14F-4D97-AF65-F5344CB8AC3E}">
        <p14:creationId xmlns:p14="http://schemas.microsoft.com/office/powerpoint/2010/main" val="154878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200" kern="1200" dirty="0">
                <a:solidFill>
                  <a:schemeClr val="tx1"/>
                </a:solidFill>
                <a:effectLst/>
                <a:latin typeface="+mn-lt"/>
                <a:ea typeface="+mn-ea"/>
                <a:cs typeface="+mn-cs"/>
              </a:rPr>
              <a:t>Sehr geehrtes Experten Team, lieber Heinz. Ich begrüsse sie zu meiner Präsentation zu meiner IPA mit dem Titel «KMU Netzwerk mit virtuellen Servern und Arbeitsstationen»</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1</a:t>
            </a:fld>
            <a:endParaRPr lang="de-CH"/>
          </a:p>
        </p:txBody>
      </p:sp>
    </p:spTree>
    <p:extLst>
      <p:ext uri="{BB962C8B-B14F-4D97-AF65-F5344CB8AC3E}">
        <p14:creationId xmlns:p14="http://schemas.microsoft.com/office/powerpoint/2010/main" val="395534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200" kern="1200" dirty="0">
                <a:solidFill>
                  <a:schemeClr val="tx1"/>
                </a:solidFill>
                <a:effectLst/>
                <a:latin typeface="+mn-lt"/>
                <a:ea typeface="+mn-ea"/>
                <a:cs typeface="+mn-cs"/>
              </a:rPr>
              <a:t>Zu Beginn möchte ich kurz den Ablauf der Präsentation aufzeigen. Als erstes werde ich Ihnen kurz die Thematik bzw. die Aufgabenstellung der Arbeit erklären und komme danach gleich auf die Planungsphase zu sprechen. Am Ende noch kurz ein paar Dinge zur Umsetzung des Projektes und dann geht es schon weiter zur Demonstration. </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2</a:t>
            </a:fld>
            <a:endParaRPr lang="de-CH"/>
          </a:p>
        </p:txBody>
      </p:sp>
    </p:spTree>
    <p:extLst>
      <p:ext uri="{BB962C8B-B14F-4D97-AF65-F5344CB8AC3E}">
        <p14:creationId xmlns:p14="http://schemas.microsoft.com/office/powerpoint/2010/main" val="1003678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Die Aufgabenstellung der IPA legt bereits stark fest wie das Server-Client Netzwerk aussehen soll. Somit ist bereits klar das ein physischer Server mit zwei virtuellen Windows Servern das Herzstück des Netzwerkes darstellt. Zwei selbst assemblierte PCs, ein Notebook und eine Firewall stellen die restlichen Komponenten dar. Ebenfalls in der Materialliste enthalten ist einen Switch der als «Hub» fungiert. </a:t>
            </a:r>
          </a:p>
          <a:p>
            <a:r>
              <a:rPr lang="de-CH" sz="1200" kern="1200" dirty="0">
                <a:solidFill>
                  <a:schemeClr val="tx1"/>
                </a:solidFill>
                <a:effectLst/>
                <a:latin typeface="+mn-lt"/>
                <a:ea typeface="+mn-ea"/>
                <a:cs typeface="+mn-cs"/>
              </a:rPr>
              <a:t>Damit eine Zusammenarbeit und eine zentrale Verwaltung im Netzwerk möglich sind, stellen die beiden Server mehrere Dienste zur Verfügung. Darunter die Basisdienste DNS und DHCP. Die Verwaltung aller Geräte mit diversen Usern und Gruppen wird über eine Active Directory gewährleistet. Die Active Directory verwaltet ebenfalls den Zugriff auf die Datenablage auf dem zweiten Server, welcher als File-Server fungiert.</a:t>
            </a:r>
          </a:p>
          <a:p>
            <a:r>
              <a:rPr lang="de-CH" sz="1200" kern="1200" dirty="0">
                <a:solidFill>
                  <a:schemeClr val="tx1"/>
                </a:solidFill>
                <a:effectLst/>
                <a:latin typeface="+mn-lt"/>
                <a:ea typeface="+mn-ea"/>
                <a:cs typeface="+mn-cs"/>
              </a:rPr>
              <a:t>Ein weiterer sehr wichtiger Punkt ist das Thema Sicherheit, welches später in der Konzeption stark berücksichtigt wurde. Dazu gehört eine Firewall die Gefahren von aussen stoppt. Und ein Antivirenprogramm das weiteren Schutz ermöglicht. Durch ein kontrolliertes Backup werden die Daten extern gesichert und mittels Windows Dateiwiederherstellung  können korrupte oder gar verlorene Dateien schnell wiederhergestellt werden.</a:t>
            </a:r>
          </a:p>
          <a:p>
            <a:r>
              <a:rPr lang="de-CH" sz="1200" kern="1200" dirty="0">
                <a:solidFill>
                  <a:schemeClr val="tx1"/>
                </a:solidFill>
                <a:effectLst/>
                <a:latin typeface="+mn-lt"/>
                <a:ea typeface="+mn-ea"/>
                <a:cs typeface="+mn-cs"/>
              </a:rPr>
              <a:t>Zuletzt kommt noch die Verwaltung der User und Gruppen. Wie bereits zuvor erwähnt werden diese mittels Active Directory organisiert. Dies ermöglicht es mittels Gruppenrichtlinien die Bedürfnisse der Geschäftsleitung in mehreren Punkten abzudecken.</a:t>
            </a:r>
          </a:p>
          <a:p>
            <a:r>
              <a:rPr lang="de-CH" sz="1200" kern="1200" dirty="0">
                <a:solidFill>
                  <a:schemeClr val="tx1"/>
                </a:solidFill>
                <a:effectLst/>
                <a:latin typeface="+mn-lt"/>
                <a:ea typeface="+mn-ea"/>
                <a:cs typeface="+mn-cs"/>
              </a:rPr>
              <a:t>Die IPA wurde mit der Projektmethode IPERKA durchgeführt was eine klare Abgrenzung einzelner Projektphasen ermöglicht. Zuerst möchte ich die Punkte Informieren, Planen und Entscheiden aufzeigen.</a:t>
            </a:r>
          </a:p>
          <a:p>
            <a:r>
              <a:rPr lang="de-CH" sz="1200" kern="1200" dirty="0">
                <a:solidFill>
                  <a:schemeClr val="tx1"/>
                </a:solidFill>
                <a:effectLst/>
                <a:latin typeface="+mn-lt"/>
                <a:ea typeface="+mn-ea"/>
                <a:cs typeface="+mn-cs"/>
              </a:rPr>
              <a:t> nennt man das so?</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3</a:t>
            </a:fld>
            <a:endParaRPr lang="de-CH"/>
          </a:p>
        </p:txBody>
      </p:sp>
    </p:spTree>
    <p:extLst>
      <p:ext uri="{BB962C8B-B14F-4D97-AF65-F5344CB8AC3E}">
        <p14:creationId xmlns:p14="http://schemas.microsoft.com/office/powerpoint/2010/main" val="3354894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dirty="0">
                <a:solidFill>
                  <a:srgbClr val="FF4382"/>
                </a:solidFill>
                <a:latin typeface="Roboto Medium" panose="02000000000000000000" pitchFamily="2" charset="0"/>
                <a:ea typeface="Roboto Medium" panose="02000000000000000000" pitchFamily="2" charset="0"/>
              </a:rPr>
              <a:t>SLOW</a:t>
            </a:r>
          </a:p>
          <a:p>
            <a:r>
              <a:rPr lang="de-CH" sz="1200" dirty="0">
                <a:solidFill>
                  <a:srgbClr val="FF4382"/>
                </a:solidFill>
                <a:latin typeface="Roboto Medium" panose="02000000000000000000" pitchFamily="2" charset="0"/>
                <a:ea typeface="Roboto Medium" panose="02000000000000000000" pitchFamily="2" charset="0"/>
              </a:rPr>
              <a:t>REPETITIVE</a:t>
            </a:r>
          </a:p>
          <a:p>
            <a:r>
              <a:rPr lang="de-CH" sz="1200" dirty="0">
                <a:solidFill>
                  <a:srgbClr val="FF4382"/>
                </a:solidFill>
                <a:latin typeface="Roboto Medium" panose="02000000000000000000" pitchFamily="2" charset="0"/>
                <a:ea typeface="Roboto Medium" panose="02000000000000000000" pitchFamily="2" charset="0"/>
              </a:rPr>
              <a:t>PRONE TO ERRORS</a:t>
            </a:r>
          </a:p>
          <a:p>
            <a:r>
              <a:rPr lang="de-CH" sz="1200" dirty="0">
                <a:solidFill>
                  <a:srgbClr val="FF4382"/>
                </a:solidFill>
                <a:latin typeface="Roboto Medium" panose="02000000000000000000" pitchFamily="2" charset="0"/>
                <a:ea typeface="Roboto Medium" panose="02000000000000000000" pitchFamily="2" charset="0"/>
              </a:rPr>
              <a:t>DIFFICULT TO INTEGRATE</a:t>
            </a:r>
          </a:p>
        </p:txBody>
      </p:sp>
      <p:sp>
        <p:nvSpPr>
          <p:cNvPr id="4" name="Foliennummernplatzhalter 3"/>
          <p:cNvSpPr>
            <a:spLocks noGrp="1"/>
          </p:cNvSpPr>
          <p:nvPr>
            <p:ph type="sldNum" sz="quarter" idx="10"/>
          </p:nvPr>
        </p:nvSpPr>
        <p:spPr/>
        <p:txBody>
          <a:bodyPr/>
          <a:lstStyle/>
          <a:p>
            <a:fld id="{CF8F3001-8820-440F-AE2B-9E23CEB8CE24}" type="slidenum">
              <a:rPr lang="de-CH" smtClean="0"/>
              <a:t>4</a:t>
            </a:fld>
            <a:endParaRPr lang="de-CH"/>
          </a:p>
        </p:txBody>
      </p:sp>
    </p:spTree>
    <p:extLst>
      <p:ext uri="{BB962C8B-B14F-4D97-AF65-F5344CB8AC3E}">
        <p14:creationId xmlns:p14="http://schemas.microsoft.com/office/powerpoint/2010/main" val="3655809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Zu Beginn musste der physische Aufbau des Netzwerkes ermöglicht werden. Um Zeit zu sparen wurde deshalb als erstes der Server installiert. Also ein Firmware Update durchgeführt und dann nach der Serverkonfiguration </a:t>
            </a:r>
            <a:r>
              <a:rPr lang="de-CH" sz="1200" kern="1200" dirty="0" err="1">
                <a:solidFill>
                  <a:schemeClr val="tx1"/>
                </a:solidFill>
                <a:effectLst/>
                <a:latin typeface="+mn-lt"/>
                <a:ea typeface="+mn-ea"/>
                <a:cs typeface="+mn-cs"/>
              </a:rPr>
              <a:t>ESXi</a:t>
            </a:r>
            <a:r>
              <a:rPr lang="de-CH" sz="1200" kern="1200" dirty="0">
                <a:solidFill>
                  <a:schemeClr val="tx1"/>
                </a:solidFill>
                <a:effectLst/>
                <a:latin typeface="+mn-lt"/>
                <a:ea typeface="+mn-ea"/>
                <a:cs typeface="+mn-cs"/>
              </a:rPr>
              <a:t> 6.5 installiert. Der nächste Schritt war es die beiden virtuellen Server zu installieren. Während die virtuellen Server Updates durchführten, wurden die beiden Clients assembliert und ebenfalls aufgesetzt. Nach diesem Schritt wurde die Grundkonfiguration der Server durchgeführt. Dies wurde mit der Installation der Rollen DNS, DHCP und Active Directory abgeschlossen. Sobald die Active Directory nach Konzept vorkonfiguriert wurde, konnten alle Clients und auch der File-Server in der Domäne aufgenommen werden. Sobald dies geschah wurden die User und Gruppen erstellt, Berechtigungen konfiguriert und Gruppenrichtlinien erstellt. Als nächstes wurde die Zusatzsoftware Avast Business Pro Plus (ein Antivirenprogramm) installiert und konfiguriert. Auf allen Geräten ist jetzt also ein Antivirenprogramm das regelmässig Scans nach der Planung im Sicherheitskonzept ausführt. </a:t>
            </a:r>
          </a:p>
          <a:p>
            <a:r>
              <a:rPr lang="de-CH" sz="1200" kern="1200" dirty="0">
                <a:solidFill>
                  <a:schemeClr val="tx1"/>
                </a:solidFill>
                <a:effectLst/>
                <a:latin typeface="+mn-lt"/>
                <a:ea typeface="+mn-ea"/>
                <a:cs typeface="+mn-cs"/>
              </a:rPr>
              <a:t>Der letzte Schritt der Serverinstallation war es die Backupsoftware Acronis zu installieren und ebenfalls nach Konzept zu konfigurieren.  </a:t>
            </a:r>
          </a:p>
          <a:p>
            <a:r>
              <a:rPr lang="de-CH" sz="1200" kern="1200" dirty="0">
                <a:solidFill>
                  <a:schemeClr val="tx1"/>
                </a:solidFill>
                <a:effectLst/>
                <a:latin typeface="+mn-lt"/>
                <a:ea typeface="+mn-ea"/>
                <a:cs typeface="+mn-cs"/>
              </a:rPr>
              <a:t>Der hier aufgezeigte Netzwerkplan zeigt nun also das Endprodukt welches für die Installation beim Kunden vorbereitet wurde. Die Kommunikation zwischen Server und Clients läuft über einen Switch welcher </a:t>
            </a:r>
            <a:r>
              <a:rPr lang="de-CH" sz="1200" kern="1200" dirty="0" err="1">
                <a:solidFill>
                  <a:schemeClr val="tx1"/>
                </a:solidFill>
                <a:effectLst/>
                <a:latin typeface="+mn-lt"/>
                <a:ea typeface="+mn-ea"/>
                <a:cs typeface="+mn-cs"/>
              </a:rPr>
              <a:t>unmanaged</a:t>
            </a:r>
            <a:r>
              <a:rPr lang="de-CH" sz="1200" kern="1200" dirty="0">
                <a:solidFill>
                  <a:schemeClr val="tx1"/>
                </a:solidFill>
                <a:effectLst/>
                <a:latin typeface="+mn-lt"/>
                <a:ea typeface="+mn-ea"/>
                <a:cs typeface="+mn-cs"/>
              </a:rPr>
              <a:t> bleibt.  Der Server, ein HP </a:t>
            </a:r>
            <a:r>
              <a:rPr lang="de-CH" sz="1200" kern="1200" dirty="0" err="1">
                <a:solidFill>
                  <a:schemeClr val="tx1"/>
                </a:solidFill>
                <a:effectLst/>
                <a:latin typeface="+mn-lt"/>
                <a:ea typeface="+mn-ea"/>
                <a:cs typeface="+mn-cs"/>
              </a:rPr>
              <a:t>ProLiant</a:t>
            </a:r>
            <a:r>
              <a:rPr lang="de-CH" sz="1200" kern="1200" dirty="0">
                <a:solidFill>
                  <a:schemeClr val="tx1"/>
                </a:solidFill>
                <a:effectLst/>
                <a:latin typeface="+mn-lt"/>
                <a:ea typeface="+mn-ea"/>
                <a:cs typeface="+mn-cs"/>
              </a:rPr>
              <a:t> ML350 der achten Generation läuft nun mit </a:t>
            </a:r>
            <a:r>
              <a:rPr lang="de-CH" sz="1200" kern="1200" dirty="0" err="1">
                <a:solidFill>
                  <a:schemeClr val="tx1"/>
                </a:solidFill>
                <a:effectLst/>
                <a:latin typeface="+mn-lt"/>
                <a:ea typeface="+mn-ea"/>
                <a:cs typeface="+mn-cs"/>
              </a:rPr>
              <a:t>ESXi</a:t>
            </a:r>
            <a:r>
              <a:rPr lang="de-CH" sz="1200" kern="1200" dirty="0">
                <a:solidFill>
                  <a:schemeClr val="tx1"/>
                </a:solidFill>
                <a:effectLst/>
                <a:latin typeface="+mn-lt"/>
                <a:ea typeface="+mn-ea"/>
                <a:cs typeface="+mn-cs"/>
              </a:rPr>
              <a:t> 6.5 und darauf zwei virtuelle Server. Beide jeweils Windows Server 2016 Standard. Der erste virtuelle Server fungiert nun als Domänencontroller und stellt ebenfalls die Basisdienste DNS und DHCP zur Verfügung. Währenddessen wird der zweite Server als Datenablage genutzt. </a:t>
            </a:r>
          </a:p>
          <a:p>
            <a:r>
              <a:rPr lang="de-CH" sz="1200" kern="1200" dirty="0">
                <a:solidFill>
                  <a:schemeClr val="tx1"/>
                </a:solidFill>
                <a:effectLst/>
                <a:latin typeface="+mn-lt"/>
                <a:ea typeface="+mn-ea"/>
                <a:cs typeface="+mn-cs"/>
              </a:rPr>
              <a:t>Damit die Benutzer auf die Daten zugreifen können wurden zuerst zwei Clients assembliert. Hier als DT01 und DT02 zu sehen. Die Clients sind HLI-Office-PCs, das heisst sie wurden intern zusammengebaut und nach einer Standardcheckliste aufgesetzt. Hier griffen die Sicherheitsrichtlinien zum Thema ESD-Schutz zum Beispiel. Das Notebook das auf dem Plan zu sehen ist, ist das Gerät des Geschäftsführers. Darauf wurde zusätzlich noch ein VPN-Client eingerichtet welcher mittels eines VPN Gateways auf der Firewall die Möglichkeit bietet auch von extern auf die Datenablage zuzugreifen. </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5</a:t>
            </a:fld>
            <a:endParaRPr lang="de-CH"/>
          </a:p>
        </p:txBody>
      </p:sp>
    </p:spTree>
    <p:extLst>
      <p:ext uri="{BB962C8B-B14F-4D97-AF65-F5344CB8AC3E}">
        <p14:creationId xmlns:p14="http://schemas.microsoft.com/office/powerpoint/2010/main" val="3393579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CF8F3001-8820-440F-AE2B-9E23CEB8CE24}" type="slidenum">
              <a:rPr lang="de-CH" smtClean="0"/>
              <a:t>6</a:t>
            </a:fld>
            <a:endParaRPr lang="de-CH"/>
          </a:p>
        </p:txBody>
      </p:sp>
    </p:spTree>
    <p:extLst>
      <p:ext uri="{BB962C8B-B14F-4D97-AF65-F5344CB8AC3E}">
        <p14:creationId xmlns:p14="http://schemas.microsoft.com/office/powerpoint/2010/main" val="1491306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200" kern="1200" dirty="0">
                <a:solidFill>
                  <a:schemeClr val="tx1"/>
                </a:solidFill>
                <a:effectLst/>
                <a:latin typeface="+mn-lt"/>
                <a:ea typeface="+mn-ea"/>
                <a:cs typeface="+mn-cs"/>
              </a:rPr>
              <a:t>Sehr geehrtes Experten Team, lieber Heinz. Ich begrüsse sie zu meiner Präsentation zu meiner IPA mit dem Titel «KMU Netzwerk mit virtuellen Servern und Arbeitsstationen»</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7</a:t>
            </a:fld>
            <a:endParaRPr lang="de-CH"/>
          </a:p>
        </p:txBody>
      </p:sp>
    </p:spTree>
    <p:extLst>
      <p:ext uri="{BB962C8B-B14F-4D97-AF65-F5344CB8AC3E}">
        <p14:creationId xmlns:p14="http://schemas.microsoft.com/office/powerpoint/2010/main" val="3881534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236141-DFDC-42C3-983F-FD79551348A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A5948057-726E-48C0-80B7-4B06AA23CF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7A2175CA-93AF-4388-9E11-3B5267964935}"/>
              </a:ext>
            </a:extLst>
          </p:cNvPr>
          <p:cNvSpPr>
            <a:spLocks noGrp="1"/>
          </p:cNvSpPr>
          <p:nvPr>
            <p:ph type="dt" sz="half" idx="10"/>
          </p:nvPr>
        </p:nvSpPr>
        <p:spPr/>
        <p:txBody>
          <a:bodyPr/>
          <a:lstStyle/>
          <a:p>
            <a:fld id="{E981EAC2-BEA1-4A38-870C-492542521EC7}" type="datetimeFigureOut">
              <a:rPr lang="de-CH" smtClean="0"/>
              <a:t>03.06.2021</a:t>
            </a:fld>
            <a:endParaRPr lang="de-CH"/>
          </a:p>
        </p:txBody>
      </p:sp>
      <p:sp>
        <p:nvSpPr>
          <p:cNvPr id="5" name="Fußzeilenplatzhalter 4">
            <a:extLst>
              <a:ext uri="{FF2B5EF4-FFF2-40B4-BE49-F238E27FC236}">
                <a16:creationId xmlns:a16="http://schemas.microsoft.com/office/drawing/2014/main" id="{C9163364-D924-4896-8CED-7D2B5CE63479}"/>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086B8A4D-3F92-4CF7-B182-1E93728B56F8}"/>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2721849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AD5C32-D93E-48EF-824A-1DD0C913869A}"/>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4F9ED79F-8CB8-4288-82DC-A84648F5C4D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A0133065-38D2-4757-875D-35B387060471}"/>
              </a:ext>
            </a:extLst>
          </p:cNvPr>
          <p:cNvSpPr>
            <a:spLocks noGrp="1"/>
          </p:cNvSpPr>
          <p:nvPr>
            <p:ph type="dt" sz="half" idx="10"/>
          </p:nvPr>
        </p:nvSpPr>
        <p:spPr/>
        <p:txBody>
          <a:bodyPr/>
          <a:lstStyle/>
          <a:p>
            <a:fld id="{E981EAC2-BEA1-4A38-870C-492542521EC7}" type="datetimeFigureOut">
              <a:rPr lang="de-CH" smtClean="0"/>
              <a:t>03.06.2021</a:t>
            </a:fld>
            <a:endParaRPr lang="de-CH"/>
          </a:p>
        </p:txBody>
      </p:sp>
      <p:sp>
        <p:nvSpPr>
          <p:cNvPr id="5" name="Fußzeilenplatzhalter 4">
            <a:extLst>
              <a:ext uri="{FF2B5EF4-FFF2-40B4-BE49-F238E27FC236}">
                <a16:creationId xmlns:a16="http://schemas.microsoft.com/office/drawing/2014/main" id="{4C76F6DE-4111-43F5-ACDC-5EBFA5935AE0}"/>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82741C13-B238-4AF9-87DF-20E2B61D6B1F}"/>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945488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CA70D5A-BC31-4AE4-B529-AF1E6A7A890F}"/>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05A20E23-FF18-4848-8028-22B8E79AB8D0}"/>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7CFEB6DF-0B6D-4D13-85D0-2EC4FEB9F284}"/>
              </a:ext>
            </a:extLst>
          </p:cNvPr>
          <p:cNvSpPr>
            <a:spLocks noGrp="1"/>
          </p:cNvSpPr>
          <p:nvPr>
            <p:ph type="dt" sz="half" idx="10"/>
          </p:nvPr>
        </p:nvSpPr>
        <p:spPr/>
        <p:txBody>
          <a:bodyPr/>
          <a:lstStyle/>
          <a:p>
            <a:fld id="{E981EAC2-BEA1-4A38-870C-492542521EC7}" type="datetimeFigureOut">
              <a:rPr lang="de-CH" smtClean="0"/>
              <a:t>03.06.2021</a:t>
            </a:fld>
            <a:endParaRPr lang="de-CH"/>
          </a:p>
        </p:txBody>
      </p:sp>
      <p:sp>
        <p:nvSpPr>
          <p:cNvPr id="5" name="Fußzeilenplatzhalter 4">
            <a:extLst>
              <a:ext uri="{FF2B5EF4-FFF2-40B4-BE49-F238E27FC236}">
                <a16:creationId xmlns:a16="http://schemas.microsoft.com/office/drawing/2014/main" id="{DF0241A8-146C-4093-8CD3-DAD5791FC0EE}"/>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5D2D95D9-2E65-4DFF-BECF-23B99D0CEE42}"/>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369518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17F228-7E81-4FD7-80AD-057E00A76AC4}"/>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765336D6-5501-4779-846B-4FF34A63AD3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70FA1FCD-12D1-436C-97F0-E51F47AD1908}"/>
              </a:ext>
            </a:extLst>
          </p:cNvPr>
          <p:cNvSpPr>
            <a:spLocks noGrp="1"/>
          </p:cNvSpPr>
          <p:nvPr>
            <p:ph type="dt" sz="half" idx="10"/>
          </p:nvPr>
        </p:nvSpPr>
        <p:spPr/>
        <p:txBody>
          <a:bodyPr/>
          <a:lstStyle/>
          <a:p>
            <a:fld id="{E981EAC2-BEA1-4A38-870C-492542521EC7}" type="datetimeFigureOut">
              <a:rPr lang="de-CH" smtClean="0"/>
              <a:t>03.06.2021</a:t>
            </a:fld>
            <a:endParaRPr lang="de-CH"/>
          </a:p>
        </p:txBody>
      </p:sp>
      <p:sp>
        <p:nvSpPr>
          <p:cNvPr id="5" name="Fußzeilenplatzhalter 4">
            <a:extLst>
              <a:ext uri="{FF2B5EF4-FFF2-40B4-BE49-F238E27FC236}">
                <a16:creationId xmlns:a16="http://schemas.microsoft.com/office/drawing/2014/main" id="{B6B7F486-4114-4D62-880D-6D6CB9DC5267}"/>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63B7F1F1-900F-482B-AC05-9673F2328E16}"/>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380930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ACB346-AF07-4434-95CB-30CB963829B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791C616D-2697-4EA9-ACD1-992E27F85B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7CE658C-AF87-4A58-8623-3A2CB8C8F924}"/>
              </a:ext>
            </a:extLst>
          </p:cNvPr>
          <p:cNvSpPr>
            <a:spLocks noGrp="1"/>
          </p:cNvSpPr>
          <p:nvPr>
            <p:ph type="dt" sz="half" idx="10"/>
          </p:nvPr>
        </p:nvSpPr>
        <p:spPr/>
        <p:txBody>
          <a:bodyPr/>
          <a:lstStyle/>
          <a:p>
            <a:fld id="{E981EAC2-BEA1-4A38-870C-492542521EC7}" type="datetimeFigureOut">
              <a:rPr lang="de-CH" smtClean="0"/>
              <a:t>03.06.2021</a:t>
            </a:fld>
            <a:endParaRPr lang="de-CH"/>
          </a:p>
        </p:txBody>
      </p:sp>
      <p:sp>
        <p:nvSpPr>
          <p:cNvPr id="5" name="Fußzeilenplatzhalter 4">
            <a:extLst>
              <a:ext uri="{FF2B5EF4-FFF2-40B4-BE49-F238E27FC236}">
                <a16:creationId xmlns:a16="http://schemas.microsoft.com/office/drawing/2014/main" id="{386439D7-E9A7-4CF2-B4BD-1A9E2139B73B}"/>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265768DA-04D6-45F1-B141-456EE9363D5E}"/>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3707679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9CEAB-1965-4275-AC2D-DB040136AED5}"/>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2D982016-63C9-4579-B38D-EAB7C14C0DE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1C882AEF-3150-4605-B0EB-4ACB7FAE2B2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7EF0C14E-2D10-4425-A013-0A2F9EBC8024}"/>
              </a:ext>
            </a:extLst>
          </p:cNvPr>
          <p:cNvSpPr>
            <a:spLocks noGrp="1"/>
          </p:cNvSpPr>
          <p:nvPr>
            <p:ph type="dt" sz="half" idx="10"/>
          </p:nvPr>
        </p:nvSpPr>
        <p:spPr/>
        <p:txBody>
          <a:bodyPr/>
          <a:lstStyle/>
          <a:p>
            <a:fld id="{E981EAC2-BEA1-4A38-870C-492542521EC7}" type="datetimeFigureOut">
              <a:rPr lang="de-CH" smtClean="0"/>
              <a:t>03.06.2021</a:t>
            </a:fld>
            <a:endParaRPr lang="de-CH"/>
          </a:p>
        </p:txBody>
      </p:sp>
      <p:sp>
        <p:nvSpPr>
          <p:cNvPr id="6" name="Fußzeilenplatzhalter 5">
            <a:extLst>
              <a:ext uri="{FF2B5EF4-FFF2-40B4-BE49-F238E27FC236}">
                <a16:creationId xmlns:a16="http://schemas.microsoft.com/office/drawing/2014/main" id="{29CF1BCB-3C49-414F-BC84-C50A55255E75}"/>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1B59752D-406E-4752-8F57-860A2E4C4CC2}"/>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748655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B38761-8D11-4DCC-B99F-AC12E48C4776}"/>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A9D0965D-CC7F-4E20-AEA9-A125DAD545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643A73F-24BC-411F-9A33-9A84E8EBEF58}"/>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83AE9D03-1A08-4181-AE5C-3D92BA2E83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E0420425-D449-4524-8300-1FF03C8DF78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E0EC8E72-AC7E-41F8-A288-996EDC31ABA3}"/>
              </a:ext>
            </a:extLst>
          </p:cNvPr>
          <p:cNvSpPr>
            <a:spLocks noGrp="1"/>
          </p:cNvSpPr>
          <p:nvPr>
            <p:ph type="dt" sz="half" idx="10"/>
          </p:nvPr>
        </p:nvSpPr>
        <p:spPr/>
        <p:txBody>
          <a:bodyPr/>
          <a:lstStyle/>
          <a:p>
            <a:fld id="{E981EAC2-BEA1-4A38-870C-492542521EC7}" type="datetimeFigureOut">
              <a:rPr lang="de-CH" smtClean="0"/>
              <a:t>03.06.2021</a:t>
            </a:fld>
            <a:endParaRPr lang="de-CH"/>
          </a:p>
        </p:txBody>
      </p:sp>
      <p:sp>
        <p:nvSpPr>
          <p:cNvPr id="8" name="Fußzeilenplatzhalter 7">
            <a:extLst>
              <a:ext uri="{FF2B5EF4-FFF2-40B4-BE49-F238E27FC236}">
                <a16:creationId xmlns:a16="http://schemas.microsoft.com/office/drawing/2014/main" id="{E181E52D-E78C-4D3F-866E-BEBDDCFAC3C7}"/>
              </a:ext>
            </a:extLst>
          </p:cNvPr>
          <p:cNvSpPr>
            <a:spLocks noGrp="1"/>
          </p:cNvSpPr>
          <p:nvPr>
            <p:ph type="ftr" sz="quarter" idx="11"/>
          </p:nvPr>
        </p:nvSpPr>
        <p:spPr/>
        <p:txBody>
          <a:bodyPr/>
          <a:lstStyle/>
          <a:p>
            <a:endParaRPr lang="de-CH"/>
          </a:p>
        </p:txBody>
      </p:sp>
      <p:sp>
        <p:nvSpPr>
          <p:cNvPr id="9" name="Foliennummernplatzhalter 8">
            <a:extLst>
              <a:ext uri="{FF2B5EF4-FFF2-40B4-BE49-F238E27FC236}">
                <a16:creationId xmlns:a16="http://schemas.microsoft.com/office/drawing/2014/main" id="{EC43A7C0-FC2A-49E9-A852-C87DC4E90B68}"/>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3963740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3F87FF-F64F-458A-BF23-227BDCA825F6}"/>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FC02ED9C-D586-45B7-A59C-CE962880E8C1}"/>
              </a:ext>
            </a:extLst>
          </p:cNvPr>
          <p:cNvSpPr>
            <a:spLocks noGrp="1"/>
          </p:cNvSpPr>
          <p:nvPr>
            <p:ph type="dt" sz="half" idx="10"/>
          </p:nvPr>
        </p:nvSpPr>
        <p:spPr/>
        <p:txBody>
          <a:bodyPr/>
          <a:lstStyle/>
          <a:p>
            <a:fld id="{E981EAC2-BEA1-4A38-870C-492542521EC7}" type="datetimeFigureOut">
              <a:rPr lang="de-CH" smtClean="0"/>
              <a:t>03.06.2021</a:t>
            </a:fld>
            <a:endParaRPr lang="de-CH"/>
          </a:p>
        </p:txBody>
      </p:sp>
      <p:sp>
        <p:nvSpPr>
          <p:cNvPr id="4" name="Fußzeilenplatzhalter 3">
            <a:extLst>
              <a:ext uri="{FF2B5EF4-FFF2-40B4-BE49-F238E27FC236}">
                <a16:creationId xmlns:a16="http://schemas.microsoft.com/office/drawing/2014/main" id="{A4C7B28D-CA55-4403-8901-ACA26B855B3B}"/>
              </a:ext>
            </a:extLst>
          </p:cNvPr>
          <p:cNvSpPr>
            <a:spLocks noGrp="1"/>
          </p:cNvSpPr>
          <p:nvPr>
            <p:ph type="ftr" sz="quarter" idx="11"/>
          </p:nvPr>
        </p:nvSpPr>
        <p:spPr/>
        <p:txBody>
          <a:bodyPr/>
          <a:lstStyle/>
          <a:p>
            <a:endParaRPr lang="de-CH"/>
          </a:p>
        </p:txBody>
      </p:sp>
      <p:sp>
        <p:nvSpPr>
          <p:cNvPr id="5" name="Foliennummernplatzhalter 4">
            <a:extLst>
              <a:ext uri="{FF2B5EF4-FFF2-40B4-BE49-F238E27FC236}">
                <a16:creationId xmlns:a16="http://schemas.microsoft.com/office/drawing/2014/main" id="{01A25B26-6D6F-4914-B2AE-D3FAE8121DA6}"/>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308067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8A1C665-250F-4347-9239-E53937A0146A}"/>
              </a:ext>
            </a:extLst>
          </p:cNvPr>
          <p:cNvSpPr>
            <a:spLocks noGrp="1"/>
          </p:cNvSpPr>
          <p:nvPr>
            <p:ph type="dt" sz="half" idx="10"/>
          </p:nvPr>
        </p:nvSpPr>
        <p:spPr/>
        <p:txBody>
          <a:bodyPr/>
          <a:lstStyle/>
          <a:p>
            <a:fld id="{E981EAC2-BEA1-4A38-870C-492542521EC7}" type="datetimeFigureOut">
              <a:rPr lang="de-CH" smtClean="0"/>
              <a:t>03.06.2021</a:t>
            </a:fld>
            <a:endParaRPr lang="de-CH"/>
          </a:p>
        </p:txBody>
      </p:sp>
      <p:sp>
        <p:nvSpPr>
          <p:cNvPr id="3" name="Fußzeilenplatzhalter 2">
            <a:extLst>
              <a:ext uri="{FF2B5EF4-FFF2-40B4-BE49-F238E27FC236}">
                <a16:creationId xmlns:a16="http://schemas.microsoft.com/office/drawing/2014/main" id="{D9E6645C-8DE1-444A-BD6D-9BA23F11F207}"/>
              </a:ext>
            </a:extLst>
          </p:cNvPr>
          <p:cNvSpPr>
            <a:spLocks noGrp="1"/>
          </p:cNvSpPr>
          <p:nvPr>
            <p:ph type="ftr" sz="quarter" idx="11"/>
          </p:nvPr>
        </p:nvSpPr>
        <p:spPr/>
        <p:txBody>
          <a:bodyPr/>
          <a:lstStyle/>
          <a:p>
            <a:endParaRPr lang="de-CH"/>
          </a:p>
        </p:txBody>
      </p:sp>
      <p:sp>
        <p:nvSpPr>
          <p:cNvPr id="4" name="Foliennummernplatzhalter 3">
            <a:extLst>
              <a:ext uri="{FF2B5EF4-FFF2-40B4-BE49-F238E27FC236}">
                <a16:creationId xmlns:a16="http://schemas.microsoft.com/office/drawing/2014/main" id="{99F8B494-9857-4A8B-906D-02F14F4ECAFC}"/>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433292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14C3AA-C1EE-496B-A898-27E7F327EA6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41236990-41E8-4C83-97BC-CFBD131D5E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4211762A-D2B0-4EF9-B316-E9D42F4BA8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95028C2-5488-4666-A6FA-893B0D1D298B}"/>
              </a:ext>
            </a:extLst>
          </p:cNvPr>
          <p:cNvSpPr>
            <a:spLocks noGrp="1"/>
          </p:cNvSpPr>
          <p:nvPr>
            <p:ph type="dt" sz="half" idx="10"/>
          </p:nvPr>
        </p:nvSpPr>
        <p:spPr/>
        <p:txBody>
          <a:bodyPr/>
          <a:lstStyle/>
          <a:p>
            <a:fld id="{E981EAC2-BEA1-4A38-870C-492542521EC7}" type="datetimeFigureOut">
              <a:rPr lang="de-CH" smtClean="0"/>
              <a:t>03.06.2021</a:t>
            </a:fld>
            <a:endParaRPr lang="de-CH"/>
          </a:p>
        </p:txBody>
      </p:sp>
      <p:sp>
        <p:nvSpPr>
          <p:cNvPr id="6" name="Fußzeilenplatzhalter 5">
            <a:extLst>
              <a:ext uri="{FF2B5EF4-FFF2-40B4-BE49-F238E27FC236}">
                <a16:creationId xmlns:a16="http://schemas.microsoft.com/office/drawing/2014/main" id="{4A3544DA-F475-4A85-8EBE-8418E147AA83}"/>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3126730B-8F0E-43FF-92DD-9D7506ED0FA6}"/>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105274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8AA0CB-93B7-423F-9EFE-C0292EF9379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5E87EE07-0EAE-4070-9EF4-29D5CA2D34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EB567E83-176A-49A5-8243-5A14B50693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E32D24F-5019-48BC-919E-0EEE96D9561E}"/>
              </a:ext>
            </a:extLst>
          </p:cNvPr>
          <p:cNvSpPr>
            <a:spLocks noGrp="1"/>
          </p:cNvSpPr>
          <p:nvPr>
            <p:ph type="dt" sz="half" idx="10"/>
          </p:nvPr>
        </p:nvSpPr>
        <p:spPr/>
        <p:txBody>
          <a:bodyPr/>
          <a:lstStyle/>
          <a:p>
            <a:fld id="{E981EAC2-BEA1-4A38-870C-492542521EC7}" type="datetimeFigureOut">
              <a:rPr lang="de-CH" smtClean="0"/>
              <a:t>03.06.2021</a:t>
            </a:fld>
            <a:endParaRPr lang="de-CH"/>
          </a:p>
        </p:txBody>
      </p:sp>
      <p:sp>
        <p:nvSpPr>
          <p:cNvPr id="6" name="Fußzeilenplatzhalter 5">
            <a:extLst>
              <a:ext uri="{FF2B5EF4-FFF2-40B4-BE49-F238E27FC236}">
                <a16:creationId xmlns:a16="http://schemas.microsoft.com/office/drawing/2014/main" id="{A21270F2-A60D-4570-BE63-639B10374640}"/>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AEB07ACB-E133-4399-B43E-7C45154F9738}"/>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2182498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900EBE5-3934-4C0C-A6EC-1087E292BC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D29F9AC6-AF74-48E4-8B00-367CA563DD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EE31F0A9-CD71-42E3-90D5-199D7580EF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81EAC2-BEA1-4A38-870C-492542521EC7}" type="datetimeFigureOut">
              <a:rPr lang="de-CH" smtClean="0"/>
              <a:t>03.06.2021</a:t>
            </a:fld>
            <a:endParaRPr lang="de-CH"/>
          </a:p>
        </p:txBody>
      </p:sp>
      <p:sp>
        <p:nvSpPr>
          <p:cNvPr id="5" name="Fußzeilenplatzhalter 4">
            <a:extLst>
              <a:ext uri="{FF2B5EF4-FFF2-40B4-BE49-F238E27FC236}">
                <a16:creationId xmlns:a16="http://schemas.microsoft.com/office/drawing/2014/main" id="{FD80D09F-F52E-49A6-A2F2-30511B3F4F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a:extLst>
              <a:ext uri="{FF2B5EF4-FFF2-40B4-BE49-F238E27FC236}">
                <a16:creationId xmlns:a16="http://schemas.microsoft.com/office/drawing/2014/main" id="{C9D3030C-BA1E-4F3F-9CA5-EE6244026C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D792E3-E401-4E03-A367-A0CE4F17704C}" type="slidenum">
              <a:rPr lang="de-CH" smtClean="0"/>
              <a:t>‹#›</a:t>
            </a:fld>
            <a:endParaRPr lang="de-CH"/>
          </a:p>
        </p:txBody>
      </p:sp>
    </p:spTree>
    <p:extLst>
      <p:ext uri="{BB962C8B-B14F-4D97-AF65-F5344CB8AC3E}">
        <p14:creationId xmlns:p14="http://schemas.microsoft.com/office/powerpoint/2010/main" val="492183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2">
            <a:extLst>
              <a:ext uri="{FF2B5EF4-FFF2-40B4-BE49-F238E27FC236}">
                <a16:creationId xmlns:a16="http://schemas.microsoft.com/office/drawing/2014/main" id="{08695C16-B752-430A-AB57-B217F0B6CDC2}"/>
              </a:ext>
            </a:extLst>
          </p:cNvPr>
          <p:cNvSpPr/>
          <p:nvPr/>
        </p:nvSpPr>
        <p:spPr>
          <a:xfrm>
            <a:off x="339033" y="2030185"/>
            <a:ext cx="6655253" cy="701731"/>
          </a:xfrm>
          <a:prstGeom prst="rect">
            <a:avLst/>
          </a:prstGeom>
        </p:spPr>
        <p:txBody>
          <a:bodyPr wrap="square">
            <a:spAutoFit/>
          </a:bodyPr>
          <a:lstStyle/>
          <a:p>
            <a:pPr defTabSz="914192" fontAlgn="base">
              <a:lnSpc>
                <a:spcPct val="90000"/>
              </a:lnSpc>
              <a:spcBef>
                <a:spcPct val="0"/>
              </a:spcBef>
              <a:spcAft>
                <a:spcPts val="588"/>
              </a:spcAft>
              <a:tabLst>
                <a:tab pos="1232294" algn="l"/>
              </a:tabLst>
              <a:defRPr/>
            </a:pPr>
            <a:r>
              <a:rPr lang="en-US" sz="4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cs typeface="Helvetica Neue" panose="02000503000000020004" pitchFamily="2" charset="0"/>
              </a:rPr>
              <a:t>cml1 Medical Challenge</a:t>
            </a:r>
          </a:p>
        </p:txBody>
      </p:sp>
      <p:sp>
        <p:nvSpPr>
          <p:cNvPr id="7" name="Rectangle 47">
            <a:extLst>
              <a:ext uri="{FF2B5EF4-FFF2-40B4-BE49-F238E27FC236}">
                <a16:creationId xmlns:a16="http://schemas.microsoft.com/office/drawing/2014/main" id="{FC65C6C5-7AA5-4CB6-ACA9-73ACEE645A2B}"/>
              </a:ext>
            </a:extLst>
          </p:cNvPr>
          <p:cNvSpPr/>
          <p:nvPr/>
        </p:nvSpPr>
        <p:spPr>
          <a:xfrm>
            <a:off x="339033" y="2583816"/>
            <a:ext cx="6655252" cy="3154710"/>
          </a:xfrm>
          <a:prstGeom prst="rect">
            <a:avLst/>
          </a:prstGeom>
        </p:spPr>
        <p:txBody>
          <a:bodyPr wrap="square">
            <a:spAutoFit/>
          </a:bodyPr>
          <a:lstStyle/>
          <a:p>
            <a:pPr defTabSz="914049">
              <a:spcBef>
                <a:spcPts val="1765"/>
              </a:spcBef>
              <a:defRPr/>
            </a:pPr>
            <a:r>
              <a:rPr lang="de-DE" sz="2400" dirty="0">
                <a:solidFill>
                  <a:schemeClr val="bg2">
                    <a:lumMod val="50000"/>
                  </a:schemeClr>
                </a:solidFill>
                <a:latin typeface="Roboto Thin" panose="02000000000000000000" pitchFamily="2" charset="0"/>
                <a:ea typeface="Roboto Thin" panose="02000000000000000000" pitchFamily="2" charset="0"/>
                <a:cs typeface="Helvetica Neue" panose="02000503000000020004" pitchFamily="2" charset="0"/>
              </a:rPr>
              <a:t>Milestone </a:t>
            </a:r>
            <a:r>
              <a:rPr lang="en-AU" sz="2400" dirty="0">
                <a:solidFill>
                  <a:schemeClr val="bg2">
                    <a:lumMod val="50000"/>
                  </a:schemeClr>
                </a:solidFill>
                <a:latin typeface="Roboto Thin" panose="02000000000000000000" pitchFamily="2" charset="0"/>
                <a:ea typeface="Roboto Thin" panose="02000000000000000000" pitchFamily="2" charset="0"/>
                <a:cs typeface="Helvetica Neue" panose="02000503000000020004" pitchFamily="2" charset="0"/>
              </a:rPr>
              <a:t>Presentation</a:t>
            </a:r>
            <a:r>
              <a:rPr lang="de-DE" sz="2400" dirty="0">
                <a:solidFill>
                  <a:schemeClr val="bg2">
                    <a:lumMod val="50000"/>
                  </a:schemeClr>
                </a:solidFill>
                <a:latin typeface="Roboto Thin" panose="02000000000000000000" pitchFamily="2" charset="0"/>
                <a:ea typeface="Roboto Thin" panose="02000000000000000000" pitchFamily="2" charset="0"/>
                <a:cs typeface="Helvetica Neue" panose="02000503000000020004" pitchFamily="2" charset="0"/>
              </a:rPr>
              <a:t> </a:t>
            </a:r>
          </a:p>
          <a:p>
            <a:pPr defTabSz="914049">
              <a:spcBef>
                <a:spcPts val="1765"/>
              </a:spcBef>
              <a:defRPr/>
            </a:pPr>
            <a:endParaRPr lang="en-US" sz="2000" dirty="0">
              <a:solidFill>
                <a:schemeClr val="bg2">
                  <a:lumMod val="50000"/>
                </a:schemeClr>
              </a:solidFill>
              <a:latin typeface="Helvetica Neue Light" panose="02000403000000020004" pitchFamily="2" charset="0"/>
              <a:ea typeface="Helvetica Neue Light" panose="02000403000000020004" pitchFamily="2" charset="0"/>
              <a:cs typeface="Helvetica Neue" panose="02000503000000020004" pitchFamily="2"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p:txBody>
      </p:sp>
      <p:pic>
        <p:nvPicPr>
          <p:cNvPr id="5" name="Grafik 4" descr="Ein Bild, das Person, Zahnbürste, schließen, starrend enthält.&#10;&#10;Automatisch generierte Beschreibung">
            <a:extLst>
              <a:ext uri="{FF2B5EF4-FFF2-40B4-BE49-F238E27FC236}">
                <a16:creationId xmlns:a16="http://schemas.microsoft.com/office/drawing/2014/main" id="{1BDB456D-BCBD-4954-8648-6B20EAECB0F5}"/>
              </a:ext>
            </a:extLst>
          </p:cNvPr>
          <p:cNvPicPr>
            <a:picLocks noChangeAspect="1"/>
          </p:cNvPicPr>
          <p:nvPr/>
        </p:nvPicPr>
        <p:blipFill rotWithShape="1">
          <a:blip r:embed="rId3">
            <a:extLst>
              <a:ext uri="{28A0092B-C50C-407E-A947-70E740481C1C}">
                <a14:useLocalDpi xmlns:a14="http://schemas.microsoft.com/office/drawing/2010/main" val="0"/>
              </a:ext>
            </a:extLst>
          </a:blip>
          <a:srcRect l="26189" t="14593" r="41443" b="9552"/>
          <a:stretch/>
        </p:blipFill>
        <p:spPr>
          <a:xfrm>
            <a:off x="7802473" y="-1"/>
            <a:ext cx="4389528" cy="6858001"/>
          </a:xfrm>
          <a:prstGeom prst="rect">
            <a:avLst/>
          </a:prstGeom>
        </p:spPr>
      </p:pic>
    </p:spTree>
    <p:extLst>
      <p:ext uri="{BB962C8B-B14F-4D97-AF65-F5344CB8AC3E}">
        <p14:creationId xmlns:p14="http://schemas.microsoft.com/office/powerpoint/2010/main" val="411663907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l="26059" r="26059"/>
          <a:stretch/>
        </p:blipFill>
        <p:spPr bwMode="auto">
          <a:xfrm>
            <a:off x="8878742" y="2381638"/>
            <a:ext cx="2604887" cy="362686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6"/>
          <p:cNvPicPr>
            <a:picLocks noChangeAspect="1" noChangeArrowheads="1"/>
          </p:cNvPicPr>
          <p:nvPr/>
        </p:nvPicPr>
        <p:blipFill>
          <a:blip r:embed="rId4">
            <a:extLst>
              <a:ext uri="{28A0092B-C50C-407E-A947-70E740481C1C}">
                <a14:useLocalDpi xmlns:a14="http://schemas.microsoft.com/office/drawing/2010/main" val="0"/>
              </a:ext>
            </a:extLst>
          </a:blip>
          <a:srcRect t="3181" b="3181"/>
          <a:stretch/>
        </p:blipFill>
        <p:spPr bwMode="auto">
          <a:xfrm>
            <a:off x="6163263" y="2379046"/>
            <a:ext cx="2578066" cy="36210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t="3323" b="3323"/>
          <a:stretch/>
        </p:blipFill>
        <p:spPr bwMode="auto">
          <a:xfrm>
            <a:off x="3440304" y="2383611"/>
            <a:ext cx="2595915" cy="363509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a:extLst>
              <a:ext uri="{FF2B5EF4-FFF2-40B4-BE49-F238E27FC236}">
                <a16:creationId xmlns:a16="http://schemas.microsoft.com/office/drawing/2014/main" id="{ABE81ED6-EDF7-4D12-951E-DFCFD08B1C34}"/>
              </a:ext>
            </a:extLst>
          </p:cNvPr>
          <p:cNvPicPr>
            <a:picLocks noChangeAspect="1"/>
          </p:cNvPicPr>
          <p:nvPr/>
        </p:nvPicPr>
        <p:blipFill>
          <a:blip r:embed="rId6">
            <a:extLst>
              <a:ext uri="{28A0092B-C50C-407E-A947-70E740481C1C}">
                <a14:useLocalDpi xmlns:a14="http://schemas.microsoft.com/office/drawing/2010/main" val="0"/>
              </a:ext>
            </a:extLst>
          </a:blip>
          <a:srcRect l="2045" r="2045"/>
          <a:stretch/>
        </p:blipFill>
        <p:spPr>
          <a:xfrm>
            <a:off x="731425" y="2383611"/>
            <a:ext cx="2602006" cy="3617259"/>
          </a:xfrm>
          <a:prstGeom prst="rect">
            <a:avLst/>
          </a:prstGeom>
        </p:spPr>
      </p:pic>
      <p:grpSp>
        <p:nvGrpSpPr>
          <p:cNvPr id="4" name="Group 5">
            <a:extLst>
              <a:ext uri="{FF2B5EF4-FFF2-40B4-BE49-F238E27FC236}">
                <a16:creationId xmlns:a16="http://schemas.microsoft.com/office/drawing/2014/main" id="{7314B5D8-244B-4485-B738-57838AFDC7C4}"/>
              </a:ext>
            </a:extLst>
          </p:cNvPr>
          <p:cNvGrpSpPr/>
          <p:nvPr/>
        </p:nvGrpSpPr>
        <p:grpSpPr>
          <a:xfrm>
            <a:off x="728173" y="1164842"/>
            <a:ext cx="10729660" cy="396781"/>
            <a:chOff x="745055" y="5336242"/>
            <a:chExt cx="10946365" cy="404795"/>
          </a:xfrm>
        </p:grpSpPr>
        <p:sp>
          <p:nvSpPr>
            <p:cNvPr id="5" name="Rectangle 13">
              <a:extLst>
                <a:ext uri="{FF2B5EF4-FFF2-40B4-BE49-F238E27FC236}">
                  <a16:creationId xmlns:a16="http://schemas.microsoft.com/office/drawing/2014/main" id="{B6D28E2C-BFAE-4DE7-B9AD-B44227568CD7}"/>
                </a:ext>
              </a:extLst>
            </p:cNvPr>
            <p:cNvSpPr/>
            <p:nvPr/>
          </p:nvSpPr>
          <p:spPr>
            <a:xfrm>
              <a:off x="3841114" y="5336242"/>
              <a:ext cx="4754246" cy="404795"/>
            </a:xfrm>
            <a:prstGeom prst="rect">
              <a:avLst/>
            </a:prstGeom>
            <a:noFill/>
          </p:spPr>
          <p:txBody>
            <a:bodyPr wrap="square" lIns="0" rIns="0">
              <a:noAutofit/>
            </a:bodyPr>
            <a:lstStyle/>
            <a:p>
              <a:pPr algn="ctr" defTabSz="913325">
                <a:lnSpc>
                  <a:spcPts val="2200"/>
                </a:lnSpc>
                <a:spcBef>
                  <a:spcPts val="1200"/>
                </a:spcBef>
                <a:defRPr/>
              </a:pPr>
              <a:r>
                <a:rPr lang="en-US" sz="2353" kern="0" dirty="0">
                  <a:solidFill>
                    <a:srgbClr val="353535"/>
                  </a:solidFill>
                  <a:latin typeface="Helvetica Neue" panose="02000503000000020004" pitchFamily="2" charset="0"/>
                  <a:ea typeface="Helvetica Neue" panose="02000503000000020004" pitchFamily="2" charset="0"/>
                  <a:cs typeface="Helvetica Neue" panose="02000503000000020004" pitchFamily="2" charset="0"/>
                </a:rPr>
                <a:t>Agenda</a:t>
              </a:r>
              <a:endParaRPr lang="en-US" sz="1567" kern="0" dirty="0">
                <a:solidFill>
                  <a:srgbClr val="353535"/>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6" name="Straight Connector 4">
              <a:extLst>
                <a:ext uri="{FF2B5EF4-FFF2-40B4-BE49-F238E27FC236}">
                  <a16:creationId xmlns:a16="http://schemas.microsoft.com/office/drawing/2014/main" id="{681D6669-87FC-4AEC-96FD-440D2B9F4D6B}"/>
                </a:ext>
              </a:extLst>
            </p:cNvPr>
            <p:cNvCxnSpPr>
              <a:cxnSpLocks/>
            </p:cNvCxnSpPr>
            <p:nvPr/>
          </p:nvCxnSpPr>
          <p:spPr>
            <a:xfrm>
              <a:off x="745055" y="5524500"/>
              <a:ext cx="4637309"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18">
              <a:extLst>
                <a:ext uri="{FF2B5EF4-FFF2-40B4-BE49-F238E27FC236}">
                  <a16:creationId xmlns:a16="http://schemas.microsoft.com/office/drawing/2014/main" id="{DC4120A4-9F99-4A80-B023-F2D8959D969F}"/>
                </a:ext>
              </a:extLst>
            </p:cNvPr>
            <p:cNvCxnSpPr>
              <a:cxnSpLocks/>
            </p:cNvCxnSpPr>
            <p:nvPr/>
          </p:nvCxnSpPr>
          <p:spPr>
            <a:xfrm>
              <a:off x="7119723" y="5524500"/>
              <a:ext cx="4571697" cy="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3" name="Rectangle 47">
            <a:extLst>
              <a:ext uri="{FF2B5EF4-FFF2-40B4-BE49-F238E27FC236}">
                <a16:creationId xmlns:a16="http://schemas.microsoft.com/office/drawing/2014/main" id="{9211E5FD-76BF-4D56-B1FB-10F06CC46796}"/>
              </a:ext>
            </a:extLst>
          </p:cNvPr>
          <p:cNvSpPr/>
          <p:nvPr/>
        </p:nvSpPr>
        <p:spPr bwMode="auto">
          <a:xfrm>
            <a:off x="3427207" y="4123877"/>
            <a:ext cx="2599638"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79259" rIns="179259" bIns="358519" numCol="1" spcCol="0" rtlCol="0" fromWordArt="0" anchor="b" anchorCtr="0" forceAA="0" compatLnSpc="1">
            <a:prstTxWarp prst="textNoShape">
              <a:avLst/>
            </a:prstTxWarp>
            <a:noAutofit/>
          </a:bodyPr>
          <a:lstStyle/>
          <a:p>
            <a:pPr algn="ctr" defTabSz="913400" fontAlgn="base">
              <a:spcBef>
                <a:spcPct val="0"/>
              </a:spcBef>
              <a:spcAft>
                <a:spcPts val="588"/>
              </a:spcAft>
              <a:defRPr/>
            </a:pPr>
            <a:endParaRPr lang="en-US" sz="2353" kern="0" spc="-108" dirty="0">
              <a:solidFill>
                <a:srgbClr val="FFFFFF"/>
              </a:solidFill>
              <a:latin typeface="Segoe UI Semibold" panose="020B0702040204020203" pitchFamily="34" charset="0"/>
              <a:ea typeface="Segoe UI Emoji" panose="020B0502040204020203" pitchFamily="34" charset="0"/>
              <a:cs typeface="Segoe UI Semibold" panose="020B0702040204020203" pitchFamily="34" charset="0"/>
            </a:endParaRPr>
          </a:p>
        </p:txBody>
      </p:sp>
      <p:sp>
        <p:nvSpPr>
          <p:cNvPr id="24" name="Rectangle 7">
            <a:extLst>
              <a:ext uri="{FF2B5EF4-FFF2-40B4-BE49-F238E27FC236}">
                <a16:creationId xmlns:a16="http://schemas.microsoft.com/office/drawing/2014/main" id="{4C9F37CA-7FD8-4248-8C91-32C5F00EA26F}"/>
              </a:ext>
            </a:extLst>
          </p:cNvPr>
          <p:cNvSpPr/>
          <p:nvPr/>
        </p:nvSpPr>
        <p:spPr bwMode="auto">
          <a:xfrm>
            <a:off x="731171" y="4130752"/>
            <a:ext cx="2602260"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179259" rIns="179259" bIns="358519" numCol="1" rtlCol="0" anchor="b" anchorCtr="0" compatLnSpc="1">
            <a:prstTxWarp prst="textNoShape">
              <a:avLst/>
            </a:prstTxWarp>
          </a:bodyPr>
          <a:lstStyle/>
          <a:p>
            <a:pPr algn="ctr" defTabSz="913400" fontAlgn="base">
              <a:spcBef>
                <a:spcPct val="0"/>
              </a:spcBef>
              <a:spcAft>
                <a:spcPts val="588"/>
              </a:spcAft>
              <a:defRPr/>
            </a:pPr>
            <a:endParaRPr lang="en-US" sz="1765" kern="0" spc="-108" dirty="0">
              <a:solidFill>
                <a:srgbClr val="FFFFFF"/>
              </a:solidFill>
              <a:latin typeface="Segoe UI Semibold" panose="020B0702040204020203" pitchFamily="34" charset="0"/>
              <a:ea typeface="Segoe UI" pitchFamily="34" charset="0"/>
              <a:cs typeface="Segoe UI Semibold" panose="020B0702040204020203" pitchFamily="34" charset="0"/>
            </a:endParaRPr>
          </a:p>
        </p:txBody>
      </p:sp>
      <p:sp>
        <p:nvSpPr>
          <p:cNvPr id="27" name="Rectangle 46">
            <a:extLst>
              <a:ext uri="{FF2B5EF4-FFF2-40B4-BE49-F238E27FC236}">
                <a16:creationId xmlns:a16="http://schemas.microsoft.com/office/drawing/2014/main" id="{C9522D74-38BF-48E0-BCFB-7E77FBE6B57D}"/>
              </a:ext>
            </a:extLst>
          </p:cNvPr>
          <p:cNvSpPr/>
          <p:nvPr/>
        </p:nvSpPr>
        <p:spPr bwMode="auto">
          <a:xfrm>
            <a:off x="8858571" y="4130752"/>
            <a:ext cx="2602260"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79259" rIns="179259" bIns="358519" numCol="1" spcCol="0" rtlCol="0" fromWordArt="0" anchor="b" anchorCtr="0" forceAA="0" compatLnSpc="1">
            <a:prstTxWarp prst="textNoShape">
              <a:avLst/>
            </a:prstTxWarp>
            <a:noAutofit/>
          </a:bodyPr>
          <a:lstStyle/>
          <a:p>
            <a:pPr algn="ctr" defTabSz="913400" fontAlgn="base">
              <a:spcBef>
                <a:spcPct val="0"/>
              </a:spcBef>
              <a:spcAft>
                <a:spcPts val="588"/>
              </a:spcAft>
              <a:defRPr/>
            </a:pPr>
            <a:endParaRPr lang="en-US" sz="2353" kern="0" spc="-108" dirty="0">
              <a:solidFill>
                <a:srgbClr val="FFFFFF"/>
              </a:solidFill>
              <a:latin typeface="Segoe UI Semibold" panose="020B0702040204020203" pitchFamily="34" charset="0"/>
              <a:ea typeface="Segoe UI Emoji" panose="020B0502040204020203" pitchFamily="34" charset="0"/>
              <a:cs typeface="Segoe UI Semibold" panose="020B0702040204020203" pitchFamily="34" charset="0"/>
            </a:endParaRPr>
          </a:p>
        </p:txBody>
      </p:sp>
      <p:sp>
        <p:nvSpPr>
          <p:cNvPr id="22" name="Rechteck 21">
            <a:extLst>
              <a:ext uri="{FF2B5EF4-FFF2-40B4-BE49-F238E27FC236}">
                <a16:creationId xmlns:a16="http://schemas.microsoft.com/office/drawing/2014/main" id="{FA40A942-CD67-40CA-A978-3F3509ACDE6E}"/>
              </a:ext>
            </a:extLst>
          </p:cNvPr>
          <p:cNvSpPr/>
          <p:nvPr/>
        </p:nvSpPr>
        <p:spPr>
          <a:xfrm>
            <a:off x="3625975" y="5062752"/>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err="1">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Preprocessing</a:t>
            </a:r>
            <a:endPar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6" name="Rectangle 45">
            <a:extLst>
              <a:ext uri="{FF2B5EF4-FFF2-40B4-BE49-F238E27FC236}">
                <a16:creationId xmlns:a16="http://schemas.microsoft.com/office/drawing/2014/main" id="{C5685623-1987-4E4B-ADCE-6F1202074A38}"/>
              </a:ext>
            </a:extLst>
          </p:cNvPr>
          <p:cNvSpPr/>
          <p:nvPr/>
        </p:nvSpPr>
        <p:spPr bwMode="auto">
          <a:xfrm>
            <a:off x="6149438" y="4122363"/>
            <a:ext cx="2602260"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79259" rIns="179259" bIns="358519" numCol="1" spcCol="0" rtlCol="0" fromWordArt="0" anchor="b" anchorCtr="0" forceAA="0" compatLnSpc="1">
            <a:prstTxWarp prst="textNoShape">
              <a:avLst/>
            </a:prstTxWarp>
            <a:noAutofit/>
          </a:bodyPr>
          <a:lstStyle/>
          <a:p>
            <a:pPr algn="ctr" defTabSz="913400" fontAlgn="base">
              <a:spcBef>
                <a:spcPct val="0"/>
              </a:spcBef>
              <a:spcAft>
                <a:spcPts val="588"/>
              </a:spcAft>
              <a:defRPr/>
            </a:pPr>
            <a:endParaRPr lang="en-US" sz="2353" kern="0" spc="-108" dirty="0">
              <a:solidFill>
                <a:srgbClr val="FFFFFF"/>
              </a:solidFill>
              <a:latin typeface="Segoe UI Semibold" panose="020B0702040204020203" pitchFamily="34" charset="0"/>
              <a:ea typeface="Segoe UI Emoji" panose="020B0502040204020203" pitchFamily="34" charset="0"/>
              <a:cs typeface="Segoe UI Semibold" panose="020B0702040204020203" pitchFamily="34" charset="0"/>
            </a:endParaRPr>
          </a:p>
        </p:txBody>
      </p:sp>
      <p:sp>
        <p:nvSpPr>
          <p:cNvPr id="31" name="Rechteck 30">
            <a:extLst>
              <a:ext uri="{FF2B5EF4-FFF2-40B4-BE49-F238E27FC236}">
                <a16:creationId xmlns:a16="http://schemas.microsoft.com/office/drawing/2014/main" id="{E9CF95B5-E0D2-4A26-B9EC-4086D0113103}"/>
              </a:ext>
            </a:extLst>
          </p:cNvPr>
          <p:cNvSpPr/>
          <p:nvPr/>
        </p:nvSpPr>
        <p:spPr>
          <a:xfrm>
            <a:off x="6337729" y="5069627"/>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Modelling</a:t>
            </a:r>
          </a:p>
        </p:txBody>
      </p:sp>
      <p:sp>
        <p:nvSpPr>
          <p:cNvPr id="32" name="Rechteck 31">
            <a:extLst>
              <a:ext uri="{FF2B5EF4-FFF2-40B4-BE49-F238E27FC236}">
                <a16:creationId xmlns:a16="http://schemas.microsoft.com/office/drawing/2014/main" id="{1597FAFC-E2C2-446D-9243-B6453FBADBC0}"/>
              </a:ext>
            </a:extLst>
          </p:cNvPr>
          <p:cNvSpPr/>
          <p:nvPr/>
        </p:nvSpPr>
        <p:spPr>
          <a:xfrm>
            <a:off x="9043863" y="5069627"/>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Next </a:t>
            </a:r>
            <a:r>
              <a:rPr lang="de-CH" kern="0" spc="-108" dirty="0" err="1">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Steps</a:t>
            </a:r>
            <a:endParaRPr lang="en-US"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3" name="Rechteck 32">
            <a:extLst>
              <a:ext uri="{FF2B5EF4-FFF2-40B4-BE49-F238E27FC236}">
                <a16:creationId xmlns:a16="http://schemas.microsoft.com/office/drawing/2014/main" id="{E1A42954-B215-4078-86B7-BED2E560D1AF}"/>
              </a:ext>
            </a:extLst>
          </p:cNvPr>
          <p:cNvSpPr/>
          <p:nvPr/>
        </p:nvSpPr>
        <p:spPr>
          <a:xfrm>
            <a:off x="917033" y="5062751"/>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Introduction</a:t>
            </a:r>
          </a:p>
        </p:txBody>
      </p:sp>
      <p:sp>
        <p:nvSpPr>
          <p:cNvPr id="19" name="Rectangle 8">
            <a:extLst>
              <a:ext uri="{FF2B5EF4-FFF2-40B4-BE49-F238E27FC236}">
                <a16:creationId xmlns:a16="http://schemas.microsoft.com/office/drawing/2014/main" id="{74B61E5A-6B61-44FF-A03E-23DD8BDBB75B}"/>
              </a:ext>
            </a:extLst>
          </p:cNvPr>
          <p:cNvSpPr/>
          <p:nvPr/>
        </p:nvSpPr>
        <p:spPr bwMode="auto">
          <a:xfrm>
            <a:off x="1729" y="6002599"/>
            <a:ext cx="12190271" cy="855401"/>
          </a:xfrm>
          <a:prstGeom prst="rect">
            <a:avLst/>
          </a:prstGeom>
          <a:solidFill>
            <a:srgbClr val="E6E6E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dirty="0">
              <a:gradFill>
                <a:gsLst>
                  <a:gs pos="0">
                    <a:srgbClr val="FFFFFF"/>
                  </a:gs>
                  <a:gs pos="100000">
                    <a:srgbClr val="FFFFFF"/>
                  </a:gs>
                </a:gsLst>
                <a:lin ang="5400000" scaled="0"/>
              </a:gradFill>
              <a:latin typeface="Segoe UI Semilight"/>
            </a:endParaRPr>
          </a:p>
        </p:txBody>
      </p:sp>
    </p:spTree>
    <p:extLst>
      <p:ext uri="{BB962C8B-B14F-4D97-AF65-F5344CB8AC3E}">
        <p14:creationId xmlns:p14="http://schemas.microsoft.com/office/powerpoint/2010/main" val="30817800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grpId="0" nodeType="withEffect">
                                  <p:stCondLst>
                                    <p:cond delay="75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2" presetClass="entr" presetSubtype="4"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750" fill="hold"/>
                                        <p:tgtEl>
                                          <p:spTgt spid="21"/>
                                        </p:tgtEl>
                                        <p:attrNameLst>
                                          <p:attrName>ppt_x</p:attrName>
                                        </p:attrNameLst>
                                      </p:cBhvr>
                                      <p:tavLst>
                                        <p:tav tm="0">
                                          <p:val>
                                            <p:strVal val="#ppt_x"/>
                                          </p:val>
                                        </p:tav>
                                        <p:tav tm="100000">
                                          <p:val>
                                            <p:strVal val="#ppt_x"/>
                                          </p:val>
                                        </p:tav>
                                      </p:tavLst>
                                    </p:anim>
                                    <p:anim calcmode="lin" valueType="num">
                                      <p:cBhvr additive="base">
                                        <p:cTn id="32" dur="75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250"/>
                                  </p:stCondLst>
                                  <p:childTnLst>
                                    <p:set>
                                      <p:cBhvr>
                                        <p:cTn id="34" dur="1" fill="hold">
                                          <p:stCondLst>
                                            <p:cond delay="0"/>
                                          </p:stCondLst>
                                        </p:cTn>
                                        <p:tgtEl>
                                          <p:spTgt spid="2052"/>
                                        </p:tgtEl>
                                        <p:attrNameLst>
                                          <p:attrName>style.visibility</p:attrName>
                                        </p:attrNameLst>
                                      </p:cBhvr>
                                      <p:to>
                                        <p:strVal val="visible"/>
                                      </p:to>
                                    </p:set>
                                    <p:anim calcmode="lin" valueType="num">
                                      <p:cBhvr additive="base">
                                        <p:cTn id="35" dur="750" fill="hold"/>
                                        <p:tgtEl>
                                          <p:spTgt spid="2052"/>
                                        </p:tgtEl>
                                        <p:attrNameLst>
                                          <p:attrName>ppt_x</p:attrName>
                                        </p:attrNameLst>
                                      </p:cBhvr>
                                      <p:tavLst>
                                        <p:tav tm="0">
                                          <p:val>
                                            <p:strVal val="#ppt_x"/>
                                          </p:val>
                                        </p:tav>
                                        <p:tav tm="100000">
                                          <p:val>
                                            <p:strVal val="#ppt_x"/>
                                          </p:val>
                                        </p:tav>
                                      </p:tavLst>
                                    </p:anim>
                                    <p:anim calcmode="lin" valueType="num">
                                      <p:cBhvr additive="base">
                                        <p:cTn id="36" dur="750" fill="hold"/>
                                        <p:tgtEl>
                                          <p:spTgt spid="205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5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750" fill="hold"/>
                                        <p:tgtEl>
                                          <p:spTgt spid="2"/>
                                        </p:tgtEl>
                                        <p:attrNameLst>
                                          <p:attrName>ppt_x</p:attrName>
                                        </p:attrNameLst>
                                      </p:cBhvr>
                                      <p:tavLst>
                                        <p:tav tm="0">
                                          <p:val>
                                            <p:strVal val="#ppt_x"/>
                                          </p:val>
                                        </p:tav>
                                        <p:tav tm="100000">
                                          <p:val>
                                            <p:strVal val="#ppt_x"/>
                                          </p:val>
                                        </p:tav>
                                      </p:tavLst>
                                    </p:anim>
                                    <p:anim calcmode="lin" valueType="num">
                                      <p:cBhvr additive="base">
                                        <p:cTn id="40" dur="750" fill="hold"/>
                                        <p:tgtEl>
                                          <p:spTgt spid="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750"/>
                                  </p:stCondLst>
                                  <p:childTnLst>
                                    <p:set>
                                      <p:cBhvr>
                                        <p:cTn id="42" dur="1" fill="hold">
                                          <p:stCondLst>
                                            <p:cond delay="0"/>
                                          </p:stCondLst>
                                        </p:cTn>
                                        <p:tgtEl>
                                          <p:spTgt spid="2056"/>
                                        </p:tgtEl>
                                        <p:attrNameLst>
                                          <p:attrName>style.visibility</p:attrName>
                                        </p:attrNameLst>
                                      </p:cBhvr>
                                      <p:to>
                                        <p:strVal val="visible"/>
                                      </p:to>
                                    </p:set>
                                    <p:anim calcmode="lin" valueType="num">
                                      <p:cBhvr additive="base">
                                        <p:cTn id="43" dur="750" fill="hold"/>
                                        <p:tgtEl>
                                          <p:spTgt spid="2056"/>
                                        </p:tgtEl>
                                        <p:attrNameLst>
                                          <p:attrName>ppt_x</p:attrName>
                                        </p:attrNameLst>
                                      </p:cBhvr>
                                      <p:tavLst>
                                        <p:tav tm="0">
                                          <p:val>
                                            <p:strVal val="#ppt_x"/>
                                          </p:val>
                                        </p:tav>
                                        <p:tav tm="100000">
                                          <p:val>
                                            <p:strVal val="#ppt_x"/>
                                          </p:val>
                                        </p:tav>
                                      </p:tavLst>
                                    </p:anim>
                                    <p:anim calcmode="lin" valueType="num">
                                      <p:cBhvr additive="base">
                                        <p:cTn id="44" dur="750" fill="hold"/>
                                        <p:tgtEl>
                                          <p:spTgt spid="20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7" grpId="0" animBg="1"/>
      <p:bldP spid="22" grpId="0"/>
      <p:bldP spid="26" grpId="0" animBg="1"/>
      <p:bldP spid="31" grpId="0"/>
      <p:bldP spid="32" grpId="0"/>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4">
            <a:extLst>
              <a:ext uri="{FF2B5EF4-FFF2-40B4-BE49-F238E27FC236}">
                <a16:creationId xmlns:a16="http://schemas.microsoft.com/office/drawing/2014/main" id="{6748C8FC-3F6F-4E31-866F-0ACA7AF0E4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323" b="3323"/>
          <a:stretch/>
        </p:blipFill>
        <p:spPr bwMode="auto">
          <a:xfrm>
            <a:off x="236157" y="1094148"/>
            <a:ext cx="1987292" cy="2782831"/>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11">
            <a:extLst>
              <a:ext uri="{FF2B5EF4-FFF2-40B4-BE49-F238E27FC236}">
                <a16:creationId xmlns:a16="http://schemas.microsoft.com/office/drawing/2014/main" id="{1D10A144-46FB-4C9C-BE64-6E39C96333EE}"/>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8" name="Freeform 11">
            <a:extLst>
              <a:ext uri="{FF2B5EF4-FFF2-40B4-BE49-F238E27FC236}">
                <a16:creationId xmlns:a16="http://schemas.microsoft.com/office/drawing/2014/main" id="{EC1A9298-73EE-4BDA-9716-4F12C56E4B1A}"/>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9" name="Freeform 11">
            <a:extLst>
              <a:ext uri="{FF2B5EF4-FFF2-40B4-BE49-F238E27FC236}">
                <a16:creationId xmlns:a16="http://schemas.microsoft.com/office/drawing/2014/main" id="{BE6F8B31-F48F-419F-A8B9-249E61977798}"/>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0" name="Freeform 11">
            <a:extLst>
              <a:ext uri="{FF2B5EF4-FFF2-40B4-BE49-F238E27FC236}">
                <a16:creationId xmlns:a16="http://schemas.microsoft.com/office/drawing/2014/main" id="{D2BC7D6D-A633-4A65-8DE6-89464C7E7977}"/>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12" name="Gerader Verbinder 11">
            <a:extLst>
              <a:ext uri="{FF2B5EF4-FFF2-40B4-BE49-F238E27FC236}">
                <a16:creationId xmlns:a16="http://schemas.microsoft.com/office/drawing/2014/main" id="{8A86DBCA-17EE-439C-A9CD-538B6B8AF7BA}"/>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Gerader Verbinder 20">
            <a:extLst>
              <a:ext uri="{FF2B5EF4-FFF2-40B4-BE49-F238E27FC236}">
                <a16:creationId xmlns:a16="http://schemas.microsoft.com/office/drawing/2014/main" id="{52058366-8535-42CC-B402-2545A5D92077}"/>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Gerader Verbinder 21">
            <a:extLst>
              <a:ext uri="{FF2B5EF4-FFF2-40B4-BE49-F238E27FC236}">
                <a16:creationId xmlns:a16="http://schemas.microsoft.com/office/drawing/2014/main" id="{F0970E43-6ADE-484E-83B6-C6A72FAEEF1B}"/>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Gerader Verbinder 22">
            <a:extLst>
              <a:ext uri="{FF2B5EF4-FFF2-40B4-BE49-F238E27FC236}">
                <a16:creationId xmlns:a16="http://schemas.microsoft.com/office/drawing/2014/main" id="{BE57CFFF-EA96-4614-B811-5765F1A22234}"/>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Gerader Verbinder 23">
            <a:extLst>
              <a:ext uri="{FF2B5EF4-FFF2-40B4-BE49-F238E27FC236}">
                <a16:creationId xmlns:a16="http://schemas.microsoft.com/office/drawing/2014/main" id="{A910D4C8-91C0-47C3-99CA-206906BBF13D}"/>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Gerader Verbinder 25">
            <a:extLst>
              <a:ext uri="{FF2B5EF4-FFF2-40B4-BE49-F238E27FC236}">
                <a16:creationId xmlns:a16="http://schemas.microsoft.com/office/drawing/2014/main" id="{E036445C-8CEF-4878-BBBC-06A1BE79C54D}"/>
              </a:ext>
            </a:extLst>
          </p:cNvPr>
          <p:cNvCxnSpPr>
            <a:cxnSpLocks/>
          </p:cNvCxnSpPr>
          <p:nvPr/>
        </p:nvCxnSpPr>
        <p:spPr>
          <a:xfrm>
            <a:off x="-1163217"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Freeform 11">
            <a:extLst>
              <a:ext uri="{FF2B5EF4-FFF2-40B4-BE49-F238E27FC236}">
                <a16:creationId xmlns:a16="http://schemas.microsoft.com/office/drawing/2014/main" id="{BEDD1A53-1E4B-480F-8320-63C2E587C293}"/>
              </a:ext>
            </a:extLst>
          </p:cNvPr>
          <p:cNvSpPr/>
          <p:nvPr/>
        </p:nvSpPr>
        <p:spPr>
          <a:xfrm>
            <a:off x="1512507"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9" name="Textfeld 28">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0" name="Textfeld 29">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de-CH"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1" name="Textfeld 30">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2" name="Textfeld 31">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cxnSp>
        <p:nvCxnSpPr>
          <p:cNvPr id="34" name="Gerader Verbinder 33">
            <a:extLst>
              <a:ext uri="{FF2B5EF4-FFF2-40B4-BE49-F238E27FC236}">
                <a16:creationId xmlns:a16="http://schemas.microsoft.com/office/drawing/2014/main" id="{9F9C0F81-EAD7-4569-A4A3-D3689E3D055F}"/>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useBgFill="1">
        <p:nvSpPr>
          <p:cNvPr id="49" name="left mask">
            <a:extLst>
              <a:ext uri="{FF2B5EF4-FFF2-40B4-BE49-F238E27FC236}">
                <a16:creationId xmlns:a16="http://schemas.microsoft.com/office/drawing/2014/main" id="{550EF469-FF2E-48C9-A956-FA4B73B75C36}"/>
              </a:ext>
            </a:extLst>
          </p:cNvPr>
          <p:cNvSpPr/>
          <p:nvPr/>
        </p:nvSpPr>
        <p:spPr bwMode="auto">
          <a:xfrm>
            <a:off x="5788340" y="1036977"/>
            <a:ext cx="687832" cy="1323036"/>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Datumsplatzhalter 1">
            <a:extLst>
              <a:ext uri="{FF2B5EF4-FFF2-40B4-BE49-F238E27FC236}">
                <a16:creationId xmlns:a16="http://schemas.microsoft.com/office/drawing/2014/main" id="{A2240D63-1040-4365-A487-4CD5B310755C}"/>
              </a:ext>
            </a:extLst>
          </p:cNvPr>
          <p:cNvSpPr>
            <a:spLocks noGrp="1"/>
          </p:cNvSpPr>
          <p:nvPr>
            <p:ph type="dt" sz="half" idx="10"/>
          </p:nvPr>
        </p:nvSpPr>
        <p:spPr/>
        <p:txBody>
          <a:bodyPr/>
          <a:lstStyle/>
          <a:p>
            <a:fld id="{4C3F2C8B-BFDB-4DB2-8412-CD9E36C07FE0}" type="datetime1">
              <a:rPr lang="en-GB" smtClean="0"/>
              <a:t>03/06/2021</a:t>
            </a:fld>
            <a:endParaRPr lang="de-CH"/>
          </a:p>
        </p:txBody>
      </p:sp>
      <p:sp>
        <p:nvSpPr>
          <p:cNvPr id="3" name="Fußzeilenplatzhalter 2">
            <a:extLst>
              <a:ext uri="{FF2B5EF4-FFF2-40B4-BE49-F238E27FC236}">
                <a16:creationId xmlns:a16="http://schemas.microsoft.com/office/drawing/2014/main" id="{CB826259-A1F0-44E6-92FF-BE5F7AB40ECE}"/>
              </a:ext>
            </a:extLst>
          </p:cNvPr>
          <p:cNvSpPr>
            <a:spLocks noGrp="1"/>
          </p:cNvSpPr>
          <p:nvPr>
            <p:ph type="ftr" sz="quarter" idx="11"/>
          </p:nvPr>
        </p:nvSpPr>
        <p:spPr/>
        <p:txBody>
          <a:bodyPr/>
          <a:lstStyle/>
          <a:p>
            <a:r>
              <a:rPr lang="de-CH" dirty="0"/>
              <a:t>Roman Studer, Alexandre Rau</a:t>
            </a:r>
          </a:p>
        </p:txBody>
      </p:sp>
      <p:sp>
        <p:nvSpPr>
          <p:cNvPr id="4" name="Foliennummernplatzhalter 3">
            <a:extLst>
              <a:ext uri="{FF2B5EF4-FFF2-40B4-BE49-F238E27FC236}">
                <a16:creationId xmlns:a16="http://schemas.microsoft.com/office/drawing/2014/main" id="{34493D4C-44E0-4D10-A1F9-C1E80DCAD65B}"/>
              </a:ext>
            </a:extLst>
          </p:cNvPr>
          <p:cNvSpPr>
            <a:spLocks noGrp="1"/>
          </p:cNvSpPr>
          <p:nvPr>
            <p:ph type="sldNum" sz="quarter" idx="12"/>
          </p:nvPr>
        </p:nvSpPr>
        <p:spPr/>
        <p:txBody>
          <a:bodyPr/>
          <a:lstStyle/>
          <a:p>
            <a:fld id="{2FD792E3-E401-4E03-A367-A0CE4F17704C}" type="slidenum">
              <a:rPr lang="de-CH" smtClean="0"/>
              <a:t>3</a:t>
            </a:fld>
            <a:endParaRPr lang="de-CH"/>
          </a:p>
        </p:txBody>
      </p:sp>
      <p:sp>
        <p:nvSpPr>
          <p:cNvPr id="25" name="Freeform 11">
            <a:extLst>
              <a:ext uri="{FF2B5EF4-FFF2-40B4-BE49-F238E27FC236}">
                <a16:creationId xmlns:a16="http://schemas.microsoft.com/office/drawing/2014/main" id="{B9F820E8-0851-48FA-A289-1A21AB6D9B4D}"/>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7" name="Freeform 11">
            <a:extLst>
              <a:ext uri="{FF2B5EF4-FFF2-40B4-BE49-F238E27FC236}">
                <a16:creationId xmlns:a16="http://schemas.microsoft.com/office/drawing/2014/main" id="{E66C77AF-0844-45A0-A186-05F044102D84}"/>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33" name="Freeform 11">
            <a:extLst>
              <a:ext uri="{FF2B5EF4-FFF2-40B4-BE49-F238E27FC236}">
                <a16:creationId xmlns:a16="http://schemas.microsoft.com/office/drawing/2014/main" id="{A4B66FAA-34AD-4F98-99D8-1D064FB5F694}"/>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35" name="Freeform 11">
            <a:extLst>
              <a:ext uri="{FF2B5EF4-FFF2-40B4-BE49-F238E27FC236}">
                <a16:creationId xmlns:a16="http://schemas.microsoft.com/office/drawing/2014/main" id="{BF0CC63F-E044-4A77-9F1F-0A8A26F1FFCB}"/>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36" name="Gerader Verbinder 11">
            <a:extLst>
              <a:ext uri="{FF2B5EF4-FFF2-40B4-BE49-F238E27FC236}">
                <a16:creationId xmlns:a16="http://schemas.microsoft.com/office/drawing/2014/main" id="{2033FFA8-D266-498A-9040-70B42AB844D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Gerader Verbinder 20">
            <a:extLst>
              <a:ext uri="{FF2B5EF4-FFF2-40B4-BE49-F238E27FC236}">
                <a16:creationId xmlns:a16="http://schemas.microsoft.com/office/drawing/2014/main" id="{8681C8FF-4DDF-409C-B855-0722AAAF680E}"/>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Gerader Verbinder 21">
            <a:extLst>
              <a:ext uri="{FF2B5EF4-FFF2-40B4-BE49-F238E27FC236}">
                <a16:creationId xmlns:a16="http://schemas.microsoft.com/office/drawing/2014/main" id="{387AFA38-A6B6-4B08-907D-F3C2687179FF}"/>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Gerader Verbinder 22">
            <a:extLst>
              <a:ext uri="{FF2B5EF4-FFF2-40B4-BE49-F238E27FC236}">
                <a16:creationId xmlns:a16="http://schemas.microsoft.com/office/drawing/2014/main" id="{D17E836F-6A4C-44BD-BDD8-AA56164D7675}"/>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Gerader Verbinder 23">
            <a:extLst>
              <a:ext uri="{FF2B5EF4-FFF2-40B4-BE49-F238E27FC236}">
                <a16:creationId xmlns:a16="http://schemas.microsoft.com/office/drawing/2014/main" id="{20B66242-2536-4BCF-BF4A-3E4F01B90D71}"/>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Gerader Verbinder 25">
            <a:extLst>
              <a:ext uri="{FF2B5EF4-FFF2-40B4-BE49-F238E27FC236}">
                <a16:creationId xmlns:a16="http://schemas.microsoft.com/office/drawing/2014/main" id="{22419D88-2F59-4A2D-859E-481BCDCB8AC3}"/>
              </a:ext>
            </a:extLst>
          </p:cNvPr>
          <p:cNvCxnSpPr>
            <a:cxnSpLocks/>
          </p:cNvCxnSpPr>
          <p:nvPr/>
        </p:nvCxnSpPr>
        <p:spPr>
          <a:xfrm>
            <a:off x="-1163217"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Freeform 11">
            <a:extLst>
              <a:ext uri="{FF2B5EF4-FFF2-40B4-BE49-F238E27FC236}">
                <a16:creationId xmlns:a16="http://schemas.microsoft.com/office/drawing/2014/main" id="{366CDF49-7790-4E68-8D6D-3F9B0C48BA79}"/>
              </a:ext>
            </a:extLst>
          </p:cNvPr>
          <p:cNvSpPr/>
          <p:nvPr/>
        </p:nvSpPr>
        <p:spPr>
          <a:xfrm>
            <a:off x="1512507"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43" name="Textfeld 28">
            <a:extLst>
              <a:ext uri="{FF2B5EF4-FFF2-40B4-BE49-F238E27FC236}">
                <a16:creationId xmlns:a16="http://schemas.microsoft.com/office/drawing/2014/main" id="{21E7AB91-1066-4F50-8E3F-595F0840DBCE}"/>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4" name="Textfeld 29">
            <a:extLst>
              <a:ext uri="{FF2B5EF4-FFF2-40B4-BE49-F238E27FC236}">
                <a16:creationId xmlns:a16="http://schemas.microsoft.com/office/drawing/2014/main" id="{0C327C4B-615A-4167-9141-E6ACCE18B9E9}"/>
              </a:ext>
            </a:extLst>
          </p:cNvPr>
          <p:cNvSpPr txBox="1"/>
          <p:nvPr/>
        </p:nvSpPr>
        <p:spPr>
          <a:xfrm>
            <a:off x="3860242" y="482179"/>
            <a:ext cx="1535370" cy="261610"/>
          </a:xfrm>
          <a:prstGeom prst="rect">
            <a:avLst/>
          </a:prstGeom>
          <a:noFill/>
        </p:spPr>
        <p:txBody>
          <a:bodyPr wrap="square" rtlCol="0">
            <a:spAutoFit/>
          </a:bodyPr>
          <a:lstStyle/>
          <a:p>
            <a:pPr algn="ct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de-CH"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5" name="Textfeld 30">
            <a:extLst>
              <a:ext uri="{FF2B5EF4-FFF2-40B4-BE49-F238E27FC236}">
                <a16:creationId xmlns:a16="http://schemas.microsoft.com/office/drawing/2014/main" id="{59C98D06-0E41-4D9C-B674-59B5933E0B76}"/>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6" name="Textfeld 31">
            <a:extLst>
              <a:ext uri="{FF2B5EF4-FFF2-40B4-BE49-F238E27FC236}">
                <a16:creationId xmlns:a16="http://schemas.microsoft.com/office/drawing/2014/main" id="{8A812A63-75EB-4E44-9B8B-26460FC8EA2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a:t>
            </a: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cxnSp>
        <p:nvCxnSpPr>
          <p:cNvPr id="47" name="Gerader Verbinder 33">
            <a:extLst>
              <a:ext uri="{FF2B5EF4-FFF2-40B4-BE49-F238E27FC236}">
                <a16:creationId xmlns:a16="http://schemas.microsoft.com/office/drawing/2014/main" id="{EB694991-AA39-4AD5-9B71-99725B95C6A2}"/>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50" name="Rechteck 107">
            <a:extLst>
              <a:ext uri="{FF2B5EF4-FFF2-40B4-BE49-F238E27FC236}">
                <a16:creationId xmlns:a16="http://schemas.microsoft.com/office/drawing/2014/main" id="{20A4A497-E855-489B-AC71-961114F73187}"/>
              </a:ext>
            </a:extLst>
          </p:cNvPr>
          <p:cNvSpPr/>
          <p:nvPr/>
        </p:nvSpPr>
        <p:spPr>
          <a:xfrm>
            <a:off x="7070089" y="4374270"/>
            <a:ext cx="4725965" cy="1434654"/>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55" name="Picture 8">
            <a:extLst>
              <a:ext uri="{FF2B5EF4-FFF2-40B4-BE49-F238E27FC236}">
                <a16:creationId xmlns:a16="http://schemas.microsoft.com/office/drawing/2014/main" id="{046797B6-3097-481B-9125-A8DF59021C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6059" r="26059"/>
          <a:stretch/>
        </p:blipFill>
        <p:spPr bwMode="auto">
          <a:xfrm>
            <a:off x="9968841" y="1142462"/>
            <a:ext cx="1963985" cy="2734517"/>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6">
            <a:extLst>
              <a:ext uri="{FF2B5EF4-FFF2-40B4-BE49-F238E27FC236}">
                <a16:creationId xmlns:a16="http://schemas.microsoft.com/office/drawing/2014/main" id="{5096A3A0-F681-4AA5-AC1F-47A37744BB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3181" b="3181"/>
          <a:stretch/>
        </p:blipFill>
        <p:spPr bwMode="auto">
          <a:xfrm>
            <a:off x="5056360" y="3761605"/>
            <a:ext cx="1716942" cy="2411560"/>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08D0EE52-AA7C-4B2B-9AAF-27E93DD9E8AA}"/>
              </a:ext>
            </a:extLst>
          </p:cNvPr>
          <p:cNvSpPr txBox="1"/>
          <p:nvPr/>
        </p:nvSpPr>
        <p:spPr>
          <a:xfrm>
            <a:off x="4991705" y="2541818"/>
            <a:ext cx="3830015" cy="1077218"/>
          </a:xfrm>
          <a:prstGeom prst="rect">
            <a:avLst/>
          </a:prstGeom>
          <a:noFill/>
        </p:spPr>
        <p:txBody>
          <a:bodyPr wrap="square" rtlCol="0">
            <a:spAutoFit/>
          </a:bodyPr>
          <a:lstStyle/>
          <a:p>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Modelling</a:t>
            </a:r>
          </a:p>
          <a:p>
            <a:endPar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Target</a:t>
            </a:r>
          </a:p>
          <a:p>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Results</a:t>
            </a:r>
            <a:endPar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p:txBody>
      </p:sp>
      <p:sp>
        <p:nvSpPr>
          <p:cNvPr id="59" name="TextBox 58">
            <a:extLst>
              <a:ext uri="{FF2B5EF4-FFF2-40B4-BE49-F238E27FC236}">
                <a16:creationId xmlns:a16="http://schemas.microsoft.com/office/drawing/2014/main" id="{1A0328A1-F383-4AF6-A641-A0D09A61952A}"/>
              </a:ext>
            </a:extLst>
          </p:cNvPr>
          <p:cNvSpPr txBox="1"/>
          <p:nvPr/>
        </p:nvSpPr>
        <p:spPr>
          <a:xfrm>
            <a:off x="201539" y="4011018"/>
            <a:ext cx="3830015" cy="1508105"/>
          </a:xfrm>
          <a:prstGeom prst="rect">
            <a:avLst/>
          </a:prstGeom>
          <a:noFill/>
        </p:spPr>
        <p:txBody>
          <a:bodyPr wrap="square" rtlCol="0">
            <a:spAutoFit/>
          </a:bodyPr>
          <a:lstStyle/>
          <a:p>
            <a:r>
              <a:rPr lang="de-CH" sz="18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Preprocessing</a:t>
            </a:r>
            <a:br>
              <a:rPr lang="de-CH" sz="18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br>
            <a:endPar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Old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preprocessing</a:t>
            </a:r>
            <a:endPar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Re-</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used</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and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new</a:t>
            </a:r>
            <a:endPar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Reasoning</a:t>
            </a:r>
            <a:endPar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New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preprocessing</a:t>
            </a:r>
            <a:endPar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p:txBody>
      </p:sp>
      <p:sp>
        <p:nvSpPr>
          <p:cNvPr id="60" name="TextBox 59">
            <a:extLst>
              <a:ext uri="{FF2B5EF4-FFF2-40B4-BE49-F238E27FC236}">
                <a16:creationId xmlns:a16="http://schemas.microsoft.com/office/drawing/2014/main" id="{3EFB97C2-02E9-41F4-A118-B554E5BB4D3B}"/>
              </a:ext>
            </a:extLst>
          </p:cNvPr>
          <p:cNvSpPr txBox="1"/>
          <p:nvPr/>
        </p:nvSpPr>
        <p:spPr>
          <a:xfrm>
            <a:off x="8239760" y="3960458"/>
            <a:ext cx="3750701" cy="1292662"/>
          </a:xfrm>
          <a:prstGeom prst="rect">
            <a:avLst/>
          </a:prstGeom>
          <a:noFill/>
        </p:spPr>
        <p:txBody>
          <a:bodyPr wrap="square" rtlCol="0">
            <a:spAutoFit/>
          </a:bodyPr>
          <a:lstStyle/>
          <a:p>
            <a:pPr algn="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Next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steps</a:t>
            </a:r>
            <a:endPar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pPr algn="r"/>
            <a:endPar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pPr algn="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Tuning</a:t>
            </a:r>
          </a:p>
          <a:p>
            <a:pPr algn="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Alternative Methods</a:t>
            </a:r>
          </a:p>
          <a:p>
            <a:pPr algn="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Documentation</a:t>
            </a:r>
            <a:endPar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p:txBody>
      </p:sp>
    </p:spTree>
    <p:extLst>
      <p:ext uri="{BB962C8B-B14F-4D97-AF65-F5344CB8AC3E}">
        <p14:creationId xmlns:p14="http://schemas.microsoft.com/office/powerpoint/2010/main" val="414119301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22" presetClass="entr" presetSubtype="8"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22" presetClass="entr" presetSubtype="8"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par>
                          <p:cTn id="24" fill="hold">
                            <p:stCondLst>
                              <p:cond delay="1500"/>
                            </p:stCondLst>
                            <p:childTnLst>
                              <p:par>
                                <p:cTn id="25" presetID="1"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22" presetClass="entr" presetSubtype="8"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22" presetClass="entr" presetSubtype="8"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par>
                                <p:cTn id="40" presetID="22" presetClass="entr" presetSubtype="8"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750"/>
                                        <p:tgtEl>
                                          <p:spTgt spid="26"/>
                                        </p:tgtEl>
                                      </p:cBhvr>
                                    </p:animEffect>
                                  </p:childTnLst>
                                </p:cTn>
                              </p:par>
                            </p:childTnLst>
                          </p:cTn>
                        </p:par>
                        <p:par>
                          <p:cTn id="43" fill="hold">
                            <p:stCondLst>
                              <p:cond delay="2750"/>
                            </p:stCondLst>
                            <p:childTnLst>
                              <p:par>
                                <p:cTn id="44" presetID="1" presetClass="entr" presetSubtype="0" fill="hold" grpId="0" nodeType="after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par>
                                <p:cTn id="46" presetID="22" presetClass="entr" presetSubtype="8" fill="hold"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500"/>
                                        <p:tgtEl>
                                          <p:spTgt spid="40"/>
                                        </p:tgtEl>
                                      </p:cBhvr>
                                    </p:animEffect>
                                  </p:childTnLst>
                                </p:cTn>
                              </p:par>
                            </p:childTnLst>
                          </p:cTn>
                        </p:par>
                        <p:par>
                          <p:cTn id="49" fill="hold">
                            <p:stCondLst>
                              <p:cond delay="3250"/>
                            </p:stCondLst>
                            <p:childTnLst>
                              <p:par>
                                <p:cTn id="50" presetID="1" presetClass="entr" presetSubtype="0" fill="hold" grpId="0" nodeType="after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43"/>
                                        </p:tgtEl>
                                        <p:attrNameLst>
                                          <p:attrName>style.visibility</p:attrName>
                                        </p:attrNameLst>
                                      </p:cBhvr>
                                      <p:to>
                                        <p:strVal val="visible"/>
                                      </p:to>
                                    </p:set>
                                  </p:childTnLst>
                                </p:cTn>
                              </p:par>
                              <p:par>
                                <p:cTn id="54" presetID="22" presetClass="entr" presetSubtype="8" fill="hold" nodeType="with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wipe(left)">
                                      <p:cBhvr>
                                        <p:cTn id="56" dur="500"/>
                                        <p:tgtEl>
                                          <p:spTgt spid="36"/>
                                        </p:tgtEl>
                                      </p:cBhvr>
                                    </p:animEffect>
                                  </p:childTnLst>
                                </p:cTn>
                              </p:par>
                            </p:childTnLst>
                          </p:cTn>
                        </p:par>
                        <p:par>
                          <p:cTn id="57" fill="hold">
                            <p:stCondLst>
                              <p:cond delay="3750"/>
                            </p:stCondLst>
                            <p:childTnLst>
                              <p:par>
                                <p:cTn id="58" presetID="1" presetClass="entr" presetSubtype="0" fill="hold" grpId="0" nodeType="afterEffect">
                                  <p:stCondLst>
                                    <p:cond delay="0"/>
                                  </p:stCondLst>
                                  <p:childTnLst>
                                    <p:set>
                                      <p:cBhvr>
                                        <p:cTn id="59" dur="1" fill="hold">
                                          <p:stCondLst>
                                            <p:cond delay="0"/>
                                          </p:stCondLst>
                                        </p:cTn>
                                        <p:tgtEl>
                                          <p:spTgt spid="27"/>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44"/>
                                        </p:tgtEl>
                                        <p:attrNameLst>
                                          <p:attrName>style.visibility</p:attrName>
                                        </p:attrNameLst>
                                      </p:cBhvr>
                                      <p:to>
                                        <p:strVal val="visible"/>
                                      </p:to>
                                    </p:set>
                                  </p:childTnLst>
                                </p:cTn>
                              </p:par>
                              <p:par>
                                <p:cTn id="62" presetID="22" presetClass="entr" presetSubtype="8" fill="hold"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wipe(left)">
                                      <p:cBhvr>
                                        <p:cTn id="64" dur="500"/>
                                        <p:tgtEl>
                                          <p:spTgt spid="37"/>
                                        </p:tgtEl>
                                      </p:cBhvr>
                                    </p:animEffect>
                                  </p:childTnLst>
                                </p:cTn>
                              </p:par>
                            </p:childTnLst>
                          </p:cTn>
                        </p:par>
                        <p:par>
                          <p:cTn id="65" fill="hold">
                            <p:stCondLst>
                              <p:cond delay="4250"/>
                            </p:stCondLst>
                            <p:childTnLst>
                              <p:par>
                                <p:cTn id="66" presetID="1" presetClass="entr" presetSubtype="0" fill="hold" grpId="0" nodeType="afterEffect">
                                  <p:stCondLst>
                                    <p:cond delay="0"/>
                                  </p:stCondLst>
                                  <p:childTnLst>
                                    <p:set>
                                      <p:cBhvr>
                                        <p:cTn id="67" dur="1" fill="hold">
                                          <p:stCondLst>
                                            <p:cond delay="0"/>
                                          </p:stCondLst>
                                        </p:cTn>
                                        <p:tgtEl>
                                          <p:spTgt spid="3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5"/>
                                        </p:tgtEl>
                                        <p:attrNameLst>
                                          <p:attrName>style.visibility</p:attrName>
                                        </p:attrNameLst>
                                      </p:cBhvr>
                                      <p:to>
                                        <p:strVal val="visible"/>
                                      </p:to>
                                    </p:set>
                                  </p:childTnLst>
                                </p:cTn>
                              </p:par>
                              <p:par>
                                <p:cTn id="70" presetID="22" presetClass="entr" presetSubtype="8" fill="hold" nodeType="with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wipe(left)">
                                      <p:cBhvr>
                                        <p:cTn id="72" dur="500"/>
                                        <p:tgtEl>
                                          <p:spTgt spid="38"/>
                                        </p:tgtEl>
                                      </p:cBhvr>
                                    </p:animEffect>
                                  </p:childTnLst>
                                </p:cTn>
                              </p:par>
                            </p:childTnLst>
                          </p:cTn>
                        </p:par>
                        <p:par>
                          <p:cTn id="73" fill="hold">
                            <p:stCondLst>
                              <p:cond delay="4750"/>
                            </p:stCondLst>
                            <p:childTnLst>
                              <p:par>
                                <p:cTn id="74" presetID="1" presetClass="entr" presetSubtype="0"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46"/>
                                        </p:tgtEl>
                                        <p:attrNameLst>
                                          <p:attrName>style.visibility</p:attrName>
                                        </p:attrNameLst>
                                      </p:cBhvr>
                                      <p:to>
                                        <p:strVal val="visible"/>
                                      </p:to>
                                    </p:set>
                                  </p:childTnLst>
                                </p:cTn>
                              </p:par>
                              <p:par>
                                <p:cTn id="78" presetID="22" presetClass="entr" presetSubtype="8" fill="hold" nodeType="with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wipe(left)">
                                      <p:cBhvr>
                                        <p:cTn id="80" dur="500"/>
                                        <p:tgtEl>
                                          <p:spTgt spid="39"/>
                                        </p:tgtEl>
                                      </p:cBhvr>
                                    </p:animEffect>
                                  </p:childTnLst>
                                </p:cTn>
                              </p:par>
                              <p:par>
                                <p:cTn id="81" presetID="22" presetClass="entr" presetSubtype="8" fill="hold" nodeType="with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wipe(left)">
                                      <p:cBhvr>
                                        <p:cTn id="83" dur="750"/>
                                        <p:tgtEl>
                                          <p:spTgt spid="41"/>
                                        </p:tgtEl>
                                      </p:cBhvr>
                                    </p:animEffect>
                                  </p:childTnLst>
                                </p:cTn>
                              </p:par>
                            </p:childTnLst>
                          </p:cTn>
                        </p:par>
                        <p:par>
                          <p:cTn id="84" fill="hold">
                            <p:stCondLst>
                              <p:cond delay="5500"/>
                            </p:stCondLst>
                            <p:childTnLst>
                              <p:par>
                                <p:cTn id="85" presetID="1" presetClass="entr" presetSubtype="0" fill="hold" grpId="0" nodeType="afterEffect">
                                  <p:stCondLst>
                                    <p:cond delay="0"/>
                                  </p:stCondLst>
                                  <p:childTnLst>
                                    <p:set>
                                      <p:cBhvr>
                                        <p:cTn id="86" dur="1" fill="hold">
                                          <p:stCondLst>
                                            <p:cond delay="0"/>
                                          </p:stCondLst>
                                        </p:cTn>
                                        <p:tgtEl>
                                          <p:spTgt spid="4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0" presetClass="exit" presetSubtype="0" fill="hold" grpId="0" nodeType="clickEffect">
                                  <p:stCondLst>
                                    <p:cond delay="0"/>
                                  </p:stCondLst>
                                  <p:childTnLst>
                                    <p:animEffect transition="out" filter="fade">
                                      <p:cBhvr>
                                        <p:cTn id="90" dur="500"/>
                                        <p:tgtEl>
                                          <p:spTgt spid="50"/>
                                        </p:tgtEl>
                                      </p:cBhvr>
                                    </p:animEffect>
                                    <p:set>
                                      <p:cBhvr>
                                        <p:cTn id="91" dur="1" fill="hold">
                                          <p:stCondLst>
                                            <p:cond delay="49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28" grpId="0" animBg="1"/>
      <p:bldP spid="29" grpId="0"/>
      <p:bldP spid="30" grpId="0"/>
      <p:bldP spid="31" grpId="0"/>
      <p:bldP spid="32" grpId="0"/>
      <p:bldP spid="25" grpId="0" animBg="1"/>
      <p:bldP spid="27" grpId="0" animBg="1"/>
      <p:bldP spid="33" grpId="0" animBg="1"/>
      <p:bldP spid="35" grpId="0" animBg="1"/>
      <p:bldP spid="42" grpId="0" animBg="1"/>
      <p:bldP spid="43" grpId="0"/>
      <p:bldP spid="44" grpId="0"/>
      <p:bldP spid="45" grpId="0"/>
      <p:bldP spid="46" grpId="0"/>
      <p:bldP spid="5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Gerader Verbinder 8">
            <a:extLst>
              <a:ext uri="{FF2B5EF4-FFF2-40B4-BE49-F238E27FC236}">
                <a16:creationId xmlns:a16="http://schemas.microsoft.com/office/drawing/2014/main" id="{B7423E7E-B0E7-421E-BDF7-C1096B421D58}"/>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66E32951-9562-484A-9A4B-B9E9F4E19CF1}"/>
              </a:ext>
            </a:extLst>
          </p:cNvPr>
          <p:cNvCxnSpPr/>
          <p:nvPr/>
        </p:nvCxnSpPr>
        <p:spPr>
          <a:xfrm>
            <a:off x="-10274"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31" name="Textfeld 30">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de-CH"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2" name="Textfeld 31">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6" name="Textfeld 35">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1" name="Textfeld 40">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 name="Datumsplatzhalter 1">
            <a:extLst>
              <a:ext uri="{FF2B5EF4-FFF2-40B4-BE49-F238E27FC236}">
                <a16:creationId xmlns:a16="http://schemas.microsoft.com/office/drawing/2014/main" id="{E2F95D5B-9120-4E2F-9120-625F5ED6665C}"/>
              </a:ext>
            </a:extLst>
          </p:cNvPr>
          <p:cNvSpPr>
            <a:spLocks noGrp="1"/>
          </p:cNvSpPr>
          <p:nvPr>
            <p:ph type="dt" sz="half" idx="10"/>
          </p:nvPr>
        </p:nvSpPr>
        <p:spPr/>
        <p:txBody>
          <a:bodyPr/>
          <a:lstStyle/>
          <a:p>
            <a:fld id="{76FBC214-A102-40A2-9BF9-8892C6F5CF17}" type="datetime1">
              <a:rPr lang="en-GB" smtClean="0"/>
              <a:t>03/06/2021</a:t>
            </a:fld>
            <a:endParaRPr lang="de-CH"/>
          </a:p>
        </p:txBody>
      </p:sp>
      <p:sp>
        <p:nvSpPr>
          <p:cNvPr id="3" name="Fußzeilenplatzhalter 2">
            <a:extLst>
              <a:ext uri="{FF2B5EF4-FFF2-40B4-BE49-F238E27FC236}">
                <a16:creationId xmlns:a16="http://schemas.microsoft.com/office/drawing/2014/main" id="{205AFF50-793C-4825-8EB6-47B36D4EBD03}"/>
              </a:ext>
            </a:extLst>
          </p:cNvPr>
          <p:cNvSpPr>
            <a:spLocks noGrp="1"/>
          </p:cNvSpPr>
          <p:nvPr>
            <p:ph type="ftr" sz="quarter" idx="11"/>
          </p:nvPr>
        </p:nvSpPr>
        <p:spPr/>
        <p:txBody>
          <a:bodyPr/>
          <a:lstStyle/>
          <a:p>
            <a:r>
              <a:rPr lang="de-CH"/>
              <a:t>Roman Studer, Alexandre Rau</a:t>
            </a:r>
          </a:p>
        </p:txBody>
      </p:sp>
      <p:sp>
        <p:nvSpPr>
          <p:cNvPr id="14" name="Foliennummernplatzhalter 13">
            <a:extLst>
              <a:ext uri="{FF2B5EF4-FFF2-40B4-BE49-F238E27FC236}">
                <a16:creationId xmlns:a16="http://schemas.microsoft.com/office/drawing/2014/main" id="{3133B71A-2623-48AE-8137-3F974FFFA04F}"/>
              </a:ext>
            </a:extLst>
          </p:cNvPr>
          <p:cNvSpPr>
            <a:spLocks noGrp="1"/>
          </p:cNvSpPr>
          <p:nvPr>
            <p:ph type="sldNum" sz="quarter" idx="12"/>
          </p:nvPr>
        </p:nvSpPr>
        <p:spPr/>
        <p:txBody>
          <a:bodyPr/>
          <a:lstStyle/>
          <a:p>
            <a:fld id="{2FD792E3-E401-4E03-A367-A0CE4F17704C}" type="slidenum">
              <a:rPr lang="de-CH" smtClean="0"/>
              <a:t>4</a:t>
            </a:fld>
            <a:endParaRPr lang="de-CH"/>
          </a:p>
        </p:txBody>
      </p:sp>
      <p:sp>
        <p:nvSpPr>
          <p:cNvPr id="15" name="TextBox 14">
            <a:extLst>
              <a:ext uri="{FF2B5EF4-FFF2-40B4-BE49-F238E27FC236}">
                <a16:creationId xmlns:a16="http://schemas.microsoft.com/office/drawing/2014/main" id="{B4552A31-B1A6-4DE9-B847-49972F815DF9}"/>
              </a:ext>
            </a:extLst>
          </p:cNvPr>
          <p:cNvSpPr txBox="1"/>
          <p:nvPr/>
        </p:nvSpPr>
        <p:spPr>
          <a:xfrm>
            <a:off x="620652" y="1069601"/>
            <a:ext cx="2005051" cy="1015663"/>
          </a:xfrm>
          <a:prstGeom prst="rect">
            <a:avLst/>
          </a:prstGeom>
          <a:noFill/>
        </p:spPr>
        <p:txBody>
          <a:bodyPr wrap="square" rtlCol="0">
            <a:spAutoFit/>
          </a:bodyPr>
          <a:lstStyle/>
          <a:p>
            <a:r>
              <a:rPr lang="de-CH" sz="18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Data </a:t>
            </a:r>
            <a:r>
              <a:rPr lang="de-CH" sz="18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input</a:t>
            </a:r>
            <a:endParaRPr lang="de-CH" sz="18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pPr marL="285750" indent="-285750">
              <a:buFontTx/>
              <a:buChar char="-"/>
            </a:pP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Location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of</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file</a:t>
            </a:r>
            <a:endPar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pPr marL="285750" indent="-285750">
              <a:buFontTx/>
              <a:buChar char="-"/>
            </a:pP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Extension type</a:t>
            </a:r>
          </a:p>
          <a:p>
            <a:pPr marL="285750" indent="-285750">
              <a:buFontTx/>
              <a:buChar char="-"/>
            </a:pP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Return</a:t>
            </a:r>
            <a:endParaRPr lang="de-CH" sz="1400" dirty="0"/>
          </a:p>
        </p:txBody>
      </p:sp>
      <p:sp>
        <p:nvSpPr>
          <p:cNvPr id="25" name="TextBox 24">
            <a:extLst>
              <a:ext uri="{FF2B5EF4-FFF2-40B4-BE49-F238E27FC236}">
                <a16:creationId xmlns:a16="http://schemas.microsoft.com/office/drawing/2014/main" id="{F8A7DEED-50C2-4895-8F01-353B2BF60031}"/>
              </a:ext>
            </a:extLst>
          </p:cNvPr>
          <p:cNvSpPr txBox="1"/>
          <p:nvPr/>
        </p:nvSpPr>
        <p:spPr>
          <a:xfrm>
            <a:off x="731193" y="4496514"/>
            <a:ext cx="4745971" cy="800219"/>
          </a:xfrm>
          <a:prstGeom prst="rect">
            <a:avLst/>
          </a:prstGeom>
          <a:noFill/>
        </p:spPr>
        <p:txBody>
          <a:bodyPr wrap="square" rtlCol="0">
            <a:spAutoFit/>
          </a:bodyPr>
          <a:lstStyle/>
          <a:p>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Package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as</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is</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a:t>
            </a:r>
          </a:p>
          <a:p>
            <a:pPr marL="285750" indent="-285750">
              <a:buFontTx/>
              <a:buChar char="-"/>
            </a:pP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Single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function</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tweakable</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elements</a:t>
            </a:r>
            <a:endPar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pPr marL="285750" indent="-285750">
              <a:buFontTx/>
              <a:buChar char="-"/>
            </a:pP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Possibility</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to</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use</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step</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by</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step</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approach</a:t>
            </a:r>
            <a:endPar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p:txBody>
      </p:sp>
      <p:sp>
        <p:nvSpPr>
          <p:cNvPr id="28" name="TextBox 27">
            <a:extLst>
              <a:ext uri="{FF2B5EF4-FFF2-40B4-BE49-F238E27FC236}">
                <a16:creationId xmlns:a16="http://schemas.microsoft.com/office/drawing/2014/main" id="{98CF2871-2F25-4D11-AD3D-398BDA5E9D24}"/>
              </a:ext>
            </a:extLst>
          </p:cNvPr>
          <p:cNvSpPr txBox="1"/>
          <p:nvPr/>
        </p:nvSpPr>
        <p:spPr>
          <a:xfrm>
            <a:off x="9404879" y="4576347"/>
            <a:ext cx="2059709" cy="646331"/>
          </a:xfrm>
          <a:prstGeom prst="rect">
            <a:avLst/>
          </a:prstGeom>
          <a:noFill/>
        </p:spPr>
        <p:txBody>
          <a:bodyPr wrap="square" rtlCol="0">
            <a:spAutoFit/>
          </a:bodyPr>
          <a:lstStyle/>
          <a:p>
            <a:r>
              <a:rPr lang="de-CH" b="1" u="sng"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Result</a:t>
            </a:r>
            <a:r>
              <a:rPr lang="de-CH" b="1" u="sng"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b="1" u="sng"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of</a:t>
            </a:r>
            <a:r>
              <a:rPr lang="de-CH" b="1" u="sng"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b="1" u="sng"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preprocessing</a:t>
            </a:r>
            <a:endParaRPr lang="de-CH" b="1" u="sng"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p:txBody>
      </p:sp>
      <p:sp>
        <p:nvSpPr>
          <p:cNvPr id="34" name="TextBox 33">
            <a:extLst>
              <a:ext uri="{FF2B5EF4-FFF2-40B4-BE49-F238E27FC236}">
                <a16:creationId xmlns:a16="http://schemas.microsoft.com/office/drawing/2014/main" id="{E7333402-6530-4875-90E2-56B530E73A3F}"/>
              </a:ext>
            </a:extLst>
          </p:cNvPr>
          <p:cNvSpPr txBox="1"/>
          <p:nvPr/>
        </p:nvSpPr>
        <p:spPr>
          <a:xfrm>
            <a:off x="3716286" y="2966412"/>
            <a:ext cx="467788" cy="369332"/>
          </a:xfrm>
          <a:prstGeom prst="rect">
            <a:avLst/>
          </a:prstGeom>
          <a:noFill/>
        </p:spPr>
        <p:txBody>
          <a:bodyPr wrap="square" rtlCol="0">
            <a:spAutoFit/>
          </a:bodyPr>
          <a:lstStyle/>
          <a:p>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a:t>
            </a:r>
          </a:p>
        </p:txBody>
      </p:sp>
      <p:sp>
        <p:nvSpPr>
          <p:cNvPr id="35" name="TextBox 34">
            <a:extLst>
              <a:ext uri="{FF2B5EF4-FFF2-40B4-BE49-F238E27FC236}">
                <a16:creationId xmlns:a16="http://schemas.microsoft.com/office/drawing/2014/main" id="{660CDDE3-F07B-441B-9BA3-8E696989EB4A}"/>
              </a:ext>
            </a:extLst>
          </p:cNvPr>
          <p:cNvSpPr txBox="1"/>
          <p:nvPr/>
        </p:nvSpPr>
        <p:spPr>
          <a:xfrm>
            <a:off x="3089720" y="1392766"/>
            <a:ext cx="2586984" cy="369332"/>
          </a:xfrm>
          <a:prstGeom prst="rect">
            <a:avLst/>
          </a:prstGeom>
          <a:noFill/>
        </p:spPr>
        <p:txBody>
          <a:bodyPr wrap="square" rtlCol="0">
            <a:spAutoFit/>
          </a:bodyPr>
          <a:lstStyle/>
          <a:p>
            <a:r>
              <a:rPr lang="de-CH" sz="18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Column</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renaming</a:t>
            </a:r>
            <a:endParaRPr lang="de-CH" dirty="0"/>
          </a:p>
        </p:txBody>
      </p:sp>
      <p:sp>
        <p:nvSpPr>
          <p:cNvPr id="37" name="TextBox 36">
            <a:extLst>
              <a:ext uri="{FF2B5EF4-FFF2-40B4-BE49-F238E27FC236}">
                <a16:creationId xmlns:a16="http://schemas.microsoft.com/office/drawing/2014/main" id="{D629F60B-8E4A-4C80-94D6-DF71800ADF0F}"/>
              </a:ext>
            </a:extLst>
          </p:cNvPr>
          <p:cNvSpPr txBox="1"/>
          <p:nvPr/>
        </p:nvSpPr>
        <p:spPr>
          <a:xfrm>
            <a:off x="6092573" y="1258252"/>
            <a:ext cx="3040541" cy="646331"/>
          </a:xfrm>
          <a:prstGeom prst="rect">
            <a:avLst/>
          </a:prstGeom>
          <a:noFill/>
        </p:spPr>
        <p:txBody>
          <a:bodyPr wrap="square" rtlCol="0">
            <a:spAutoFit/>
          </a:bodyPr>
          <a:lstStyle/>
          <a:p>
            <a:r>
              <a:rPr lang="de-CH" sz="18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UOM </a:t>
            </a:r>
            <a:r>
              <a:rPr lang="de-CH" sz="18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adjustement</a:t>
            </a:r>
            <a:endParaRPr lang="de-CH" sz="18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r>
              <a:rPr lang="de-CH" dirty="0"/>
              <a:t>- Different UOM per </a:t>
            </a:r>
            <a:r>
              <a:rPr lang="de-CH" dirty="0" err="1"/>
              <a:t>column</a:t>
            </a:r>
            <a:endParaRPr lang="de-CH" dirty="0"/>
          </a:p>
        </p:txBody>
      </p:sp>
      <p:sp>
        <p:nvSpPr>
          <p:cNvPr id="38" name="TextBox 37">
            <a:extLst>
              <a:ext uri="{FF2B5EF4-FFF2-40B4-BE49-F238E27FC236}">
                <a16:creationId xmlns:a16="http://schemas.microsoft.com/office/drawing/2014/main" id="{25B28C72-8084-4432-ABC3-A33573C4A8F1}"/>
              </a:ext>
            </a:extLst>
          </p:cNvPr>
          <p:cNvSpPr txBox="1"/>
          <p:nvPr/>
        </p:nvSpPr>
        <p:spPr>
          <a:xfrm>
            <a:off x="9336891" y="1126561"/>
            <a:ext cx="2586984" cy="923330"/>
          </a:xfrm>
          <a:prstGeom prst="rect">
            <a:avLst/>
          </a:prstGeom>
          <a:noFill/>
        </p:spPr>
        <p:txBody>
          <a:bodyPr wrap="square" rtlCol="0">
            <a:spAutoFit/>
          </a:bodyPr>
          <a:lstStyle/>
          <a:p>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Removing</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columns</a:t>
            </a:r>
            <a:endPar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pPr marL="285750" indent="-285750">
              <a:buFontTx/>
              <a:buChar char="-"/>
            </a:pPr>
            <a:r>
              <a:rPr lang="de-CH" dirty="0"/>
              <a:t>Columns </a:t>
            </a:r>
            <a:r>
              <a:rPr lang="de-CH" dirty="0" err="1"/>
              <a:t>to</a:t>
            </a:r>
            <a:r>
              <a:rPr lang="de-CH" dirty="0"/>
              <a:t> </a:t>
            </a:r>
            <a:r>
              <a:rPr lang="de-CH" dirty="0" err="1"/>
              <a:t>remove</a:t>
            </a:r>
            <a:endParaRPr lang="de-CH" dirty="0"/>
          </a:p>
          <a:p>
            <a:pPr marL="285750" indent="-285750">
              <a:buFontTx/>
              <a:buChar char="-"/>
            </a:pPr>
            <a:r>
              <a:rPr lang="de-CH" dirty="0" err="1"/>
              <a:t>Based</a:t>
            </a:r>
            <a:r>
              <a:rPr lang="de-CH" dirty="0"/>
              <a:t> on....?</a:t>
            </a:r>
          </a:p>
        </p:txBody>
      </p:sp>
      <p:sp>
        <p:nvSpPr>
          <p:cNvPr id="40" name="TextBox 39">
            <a:extLst>
              <a:ext uri="{FF2B5EF4-FFF2-40B4-BE49-F238E27FC236}">
                <a16:creationId xmlns:a16="http://schemas.microsoft.com/office/drawing/2014/main" id="{74B851F5-6EF6-4C0B-BBDF-3E3EDC21A7CB}"/>
              </a:ext>
            </a:extLst>
          </p:cNvPr>
          <p:cNvSpPr txBox="1"/>
          <p:nvPr/>
        </p:nvSpPr>
        <p:spPr>
          <a:xfrm>
            <a:off x="329685" y="2550916"/>
            <a:ext cx="2586984" cy="1200329"/>
          </a:xfrm>
          <a:prstGeom prst="rect">
            <a:avLst/>
          </a:prstGeom>
          <a:noFill/>
        </p:spPr>
        <p:txBody>
          <a:bodyPr wrap="square" rtlCol="0">
            <a:spAutoFit/>
          </a:bodyPr>
          <a:lstStyle/>
          <a:p>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Hotencoding</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and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numerisation</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a:t>
            </a:r>
          </a:p>
          <a:p>
            <a:pPr marL="285750" indent="-285750">
              <a:buFontTx/>
              <a:buChar char="-"/>
            </a:pPr>
            <a:r>
              <a:rPr lang="de-CH" dirty="0" err="1"/>
              <a:t>Which</a:t>
            </a:r>
            <a:r>
              <a:rPr lang="de-CH" dirty="0"/>
              <a:t> </a:t>
            </a:r>
            <a:r>
              <a:rPr lang="de-CH" dirty="0" err="1"/>
              <a:t>features</a:t>
            </a:r>
            <a:endParaRPr lang="de-CH" dirty="0"/>
          </a:p>
          <a:p>
            <a:pPr marL="285750" indent="-285750">
              <a:buFontTx/>
              <a:buChar char="-"/>
            </a:pPr>
            <a:r>
              <a:rPr lang="de-CH" dirty="0" err="1"/>
              <a:t>How</a:t>
            </a:r>
            <a:r>
              <a:rPr lang="de-CH" dirty="0"/>
              <a:t>, </a:t>
            </a:r>
            <a:r>
              <a:rPr lang="de-CH" dirty="0" err="1"/>
              <a:t>based</a:t>
            </a:r>
            <a:r>
              <a:rPr lang="de-CH" dirty="0"/>
              <a:t> on </a:t>
            </a:r>
            <a:r>
              <a:rPr lang="de-CH" dirty="0" err="1"/>
              <a:t>what</a:t>
            </a:r>
            <a:endParaRPr lang="de-CH" dirty="0"/>
          </a:p>
        </p:txBody>
      </p:sp>
      <p:cxnSp>
        <p:nvCxnSpPr>
          <p:cNvPr id="17" name="Straight Arrow Connector 16">
            <a:extLst>
              <a:ext uri="{FF2B5EF4-FFF2-40B4-BE49-F238E27FC236}">
                <a16:creationId xmlns:a16="http://schemas.microsoft.com/office/drawing/2014/main" id="{C931018C-1A1E-4206-9D6F-E6EF0261EA21}"/>
              </a:ext>
            </a:extLst>
          </p:cNvPr>
          <p:cNvCxnSpPr>
            <a:cxnSpLocks/>
            <a:stCxn id="40" idx="3"/>
            <a:endCxn id="34" idx="1"/>
          </p:cNvCxnSpPr>
          <p:nvPr/>
        </p:nvCxnSpPr>
        <p:spPr>
          <a:xfrm flipV="1">
            <a:off x="2916669" y="3151078"/>
            <a:ext cx="799617"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20AB774-7C1E-414A-A2EE-40B5CF8A8F44}"/>
              </a:ext>
            </a:extLst>
          </p:cNvPr>
          <p:cNvCxnSpPr>
            <a:cxnSpLocks/>
            <a:stCxn id="35" idx="3"/>
            <a:endCxn id="37" idx="1"/>
          </p:cNvCxnSpPr>
          <p:nvPr/>
        </p:nvCxnSpPr>
        <p:spPr>
          <a:xfrm>
            <a:off x="5676704" y="1577432"/>
            <a:ext cx="415869" cy="3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2B6C5FE-9B95-4D2C-BEA6-A37A50F5E932}"/>
              </a:ext>
            </a:extLst>
          </p:cNvPr>
          <p:cNvCxnSpPr>
            <a:cxnSpLocks/>
            <a:stCxn id="37" idx="3"/>
            <a:endCxn id="38" idx="1"/>
          </p:cNvCxnSpPr>
          <p:nvPr/>
        </p:nvCxnSpPr>
        <p:spPr>
          <a:xfrm>
            <a:off x="9133114" y="1581418"/>
            <a:ext cx="203777" cy="6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76D7CC10-BF46-44FC-B23E-A2BF92C740B8}"/>
              </a:ext>
            </a:extLst>
          </p:cNvPr>
          <p:cNvCxnSpPr>
            <a:cxnSpLocks/>
            <a:stCxn id="38" idx="3"/>
            <a:endCxn id="40" idx="1"/>
          </p:cNvCxnSpPr>
          <p:nvPr/>
        </p:nvCxnSpPr>
        <p:spPr>
          <a:xfrm flipH="1">
            <a:off x="329685" y="1588226"/>
            <a:ext cx="11594190" cy="1562855"/>
          </a:xfrm>
          <a:prstGeom prst="bentConnector5">
            <a:avLst>
              <a:gd name="adj1" fmla="val -857"/>
              <a:gd name="adj2" fmla="val 45569"/>
              <a:gd name="adj3" fmla="val 101175"/>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990AC346-F323-4814-AAD7-4670A8794299}"/>
              </a:ext>
            </a:extLst>
          </p:cNvPr>
          <p:cNvSpPr txBox="1"/>
          <p:nvPr/>
        </p:nvSpPr>
        <p:spPr>
          <a:xfrm>
            <a:off x="4726860" y="2827394"/>
            <a:ext cx="2059709" cy="646331"/>
          </a:xfrm>
          <a:prstGeom prst="rect">
            <a:avLst/>
          </a:prstGeom>
          <a:noFill/>
        </p:spPr>
        <p:txBody>
          <a:bodyPr wrap="square" rtlCol="0">
            <a:spAutoFit/>
          </a:bodyPr>
          <a:lstStyle/>
          <a:p>
            <a:r>
              <a:rPr lang="de-CH" b="1" u="sng"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Result</a:t>
            </a:r>
            <a:r>
              <a:rPr lang="de-CH" b="1" u="sng"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b="1" u="sng"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of</a:t>
            </a:r>
            <a:r>
              <a:rPr lang="de-CH" b="1" u="sng"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b="1" u="sng"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preprocessing</a:t>
            </a:r>
            <a:endParaRPr lang="de-CH" b="1" u="sng"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p:txBody>
      </p:sp>
      <p:cxnSp>
        <p:nvCxnSpPr>
          <p:cNvPr id="73" name="Straight Arrow Connector 72">
            <a:extLst>
              <a:ext uri="{FF2B5EF4-FFF2-40B4-BE49-F238E27FC236}">
                <a16:creationId xmlns:a16="http://schemas.microsoft.com/office/drawing/2014/main" id="{2987F793-0001-4F2D-B73D-1EE2BDECC5A2}"/>
              </a:ext>
            </a:extLst>
          </p:cNvPr>
          <p:cNvCxnSpPr>
            <a:cxnSpLocks/>
            <a:stCxn id="34" idx="3"/>
            <a:endCxn id="71" idx="1"/>
          </p:cNvCxnSpPr>
          <p:nvPr/>
        </p:nvCxnSpPr>
        <p:spPr>
          <a:xfrm flipV="1">
            <a:off x="4184074" y="3150560"/>
            <a:ext cx="542786" cy="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16072C9-600A-4EAC-9F52-7D13312D654B}"/>
              </a:ext>
            </a:extLst>
          </p:cNvPr>
          <p:cNvCxnSpPr>
            <a:cxnSpLocks/>
            <a:stCxn id="25" idx="3"/>
            <a:endCxn id="28" idx="1"/>
          </p:cNvCxnSpPr>
          <p:nvPr/>
        </p:nvCxnSpPr>
        <p:spPr>
          <a:xfrm>
            <a:off x="5477164" y="4896624"/>
            <a:ext cx="3927715" cy="2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902FC0EA-A999-400B-BFB8-72F5188ECD8E}"/>
              </a:ext>
            </a:extLst>
          </p:cNvPr>
          <p:cNvCxnSpPr>
            <a:cxnSpLocks/>
            <a:stCxn id="15" idx="3"/>
            <a:endCxn id="35" idx="1"/>
          </p:cNvCxnSpPr>
          <p:nvPr/>
        </p:nvCxnSpPr>
        <p:spPr>
          <a:xfrm flipV="1">
            <a:off x="2625703" y="1577432"/>
            <a:ext cx="4640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07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5" grpId="0"/>
      <p:bldP spid="25" grpId="0"/>
      <p:bldP spid="28" grpId="0"/>
      <p:bldP spid="34" grpId="0"/>
      <p:bldP spid="35" grpId="0"/>
      <p:bldP spid="37" grpId="0"/>
      <p:bldP spid="38" grpId="0"/>
      <p:bldP spid="40" grpId="0"/>
      <p:bldP spid="7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Gerader Verbinder 22">
            <a:extLst>
              <a:ext uri="{FF2B5EF4-FFF2-40B4-BE49-F238E27FC236}">
                <a16:creationId xmlns:a16="http://schemas.microsoft.com/office/drawing/2014/main" id="{030EB4DA-F517-480B-BE76-18E1EE9C51FC}"/>
              </a:ext>
            </a:extLst>
          </p:cNvPr>
          <p:cNvCxnSpPr>
            <a:cxnSpLocks/>
          </p:cNvCxnSpPr>
          <p:nvPr/>
        </p:nvCxnSpPr>
        <p:spPr>
          <a:xfrm>
            <a:off x="4829214" y="3884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Freeform 11">
            <a:extLst>
              <a:ext uri="{FF2B5EF4-FFF2-40B4-BE49-F238E27FC236}">
                <a16:creationId xmlns:a16="http://schemas.microsoft.com/office/drawing/2014/main" id="{02E2E8EE-6F4A-4B19-8DD7-FEA4D9D12A4B}"/>
              </a:ext>
            </a:extLst>
          </p:cNvPr>
          <p:cNvSpPr/>
          <p:nvPr/>
        </p:nvSpPr>
        <p:spPr>
          <a:xfrm>
            <a:off x="1508486" y="2734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734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76685"/>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734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884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884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908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814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804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884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727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3EED2032-9D17-4E31-91D1-97D0DC67D30B}"/>
              </a:ext>
            </a:extLst>
          </p:cNvPr>
          <p:cNvCxnSpPr>
            <a:cxnSpLocks/>
          </p:cNvCxnSpPr>
          <p:nvPr/>
        </p:nvCxnSpPr>
        <p:spPr>
          <a:xfrm>
            <a:off x="4829214" y="385057"/>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reeform 11">
            <a:extLst>
              <a:ext uri="{FF2B5EF4-FFF2-40B4-BE49-F238E27FC236}">
                <a16:creationId xmlns:a16="http://schemas.microsoft.com/office/drawing/2014/main" id="{18AA73CA-54D4-466C-B4FC-8C098AA51CA1}"/>
              </a:ext>
            </a:extLst>
          </p:cNvPr>
          <p:cNvSpPr/>
          <p:nvPr/>
        </p:nvSpPr>
        <p:spPr>
          <a:xfrm>
            <a:off x="7514366" y="279618"/>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4" name="Gerader Verbinder 23">
            <a:extLst>
              <a:ext uri="{FF2B5EF4-FFF2-40B4-BE49-F238E27FC236}">
                <a16:creationId xmlns:a16="http://schemas.microsoft.com/office/drawing/2014/main" id="{E289A890-15D5-4082-AB77-AF164572E0C6}"/>
              </a:ext>
            </a:extLst>
          </p:cNvPr>
          <p:cNvCxnSpPr/>
          <p:nvPr/>
        </p:nvCxnSpPr>
        <p:spPr>
          <a:xfrm>
            <a:off x="0" y="9071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5" name="Textfeld 24">
            <a:extLst>
              <a:ext uri="{FF2B5EF4-FFF2-40B4-BE49-F238E27FC236}">
                <a16:creationId xmlns:a16="http://schemas.microsoft.com/office/drawing/2014/main" id="{3DB27C9D-3FF2-4F26-B56C-F4A50EAF6B23}"/>
              </a:ext>
            </a:extLst>
          </p:cNvPr>
          <p:cNvSpPr txBox="1"/>
          <p:nvPr/>
        </p:nvSpPr>
        <p:spPr>
          <a:xfrm>
            <a:off x="3860242" y="507579"/>
            <a:ext cx="1535370" cy="261610"/>
          </a:xfrm>
          <a:prstGeom prst="rect">
            <a:avLst/>
          </a:prstGeom>
          <a:noFill/>
        </p:spPr>
        <p:txBody>
          <a:bodyPr wrap="square" rtlCol="0">
            <a:spAutoFit/>
          </a:bodyPr>
          <a:lstStyle/>
          <a:p>
            <a:pPr algn="ct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de-CH"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6" name="Textfeld 25">
            <a:extLst>
              <a:ext uri="{FF2B5EF4-FFF2-40B4-BE49-F238E27FC236}">
                <a16:creationId xmlns:a16="http://schemas.microsoft.com/office/drawing/2014/main" id="{3634FFA6-ED34-48CE-B384-0390068621FD}"/>
              </a:ext>
            </a:extLst>
          </p:cNvPr>
          <p:cNvSpPr txBox="1"/>
          <p:nvPr/>
        </p:nvSpPr>
        <p:spPr>
          <a:xfrm>
            <a:off x="1106634" y="5115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7" name="Textfeld 26">
            <a:extLst>
              <a:ext uri="{FF2B5EF4-FFF2-40B4-BE49-F238E27FC236}">
                <a16:creationId xmlns:a16="http://schemas.microsoft.com/office/drawing/2014/main" id="{34152CA4-5636-4A36-8235-2C1F616D4DCB}"/>
              </a:ext>
            </a:extLst>
          </p:cNvPr>
          <p:cNvSpPr txBox="1"/>
          <p:nvPr/>
        </p:nvSpPr>
        <p:spPr>
          <a:xfrm>
            <a:off x="6822157" y="5066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8" name="Textfeld 27">
            <a:extLst>
              <a:ext uri="{FF2B5EF4-FFF2-40B4-BE49-F238E27FC236}">
                <a16:creationId xmlns:a16="http://schemas.microsoft.com/office/drawing/2014/main" id="{23A58E0A-2A45-40E6-8E3B-30FDCBF5DE00}"/>
              </a:ext>
            </a:extLst>
          </p:cNvPr>
          <p:cNvSpPr txBox="1"/>
          <p:nvPr/>
        </p:nvSpPr>
        <p:spPr>
          <a:xfrm>
            <a:off x="9876199" y="5167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9" name="Datumsplatzhalter 8">
            <a:extLst>
              <a:ext uri="{FF2B5EF4-FFF2-40B4-BE49-F238E27FC236}">
                <a16:creationId xmlns:a16="http://schemas.microsoft.com/office/drawing/2014/main" id="{25EFA918-2C4C-4130-8852-589972913B93}"/>
              </a:ext>
            </a:extLst>
          </p:cNvPr>
          <p:cNvSpPr>
            <a:spLocks noGrp="1"/>
          </p:cNvSpPr>
          <p:nvPr>
            <p:ph type="dt" sz="half" idx="10"/>
          </p:nvPr>
        </p:nvSpPr>
        <p:spPr/>
        <p:txBody>
          <a:bodyPr/>
          <a:lstStyle/>
          <a:p>
            <a:fld id="{3E0D62B3-D024-40DB-B196-B83DB830D8AF}" type="datetime1">
              <a:rPr lang="en-GB" smtClean="0"/>
              <a:t>03/06/2021</a:t>
            </a:fld>
            <a:endParaRPr lang="de-CH"/>
          </a:p>
        </p:txBody>
      </p:sp>
      <p:sp>
        <p:nvSpPr>
          <p:cNvPr id="14" name="Fußzeilenplatzhalter 13">
            <a:extLst>
              <a:ext uri="{FF2B5EF4-FFF2-40B4-BE49-F238E27FC236}">
                <a16:creationId xmlns:a16="http://schemas.microsoft.com/office/drawing/2014/main" id="{A0806151-8904-482B-9BF3-FC8A443D1B44}"/>
              </a:ext>
            </a:extLst>
          </p:cNvPr>
          <p:cNvSpPr>
            <a:spLocks noGrp="1"/>
          </p:cNvSpPr>
          <p:nvPr>
            <p:ph type="ftr" sz="quarter" idx="11"/>
          </p:nvPr>
        </p:nvSpPr>
        <p:spPr/>
        <p:txBody>
          <a:bodyPr/>
          <a:lstStyle/>
          <a:p>
            <a:r>
              <a:rPr lang="de-CH"/>
              <a:t>Roman Studer, Alexandre Rau</a:t>
            </a:r>
          </a:p>
        </p:txBody>
      </p:sp>
      <p:sp>
        <p:nvSpPr>
          <p:cNvPr id="15" name="Foliennummernplatzhalter 14">
            <a:extLst>
              <a:ext uri="{FF2B5EF4-FFF2-40B4-BE49-F238E27FC236}">
                <a16:creationId xmlns:a16="http://schemas.microsoft.com/office/drawing/2014/main" id="{36797F0B-AC2C-40DB-8097-EFBF9E80B31D}"/>
              </a:ext>
            </a:extLst>
          </p:cNvPr>
          <p:cNvSpPr>
            <a:spLocks noGrp="1"/>
          </p:cNvSpPr>
          <p:nvPr>
            <p:ph type="sldNum" sz="quarter" idx="12"/>
          </p:nvPr>
        </p:nvSpPr>
        <p:spPr>
          <a:xfrm>
            <a:off x="8755380" y="6470967"/>
            <a:ext cx="2743200" cy="365125"/>
          </a:xfrm>
        </p:spPr>
        <p:txBody>
          <a:bodyPr/>
          <a:lstStyle/>
          <a:p>
            <a:fld id="{2FD792E3-E401-4E03-A367-A0CE4F17704C}" type="slidenum">
              <a:rPr lang="de-CH" smtClean="0"/>
              <a:t>5</a:t>
            </a:fld>
            <a:endParaRPr lang="de-CH"/>
          </a:p>
        </p:txBody>
      </p:sp>
      <p:graphicFrame>
        <p:nvGraphicFramePr>
          <p:cNvPr id="17" name="Tabelle 16">
            <a:extLst>
              <a:ext uri="{FF2B5EF4-FFF2-40B4-BE49-F238E27FC236}">
                <a16:creationId xmlns:a16="http://schemas.microsoft.com/office/drawing/2014/main" id="{8613C5F3-7AFB-4B1E-8B05-B00A9B1FD655}"/>
              </a:ext>
            </a:extLst>
          </p:cNvPr>
          <p:cNvGraphicFramePr>
            <a:graphicFrameLocks noGrp="1"/>
          </p:cNvGraphicFramePr>
          <p:nvPr/>
        </p:nvGraphicFramePr>
        <p:xfrm>
          <a:off x="3190327" y="1975966"/>
          <a:ext cx="5586859" cy="2974852"/>
        </p:xfrm>
        <a:graphic>
          <a:graphicData uri="http://schemas.openxmlformats.org/drawingml/2006/table">
            <a:tbl>
              <a:tblPr>
                <a:tableStyleId>{69012ECD-51FC-41F1-AA8D-1B2483CD663E}</a:tableStyleId>
              </a:tblPr>
              <a:tblGrid>
                <a:gridCol w="1228725">
                  <a:extLst>
                    <a:ext uri="{9D8B030D-6E8A-4147-A177-3AD203B41FA5}">
                      <a16:colId xmlns:a16="http://schemas.microsoft.com/office/drawing/2014/main" val="1723738923"/>
                    </a:ext>
                  </a:extLst>
                </a:gridCol>
                <a:gridCol w="742950">
                  <a:extLst>
                    <a:ext uri="{9D8B030D-6E8A-4147-A177-3AD203B41FA5}">
                      <a16:colId xmlns:a16="http://schemas.microsoft.com/office/drawing/2014/main" val="2737737873"/>
                    </a:ext>
                  </a:extLst>
                </a:gridCol>
                <a:gridCol w="828675">
                  <a:extLst>
                    <a:ext uri="{9D8B030D-6E8A-4147-A177-3AD203B41FA5}">
                      <a16:colId xmlns:a16="http://schemas.microsoft.com/office/drawing/2014/main" val="4254226468"/>
                    </a:ext>
                  </a:extLst>
                </a:gridCol>
                <a:gridCol w="885825">
                  <a:extLst>
                    <a:ext uri="{9D8B030D-6E8A-4147-A177-3AD203B41FA5}">
                      <a16:colId xmlns:a16="http://schemas.microsoft.com/office/drawing/2014/main" val="461530403"/>
                    </a:ext>
                  </a:extLst>
                </a:gridCol>
                <a:gridCol w="574647">
                  <a:extLst>
                    <a:ext uri="{9D8B030D-6E8A-4147-A177-3AD203B41FA5}">
                      <a16:colId xmlns:a16="http://schemas.microsoft.com/office/drawing/2014/main" val="2458375099"/>
                    </a:ext>
                  </a:extLst>
                </a:gridCol>
                <a:gridCol w="608022">
                  <a:extLst>
                    <a:ext uri="{9D8B030D-6E8A-4147-A177-3AD203B41FA5}">
                      <a16:colId xmlns:a16="http://schemas.microsoft.com/office/drawing/2014/main" val="397925382"/>
                    </a:ext>
                  </a:extLst>
                </a:gridCol>
                <a:gridCol w="718015">
                  <a:extLst>
                    <a:ext uri="{9D8B030D-6E8A-4147-A177-3AD203B41FA5}">
                      <a16:colId xmlns:a16="http://schemas.microsoft.com/office/drawing/2014/main" val="4010150799"/>
                    </a:ext>
                  </a:extLst>
                </a:gridCol>
              </a:tblGrid>
              <a:tr h="260150">
                <a:tc>
                  <a:txBody>
                    <a:bodyPr/>
                    <a:lstStyle/>
                    <a:p>
                      <a:pPr algn="l" fontAlgn="b"/>
                      <a:r>
                        <a:rPr lang="en-AU" sz="1100" b="1" u="none" strike="noStrike" noProof="0" dirty="0">
                          <a:effectLst/>
                        </a:rPr>
                        <a:t>Multiclass Location</a:t>
                      </a:r>
                      <a:endParaRPr lang="en-AU" sz="1100" b="1"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r>
                        <a:rPr lang="en-AU" sz="1100" b="1" u="none" strike="noStrike" noProof="0" dirty="0">
                          <a:effectLst/>
                        </a:rPr>
                        <a:t>(Macro-F1)</a:t>
                      </a:r>
                      <a:endParaRPr lang="en-AU" sz="1100" b="1"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958793149"/>
                  </a:ext>
                </a:extLst>
              </a:tr>
              <a:tr h="348378">
                <a:tc>
                  <a:txBody>
                    <a:bodyPr/>
                    <a:lstStyle/>
                    <a:p>
                      <a:pPr algn="l" fontAlgn="b"/>
                      <a:r>
                        <a:rPr lang="en-AU" sz="1100" u="none" strike="noStrike" noProof="0">
                          <a:effectLst/>
                        </a:rPr>
                        <a:t> </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Baseline</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Decision Tree</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Random Forest</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KNN</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SVM</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MLP</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0534122"/>
                  </a:ext>
                </a:extLst>
              </a:tr>
              <a:tr h="249129">
                <a:tc>
                  <a:txBody>
                    <a:bodyPr/>
                    <a:lstStyle/>
                    <a:p>
                      <a:pPr algn="l" fontAlgn="b"/>
                      <a:r>
                        <a:rPr lang="en-AU" sz="1100" u="none" strike="noStrike" noProof="0">
                          <a:effectLst/>
                        </a:rPr>
                        <a:t>Complete Data</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0.24</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0.23</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0.28</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0.26</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0.21</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0.32</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2176529538"/>
                  </a:ext>
                </a:extLst>
              </a:tr>
              <a:tr h="249129">
                <a:tc>
                  <a:txBody>
                    <a:bodyPr/>
                    <a:lstStyle/>
                    <a:p>
                      <a:pPr algn="l" fontAlgn="b"/>
                      <a:r>
                        <a:rPr lang="en-AU" sz="1100" u="none" strike="noStrike" noProof="0" dirty="0">
                          <a:effectLst/>
                        </a:rPr>
                        <a:t>Male Data</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0.32</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0.25</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0.26</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0.26</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0.27</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0.3</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4029619377"/>
                  </a:ext>
                </a:extLst>
              </a:tr>
              <a:tr h="261586">
                <a:tc>
                  <a:txBody>
                    <a:bodyPr/>
                    <a:lstStyle/>
                    <a:p>
                      <a:pPr algn="l" fontAlgn="b"/>
                      <a:r>
                        <a:rPr lang="en-AU" sz="1100" u="none" strike="noStrike" noProof="0">
                          <a:effectLst/>
                        </a:rPr>
                        <a:t>Female Data</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0.25</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0.23</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0.27</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0.31</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r" fontAlgn="b"/>
                      <a:r>
                        <a:rPr lang="en-AU" sz="1100" u="none" strike="noStrike" noProof="0" dirty="0">
                          <a:effectLst/>
                        </a:rPr>
                        <a:t>0.28</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0.27</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2041734"/>
                  </a:ext>
                </a:extLst>
              </a:tr>
              <a:tr h="249129">
                <a:tc>
                  <a:txBody>
                    <a:bodyPr/>
                    <a:lstStyle/>
                    <a:p>
                      <a:pPr algn="l" fontAlgn="b"/>
                      <a:endParaRPr lang="en-AU" sz="1100" b="0" i="0" u="none" strike="noStrike" noProof="0">
                        <a:solidFill>
                          <a:srgbClr val="000000"/>
                        </a:solidFill>
                        <a:effectLst/>
                        <a:latin typeface="Calibri" panose="020F0502020204030204" pitchFamily="34" charset="0"/>
                      </a:endParaRPr>
                    </a:p>
                  </a:txBody>
                  <a:tcPr marL="0" marR="0" marT="0" marB="0" anchor="b">
                    <a:lnL w="6350" cap="flat" cmpd="sng" algn="ctr">
                      <a:noFill/>
                      <a:prstDash val="solid"/>
                      <a:miter lim="800000"/>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AU" sz="1100" b="0" i="0" u="none" strike="noStrike" noProof="0">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AU" sz="1100" b="0" i="0" u="none" strike="noStrike" noProof="0">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AU" sz="1100" b="0" i="0" u="none" strike="noStrike" noProof="0">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AU" sz="1100" b="0" i="0" u="none" strike="noStrike" noProof="0">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a:noFill/>
                    </a:lnL>
                    <a:lnR w="6350" cap="flat" cmpd="sng" algn="ctr">
                      <a:noFill/>
                      <a:prstDash val="solid"/>
                      <a:miter lim="800000"/>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721275"/>
                  </a:ext>
                </a:extLst>
              </a:tr>
              <a:tr h="249129">
                <a:tc>
                  <a:txBody>
                    <a:bodyPr/>
                    <a:lstStyle/>
                    <a:p>
                      <a:pPr algn="l" fontAlgn="b"/>
                      <a:r>
                        <a:rPr lang="en-AU" sz="1100" b="1" u="none" strike="noStrike" noProof="0" dirty="0">
                          <a:effectLst/>
                        </a:rPr>
                        <a:t>Binary Location</a:t>
                      </a:r>
                      <a:endParaRPr lang="en-AU" sz="1100" b="1"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r>
                        <a:rPr lang="en-AU" sz="1100" b="1" u="none" strike="noStrike" noProof="0" dirty="0">
                          <a:effectLst/>
                        </a:rPr>
                        <a:t>(Macro-F1)</a:t>
                      </a:r>
                      <a:endParaRPr lang="en-AU" sz="1100" b="1"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649321936"/>
                  </a:ext>
                </a:extLst>
              </a:tr>
              <a:tr h="348378">
                <a:tc>
                  <a:txBody>
                    <a:bodyPr/>
                    <a:lstStyle/>
                    <a:p>
                      <a:pPr algn="l" fontAlgn="b"/>
                      <a:r>
                        <a:rPr lang="en-AU" sz="1100" u="none" strike="noStrike" noProof="0" dirty="0">
                          <a:effectLst/>
                        </a:rPr>
                        <a:t> </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Baseline</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Decision Tree</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Random Forest</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KNN</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SVM</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MLP</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0224520"/>
                  </a:ext>
                </a:extLst>
              </a:tr>
              <a:tr h="249129">
                <a:tc>
                  <a:txBody>
                    <a:bodyPr/>
                    <a:lstStyle/>
                    <a:p>
                      <a:pPr algn="l" fontAlgn="b"/>
                      <a:r>
                        <a:rPr lang="en-AU" sz="1100" u="none" strike="noStrike" noProof="0">
                          <a:effectLst/>
                        </a:rPr>
                        <a:t>Complete Data</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0.49</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0.57</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0.47</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0.52</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r" fontAlgn="b"/>
                      <a:r>
                        <a:rPr lang="en-AU" sz="1100" u="none" strike="noStrike" noProof="0">
                          <a:effectLst/>
                        </a:rPr>
                        <a:t>0.49</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0.49</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6983820"/>
                  </a:ext>
                </a:extLst>
              </a:tr>
              <a:tr h="249129">
                <a:tc>
                  <a:txBody>
                    <a:bodyPr/>
                    <a:lstStyle/>
                    <a:p>
                      <a:pPr algn="l" fontAlgn="b"/>
                      <a:r>
                        <a:rPr lang="en-AU" sz="1100" u="none" strike="noStrike" noProof="0">
                          <a:effectLst/>
                        </a:rPr>
                        <a:t>Male Data</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0.52</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0.64</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0.46</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0.52</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0.52</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0.61</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3109524626"/>
                  </a:ext>
                </a:extLst>
              </a:tr>
              <a:tr h="261586">
                <a:tc>
                  <a:txBody>
                    <a:bodyPr/>
                    <a:lstStyle/>
                    <a:p>
                      <a:pPr algn="l" fontAlgn="b"/>
                      <a:r>
                        <a:rPr lang="en-AU" sz="1100" u="none" strike="noStrike" noProof="0">
                          <a:effectLst/>
                        </a:rPr>
                        <a:t>Female Data</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0.57</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0.56</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0.48</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0.53</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0.52</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0.54</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2638940378"/>
                  </a:ext>
                </a:extLst>
              </a:tr>
            </a:tbl>
          </a:graphicData>
        </a:graphic>
      </p:graphicFrame>
      <p:pic>
        <p:nvPicPr>
          <p:cNvPr id="29" name="Grafik 28">
            <a:extLst>
              <a:ext uri="{FF2B5EF4-FFF2-40B4-BE49-F238E27FC236}">
                <a16:creationId xmlns:a16="http://schemas.microsoft.com/office/drawing/2014/main" id="{8A3A75C8-7E8E-4EF5-9B5E-6F057551ACE9}"/>
              </a:ext>
            </a:extLst>
          </p:cNvPr>
          <p:cNvPicPr>
            <a:picLocks noChangeAspect="1"/>
          </p:cNvPicPr>
          <p:nvPr/>
        </p:nvPicPr>
        <p:blipFill>
          <a:blip r:embed="rId3"/>
          <a:stretch>
            <a:fillRect/>
          </a:stretch>
        </p:blipFill>
        <p:spPr>
          <a:xfrm>
            <a:off x="636315" y="1393848"/>
            <a:ext cx="2482332" cy="1759626"/>
          </a:xfrm>
          <a:prstGeom prst="rect">
            <a:avLst/>
          </a:prstGeom>
        </p:spPr>
      </p:pic>
      <p:pic>
        <p:nvPicPr>
          <p:cNvPr id="31" name="Grafik 30">
            <a:extLst>
              <a:ext uri="{FF2B5EF4-FFF2-40B4-BE49-F238E27FC236}">
                <a16:creationId xmlns:a16="http://schemas.microsoft.com/office/drawing/2014/main" id="{2F4A7FA8-1AD9-4CBB-B381-5CC45859ADC0}"/>
              </a:ext>
            </a:extLst>
          </p:cNvPr>
          <p:cNvPicPr>
            <a:picLocks noChangeAspect="1"/>
          </p:cNvPicPr>
          <p:nvPr/>
        </p:nvPicPr>
        <p:blipFill>
          <a:blip r:embed="rId4"/>
          <a:stretch>
            <a:fillRect/>
          </a:stretch>
        </p:blipFill>
        <p:spPr>
          <a:xfrm>
            <a:off x="686114" y="4100432"/>
            <a:ext cx="2437608" cy="1754820"/>
          </a:xfrm>
          <a:prstGeom prst="rect">
            <a:avLst/>
          </a:prstGeom>
        </p:spPr>
      </p:pic>
      <p:pic>
        <p:nvPicPr>
          <p:cNvPr id="33" name="Grafik 32">
            <a:extLst>
              <a:ext uri="{FF2B5EF4-FFF2-40B4-BE49-F238E27FC236}">
                <a16:creationId xmlns:a16="http://schemas.microsoft.com/office/drawing/2014/main" id="{91E43A8D-D43C-4B16-8DBE-1B093C2334F4}"/>
              </a:ext>
            </a:extLst>
          </p:cNvPr>
          <p:cNvPicPr>
            <a:picLocks noChangeAspect="1"/>
          </p:cNvPicPr>
          <p:nvPr/>
        </p:nvPicPr>
        <p:blipFill>
          <a:blip r:embed="rId5"/>
          <a:stretch>
            <a:fillRect/>
          </a:stretch>
        </p:blipFill>
        <p:spPr>
          <a:xfrm>
            <a:off x="9522472" y="3846777"/>
            <a:ext cx="1191274" cy="1070912"/>
          </a:xfrm>
          <a:prstGeom prst="rect">
            <a:avLst/>
          </a:prstGeom>
        </p:spPr>
      </p:pic>
      <p:pic>
        <p:nvPicPr>
          <p:cNvPr id="35" name="Grafik 34">
            <a:extLst>
              <a:ext uri="{FF2B5EF4-FFF2-40B4-BE49-F238E27FC236}">
                <a16:creationId xmlns:a16="http://schemas.microsoft.com/office/drawing/2014/main" id="{EFD86894-D3EF-4DA6-B76B-5F847CC3B1CD}"/>
              </a:ext>
            </a:extLst>
          </p:cNvPr>
          <p:cNvPicPr>
            <a:picLocks noChangeAspect="1"/>
          </p:cNvPicPr>
          <p:nvPr/>
        </p:nvPicPr>
        <p:blipFill>
          <a:blip r:embed="rId6"/>
          <a:stretch>
            <a:fillRect/>
          </a:stretch>
        </p:blipFill>
        <p:spPr>
          <a:xfrm>
            <a:off x="10197690" y="5112961"/>
            <a:ext cx="1191273" cy="1042364"/>
          </a:xfrm>
          <a:prstGeom prst="rect">
            <a:avLst/>
          </a:prstGeom>
        </p:spPr>
      </p:pic>
      <p:pic>
        <p:nvPicPr>
          <p:cNvPr id="37" name="Grafik 36">
            <a:extLst>
              <a:ext uri="{FF2B5EF4-FFF2-40B4-BE49-F238E27FC236}">
                <a16:creationId xmlns:a16="http://schemas.microsoft.com/office/drawing/2014/main" id="{109C1517-8B1B-40D9-B967-4A986BE9D808}"/>
              </a:ext>
            </a:extLst>
          </p:cNvPr>
          <p:cNvPicPr>
            <a:picLocks noChangeAspect="1"/>
          </p:cNvPicPr>
          <p:nvPr/>
        </p:nvPicPr>
        <p:blipFill>
          <a:blip r:embed="rId7"/>
          <a:stretch>
            <a:fillRect/>
          </a:stretch>
        </p:blipFill>
        <p:spPr>
          <a:xfrm>
            <a:off x="8602584" y="5544209"/>
            <a:ext cx="1191273" cy="1059905"/>
          </a:xfrm>
          <a:prstGeom prst="rect">
            <a:avLst/>
          </a:prstGeom>
        </p:spPr>
      </p:pic>
      <p:cxnSp>
        <p:nvCxnSpPr>
          <p:cNvPr id="39" name="Gerade Verbindung mit Pfeil 38">
            <a:extLst>
              <a:ext uri="{FF2B5EF4-FFF2-40B4-BE49-F238E27FC236}">
                <a16:creationId xmlns:a16="http://schemas.microsoft.com/office/drawing/2014/main" id="{7C784D4D-C7FE-403E-A207-260A09E09010}"/>
              </a:ext>
            </a:extLst>
          </p:cNvPr>
          <p:cNvCxnSpPr>
            <a:cxnSpLocks/>
          </p:cNvCxnSpPr>
          <p:nvPr/>
        </p:nvCxnSpPr>
        <p:spPr>
          <a:xfrm flipV="1">
            <a:off x="7510942" y="4214100"/>
            <a:ext cx="1988318"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Gerade Verbindung mit Pfeil 42">
            <a:extLst>
              <a:ext uri="{FF2B5EF4-FFF2-40B4-BE49-F238E27FC236}">
                <a16:creationId xmlns:a16="http://schemas.microsoft.com/office/drawing/2014/main" id="{7220D0D8-E156-47E9-A4E4-7745DF0FD62D}"/>
              </a:ext>
            </a:extLst>
          </p:cNvPr>
          <p:cNvCxnSpPr>
            <a:cxnSpLocks/>
            <a:endCxn id="35" idx="1"/>
          </p:cNvCxnSpPr>
          <p:nvPr/>
        </p:nvCxnSpPr>
        <p:spPr>
          <a:xfrm>
            <a:off x="8800831" y="4520043"/>
            <a:ext cx="1396859" cy="11141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7" name="Gerade Verbindung mit Pfeil 46">
            <a:extLst>
              <a:ext uri="{FF2B5EF4-FFF2-40B4-BE49-F238E27FC236}">
                <a16:creationId xmlns:a16="http://schemas.microsoft.com/office/drawing/2014/main" id="{83854D5F-C9E8-45C6-8F89-D4E39CCFAF95}"/>
              </a:ext>
            </a:extLst>
          </p:cNvPr>
          <p:cNvCxnSpPr>
            <a:cxnSpLocks/>
            <a:endCxn id="37" idx="0"/>
          </p:cNvCxnSpPr>
          <p:nvPr/>
        </p:nvCxnSpPr>
        <p:spPr>
          <a:xfrm>
            <a:off x="8796435" y="4812296"/>
            <a:ext cx="401786" cy="73191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50" name="Grafik 49">
            <a:extLst>
              <a:ext uri="{FF2B5EF4-FFF2-40B4-BE49-F238E27FC236}">
                <a16:creationId xmlns:a16="http://schemas.microsoft.com/office/drawing/2014/main" id="{835EA851-729E-4B4A-B5E0-5469BC12FD1D}"/>
              </a:ext>
            </a:extLst>
          </p:cNvPr>
          <p:cNvPicPr>
            <a:picLocks noChangeAspect="1"/>
          </p:cNvPicPr>
          <p:nvPr/>
        </p:nvPicPr>
        <p:blipFill>
          <a:blip r:embed="rId8"/>
          <a:stretch>
            <a:fillRect/>
          </a:stretch>
        </p:blipFill>
        <p:spPr>
          <a:xfrm>
            <a:off x="9101462" y="1059833"/>
            <a:ext cx="1197505" cy="1042028"/>
          </a:xfrm>
          <a:prstGeom prst="rect">
            <a:avLst/>
          </a:prstGeom>
        </p:spPr>
      </p:pic>
      <p:pic>
        <p:nvPicPr>
          <p:cNvPr id="52" name="Grafik 51">
            <a:extLst>
              <a:ext uri="{FF2B5EF4-FFF2-40B4-BE49-F238E27FC236}">
                <a16:creationId xmlns:a16="http://schemas.microsoft.com/office/drawing/2014/main" id="{8C52AEE5-6C31-4D5C-8EE5-03C33CF244C6}"/>
              </a:ext>
            </a:extLst>
          </p:cNvPr>
          <p:cNvPicPr>
            <a:picLocks noChangeAspect="1"/>
          </p:cNvPicPr>
          <p:nvPr/>
        </p:nvPicPr>
        <p:blipFill>
          <a:blip r:embed="rId9"/>
          <a:stretch>
            <a:fillRect/>
          </a:stretch>
        </p:blipFill>
        <p:spPr>
          <a:xfrm>
            <a:off x="10512170" y="1453187"/>
            <a:ext cx="1217348" cy="1042024"/>
          </a:xfrm>
          <a:prstGeom prst="rect">
            <a:avLst/>
          </a:prstGeom>
        </p:spPr>
      </p:pic>
      <p:pic>
        <p:nvPicPr>
          <p:cNvPr id="54" name="Grafik 53">
            <a:extLst>
              <a:ext uri="{FF2B5EF4-FFF2-40B4-BE49-F238E27FC236}">
                <a16:creationId xmlns:a16="http://schemas.microsoft.com/office/drawing/2014/main" id="{B5F3CD3E-881B-4783-95AE-88675DB1DFFC}"/>
              </a:ext>
            </a:extLst>
          </p:cNvPr>
          <p:cNvPicPr>
            <a:picLocks noChangeAspect="1"/>
          </p:cNvPicPr>
          <p:nvPr/>
        </p:nvPicPr>
        <p:blipFill>
          <a:blip r:embed="rId10"/>
          <a:stretch>
            <a:fillRect/>
          </a:stretch>
        </p:blipFill>
        <p:spPr>
          <a:xfrm>
            <a:off x="9377376" y="2566186"/>
            <a:ext cx="1217349" cy="1087771"/>
          </a:xfrm>
          <a:prstGeom prst="rect">
            <a:avLst/>
          </a:prstGeom>
        </p:spPr>
      </p:pic>
      <p:cxnSp>
        <p:nvCxnSpPr>
          <p:cNvPr id="59" name="Gerade Verbindung mit Pfeil 58">
            <a:extLst>
              <a:ext uri="{FF2B5EF4-FFF2-40B4-BE49-F238E27FC236}">
                <a16:creationId xmlns:a16="http://schemas.microsoft.com/office/drawing/2014/main" id="{B4CDB802-DBBC-472C-B473-30D2C65A4751}"/>
              </a:ext>
            </a:extLst>
          </p:cNvPr>
          <p:cNvCxnSpPr>
            <a:cxnSpLocks/>
          </p:cNvCxnSpPr>
          <p:nvPr/>
        </p:nvCxnSpPr>
        <p:spPr>
          <a:xfrm flipV="1">
            <a:off x="7510942" y="3084570"/>
            <a:ext cx="1687278" cy="13848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1" name="Gerade Verbindung mit Pfeil 60">
            <a:extLst>
              <a:ext uri="{FF2B5EF4-FFF2-40B4-BE49-F238E27FC236}">
                <a16:creationId xmlns:a16="http://schemas.microsoft.com/office/drawing/2014/main" id="{0E71C210-D194-45DA-8F82-499881362317}"/>
              </a:ext>
            </a:extLst>
          </p:cNvPr>
          <p:cNvCxnSpPr>
            <a:cxnSpLocks/>
            <a:endCxn id="52" idx="1"/>
          </p:cNvCxnSpPr>
          <p:nvPr/>
        </p:nvCxnSpPr>
        <p:spPr>
          <a:xfrm flipV="1">
            <a:off x="8805008" y="1974199"/>
            <a:ext cx="1707162" cy="101250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3" name="Gerade Verbindung mit Pfeil 62">
            <a:extLst>
              <a:ext uri="{FF2B5EF4-FFF2-40B4-BE49-F238E27FC236}">
                <a16:creationId xmlns:a16="http://schemas.microsoft.com/office/drawing/2014/main" id="{27435A7E-8453-4908-A4DE-C0E0CD67B66F}"/>
              </a:ext>
            </a:extLst>
          </p:cNvPr>
          <p:cNvCxnSpPr>
            <a:cxnSpLocks/>
          </p:cNvCxnSpPr>
          <p:nvPr/>
        </p:nvCxnSpPr>
        <p:spPr>
          <a:xfrm flipV="1">
            <a:off x="8805008" y="1995845"/>
            <a:ext cx="481867" cy="74325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5" name="Textfeld 64">
            <a:extLst>
              <a:ext uri="{FF2B5EF4-FFF2-40B4-BE49-F238E27FC236}">
                <a16:creationId xmlns:a16="http://schemas.microsoft.com/office/drawing/2014/main" id="{6C656D8B-6AFC-42A2-B895-E6A1DAD47346}"/>
              </a:ext>
            </a:extLst>
          </p:cNvPr>
          <p:cNvSpPr txBox="1"/>
          <p:nvPr/>
        </p:nvSpPr>
        <p:spPr>
          <a:xfrm>
            <a:off x="4008902" y="1103586"/>
            <a:ext cx="3952875" cy="523220"/>
          </a:xfrm>
          <a:prstGeom prst="rect">
            <a:avLst/>
          </a:prstGeom>
          <a:noFill/>
        </p:spPr>
        <p:txBody>
          <a:bodyPr wrap="square" rtlCol="0">
            <a:spAutoFit/>
          </a:bodyPr>
          <a:lstStyle/>
          <a:p>
            <a:pPr algn="ctr"/>
            <a:r>
              <a:rPr lang="de-CH" sz="28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Predicting</a:t>
            </a:r>
            <a:r>
              <a:rPr lang="de-CH" sz="1100" dirty="0"/>
              <a:t> </a:t>
            </a:r>
            <a:r>
              <a:rPr lang="de-CH" sz="28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Location</a:t>
            </a:r>
          </a:p>
        </p:txBody>
      </p:sp>
    </p:spTree>
    <p:extLst>
      <p:ext uri="{BB962C8B-B14F-4D97-AF65-F5344CB8AC3E}">
        <p14:creationId xmlns:p14="http://schemas.microsoft.com/office/powerpoint/2010/main" val="320012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3EED2032-9D17-4E31-91D1-97D0DC67D30B}"/>
              </a:ext>
            </a:extLst>
          </p:cNvPr>
          <p:cNvCxnSpPr>
            <a:cxnSpLocks/>
          </p:cNvCxnSpPr>
          <p:nvPr/>
        </p:nvCxnSpPr>
        <p:spPr>
          <a:xfrm>
            <a:off x="7831494"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reeform 11">
            <a:extLst>
              <a:ext uri="{FF2B5EF4-FFF2-40B4-BE49-F238E27FC236}">
                <a16:creationId xmlns:a16="http://schemas.microsoft.com/office/drawing/2014/main" id="{18AA73CA-54D4-466C-B4FC-8C098AA51CA1}"/>
              </a:ext>
            </a:extLst>
          </p:cNvPr>
          <p:cNvSpPr/>
          <p:nvPr/>
        </p:nvSpPr>
        <p:spPr>
          <a:xfrm>
            <a:off x="10512170" y="260750"/>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3" name="Freeform 11">
            <a:extLst>
              <a:ext uri="{FF2B5EF4-FFF2-40B4-BE49-F238E27FC236}">
                <a16:creationId xmlns:a16="http://schemas.microsoft.com/office/drawing/2014/main" id="{B264097C-595F-49A6-8BB7-CAAF9E39B7B2}"/>
              </a:ext>
            </a:extLst>
          </p:cNvPr>
          <p:cNvSpPr/>
          <p:nvPr/>
        </p:nvSpPr>
        <p:spPr>
          <a:xfrm>
            <a:off x="7515806" y="255675"/>
            <a:ext cx="238251" cy="221778"/>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4" name="Gerader Verbinder 23">
            <a:extLst>
              <a:ext uri="{FF2B5EF4-FFF2-40B4-BE49-F238E27FC236}">
                <a16:creationId xmlns:a16="http://schemas.microsoft.com/office/drawing/2014/main" id="{EAC2143E-E548-4E55-B062-25B07287657A}"/>
              </a:ext>
            </a:extLst>
          </p:cNvPr>
          <p:cNvCxnSpPr>
            <a:cxnSpLocks/>
          </p:cNvCxnSpPr>
          <p:nvPr/>
        </p:nvCxnSpPr>
        <p:spPr>
          <a:xfrm>
            <a:off x="4823135" y="363784"/>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1A73D2B3-CFCF-4436-BB11-34C760666A0E}"/>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9" name="Textfeld 8">
            <a:extLst>
              <a:ext uri="{FF2B5EF4-FFF2-40B4-BE49-F238E27FC236}">
                <a16:creationId xmlns:a16="http://schemas.microsoft.com/office/drawing/2014/main" id="{1DFF570F-09AD-4C59-AB47-ECA8AFAE6188}"/>
              </a:ext>
            </a:extLst>
          </p:cNvPr>
          <p:cNvSpPr txBox="1"/>
          <p:nvPr/>
        </p:nvSpPr>
        <p:spPr>
          <a:xfrm>
            <a:off x="9433944" y="6596390"/>
            <a:ext cx="2819561" cy="261610"/>
          </a:xfrm>
          <a:prstGeom prst="rect">
            <a:avLst/>
          </a:prstGeom>
          <a:noFill/>
        </p:spPr>
        <p:txBody>
          <a:bodyPr wrap="square" rtlCol="0">
            <a:spAutoFit/>
          </a:bodyPr>
          <a:lstStyle/>
          <a:p>
            <a:pPr algn="r"/>
            <a:r>
              <a:rPr lang="de-CH" sz="1100" dirty="0">
                <a:solidFill>
                  <a:schemeClr val="bg2">
                    <a:lumMod val="75000"/>
                  </a:schemeClr>
                </a:solidFill>
              </a:rPr>
              <a:t>Bildquelle: unsplash.com</a:t>
            </a:r>
          </a:p>
        </p:txBody>
      </p:sp>
      <p:sp>
        <p:nvSpPr>
          <p:cNvPr id="28" name="Textfeld 27">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de-CH"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9" name="Textfeld 28">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0" name="Textfeld 29">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1" name="Textfeld 30">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a:t>
            </a: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2" name="Titel 1">
            <a:extLst>
              <a:ext uri="{FF2B5EF4-FFF2-40B4-BE49-F238E27FC236}">
                <a16:creationId xmlns:a16="http://schemas.microsoft.com/office/drawing/2014/main" id="{4665678C-BB69-448F-9076-1EA1D3679776}"/>
              </a:ext>
            </a:extLst>
          </p:cNvPr>
          <p:cNvSpPr>
            <a:spLocks noGrp="1"/>
          </p:cNvSpPr>
          <p:nvPr>
            <p:ph type="title"/>
          </p:nvPr>
        </p:nvSpPr>
        <p:spPr>
          <a:xfrm>
            <a:off x="838200" y="1093042"/>
            <a:ext cx="10515600" cy="623045"/>
          </a:xfrm>
        </p:spPr>
        <p:txBody>
          <a:bodyPr>
            <a:normAutofit fontScale="90000"/>
          </a:bodyPr>
          <a:lstStyle/>
          <a:p>
            <a:r>
              <a:rPr lang="de-CH" dirty="0"/>
              <a:t>Next </a:t>
            </a:r>
            <a:r>
              <a:rPr lang="de-CH" dirty="0" err="1"/>
              <a:t>Steps</a:t>
            </a:r>
            <a:endParaRPr lang="de-CH" dirty="0"/>
          </a:p>
        </p:txBody>
      </p:sp>
      <p:sp>
        <p:nvSpPr>
          <p:cNvPr id="33" name="Inhaltsplatzhalter 2">
            <a:extLst>
              <a:ext uri="{FF2B5EF4-FFF2-40B4-BE49-F238E27FC236}">
                <a16:creationId xmlns:a16="http://schemas.microsoft.com/office/drawing/2014/main" id="{3517B7F4-2A7D-4DFF-B278-1ADF3DD8F7EB}"/>
              </a:ext>
            </a:extLst>
          </p:cNvPr>
          <p:cNvSpPr>
            <a:spLocks noGrp="1"/>
          </p:cNvSpPr>
          <p:nvPr>
            <p:ph idx="1"/>
          </p:nvPr>
        </p:nvSpPr>
        <p:spPr>
          <a:xfrm>
            <a:off x="838200" y="1902007"/>
            <a:ext cx="10515600" cy="4300355"/>
          </a:xfrm>
        </p:spPr>
        <p:txBody>
          <a:bodyPr/>
          <a:lstStyle/>
          <a:p>
            <a:pPr marL="0" indent="0">
              <a:buNone/>
            </a:pPr>
            <a:r>
              <a:rPr lang="en-AU" dirty="0">
                <a:solidFill>
                  <a:schemeClr val="accent1">
                    <a:lumMod val="75000"/>
                  </a:schemeClr>
                </a:solidFill>
              </a:rPr>
              <a:t>Model Selection</a:t>
            </a:r>
          </a:p>
          <a:p>
            <a:pPr marL="457200" lvl="1" indent="0">
              <a:buNone/>
            </a:pPr>
            <a:r>
              <a:rPr lang="en-AU" dirty="0"/>
              <a:t>Selecting suitable models to predict target features</a:t>
            </a:r>
          </a:p>
          <a:p>
            <a:pPr marL="0" indent="0">
              <a:buNone/>
            </a:pPr>
            <a:r>
              <a:rPr lang="en-AU" dirty="0">
                <a:solidFill>
                  <a:schemeClr val="accent1">
                    <a:lumMod val="75000"/>
                  </a:schemeClr>
                </a:solidFill>
              </a:rPr>
              <a:t>Hyperparameter Tuning</a:t>
            </a:r>
          </a:p>
          <a:p>
            <a:pPr marL="457200" lvl="1" indent="0">
              <a:buNone/>
            </a:pPr>
            <a:r>
              <a:rPr lang="en-AU" dirty="0"/>
              <a:t>Improving selected models for best possible prediction results</a:t>
            </a:r>
          </a:p>
          <a:p>
            <a:pPr marL="0" indent="0">
              <a:buNone/>
            </a:pPr>
            <a:r>
              <a:rPr lang="en-AU" dirty="0">
                <a:solidFill>
                  <a:schemeClr val="accent1">
                    <a:lumMod val="75000"/>
                  </a:schemeClr>
                </a:solidFill>
              </a:rPr>
              <a:t>Feature Importance Extraction</a:t>
            </a:r>
          </a:p>
          <a:p>
            <a:pPr marL="457200" lvl="1" indent="0">
              <a:buNone/>
            </a:pPr>
            <a:r>
              <a:rPr lang="en-AU" dirty="0"/>
              <a:t>Extracting and comparing important features for selected models</a:t>
            </a:r>
          </a:p>
          <a:p>
            <a:pPr marL="0" indent="0">
              <a:buNone/>
            </a:pPr>
            <a:r>
              <a:rPr lang="en-AU" dirty="0">
                <a:solidFill>
                  <a:schemeClr val="accent1">
                    <a:lumMod val="75000"/>
                  </a:schemeClr>
                </a:solidFill>
              </a:rPr>
              <a:t>Documentation</a:t>
            </a:r>
          </a:p>
          <a:p>
            <a:pPr marL="457200" lvl="1" indent="0">
              <a:buNone/>
            </a:pPr>
            <a:r>
              <a:rPr lang="en-AU" dirty="0"/>
              <a:t>Document and discuss processes and results</a:t>
            </a:r>
          </a:p>
        </p:txBody>
      </p:sp>
    </p:spTree>
    <p:extLst>
      <p:ext uri="{BB962C8B-B14F-4D97-AF65-F5344CB8AC3E}">
        <p14:creationId xmlns:p14="http://schemas.microsoft.com/office/powerpoint/2010/main" val="380041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complit.ucla.edu/wp-content/uploads/2015/06/4495439099001_5325814226001_5305238414001-vs-300x169.jpg"/>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6661" y="-14017"/>
            <a:ext cx="12223719" cy="6886033"/>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p:cNvSpPr/>
          <p:nvPr/>
        </p:nvSpPr>
        <p:spPr>
          <a:xfrm>
            <a:off x="7697337" y="-208547"/>
            <a:ext cx="5151615" cy="72349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Rectangle 42">
            <a:extLst>
              <a:ext uri="{FF2B5EF4-FFF2-40B4-BE49-F238E27FC236}">
                <a16:creationId xmlns:a16="http://schemas.microsoft.com/office/drawing/2014/main" id="{08695C16-B752-430A-AB57-B217F0B6CDC2}"/>
              </a:ext>
            </a:extLst>
          </p:cNvPr>
          <p:cNvSpPr/>
          <p:nvPr/>
        </p:nvSpPr>
        <p:spPr>
          <a:xfrm>
            <a:off x="547444" y="3030382"/>
            <a:ext cx="6655253" cy="757130"/>
          </a:xfrm>
          <a:prstGeom prst="rect">
            <a:avLst/>
          </a:prstGeom>
        </p:spPr>
        <p:txBody>
          <a:bodyPr wrap="square">
            <a:spAutoFit/>
          </a:bodyPr>
          <a:lstStyle/>
          <a:p>
            <a:pPr defTabSz="914192" fontAlgn="base">
              <a:lnSpc>
                <a:spcPct val="90000"/>
              </a:lnSpc>
              <a:spcBef>
                <a:spcPct val="0"/>
              </a:spcBef>
              <a:tabLst>
                <a:tab pos="1232294" algn="l"/>
              </a:tabLst>
              <a:defRPr/>
            </a:pPr>
            <a:r>
              <a:rPr lang="en-US" sz="2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cs typeface="Helvetica Neue" panose="02000503000000020004" pitchFamily="2" charset="0"/>
              </a:rPr>
              <a:t> </a:t>
            </a:r>
            <a:r>
              <a:rPr lang="de-DE" sz="2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cs typeface="Helvetica Neue" panose="02000503000000020004" pitchFamily="2" charset="0"/>
              </a:rPr>
              <a:t>Nächst der Wahrnehmung ist das Gedächtnis für ein denkendes Wesen das notwendigste</a:t>
            </a:r>
            <a:endParaRPr lang="en-US" sz="2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cs typeface="Helvetica Neue" panose="02000503000000020004" pitchFamily="2" charset="0"/>
            </a:endParaRPr>
          </a:p>
        </p:txBody>
      </p:sp>
      <p:sp>
        <p:nvSpPr>
          <p:cNvPr id="7" name="Rectangle 47">
            <a:extLst>
              <a:ext uri="{FF2B5EF4-FFF2-40B4-BE49-F238E27FC236}">
                <a16:creationId xmlns:a16="http://schemas.microsoft.com/office/drawing/2014/main" id="{FC65C6C5-7AA5-4CB6-ACA9-73ACEE645A2B}"/>
              </a:ext>
            </a:extLst>
          </p:cNvPr>
          <p:cNvSpPr/>
          <p:nvPr/>
        </p:nvSpPr>
        <p:spPr>
          <a:xfrm>
            <a:off x="561870" y="2787315"/>
            <a:ext cx="6655252" cy="338554"/>
          </a:xfrm>
          <a:prstGeom prst="rect">
            <a:avLst/>
          </a:prstGeom>
        </p:spPr>
        <p:txBody>
          <a:bodyPr wrap="square">
            <a:spAutoFit/>
          </a:bodyPr>
          <a:lstStyle/>
          <a:p>
            <a:pPr algn="r" defTabSz="914049">
              <a:spcBef>
                <a:spcPts val="1765"/>
              </a:spcBef>
              <a:defRPr/>
            </a:pPr>
            <a:r>
              <a:rPr lang="de-CH" sz="1600" dirty="0">
                <a:solidFill>
                  <a:schemeClr val="bg2">
                    <a:lumMod val="50000"/>
                  </a:schemeClr>
                </a:solidFill>
                <a:latin typeface="Roboto Thin" panose="02000000000000000000" pitchFamily="2" charset="0"/>
                <a:ea typeface="Roboto Thin" panose="02000000000000000000" pitchFamily="2" charset="0"/>
                <a:cs typeface="Segoe UI Semibold" panose="020B0702040204020203" pitchFamily="34" charset="0"/>
              </a:rPr>
              <a:t>- John Locke</a:t>
            </a:r>
            <a:endParaRPr lang="en-US" sz="1400" kern="0" dirty="0">
              <a:solidFill>
                <a:srgbClr val="525252"/>
              </a:solidFill>
              <a:latin typeface="Segoe UI Light"/>
              <a:cs typeface="Segoe UI Semibold" panose="020B0702040204020203" pitchFamily="34" charset="0"/>
            </a:endParaRPr>
          </a:p>
        </p:txBody>
      </p:sp>
      <p:sp>
        <p:nvSpPr>
          <p:cNvPr id="8" name="Identity Text">
            <a:extLst>
              <a:ext uri="{FF2B5EF4-FFF2-40B4-BE49-F238E27FC236}">
                <a16:creationId xmlns:a16="http://schemas.microsoft.com/office/drawing/2014/main" id="{6E1D7DD4-15E1-4D99-8422-68C29359A72B}"/>
              </a:ext>
            </a:extLst>
          </p:cNvPr>
          <p:cNvSpPr/>
          <p:nvPr/>
        </p:nvSpPr>
        <p:spPr>
          <a:xfrm>
            <a:off x="7617127" y="160520"/>
            <a:ext cx="4719253" cy="2184444"/>
          </a:xfrm>
          <a:prstGeom prst="rect">
            <a:avLst/>
          </a:prstGeom>
        </p:spPr>
        <p:txBody>
          <a:bodyPr wrap="square" lIns="179285">
            <a:spAutoFit/>
          </a:bodyPr>
          <a:lstStyle/>
          <a:p>
            <a:pPr defTabSz="896094" fontAlgn="base">
              <a:lnSpc>
                <a:spcPct val="90000"/>
              </a:lnSpc>
              <a:spcBef>
                <a:spcPct val="0"/>
              </a:spcBef>
              <a:spcAft>
                <a:spcPct val="0"/>
              </a:spcAft>
              <a:defRPr/>
            </a:pPr>
            <a:r>
              <a:rPr lang="de-CH" sz="1372" kern="0" dirty="0">
                <a:gradFill>
                  <a:gsLst>
                    <a:gs pos="0">
                      <a:srgbClr val="4B4B4B"/>
                    </a:gs>
                    <a:gs pos="100000">
                      <a:srgbClr val="4B4B4B"/>
                    </a:gs>
                  </a:gsLst>
                  <a:lin ang="5400000" scaled="0"/>
                </a:gradFill>
                <a:latin typeface="Segoe UI Semibold" panose="020B0702040204020203" pitchFamily="34" charset="0"/>
                <a:cs typeface="Segoe UI Semibold" panose="020B0702040204020203" pitchFamily="34" charset="0"/>
              </a:rPr>
              <a:t>Zitate</a:t>
            </a:r>
          </a:p>
          <a:p>
            <a:pPr defTabSz="896094" fontAlgn="base">
              <a:lnSpc>
                <a:spcPct val="90000"/>
              </a:lnSpc>
              <a:spcBef>
                <a:spcPct val="0"/>
              </a:spcBef>
              <a:spcAft>
                <a:spcPct val="0"/>
              </a:spcAft>
              <a:defRPr/>
            </a:pPr>
            <a:endParaRPr lang="de-CH" sz="1372" kern="0" dirty="0">
              <a:gradFill>
                <a:gsLst>
                  <a:gs pos="0">
                    <a:srgbClr val="4B4B4B"/>
                  </a:gs>
                  <a:gs pos="100000">
                    <a:srgbClr val="4B4B4B"/>
                  </a:gs>
                </a:gsLst>
                <a:lin ang="5400000" scaled="0"/>
              </a:gradFill>
              <a:latin typeface="Segoe UI Semibold" panose="020B0702040204020203" pitchFamily="34" charset="0"/>
              <a:cs typeface="Segoe UI Semibold" panose="020B0702040204020203" pitchFamily="34" charset="0"/>
            </a:endParaRPr>
          </a:p>
          <a:p>
            <a:pPr defTabSz="896094" fontAlgn="base">
              <a:lnSpc>
                <a:spcPct val="90000"/>
              </a:lnSpc>
              <a:spcBef>
                <a:spcPct val="0"/>
              </a:spcBef>
              <a:spcAft>
                <a:spcPct val="0"/>
              </a:spcAft>
              <a:defRPr/>
            </a:pPr>
            <a:r>
              <a:rPr lang="de-CH" sz="1372" kern="0" dirty="0">
                <a:gradFill>
                  <a:gsLst>
                    <a:gs pos="0">
                      <a:srgbClr val="4B4B4B"/>
                    </a:gs>
                    <a:gs pos="100000">
                      <a:srgbClr val="4B4B4B"/>
                    </a:gs>
                  </a:gsLst>
                  <a:lin ang="5400000" scaled="0"/>
                </a:gradFill>
                <a:latin typeface="Segoe UI Semibold" panose="020B0702040204020203" pitchFamily="34" charset="0"/>
                <a:cs typeface="Segoe UI Semibold" panose="020B0702040204020203" pitchFamily="34" charset="0"/>
              </a:rPr>
              <a:t>Literarische/Web-Quellen</a:t>
            </a:r>
          </a:p>
          <a:p>
            <a:pPr defTabSz="896094" fontAlgn="base">
              <a:lnSpc>
                <a:spcPct val="90000"/>
              </a:lnSpc>
              <a:spcBef>
                <a:spcPct val="0"/>
              </a:spcBef>
              <a:spcAft>
                <a:spcPct val="0"/>
              </a:spcAft>
              <a:defRPr/>
            </a:pPr>
            <a:r>
              <a:rPr lang="de-CH" sz="1100" kern="0" spc="98" dirty="0">
                <a:gradFill>
                  <a:gsLst>
                    <a:gs pos="0">
                      <a:srgbClr val="4B4B4B"/>
                    </a:gs>
                    <a:gs pos="100000">
                      <a:srgbClr val="4B4B4B"/>
                    </a:gs>
                  </a:gsLst>
                  <a:lin ang="5400000" scaled="1"/>
                </a:gradFill>
                <a:latin typeface="Segoe UI"/>
                <a:ea typeface="Segoe UI Black" panose="020B0A02040204020203" pitchFamily="34" charset="0"/>
                <a:cs typeface="Segoe UI Semibold" panose="020B0702040204020203" pitchFamily="34" charset="0"/>
              </a:rPr>
              <a:t>- Prof. Dr. Matthias Mahlmann, «John Locke», Webseite, 28.05.2015, Erkenntnistheorie, http://www.rwi.uzh.ch/elt-lst-mahlmann/rechtstheorie, 04.09.2018</a:t>
            </a:r>
            <a:endParaRPr lang="en-US" sz="1100" kern="0" spc="98" dirty="0">
              <a:gradFill>
                <a:gsLst>
                  <a:gs pos="0">
                    <a:srgbClr val="4B4B4B"/>
                  </a:gs>
                  <a:gs pos="100000">
                    <a:srgbClr val="4B4B4B"/>
                  </a:gs>
                </a:gsLst>
                <a:lin ang="5400000" scaled="1"/>
              </a:gradFill>
              <a:latin typeface="Segoe UI"/>
              <a:ea typeface="Segoe UI Black" panose="020B0A02040204020203" pitchFamily="34" charset="0"/>
              <a:cs typeface="Segoe UI Semibold" panose="020B0702040204020203" pitchFamily="34" charset="0"/>
            </a:endParaRPr>
          </a:p>
          <a:p>
            <a:pPr defTabSz="896094" fontAlgn="base">
              <a:lnSpc>
                <a:spcPct val="90000"/>
              </a:lnSpc>
              <a:spcBef>
                <a:spcPct val="0"/>
              </a:spcBef>
              <a:spcAft>
                <a:spcPct val="0"/>
              </a:spcAft>
              <a:defRPr/>
            </a:pPr>
            <a:endParaRPr lang="de-CH" sz="1372" kern="0" dirty="0">
              <a:gradFill>
                <a:gsLst>
                  <a:gs pos="0">
                    <a:srgbClr val="4B4B4B"/>
                  </a:gs>
                  <a:gs pos="100000">
                    <a:srgbClr val="4B4B4B"/>
                  </a:gs>
                </a:gsLst>
                <a:lin ang="5400000" scaled="0"/>
              </a:gradFill>
              <a:latin typeface="Segoe UI Semibold" panose="020B0702040204020203" pitchFamily="34" charset="0"/>
              <a:cs typeface="Segoe UI Semibold" panose="020B0702040204020203" pitchFamily="34" charset="0"/>
            </a:endParaRPr>
          </a:p>
          <a:p>
            <a:pPr defTabSz="896094" fontAlgn="base">
              <a:lnSpc>
                <a:spcPct val="90000"/>
              </a:lnSpc>
              <a:spcBef>
                <a:spcPct val="0"/>
              </a:spcBef>
              <a:spcAft>
                <a:spcPct val="0"/>
              </a:spcAft>
              <a:defRPr/>
            </a:pPr>
            <a:r>
              <a:rPr lang="de-CH" sz="1372" kern="0" dirty="0">
                <a:gradFill>
                  <a:gsLst>
                    <a:gs pos="0">
                      <a:srgbClr val="4B4B4B"/>
                    </a:gs>
                    <a:gs pos="100000">
                      <a:srgbClr val="4B4B4B"/>
                    </a:gs>
                  </a:gsLst>
                  <a:lin ang="5400000" scaled="0"/>
                </a:gradFill>
                <a:latin typeface="Segoe UI Semibold" panose="020B0702040204020203" pitchFamily="34" charset="0"/>
                <a:cs typeface="Segoe UI Semibold" panose="020B0702040204020203" pitchFamily="34" charset="0"/>
              </a:rPr>
              <a:t>Wissenschaftliche Quellen</a:t>
            </a:r>
          </a:p>
          <a:p>
            <a:pPr defTabSz="896094" fontAlgn="base">
              <a:lnSpc>
                <a:spcPct val="90000"/>
              </a:lnSpc>
              <a:spcBef>
                <a:spcPct val="0"/>
              </a:spcBef>
              <a:spcAft>
                <a:spcPct val="0"/>
              </a:spcAft>
              <a:defRPr/>
            </a:pPr>
            <a:endParaRPr lang="de-CH" sz="1372" kern="0" dirty="0">
              <a:gradFill>
                <a:gsLst>
                  <a:gs pos="0">
                    <a:srgbClr val="4B4B4B"/>
                  </a:gs>
                  <a:gs pos="100000">
                    <a:srgbClr val="4B4B4B"/>
                  </a:gs>
                </a:gsLst>
                <a:lin ang="5400000" scaled="0"/>
              </a:gradFill>
              <a:latin typeface="Segoe UI Semibold" panose="020B0702040204020203" pitchFamily="34" charset="0"/>
              <a:cs typeface="Segoe UI Semibold" panose="020B0702040204020203" pitchFamily="34" charset="0"/>
            </a:endParaRPr>
          </a:p>
          <a:p>
            <a:pPr defTabSz="896094" fontAlgn="base">
              <a:lnSpc>
                <a:spcPct val="90000"/>
              </a:lnSpc>
              <a:spcBef>
                <a:spcPct val="0"/>
              </a:spcBef>
              <a:spcAft>
                <a:spcPct val="0"/>
              </a:spcAft>
              <a:defRPr/>
            </a:pPr>
            <a:r>
              <a:rPr lang="de-CH" sz="1372" kern="0" dirty="0">
                <a:gradFill>
                  <a:gsLst>
                    <a:gs pos="0">
                      <a:srgbClr val="4B4B4B"/>
                    </a:gs>
                    <a:gs pos="100000">
                      <a:srgbClr val="4B4B4B"/>
                    </a:gs>
                  </a:gsLst>
                  <a:lin ang="5400000" scaled="0"/>
                </a:gradFill>
                <a:latin typeface="Segoe UI Semibold" panose="020B0702040204020203" pitchFamily="34" charset="0"/>
                <a:cs typeface="Segoe UI Semibold" panose="020B0702040204020203" pitchFamily="34" charset="0"/>
              </a:rPr>
              <a:t>Bildquellen</a:t>
            </a:r>
          </a:p>
          <a:p>
            <a:pPr defTabSz="896094" fontAlgn="base">
              <a:lnSpc>
                <a:spcPct val="90000"/>
              </a:lnSpc>
              <a:spcBef>
                <a:spcPct val="0"/>
              </a:spcBef>
              <a:spcAft>
                <a:spcPct val="0"/>
              </a:spcAft>
              <a:defRPr/>
            </a:pPr>
            <a:r>
              <a:rPr lang="de-CH" sz="1100" kern="0" spc="98" dirty="0">
                <a:gradFill>
                  <a:gsLst>
                    <a:gs pos="0">
                      <a:srgbClr val="4B4B4B"/>
                    </a:gs>
                    <a:gs pos="100000">
                      <a:srgbClr val="4B4B4B"/>
                    </a:gs>
                  </a:gsLst>
                  <a:lin ang="5400000" scaled="1"/>
                </a:gradFill>
                <a:latin typeface="Segoe UI"/>
                <a:ea typeface="Segoe UI Black" panose="020B0A02040204020203" pitchFamily="34" charset="0"/>
                <a:cs typeface="Segoe UI Semibold" panose="020B0702040204020203" pitchFamily="34" charset="0"/>
              </a:rPr>
              <a:t>- Abb. 1 (S.01): Godfrey Kneller, Porträt John Locke, 1697, Öl auf Leinwand, www.arthermitage.org, 04.09.2018 </a:t>
            </a:r>
          </a:p>
        </p:txBody>
      </p:sp>
      <p:sp>
        <p:nvSpPr>
          <p:cNvPr id="3" name="Textfeld 2"/>
          <p:cNvSpPr txBox="1"/>
          <p:nvPr/>
        </p:nvSpPr>
        <p:spPr>
          <a:xfrm>
            <a:off x="225883" y="2644169"/>
            <a:ext cx="908222" cy="1569660"/>
          </a:xfrm>
          <a:prstGeom prst="rect">
            <a:avLst/>
          </a:prstGeom>
          <a:noFill/>
        </p:spPr>
        <p:txBody>
          <a:bodyPr wrap="square" rtlCol="0">
            <a:spAutoFit/>
          </a:bodyPr>
          <a:lstStyle/>
          <a:p>
            <a:r>
              <a:rPr lang="en-US" sz="9600" dirty="0">
                <a:solidFill>
                  <a:schemeClr val="accent1">
                    <a:lumMod val="75000"/>
                  </a:schemeClr>
                </a:solidFill>
                <a:latin typeface="Roboto Medium" panose="02000000000000000000" pitchFamily="2" charset="0"/>
                <a:ea typeface="Roboto Medium" panose="02000000000000000000" pitchFamily="2" charset="0"/>
                <a:cs typeface="Helvetica Neue" panose="02000503000000020004" pitchFamily="2" charset="0"/>
              </a:rPr>
              <a:t>“</a:t>
            </a:r>
            <a:endParaRPr lang="de-CH" sz="8800" dirty="0">
              <a:solidFill>
                <a:schemeClr val="accent1">
                  <a:lumMod val="75000"/>
                </a:schemeClr>
              </a:solidFill>
            </a:endParaRPr>
          </a:p>
        </p:txBody>
      </p:sp>
      <p:sp>
        <p:nvSpPr>
          <p:cNvPr id="9" name="Textfeld 8"/>
          <p:cNvSpPr txBox="1"/>
          <p:nvPr/>
        </p:nvSpPr>
        <p:spPr>
          <a:xfrm>
            <a:off x="6439528" y="3221587"/>
            <a:ext cx="908222" cy="3046988"/>
          </a:xfrm>
          <a:prstGeom prst="rect">
            <a:avLst/>
          </a:prstGeom>
          <a:noFill/>
        </p:spPr>
        <p:txBody>
          <a:bodyPr wrap="square" rtlCol="0">
            <a:spAutoFit/>
          </a:bodyPr>
          <a:lstStyle/>
          <a:p>
            <a:r>
              <a:rPr lang="en-US" sz="9600" dirty="0">
                <a:solidFill>
                  <a:schemeClr val="accent1">
                    <a:lumMod val="75000"/>
                  </a:schemeClr>
                </a:solidFill>
                <a:latin typeface="Roboto Medium" panose="02000000000000000000" pitchFamily="2" charset="0"/>
                <a:ea typeface="Roboto Medium" panose="02000000000000000000" pitchFamily="2" charset="0"/>
                <a:cs typeface="Helvetica Neue" panose="02000503000000020004" pitchFamily="2" charset="0"/>
              </a:rPr>
              <a:t>”</a:t>
            </a:r>
          </a:p>
          <a:p>
            <a:endParaRPr lang="de-CH" sz="9600" dirty="0">
              <a:solidFill>
                <a:schemeClr val="accent1">
                  <a:lumMod val="75000"/>
                </a:schemeClr>
              </a:solidFill>
            </a:endParaRPr>
          </a:p>
        </p:txBody>
      </p:sp>
    </p:spTree>
    <p:extLst>
      <p:ext uri="{BB962C8B-B14F-4D97-AF65-F5344CB8AC3E}">
        <p14:creationId xmlns:p14="http://schemas.microsoft.com/office/powerpoint/2010/main" val="2839857066"/>
      </p:ext>
    </p:extLst>
  </p:cSld>
  <p:clrMapOvr>
    <a:masterClrMapping/>
  </p:clrMapOvr>
  <p:transition spd="slow">
    <p:push dir="u"/>
  </p:transition>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12569</TotalTime>
  <Words>1094</Words>
  <Application>Microsoft Office PowerPoint</Application>
  <PresentationFormat>Widescreen</PresentationFormat>
  <Paragraphs>180</Paragraphs>
  <Slides>7</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vt:i4>
      </vt:variant>
    </vt:vector>
  </HeadingPairs>
  <TitlesOfParts>
    <vt:vector size="19" baseType="lpstr">
      <vt:lpstr>Arial</vt:lpstr>
      <vt:lpstr>Calibri</vt:lpstr>
      <vt:lpstr>Calibri Light</vt:lpstr>
      <vt:lpstr>Helvetica Neue</vt:lpstr>
      <vt:lpstr>Helvetica Neue Light</vt:lpstr>
      <vt:lpstr>Roboto Medium</vt:lpstr>
      <vt:lpstr>Roboto Thin</vt:lpstr>
      <vt:lpstr>Segoe UI</vt:lpstr>
      <vt:lpstr>Segoe UI Light</vt:lpstr>
      <vt:lpstr>Segoe UI Semibold</vt:lpstr>
      <vt:lpstr>Segoe UI Semilight</vt:lpstr>
      <vt:lpstr>Office</vt:lpstr>
      <vt:lpstr>PowerPoint Presentation</vt:lpstr>
      <vt:lpstr>PowerPoint Presentation</vt:lpstr>
      <vt:lpstr>PowerPoint Presentation</vt:lpstr>
      <vt:lpstr>PowerPoint Presentation</vt:lpstr>
      <vt:lpstr>PowerPoint Presentation</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Studer Roman</dc:creator>
  <cp:lastModifiedBy>Rau Alexandre (s)</cp:lastModifiedBy>
  <cp:revision>177</cp:revision>
  <cp:lastPrinted>2018-05-17T12:22:42Z</cp:lastPrinted>
  <dcterms:created xsi:type="dcterms:W3CDTF">2018-01-08T12:28:40Z</dcterms:created>
  <dcterms:modified xsi:type="dcterms:W3CDTF">2021-06-03T14:58:03Z</dcterms:modified>
</cp:coreProperties>
</file>