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7" r:id="rId3"/>
    <p:sldId id="259" r:id="rId4"/>
    <p:sldId id="260" r:id="rId5"/>
    <p:sldId id="262" r:id="rId6"/>
    <p:sldId id="268" r:id="rId7"/>
    <p:sldId id="263"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74" autoAdjust="0"/>
  </p:normalViewPr>
  <p:slideViewPr>
    <p:cSldViewPr snapToGrid="0">
      <p:cViewPr varScale="1">
        <p:scale>
          <a:sx n="107" d="100"/>
          <a:sy n="107" d="100"/>
        </p:scale>
        <p:origin x="138" y="2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02.06.2021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02.06.2021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
        <p:nvSpPr>
          <p:cNvPr id="5" name="Fußzeilenplatzhalter 4">
            <a:extLst>
              <a:ext uri="{FF2B5EF4-FFF2-40B4-BE49-F238E27FC236}">
                <a16:creationId xmlns:a16="http://schemas.microsoft.com/office/drawing/2014/main" id="{76E90142-A07D-4B9A-9483-CC558BE40699}"/>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des Projektes wurde die Aufgabenstellung analysiert und ein Ist-Soll Vergleich erstellt. Somit war klar was umgesetzt werden musste. Die dadurch zu erkennenden Bedürfnisse konnten dann in ein Grobkonzept einfliessen welches später in der Detailkonzeption ausgearbeitet wurde. </a:t>
            </a:r>
          </a:p>
          <a:p>
            <a:r>
              <a:rPr lang="de-CH" sz="1200" kern="1200" dirty="0">
                <a:solidFill>
                  <a:schemeClr val="tx1"/>
                </a:solidFill>
                <a:effectLst/>
                <a:latin typeface="+mn-lt"/>
                <a:ea typeface="+mn-ea"/>
                <a:cs typeface="+mn-cs"/>
              </a:rPr>
              <a:t>Da das Grobkonzept durch die Aufgabenstellung schon stark definiert war, konnte schnell mit der Detailkonzeption begonnen werden.  Es entstanden somit mehrere Detailkonzeptionen die jeden Aspekt des Projektes abdecken sollen. </a:t>
            </a:r>
          </a:p>
          <a:p>
            <a:r>
              <a:rPr lang="de-CH" sz="1200" kern="1200" dirty="0">
                <a:solidFill>
                  <a:schemeClr val="tx1"/>
                </a:solidFill>
                <a:effectLst/>
                <a:latin typeface="+mn-lt"/>
                <a:ea typeface="+mn-ea"/>
                <a:cs typeface="+mn-cs"/>
              </a:rPr>
              <a:t>Netzwerk:</a:t>
            </a:r>
          </a:p>
          <a:p>
            <a:r>
              <a:rPr lang="de-CH" sz="1200" kern="1200" dirty="0">
                <a:solidFill>
                  <a:schemeClr val="tx1"/>
                </a:solidFill>
                <a:effectLst/>
                <a:latin typeface="+mn-lt"/>
                <a:ea typeface="+mn-ea"/>
                <a:cs typeface="+mn-cs"/>
              </a:rPr>
              <a:t>Zu Beginn wurden Grundlegende Vorgaben an das Netzwerk wie die Namensgebung oder das Adresskonzept geklärt. Mit Hilfe einer Materialliste konnten somit den jeweiligen Geräten je ein Passender und einfacher Name und eine IP-Adresse vergeben werden. Nach dem Sammeln zusätzlicher Informationen zu der Hardware, wie Firmware Version oder OS </a:t>
            </a:r>
            <a:r>
              <a:rPr lang="de-CH" sz="1200" kern="1200" dirty="0" err="1">
                <a:solidFill>
                  <a:schemeClr val="tx1"/>
                </a:solidFill>
                <a:effectLst/>
                <a:latin typeface="+mn-lt"/>
                <a:ea typeface="+mn-ea"/>
                <a:cs typeface="+mn-cs"/>
              </a:rPr>
              <a:t>Build</a:t>
            </a:r>
            <a:r>
              <a:rPr lang="de-CH" sz="1200" kern="1200" dirty="0">
                <a:solidFill>
                  <a:schemeClr val="tx1"/>
                </a:solidFill>
                <a:effectLst/>
                <a:latin typeface="+mn-lt"/>
                <a:ea typeface="+mn-ea"/>
                <a:cs typeface="+mn-cs"/>
              </a:rPr>
              <a:t> konnte ein Netzwerkplan erstellt werden. Der Netzwerkplan beendete die Konzeption zum physischen Aufbau des Netzwerkes. </a:t>
            </a:r>
          </a:p>
          <a:p>
            <a:r>
              <a:rPr lang="de-CH" sz="1200" kern="1200" dirty="0">
                <a:solidFill>
                  <a:schemeClr val="tx1"/>
                </a:solidFill>
                <a:effectLst/>
                <a:latin typeface="+mn-lt"/>
                <a:ea typeface="+mn-ea"/>
                <a:cs typeface="+mn-cs"/>
              </a:rPr>
              <a:t>AD: </a:t>
            </a:r>
          </a:p>
          <a:p>
            <a:r>
              <a:rPr lang="de-CH" sz="1200" kern="1200" dirty="0">
                <a:solidFill>
                  <a:schemeClr val="tx1"/>
                </a:solidFill>
                <a:effectLst/>
                <a:latin typeface="+mn-lt"/>
                <a:ea typeface="+mn-ea"/>
                <a:cs typeface="+mn-cs"/>
              </a:rPr>
              <a:t>Für den Aufbau der Active Directory Standen mehrere Vorgehensmöglichkeiten zur Auswahl. Da unser Kunde eine eher kleine Firma ist, ist ein Einzeldomänen-Modell völlig ausreichend. Die Verwaltung von Benutzern, Gruppen, Richtlinien usw. wird somit stark vereinfacht. Ebenfalls fiel die Entscheidung auf einen Objektorientierten Aufbau. Das bedeutet das einzelne Ressourcen nach Objekttyp geordnet wurden uns somit je eine Organisationseinheit für Benutzer, Gruppen, Computer etc. erstellt wurde. </a:t>
            </a:r>
          </a:p>
          <a:p>
            <a:r>
              <a:rPr lang="de-CH" sz="1200" kern="1200" dirty="0">
                <a:solidFill>
                  <a:schemeClr val="tx1"/>
                </a:solidFill>
                <a:effectLst/>
                <a:latin typeface="+mn-lt"/>
                <a:ea typeface="+mn-ea"/>
                <a:cs typeface="+mn-cs"/>
              </a:rPr>
              <a:t>Weiter wurden natürlich Richtlinien für </a:t>
            </a:r>
            <a:r>
              <a:rPr lang="de-CH" sz="1200" kern="1200" dirty="0" err="1">
                <a:solidFill>
                  <a:schemeClr val="tx1"/>
                </a:solidFill>
                <a:effectLst/>
                <a:latin typeface="+mn-lt"/>
                <a:ea typeface="+mn-ea"/>
                <a:cs typeface="+mn-cs"/>
              </a:rPr>
              <a:t>Administatoren</a:t>
            </a:r>
            <a:r>
              <a:rPr lang="de-CH" sz="1200" kern="1200" dirty="0">
                <a:solidFill>
                  <a:schemeClr val="tx1"/>
                </a:solidFill>
                <a:effectLst/>
                <a:latin typeface="+mn-lt"/>
                <a:ea typeface="+mn-ea"/>
                <a:cs typeface="+mn-cs"/>
              </a:rPr>
              <a:t> festgelegt und die Domäne benannt. </a:t>
            </a:r>
          </a:p>
          <a:p>
            <a:r>
              <a:rPr lang="de-CH" sz="1200" kern="1200" dirty="0">
                <a:solidFill>
                  <a:schemeClr val="tx1"/>
                </a:solidFill>
                <a:effectLst/>
                <a:latin typeface="+mn-lt"/>
                <a:ea typeface="+mn-ea"/>
                <a:cs typeface="+mn-cs"/>
              </a:rPr>
              <a:t>Berechtigung: </a:t>
            </a:r>
          </a:p>
          <a:p>
            <a:r>
              <a:rPr lang="de-CH" sz="1200" kern="1200" dirty="0">
                <a:solidFill>
                  <a:schemeClr val="tx1"/>
                </a:solidFill>
                <a:effectLst/>
                <a:latin typeface="+mn-lt"/>
                <a:ea typeface="+mn-ea"/>
                <a:cs typeface="+mn-cs"/>
              </a:rPr>
              <a:t>Berechtigungen werden über die Domäne mittels Gruppenrichtlinien und Freigaben vergeben. Um die Berechtigungen nachvollziehen zu können wurde ein Berechtigungskonzept erstellt welches in Zusammenarbeit mit der Datenablage die Berechtigungen auf einzelne Ordner für diverse Gruppen regelt. Das Berechtigungskonzept legt ebenfalls das erstellen von Netzwerklaufwerken fest. </a:t>
            </a:r>
          </a:p>
          <a:p>
            <a:r>
              <a:rPr lang="de-CH" sz="1200" kern="1200" dirty="0">
                <a:solidFill>
                  <a:schemeClr val="tx1"/>
                </a:solidFill>
                <a:effectLst/>
                <a:latin typeface="+mn-lt"/>
                <a:ea typeface="+mn-ea"/>
                <a:cs typeface="+mn-cs"/>
              </a:rPr>
              <a:t>Sicherheit: </a:t>
            </a:r>
          </a:p>
          <a:p>
            <a:r>
              <a:rPr lang="de-CH" sz="1200" kern="1200" dirty="0">
                <a:solidFill>
                  <a:schemeClr val="tx1"/>
                </a:solidFill>
                <a:effectLst/>
                <a:latin typeface="+mn-lt"/>
                <a:ea typeface="+mn-ea"/>
                <a:cs typeface="+mn-cs"/>
              </a:rPr>
              <a:t>Die Sicherheit des Netzwerkes ist ein grosses Thema. Ebenfalls ist es ein wichtiges Anliegen für den Auftraggeber. Somit wurden mehrere Massnahmen geplant um ein möglichst Sicheres Netzwerk aufzubauen. Intern ist es hier wichtig zu verhindern das Benutzer auf Daten zugreifen können die nicht für sie bestimmt sind. Mit Gruppenrichtlinien wurde zum Beispiel der Zugriff auf die Datenablage mit Hilfe der Berechtigungsmatrix festgelegt. Ebenfalls wurden Passwortrichtlinien für Administratoren und Benutzer festgelegt welche die Sicherheit immens erhöhen. </a:t>
            </a:r>
          </a:p>
          <a:p>
            <a:r>
              <a:rPr lang="de-CH" sz="1200" kern="1200" dirty="0">
                <a:solidFill>
                  <a:schemeClr val="tx1"/>
                </a:solidFill>
                <a:effectLst/>
                <a:latin typeface="+mn-lt"/>
                <a:ea typeface="+mn-ea"/>
                <a:cs typeface="+mn-cs"/>
              </a:rPr>
              <a:t>Durch ein Antivirenprogramm soll der Schutz vor Gefahren von aussen unterstützt werden. Dazu wurden Anforderungen und Aufgaben für das Programm in einem Sicherheitskonzept festgelegt.  </a:t>
            </a:r>
          </a:p>
          <a:p>
            <a:r>
              <a:rPr lang="de-CH" sz="1200" kern="1200" dirty="0">
                <a:solidFill>
                  <a:schemeClr val="tx1"/>
                </a:solidFill>
                <a:effectLst/>
                <a:latin typeface="+mn-lt"/>
                <a:ea typeface="+mn-ea"/>
                <a:cs typeface="+mn-cs"/>
              </a:rPr>
              <a:t>Wichtig ist natürlich auch die sichere Handhabung der Hardware. Deshalb wurde für die Assemblierung der Clients Sicherheitsrichtlinien zum ESD-Schutz festgelegt. </a:t>
            </a:r>
          </a:p>
          <a:p>
            <a:r>
              <a:rPr lang="de-CH" sz="1200" kern="1200" dirty="0">
                <a:solidFill>
                  <a:schemeClr val="tx1"/>
                </a:solidFill>
                <a:effectLst/>
                <a:latin typeface="+mn-lt"/>
                <a:ea typeface="+mn-ea"/>
                <a:cs typeface="+mn-cs"/>
              </a:rPr>
              <a:t>Daten:</a:t>
            </a:r>
          </a:p>
          <a:p>
            <a:r>
              <a:rPr lang="de-CH" sz="1200" kern="1200" dirty="0">
                <a:solidFill>
                  <a:schemeClr val="tx1"/>
                </a:solidFill>
                <a:effectLst/>
                <a:latin typeface="+mn-lt"/>
                <a:ea typeface="+mn-ea"/>
                <a:cs typeface="+mn-cs"/>
              </a:rPr>
              <a:t>Ein weiterer Wichtiger Punkt der bei der Konzeption beachtet wurde ist die Sicherung der Daten. Ein modernes Unternehmen muss dauernd auf alle Daten zugreifen können somit auch unser Kunde.  Bei einem Verlust ist es notwendig alle Daten wiederherstellen zu können. Der Datenschutz konnte geplant werden indem die Risiken beim Kunden analysiert wurden. Das können menschliche oder elementare Risiken sein zum Beispiel. Ebenfalls mussten die Vorgaben an die Datensicherung bekannt sein. Erst dann konnte ein Sicherungsplan erstellt werden welcher den Anforderungen des Kunden gerecht wurde.</a:t>
            </a:r>
          </a:p>
          <a:p>
            <a:r>
              <a:rPr lang="de-CH" sz="1200" kern="1200" dirty="0" err="1">
                <a:solidFill>
                  <a:schemeClr val="tx1"/>
                </a:solidFill>
                <a:effectLst/>
                <a:latin typeface="+mn-lt"/>
                <a:ea typeface="+mn-ea"/>
                <a:cs typeface="+mn-cs"/>
              </a:rPr>
              <a:t>Testing</a:t>
            </a:r>
            <a:r>
              <a:rPr lang="de-CH" sz="1200" kern="1200" dirty="0">
                <a:solidFill>
                  <a:schemeClr val="tx1"/>
                </a:solidFill>
                <a:effectLst/>
                <a:latin typeface="+mn-lt"/>
                <a:ea typeface="+mn-ea"/>
                <a:cs typeface="+mn-cs"/>
              </a:rPr>
              <a:t>:</a:t>
            </a:r>
          </a:p>
          <a:p>
            <a:r>
              <a:rPr lang="de-CH" sz="1200" kern="1200" dirty="0">
                <a:solidFill>
                  <a:schemeClr val="tx1"/>
                </a:solidFill>
                <a:effectLst/>
                <a:latin typeface="+mn-lt"/>
                <a:ea typeface="+mn-ea"/>
                <a:cs typeface="+mn-cs"/>
              </a:rPr>
              <a:t>Um das Endprodukt freigeben zu können müssen die Ergebnisse zuerst getestet werden. Dies wurde mit einem Testkonzept erledigt. Das Testkonzept enthält Informationen zur Testumgebung, sowie eine mögliche Testabfolge. Damit Testfälle erstellt werden konnten wurden auch die Voraussetzungen für jeweilige Tests abgeklärt. Ebenfalls auch die Anforderungen an das Netzwerk.</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Die Konzeption sprich Detailkonzeption ermöglicht es erst die Planungsphase abzuschliessen und zur Realisierungsphase fortzuschreiten.</a:t>
            </a:r>
          </a:p>
          <a:p>
            <a:r>
              <a:rPr lang="de-CH" sz="1200" kern="1200" dirty="0">
                <a:solidFill>
                  <a:schemeClr val="tx1"/>
                </a:solidFill>
                <a:effectLst/>
                <a:latin typeface="+mn-lt"/>
                <a:ea typeface="+mn-ea"/>
                <a:cs typeface="+mn-cs"/>
              </a:rPr>
              <a:t>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
        <p:nvSpPr>
          <p:cNvPr id="5" name="Fußzeilenplatzhalter 4">
            <a:extLst>
              <a:ext uri="{FF2B5EF4-FFF2-40B4-BE49-F238E27FC236}">
                <a16:creationId xmlns:a16="http://schemas.microsoft.com/office/drawing/2014/main" id="{76DE8AF7-40CA-45E8-AB41-4D79DEAF0CAB}"/>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02/06/2021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02/06/2021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02/06/2021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02/06/2021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02/06/2021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02/06/2021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02/06/2021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02/06/2021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02/06/2021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02/06/2021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02/06/2021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02/06/2021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02/06/2021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hteck 107">
            <a:extLst>
              <a:ext uri="{FF2B5EF4-FFF2-40B4-BE49-F238E27FC236}">
                <a16:creationId xmlns:a16="http://schemas.microsoft.com/office/drawing/2014/main" id="{1AB6FEA9-3B8C-4CA7-B629-04CA4D4BEEBF}"/>
              </a:ext>
            </a:extLst>
          </p:cNvPr>
          <p:cNvSpPr/>
          <p:nvPr/>
        </p:nvSpPr>
        <p:spPr>
          <a:xfrm>
            <a:off x="5805791" y="5183993"/>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BC6173DB-529E-410B-A9D9-8F62A5B4D157}" type="datetime1">
              <a:rPr lang="en-GB" smtClean="0"/>
              <a:t>02/06/2021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25585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08"/>
                                        </p:tgtEl>
                                      </p:cBhvr>
                                    </p:animEffect>
                                    <p:set>
                                      <p:cBhvr>
                                        <p:cTn id="50"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64B41D13-DA12-4D1C-8B7D-9F1A6E98DBE0}" type="datetime1">
              <a:rPr lang="en-GB" smtClean="0"/>
              <a:t>02/06/2021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Tree>
    <p:extLst>
      <p:ext uri="{BB962C8B-B14F-4D97-AF65-F5344CB8AC3E}">
        <p14:creationId xmlns:p14="http://schemas.microsoft.com/office/powerpoint/2010/main" val="67243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1583B350-AAE6-4E4A-B86F-CE805C630C14}"/>
              </a:ext>
            </a:extLst>
          </p:cNvPr>
          <p:cNvPicPr>
            <a:picLocks noChangeAspect="1"/>
          </p:cNvPicPr>
          <p:nvPr/>
        </p:nvPicPr>
        <p:blipFill>
          <a:blip r:embed="rId3"/>
          <a:stretch>
            <a:fillRect/>
          </a:stretch>
        </p:blipFill>
        <p:spPr>
          <a:xfrm>
            <a:off x="7128247" y="969974"/>
            <a:ext cx="4009734" cy="2582822"/>
          </a:xfrm>
          <a:prstGeom prst="rect">
            <a:avLst/>
          </a:prstGeom>
        </p:spPr>
      </p:pic>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02/06/2021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29" name="Titel 1">
            <a:extLst>
              <a:ext uri="{FF2B5EF4-FFF2-40B4-BE49-F238E27FC236}">
                <a16:creationId xmlns:a16="http://schemas.microsoft.com/office/drawing/2014/main" id="{44FCE176-0339-460E-8DCA-558C6F536E1F}"/>
              </a:ext>
            </a:extLst>
          </p:cNvPr>
          <p:cNvSpPr>
            <a:spLocks noGrp="1"/>
          </p:cNvSpPr>
          <p:nvPr>
            <p:ph type="title"/>
          </p:nvPr>
        </p:nvSpPr>
        <p:spPr>
          <a:xfrm>
            <a:off x="838200" y="1093042"/>
            <a:ext cx="10515600" cy="623045"/>
          </a:xfrm>
        </p:spPr>
        <p:txBody>
          <a:bodyPr>
            <a:normAutofit fontScale="90000"/>
          </a:bodyPr>
          <a:lstStyle/>
          <a:p>
            <a:r>
              <a:rPr lang="de-CH" dirty="0"/>
              <a:t>Modelling</a:t>
            </a:r>
          </a:p>
        </p:txBody>
      </p:sp>
      <p:sp>
        <p:nvSpPr>
          <p:cNvPr id="30" name="Inhaltsplatzhalter 2">
            <a:extLst>
              <a:ext uri="{FF2B5EF4-FFF2-40B4-BE49-F238E27FC236}">
                <a16:creationId xmlns:a16="http://schemas.microsoft.com/office/drawing/2014/main" id="{DE13F08A-53C6-4F74-9508-A7475BAE9104}"/>
              </a:ext>
            </a:extLst>
          </p:cNvPr>
          <p:cNvSpPr>
            <a:spLocks noGrp="1"/>
          </p:cNvSpPr>
          <p:nvPr>
            <p:ph idx="1"/>
          </p:nvPr>
        </p:nvSpPr>
        <p:spPr>
          <a:xfrm>
            <a:off x="838200" y="1902007"/>
            <a:ext cx="10515600" cy="4300355"/>
          </a:xfrm>
        </p:spPr>
        <p:txBody>
          <a:bodyPr>
            <a:normAutofit/>
          </a:bodyPr>
          <a:lstStyle/>
          <a:p>
            <a:pPr marL="0" indent="0">
              <a:buNone/>
            </a:pPr>
            <a:r>
              <a:rPr lang="en-AU" sz="2400" dirty="0">
                <a:solidFill>
                  <a:schemeClr val="accent1">
                    <a:lumMod val="75000"/>
                  </a:schemeClr>
                </a:solidFill>
              </a:rPr>
              <a:t>Defining Evaluation Metrics</a:t>
            </a:r>
          </a:p>
          <a:p>
            <a:pPr marL="457200" lvl="1" indent="0">
              <a:buNone/>
            </a:pPr>
            <a:r>
              <a:rPr lang="en-AU" sz="2000" dirty="0"/>
              <a:t>F1-Score, Balanced Accuracy (Multiclass Metrics)</a:t>
            </a:r>
            <a:endParaRPr lang="en-AU" dirty="0">
              <a:solidFill>
                <a:schemeClr val="accent1">
                  <a:lumMod val="75000"/>
                </a:schemeClr>
              </a:solidFill>
            </a:endParaRPr>
          </a:p>
          <a:p>
            <a:pPr marL="0" indent="0">
              <a:buNone/>
            </a:pPr>
            <a:r>
              <a:rPr lang="en-AU" sz="2400" dirty="0">
                <a:solidFill>
                  <a:schemeClr val="accent1">
                    <a:lumMod val="75000"/>
                  </a:schemeClr>
                </a:solidFill>
              </a:rPr>
              <a:t>Defining Imputation Strategies</a:t>
            </a:r>
          </a:p>
          <a:p>
            <a:pPr marL="457200" lvl="1" indent="0">
              <a:buNone/>
            </a:pPr>
            <a:r>
              <a:rPr lang="en-AU" sz="2000" dirty="0"/>
              <a:t>KNN/Most Frequent/Mean Imputation</a:t>
            </a:r>
          </a:p>
          <a:p>
            <a:pPr marL="0" indent="0">
              <a:buNone/>
            </a:pPr>
            <a:r>
              <a:rPr lang="en-AU" sz="2400" dirty="0">
                <a:solidFill>
                  <a:schemeClr val="accent1">
                    <a:lumMod val="75000"/>
                  </a:schemeClr>
                </a:solidFill>
              </a:rPr>
              <a:t>Define a set of suitable ML-Algorithms</a:t>
            </a:r>
          </a:p>
          <a:p>
            <a:pPr marL="457200" lvl="1" indent="0">
              <a:buNone/>
            </a:pPr>
            <a:r>
              <a:rPr lang="en-AU" sz="2000" dirty="0"/>
              <a:t>Mostly Tree Based Algorithms, KNN, SVM, Boosted Models (</a:t>
            </a:r>
            <a:r>
              <a:rPr lang="en-AU" sz="2000" dirty="0" err="1"/>
              <a:t>XGBoost</a:t>
            </a:r>
            <a:r>
              <a:rPr lang="en-AU" sz="2000" dirty="0"/>
              <a:t>, AdaBoost), MLP</a:t>
            </a:r>
          </a:p>
          <a:p>
            <a:pPr marL="0" indent="0">
              <a:buNone/>
            </a:pPr>
            <a:r>
              <a:rPr lang="en-AU" sz="2400" dirty="0">
                <a:solidFill>
                  <a:schemeClr val="accent1">
                    <a:lumMod val="75000"/>
                  </a:schemeClr>
                </a:solidFill>
              </a:rPr>
              <a:t>Train Baseline Models</a:t>
            </a:r>
          </a:p>
          <a:p>
            <a:pPr marL="457200" lvl="1" indent="0">
              <a:buNone/>
            </a:pPr>
            <a:r>
              <a:rPr lang="en-AU" sz="2000" dirty="0"/>
              <a:t>Dummy classifier, predict based on underlying distribution or random guessing (assumes a uniform distribution)</a:t>
            </a:r>
          </a:p>
          <a:p>
            <a:pPr marL="0" indent="0">
              <a:buNone/>
            </a:pPr>
            <a:r>
              <a:rPr lang="en-AU" sz="2400" dirty="0">
                <a:solidFill>
                  <a:schemeClr val="accent1">
                    <a:lumMod val="75000"/>
                  </a:schemeClr>
                </a:solidFill>
              </a:rPr>
              <a:t>Train ML-Algorithms</a:t>
            </a:r>
          </a:p>
          <a:p>
            <a:pPr marL="0" indent="0">
              <a:buNone/>
            </a:pPr>
            <a:r>
              <a:rPr lang="en-AU" sz="2000" dirty="0"/>
              <a:t>        Initialize and train Models with rudimentary hyperparameter search             Next Steps</a:t>
            </a:r>
          </a:p>
          <a:p>
            <a:pPr lvl="1">
              <a:buFontTx/>
              <a:buChar char="-"/>
            </a:pPr>
            <a:endParaRPr lang="en-AU" sz="2000" dirty="0"/>
          </a:p>
          <a:p>
            <a:pPr lvl="1">
              <a:buFontTx/>
              <a:buChar char="-"/>
            </a:pPr>
            <a:endParaRPr lang="en-AU" sz="2000" dirty="0"/>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02/06/2021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6</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756575893"/>
              </p:ext>
            </p:extLst>
          </p:nvPr>
        </p:nvGraphicFramePr>
        <p:xfrm>
          <a:off x="3190327" y="1975966"/>
          <a:ext cx="5616810" cy="2689306"/>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668338">
                  <a:extLst>
                    <a:ext uri="{9D8B030D-6E8A-4147-A177-3AD203B41FA5}">
                      <a16:colId xmlns:a16="http://schemas.microsoft.com/office/drawing/2014/main" val="2737737873"/>
                    </a:ext>
                  </a:extLst>
                </a:gridCol>
                <a:gridCol w="798513">
                  <a:extLst>
                    <a:ext uri="{9D8B030D-6E8A-4147-A177-3AD203B41FA5}">
                      <a16:colId xmlns:a16="http://schemas.microsoft.com/office/drawing/2014/main" val="4254226468"/>
                    </a:ext>
                  </a:extLst>
                </a:gridCol>
                <a:gridCol w="892175">
                  <a:extLst>
                    <a:ext uri="{9D8B030D-6E8A-4147-A177-3AD203B41FA5}">
                      <a16:colId xmlns:a16="http://schemas.microsoft.com/office/drawing/2014/main" val="461530403"/>
                    </a:ext>
                  </a:extLst>
                </a:gridCol>
                <a:gridCol w="285750">
                  <a:extLst>
                    <a:ext uri="{9D8B030D-6E8A-4147-A177-3AD203B41FA5}">
                      <a16:colId xmlns:a16="http://schemas.microsoft.com/office/drawing/2014/main" val="2458375099"/>
                    </a:ext>
                  </a:extLst>
                </a:gridCol>
                <a:gridCol w="293688">
                  <a:extLst>
                    <a:ext uri="{9D8B030D-6E8A-4147-A177-3AD203B41FA5}">
                      <a16:colId xmlns:a16="http://schemas.microsoft.com/office/drawing/2014/main" val="397925382"/>
                    </a:ext>
                  </a:extLst>
                </a:gridCol>
                <a:gridCol w="515938">
                  <a:extLst>
                    <a:ext uri="{9D8B030D-6E8A-4147-A177-3AD203B41FA5}">
                      <a16:colId xmlns:a16="http://schemas.microsoft.com/office/drawing/2014/main" val="965078730"/>
                    </a:ext>
                  </a:extLst>
                </a:gridCol>
                <a:gridCol w="574675">
                  <a:extLst>
                    <a:ext uri="{9D8B030D-6E8A-4147-A177-3AD203B41FA5}">
                      <a16:colId xmlns:a16="http://schemas.microsoft.com/office/drawing/2014/main" val="4010150799"/>
                    </a:ext>
                  </a:extLst>
                </a:gridCol>
                <a:gridCol w="359008">
                  <a:extLst>
                    <a:ext uri="{9D8B030D-6E8A-4147-A177-3AD203B41FA5}">
                      <a16:colId xmlns:a16="http://schemas.microsoft.com/office/drawing/2014/main" val="2397025832"/>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2958793149"/>
                  </a:ext>
                </a:extLst>
              </a:tr>
              <a:tr h="214139">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Random Forest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err="1">
                          <a:solidFill>
                            <a:srgbClr val="000000"/>
                          </a:solidFill>
                          <a:effectLst/>
                          <a:latin typeface="Calibri" panose="020F0502020204030204" pitchFamily="34" charset="0"/>
                        </a:rPr>
                        <a:t>XGBoost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0.31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0.22</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0.32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AU" sz="1100" u="none" strike="noStrike" noProof="0" dirty="0">
                          <a:effectLst/>
                        </a:rPr>
                        <a:t>0.3</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0.24</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0.28</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1649321936"/>
                  </a:ext>
                </a:extLst>
              </a:tr>
              <a:tr h="197071">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err="1">
                          <a:solidFill>
                            <a:srgbClr val="000000"/>
                          </a:solidFill>
                          <a:effectLst/>
                          <a:latin typeface="Calibri" panose="020F0502020204030204" pitchFamily="34" charset="0"/>
                        </a:rPr>
                        <a:t>XGBoost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0.49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0.57</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0.56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067372" y="3948157"/>
            <a:ext cx="2432843" cy="61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29394" y="4266043"/>
            <a:ext cx="1368296" cy="1368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824500" y="4665272"/>
            <a:ext cx="373721" cy="87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067372" y="3003574"/>
            <a:ext cx="2219503" cy="216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29394" y="1974199"/>
            <a:ext cx="1682776" cy="8436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796435" y="1995845"/>
            <a:ext cx="490440" cy="618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7318" y="1120965"/>
            <a:ext cx="3952875" cy="523220"/>
          </a:xfrm>
          <a:prstGeom prst="rect">
            <a:avLst/>
          </a:prstGeom>
          <a:noFill/>
        </p:spPr>
        <p:txBody>
          <a:bodyPr wrap="square" rtlCol="0">
            <a:spAutoFit/>
          </a:bodyPr>
          <a:lstStyle/>
          <a:p>
            <a:pPr algn="ct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en-AU" sz="1100" dirty="0"/>
              <a:t> </a:t>
            </a: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r>
              <a:rPr lang="en-AU" sz="2800" baseline="300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1</a:t>
            </a:r>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Tree>
    <p:extLst>
      <p:ext uri="{BB962C8B-B14F-4D97-AF65-F5344CB8AC3E}">
        <p14:creationId xmlns:p14="http://schemas.microsoft.com/office/powerpoint/2010/main" val="131921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02/06/2021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7</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Microsoft Office PowerPoint</Application>
  <PresentationFormat>Breitbild</PresentationFormat>
  <Paragraphs>190</Paragraphs>
  <Slides>7</Slides>
  <Notes>7</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PowerPoint-Präsentation</vt:lpstr>
      <vt:lpstr>PowerPoint-Präsentation</vt:lpstr>
      <vt:lpstr>PowerPoint-Präsentation</vt:lpstr>
      <vt:lpstr>PowerPoint-Präsentation</vt:lpstr>
      <vt:lpstr>Modelling</vt:lpstr>
      <vt:lpstr>PowerPoint-Präsentation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125</cp:revision>
  <cp:lastPrinted>2018-05-17T12:22:42Z</cp:lastPrinted>
  <dcterms:created xsi:type="dcterms:W3CDTF">2018-01-08T12:28:40Z</dcterms:created>
  <dcterms:modified xsi:type="dcterms:W3CDTF">2021-06-02T12:25:12Z</dcterms:modified>
</cp:coreProperties>
</file>