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9" r:id="rId4"/>
    <p:sldId id="270" r:id="rId5"/>
    <p:sldId id="272" r:id="rId6"/>
    <p:sldId id="263" r:id="rId7"/>
    <p:sldId id="267"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83" d="100"/>
          <a:sy n="83" d="100"/>
        </p:scale>
        <p:origin x="643"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01.06.2021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des Projektes wurde die Aufgabenstellung analysiert und ein Ist-Soll Vergleich erstellt. Somit war klar was umgesetzt werden musste. Die dadurch zu erkennenden Bedürfnisse konnten dann in ein Grobkonzept einfliessen welches später in der Detailkonzeption ausgearbeitet wurde. </a:t>
            </a:r>
          </a:p>
          <a:p>
            <a:r>
              <a:rPr lang="de-CH" sz="1200" kern="1200" dirty="0">
                <a:solidFill>
                  <a:schemeClr val="tx1"/>
                </a:solidFill>
                <a:effectLst/>
                <a:latin typeface="+mn-lt"/>
                <a:ea typeface="+mn-ea"/>
                <a:cs typeface="+mn-cs"/>
              </a:rPr>
              <a:t>Da das Grobkonzept durch die Aufgabenstellung schon stark definiert war, konnte schnell mit der Detailkonzeption begonnen werden.  Es entstanden somit mehrere Detailkonzeptionen die jeden Aspekt des Projektes abdecken sollen. </a:t>
            </a:r>
          </a:p>
          <a:p>
            <a:r>
              <a:rPr lang="de-CH" sz="1200" kern="1200" dirty="0">
                <a:solidFill>
                  <a:schemeClr val="tx1"/>
                </a:solidFill>
                <a:effectLst/>
                <a:latin typeface="+mn-lt"/>
                <a:ea typeface="+mn-ea"/>
                <a:cs typeface="+mn-cs"/>
              </a:rPr>
              <a:t>Netzwerk:</a:t>
            </a:r>
          </a:p>
          <a:p>
            <a:r>
              <a:rPr lang="de-CH" sz="1200" kern="1200" dirty="0">
                <a:solidFill>
                  <a:schemeClr val="tx1"/>
                </a:solidFill>
                <a:effectLst/>
                <a:latin typeface="+mn-lt"/>
                <a:ea typeface="+mn-ea"/>
                <a:cs typeface="+mn-cs"/>
              </a:rPr>
              <a:t>Zu Beginn wurden Grundlegende Vorgaben an das Netzwerk wie die Namensgebung oder das Adresskonzept geklärt. Mit Hilfe einer Materialliste konnten somit den jeweiligen Geräten je ein Passender und einfacher Name und eine IP-Adresse vergeben werden. Nach dem Sammeln zusätzlicher Informationen zu der Hardware, wie Firmware Version oder OS </a:t>
            </a:r>
            <a:r>
              <a:rPr lang="de-CH" sz="1200" kern="1200" dirty="0" err="1">
                <a:solidFill>
                  <a:schemeClr val="tx1"/>
                </a:solidFill>
                <a:effectLst/>
                <a:latin typeface="+mn-lt"/>
                <a:ea typeface="+mn-ea"/>
                <a:cs typeface="+mn-cs"/>
              </a:rPr>
              <a:t>Build</a:t>
            </a:r>
            <a:r>
              <a:rPr lang="de-CH" sz="1200" kern="1200" dirty="0">
                <a:solidFill>
                  <a:schemeClr val="tx1"/>
                </a:solidFill>
                <a:effectLst/>
                <a:latin typeface="+mn-lt"/>
                <a:ea typeface="+mn-ea"/>
                <a:cs typeface="+mn-cs"/>
              </a:rPr>
              <a:t> konnte ein Netzwerkplan erstellt werden. Der Netzwerkplan beendete die Konzeption zum physischen Aufbau des Netzwerkes. </a:t>
            </a:r>
          </a:p>
          <a:p>
            <a:r>
              <a:rPr lang="de-CH" sz="1200" kern="1200" dirty="0">
                <a:solidFill>
                  <a:schemeClr val="tx1"/>
                </a:solidFill>
                <a:effectLst/>
                <a:latin typeface="+mn-lt"/>
                <a:ea typeface="+mn-ea"/>
                <a:cs typeface="+mn-cs"/>
              </a:rPr>
              <a:t>AD: </a:t>
            </a:r>
          </a:p>
          <a:p>
            <a:r>
              <a:rPr lang="de-CH" sz="1200" kern="1200" dirty="0">
                <a:solidFill>
                  <a:schemeClr val="tx1"/>
                </a:solidFill>
                <a:effectLst/>
                <a:latin typeface="+mn-lt"/>
                <a:ea typeface="+mn-ea"/>
                <a:cs typeface="+mn-cs"/>
              </a:rPr>
              <a:t>Für den Aufbau der Active Directory Standen mehrere Vorgehensmöglichkeiten zur Auswahl. Da unser Kunde eine eher kleine Firma ist, ist ein Einzeldomänen-Modell völlig ausreichend. Die Verwaltung von Benutzern, Gruppen, Richtlinien usw. wird somit stark vereinfacht. Ebenfalls fiel die Entscheidung auf einen Objektorientierten Aufbau. Das bedeutet das einzelne Ressourcen nach Objekttyp geordnet wurden uns somit je eine Organisationseinheit für Benutzer, Gruppen, Computer etc. erstellt wurde. </a:t>
            </a:r>
          </a:p>
          <a:p>
            <a:r>
              <a:rPr lang="de-CH" sz="1200" kern="1200" dirty="0">
                <a:solidFill>
                  <a:schemeClr val="tx1"/>
                </a:solidFill>
                <a:effectLst/>
                <a:latin typeface="+mn-lt"/>
                <a:ea typeface="+mn-ea"/>
                <a:cs typeface="+mn-cs"/>
              </a:rPr>
              <a:t>Weiter wurden natürlich Richtlinien für </a:t>
            </a:r>
            <a:r>
              <a:rPr lang="de-CH" sz="1200" kern="1200" dirty="0" err="1">
                <a:solidFill>
                  <a:schemeClr val="tx1"/>
                </a:solidFill>
                <a:effectLst/>
                <a:latin typeface="+mn-lt"/>
                <a:ea typeface="+mn-ea"/>
                <a:cs typeface="+mn-cs"/>
              </a:rPr>
              <a:t>Administatoren</a:t>
            </a:r>
            <a:r>
              <a:rPr lang="de-CH" sz="1200" kern="1200" dirty="0">
                <a:solidFill>
                  <a:schemeClr val="tx1"/>
                </a:solidFill>
                <a:effectLst/>
                <a:latin typeface="+mn-lt"/>
                <a:ea typeface="+mn-ea"/>
                <a:cs typeface="+mn-cs"/>
              </a:rPr>
              <a:t> festgelegt und die Domäne benannt. </a:t>
            </a:r>
          </a:p>
          <a:p>
            <a:r>
              <a:rPr lang="de-CH" sz="1200" kern="1200" dirty="0">
                <a:solidFill>
                  <a:schemeClr val="tx1"/>
                </a:solidFill>
                <a:effectLst/>
                <a:latin typeface="+mn-lt"/>
                <a:ea typeface="+mn-ea"/>
                <a:cs typeface="+mn-cs"/>
              </a:rPr>
              <a:t>Berechtigung: </a:t>
            </a:r>
          </a:p>
          <a:p>
            <a:r>
              <a:rPr lang="de-CH" sz="1200" kern="1200" dirty="0">
                <a:solidFill>
                  <a:schemeClr val="tx1"/>
                </a:solidFill>
                <a:effectLst/>
                <a:latin typeface="+mn-lt"/>
                <a:ea typeface="+mn-ea"/>
                <a:cs typeface="+mn-cs"/>
              </a:rPr>
              <a:t>Berechtigungen werden über die Domäne mittels Gruppenrichtlinien und Freigaben vergeben. Um die Berechtigungen nachvollziehen zu können wurde ein Berechtigungskonzept erstellt welches in Zusammenarbeit mit der Datenablage die Berechtigungen auf einzelne Ordner für diverse Gruppen regelt. Das Berechtigungskonzept legt ebenfalls das erstellen von Netzwerklaufwerken fest. </a:t>
            </a:r>
          </a:p>
          <a:p>
            <a:r>
              <a:rPr lang="de-CH" sz="1200" kern="1200" dirty="0">
                <a:solidFill>
                  <a:schemeClr val="tx1"/>
                </a:solidFill>
                <a:effectLst/>
                <a:latin typeface="+mn-lt"/>
                <a:ea typeface="+mn-ea"/>
                <a:cs typeface="+mn-cs"/>
              </a:rPr>
              <a:t>Sicherheit: </a:t>
            </a:r>
          </a:p>
          <a:p>
            <a:r>
              <a:rPr lang="de-CH" sz="1200" kern="1200" dirty="0">
                <a:solidFill>
                  <a:schemeClr val="tx1"/>
                </a:solidFill>
                <a:effectLst/>
                <a:latin typeface="+mn-lt"/>
                <a:ea typeface="+mn-ea"/>
                <a:cs typeface="+mn-cs"/>
              </a:rPr>
              <a:t>Die Sicherheit des Netzwerkes ist ein grosses Thema. Ebenfalls ist es ein wichtiges Anliegen für den Auftraggeber. Somit wurden mehrere Massnahmen geplant um ein möglichst Sicheres Netzwerk aufzubauen. Intern ist es hier wichtig zu verhindern das Benutzer auf Daten zugreifen können die nicht für sie bestimmt sind. Mit Gruppenrichtlinien wurde zum Beispiel der Zugriff auf die Datenablage mit Hilfe der Berechtigungsmatrix festgelegt. Ebenfalls wurden Passwortrichtlinien für Administratoren und Benutzer festgelegt welche die Sicherheit immens erhöhen. </a:t>
            </a:r>
          </a:p>
          <a:p>
            <a:r>
              <a:rPr lang="de-CH" sz="1200" kern="1200" dirty="0">
                <a:solidFill>
                  <a:schemeClr val="tx1"/>
                </a:solidFill>
                <a:effectLst/>
                <a:latin typeface="+mn-lt"/>
                <a:ea typeface="+mn-ea"/>
                <a:cs typeface="+mn-cs"/>
              </a:rPr>
              <a:t>Durch ein Antivirenprogramm soll der Schutz vor Gefahren von aussen unterstützt werden. Dazu wurden Anforderungen und Aufgaben für das Programm in einem Sicherheitskonzept festgelegt.  </a:t>
            </a:r>
          </a:p>
          <a:p>
            <a:r>
              <a:rPr lang="de-CH" sz="1200" kern="1200" dirty="0">
                <a:solidFill>
                  <a:schemeClr val="tx1"/>
                </a:solidFill>
                <a:effectLst/>
                <a:latin typeface="+mn-lt"/>
                <a:ea typeface="+mn-ea"/>
                <a:cs typeface="+mn-cs"/>
              </a:rPr>
              <a:t>Wichtig ist natürlich auch die sichere Handhabung der Hardware. Deshalb wurde für die Assemblierung der Clients Sicherheitsrichtlinien zum ESD-Schutz festgelegt. </a:t>
            </a:r>
          </a:p>
          <a:p>
            <a:r>
              <a:rPr lang="de-CH" sz="1200" kern="1200" dirty="0">
                <a:solidFill>
                  <a:schemeClr val="tx1"/>
                </a:solidFill>
                <a:effectLst/>
                <a:latin typeface="+mn-lt"/>
                <a:ea typeface="+mn-ea"/>
                <a:cs typeface="+mn-cs"/>
              </a:rPr>
              <a:t>Daten:</a:t>
            </a:r>
          </a:p>
          <a:p>
            <a:r>
              <a:rPr lang="de-CH" sz="1200" kern="1200" dirty="0">
                <a:solidFill>
                  <a:schemeClr val="tx1"/>
                </a:solidFill>
                <a:effectLst/>
                <a:latin typeface="+mn-lt"/>
                <a:ea typeface="+mn-ea"/>
                <a:cs typeface="+mn-cs"/>
              </a:rPr>
              <a:t>Ein weiterer Wichtiger Punkt der bei der Konzeption beachtet wurde ist die Sicherung der Daten. Ein modernes Unternehmen muss dauernd auf alle Daten zugreifen können somit auch unser Kunde.  Bei einem Verlust ist es notwendig alle Daten wiederherstellen zu können. Der Datenschutz konnte geplant werden indem die Risiken beim Kunden analysiert wurden. Das können menschliche oder elementare Risiken sein zum Beispiel. Ebenfalls mussten die Vorgaben an die Datensicherung bekannt sein. Erst dann konnte ein Sicherungsplan erstellt werden welcher den Anforderungen des Kunden gerecht wurde.</a:t>
            </a:r>
          </a:p>
          <a:p>
            <a:r>
              <a:rPr lang="de-CH" sz="1200" kern="1200" dirty="0" err="1">
                <a:solidFill>
                  <a:schemeClr val="tx1"/>
                </a:solidFill>
                <a:effectLst/>
                <a:latin typeface="+mn-lt"/>
                <a:ea typeface="+mn-ea"/>
                <a:cs typeface="+mn-cs"/>
              </a:rPr>
              <a:t>Testing</a:t>
            </a:r>
            <a:r>
              <a:rPr lang="de-CH" sz="1200" kern="1200" dirty="0">
                <a:solidFill>
                  <a:schemeClr val="tx1"/>
                </a:solidFill>
                <a:effectLst/>
                <a:latin typeface="+mn-lt"/>
                <a:ea typeface="+mn-ea"/>
                <a:cs typeface="+mn-cs"/>
              </a:rPr>
              <a:t>:</a:t>
            </a:r>
          </a:p>
          <a:p>
            <a:r>
              <a:rPr lang="de-CH" sz="1200" kern="1200" dirty="0">
                <a:solidFill>
                  <a:schemeClr val="tx1"/>
                </a:solidFill>
                <a:effectLst/>
                <a:latin typeface="+mn-lt"/>
                <a:ea typeface="+mn-ea"/>
                <a:cs typeface="+mn-cs"/>
              </a:rPr>
              <a:t>Um das Endprodukt freigeben zu können müssen die Ergebnisse zuerst getestet werden. Dies wurde mit einem Testkonzept erledigt. Das Testkonzept enthält Informationen zur Testumgebung, sowie eine mögliche Testabfolge. Damit Testfälle erstellt werden konnten wurden auch die Voraussetzungen für jeweilige Tests abgeklärt. Ebenfalls auch die Anforderungen an das Netzwerk.</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Die Konzeption sprich Detailkonzeption ermöglicht es erst die Planungsphase abzuschliessen und zur Realisierungsphase fortzuschreiten.</a:t>
            </a:r>
          </a:p>
          <a:p>
            <a:r>
              <a:rPr lang="de-CH" sz="1200" kern="1200" dirty="0">
                <a:solidFill>
                  <a:schemeClr val="tx1"/>
                </a:solidFill>
                <a:effectLst/>
                <a:latin typeface="+mn-lt"/>
                <a:ea typeface="+mn-ea"/>
                <a:cs typeface="+mn-cs"/>
              </a:rPr>
              <a:t>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Tree>
    <p:extLst>
      <p:ext uri="{BB962C8B-B14F-4D97-AF65-F5344CB8AC3E}">
        <p14:creationId xmlns:p14="http://schemas.microsoft.com/office/powerpoint/2010/main" val="149130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Tree>
    <p:extLst>
      <p:ext uri="{BB962C8B-B14F-4D97-AF65-F5344CB8AC3E}">
        <p14:creationId xmlns:p14="http://schemas.microsoft.com/office/powerpoint/2010/main" val="388153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E981EAC2-BEA1-4A38-870C-492542521EC7}" type="datetimeFigureOut">
              <a:rPr lang="de-CH" smtClean="0"/>
              <a:t>01.06.2021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1EAC2-BEA1-4A38-870C-492542521EC7}" type="datetimeFigureOut">
              <a:rPr lang="de-CH" smtClean="0"/>
              <a:t>01.06.2021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27207" y="4123877"/>
            <a:ext cx="2599638"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585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endPar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49438" y="4122363"/>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a:t>
            </a: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a:extLst>
              <a:ext uri="{FF2B5EF4-FFF2-40B4-BE49-F238E27FC236}">
                <a16:creationId xmlns:a16="http://schemas.microsoft.com/office/drawing/2014/main" id="{6748C8FC-3F6F-4E31-866F-0ACA7AF0E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23" b="3323"/>
          <a:stretch/>
        </p:blipFill>
        <p:spPr bwMode="auto">
          <a:xfrm>
            <a:off x="236157" y="1094148"/>
            <a:ext cx="1987292" cy="27828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01/06/2021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5" name="Picture 8">
            <a:extLst>
              <a:ext uri="{FF2B5EF4-FFF2-40B4-BE49-F238E27FC236}">
                <a16:creationId xmlns:a16="http://schemas.microsoft.com/office/drawing/2014/main" id="{046797B6-3097-481B-9125-A8DF59021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059" r="26059"/>
          <a:stretch/>
        </p:blipFill>
        <p:spPr bwMode="auto">
          <a:xfrm>
            <a:off x="9968841" y="1142462"/>
            <a:ext cx="1963985" cy="273451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5096A3A0-F681-4AA5-AC1F-47A37744B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181" b="3181"/>
          <a:stretch/>
        </p:blipFill>
        <p:spPr bwMode="auto">
          <a:xfrm>
            <a:off x="5056360" y="3761605"/>
            <a:ext cx="1716942" cy="241156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8D0EE52-AA7C-4B2B-9AAF-27E93DD9E8AA}"/>
              </a:ext>
            </a:extLst>
          </p:cNvPr>
          <p:cNvSpPr txBox="1"/>
          <p:nvPr/>
        </p:nvSpPr>
        <p:spPr>
          <a:xfrm>
            <a:off x="4991705" y="2541818"/>
            <a:ext cx="3830015" cy="1077218"/>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Modelling</a:t>
            </a:r>
          </a:p>
          <a:p>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Target</a:t>
            </a: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59" name="TextBox 58">
            <a:extLst>
              <a:ext uri="{FF2B5EF4-FFF2-40B4-BE49-F238E27FC236}">
                <a16:creationId xmlns:a16="http://schemas.microsoft.com/office/drawing/2014/main" id="{1A0328A1-F383-4AF6-A641-A0D09A61952A}"/>
              </a:ext>
            </a:extLst>
          </p:cNvPr>
          <p:cNvSpPr txBox="1"/>
          <p:nvPr/>
        </p:nvSpPr>
        <p:spPr>
          <a:xfrm>
            <a:off x="201539" y="4011018"/>
            <a:ext cx="3830015" cy="1508105"/>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b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b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Old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used</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Reasoning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60" name="TextBox 59">
            <a:extLst>
              <a:ext uri="{FF2B5EF4-FFF2-40B4-BE49-F238E27FC236}">
                <a16:creationId xmlns:a16="http://schemas.microsoft.com/office/drawing/2014/main" id="{3EFB97C2-02E9-41F4-A118-B554E5BB4D3B}"/>
              </a:ext>
            </a:extLst>
          </p:cNvPr>
          <p:cNvSpPr txBox="1"/>
          <p:nvPr/>
        </p:nvSpPr>
        <p:spPr>
          <a:xfrm>
            <a:off x="8239760" y="3960458"/>
            <a:ext cx="3750701" cy="1292662"/>
          </a:xfrm>
          <a:prstGeom prst="rect">
            <a:avLst/>
          </a:prstGeom>
          <a:noFill/>
        </p:spPr>
        <p:txBody>
          <a:bodyPr wrap="square" rtlCol="0">
            <a:spAutoFit/>
          </a:bodyPr>
          <a:lstStyle/>
          <a:p>
            <a:pPr algn="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Next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Tuning</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Alternative Methods</a:t>
            </a:r>
          </a:p>
          <a:p>
            <a:pPr algn="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Documentation</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41411930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50"/>
                                        </p:tgtEl>
                                      </p:cBhvr>
                                    </p:animEffect>
                                    <p:set>
                                      <p:cBhvr>
                                        <p:cTn id="91"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01/06/2021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15" name="TextBox 14">
            <a:extLst>
              <a:ext uri="{FF2B5EF4-FFF2-40B4-BE49-F238E27FC236}">
                <a16:creationId xmlns:a16="http://schemas.microsoft.com/office/drawing/2014/main" id="{B4552A31-B1A6-4DE9-B847-49972F815DF9}"/>
              </a:ext>
            </a:extLst>
          </p:cNvPr>
          <p:cNvSpPr txBox="1"/>
          <p:nvPr/>
        </p:nvSpPr>
        <p:spPr>
          <a:xfrm>
            <a:off x="914400" y="1681018"/>
            <a:ext cx="2059709" cy="369332"/>
          </a:xfrm>
          <a:prstGeom prst="rect">
            <a:avLst/>
          </a:prstGeom>
          <a:noFill/>
        </p:spPr>
        <p:txBody>
          <a:bodyPr wrap="square" rtlCol="0">
            <a:spAutoFit/>
          </a:bodyPr>
          <a:lstStyle/>
          <a:p>
            <a:r>
              <a:rPr lang="de-CH" dirty="0"/>
              <a:t>Old </a:t>
            </a:r>
            <a:r>
              <a:rPr lang="de-CH" dirty="0" err="1"/>
              <a:t>method</a:t>
            </a:r>
            <a:endParaRPr lang="de-CH" dirty="0"/>
          </a:p>
        </p:txBody>
      </p:sp>
      <p:sp>
        <p:nvSpPr>
          <p:cNvPr id="23" name="TextBox 22">
            <a:extLst>
              <a:ext uri="{FF2B5EF4-FFF2-40B4-BE49-F238E27FC236}">
                <a16:creationId xmlns:a16="http://schemas.microsoft.com/office/drawing/2014/main" id="{77105282-8ECE-4D08-A255-D412943EF930}"/>
              </a:ext>
            </a:extLst>
          </p:cNvPr>
          <p:cNvSpPr txBox="1"/>
          <p:nvPr/>
        </p:nvSpPr>
        <p:spPr>
          <a:xfrm>
            <a:off x="3392854" y="1681018"/>
            <a:ext cx="2059709" cy="369332"/>
          </a:xfrm>
          <a:prstGeom prst="rect">
            <a:avLst/>
          </a:prstGeom>
          <a:noFill/>
        </p:spPr>
        <p:txBody>
          <a:bodyPr wrap="square" rtlCol="0">
            <a:spAutoFit/>
          </a:bodyPr>
          <a:lstStyle/>
          <a:p>
            <a:r>
              <a:rPr lang="de-CH" dirty="0"/>
              <a:t>Old </a:t>
            </a:r>
            <a:r>
              <a:rPr lang="de-CH" dirty="0" err="1"/>
              <a:t>method</a:t>
            </a:r>
            <a:endParaRPr lang="de-CH" dirty="0"/>
          </a:p>
        </p:txBody>
      </p:sp>
      <p:sp>
        <p:nvSpPr>
          <p:cNvPr id="24" name="TextBox 23">
            <a:extLst>
              <a:ext uri="{FF2B5EF4-FFF2-40B4-BE49-F238E27FC236}">
                <a16:creationId xmlns:a16="http://schemas.microsoft.com/office/drawing/2014/main" id="{2AF84061-E813-400F-B009-65F8EF59F6D6}"/>
              </a:ext>
            </a:extLst>
          </p:cNvPr>
          <p:cNvSpPr txBox="1"/>
          <p:nvPr/>
        </p:nvSpPr>
        <p:spPr>
          <a:xfrm>
            <a:off x="5687659" y="1681018"/>
            <a:ext cx="2059709" cy="369332"/>
          </a:xfrm>
          <a:prstGeom prst="rect">
            <a:avLst/>
          </a:prstGeom>
          <a:noFill/>
        </p:spPr>
        <p:txBody>
          <a:bodyPr wrap="square" rtlCol="0">
            <a:spAutoFit/>
          </a:bodyPr>
          <a:lstStyle/>
          <a:p>
            <a:r>
              <a:rPr lang="de-CH" dirty="0"/>
              <a:t>Old </a:t>
            </a:r>
            <a:r>
              <a:rPr lang="de-CH" dirty="0" err="1"/>
              <a:t>method</a:t>
            </a:r>
            <a:endParaRPr lang="de-CH" dirty="0"/>
          </a:p>
        </p:txBody>
      </p:sp>
      <p:sp>
        <p:nvSpPr>
          <p:cNvPr id="25" name="TextBox 24">
            <a:extLst>
              <a:ext uri="{FF2B5EF4-FFF2-40B4-BE49-F238E27FC236}">
                <a16:creationId xmlns:a16="http://schemas.microsoft.com/office/drawing/2014/main" id="{F8A7DEED-50C2-4895-8F01-353B2BF60031}"/>
              </a:ext>
            </a:extLst>
          </p:cNvPr>
          <p:cNvSpPr txBox="1"/>
          <p:nvPr/>
        </p:nvSpPr>
        <p:spPr>
          <a:xfrm>
            <a:off x="715057" y="3456586"/>
            <a:ext cx="2059709" cy="369332"/>
          </a:xfrm>
          <a:prstGeom prst="rect">
            <a:avLst/>
          </a:prstGeom>
          <a:noFill/>
        </p:spPr>
        <p:txBody>
          <a:bodyPr wrap="square" rtlCol="0">
            <a:spAutoFit/>
          </a:bodyPr>
          <a:lstStyle/>
          <a:p>
            <a:r>
              <a:rPr lang="de-CH" dirty="0"/>
              <a:t>New </a:t>
            </a:r>
            <a:r>
              <a:rPr lang="de-CH" dirty="0" err="1"/>
              <a:t>method</a:t>
            </a:r>
            <a:endParaRPr lang="de-CH" dirty="0"/>
          </a:p>
        </p:txBody>
      </p:sp>
      <p:sp>
        <p:nvSpPr>
          <p:cNvPr id="26" name="TextBox 25">
            <a:extLst>
              <a:ext uri="{FF2B5EF4-FFF2-40B4-BE49-F238E27FC236}">
                <a16:creationId xmlns:a16="http://schemas.microsoft.com/office/drawing/2014/main" id="{CC93FC9E-62FA-4EB5-B1CA-3F1F692EE671}"/>
              </a:ext>
            </a:extLst>
          </p:cNvPr>
          <p:cNvSpPr txBox="1"/>
          <p:nvPr/>
        </p:nvSpPr>
        <p:spPr>
          <a:xfrm>
            <a:off x="3335899" y="3088988"/>
            <a:ext cx="2059709" cy="646331"/>
          </a:xfrm>
          <a:prstGeom prst="rect">
            <a:avLst/>
          </a:prstGeom>
          <a:noFill/>
        </p:spPr>
        <p:txBody>
          <a:bodyPr wrap="square" rtlCol="0">
            <a:spAutoFit/>
          </a:bodyPr>
          <a:lstStyle/>
          <a:p>
            <a:r>
              <a:rPr lang="de-CH" dirty="0"/>
              <a:t>New </a:t>
            </a:r>
            <a:r>
              <a:rPr lang="de-CH" dirty="0" err="1"/>
              <a:t>method</a:t>
            </a:r>
            <a:r>
              <a:rPr lang="de-CH" dirty="0"/>
              <a:t> (</a:t>
            </a:r>
            <a:r>
              <a:rPr lang="de-CH" dirty="0" err="1"/>
              <a:t>function</a:t>
            </a:r>
            <a:r>
              <a:rPr lang="de-CH" dirty="0"/>
              <a:t> </a:t>
            </a:r>
            <a:r>
              <a:rPr lang="de-CH" dirty="0" err="1"/>
              <a:t>tuning</a:t>
            </a:r>
            <a:r>
              <a:rPr lang="de-CH" dirty="0"/>
              <a:t>)</a:t>
            </a:r>
          </a:p>
        </p:txBody>
      </p:sp>
      <p:sp>
        <p:nvSpPr>
          <p:cNvPr id="27" name="TextBox 26">
            <a:extLst>
              <a:ext uri="{FF2B5EF4-FFF2-40B4-BE49-F238E27FC236}">
                <a16:creationId xmlns:a16="http://schemas.microsoft.com/office/drawing/2014/main" id="{D7D25702-0614-4C1F-8CF0-E4EE301E238A}"/>
              </a:ext>
            </a:extLst>
          </p:cNvPr>
          <p:cNvSpPr txBox="1"/>
          <p:nvPr/>
        </p:nvSpPr>
        <p:spPr>
          <a:xfrm>
            <a:off x="3335902" y="4391148"/>
            <a:ext cx="2059709" cy="369332"/>
          </a:xfrm>
          <a:prstGeom prst="rect">
            <a:avLst/>
          </a:prstGeom>
          <a:noFill/>
        </p:spPr>
        <p:txBody>
          <a:bodyPr wrap="square" rtlCol="0">
            <a:spAutoFit/>
          </a:bodyPr>
          <a:lstStyle/>
          <a:p>
            <a:r>
              <a:rPr lang="de-CH" dirty="0"/>
              <a:t>New </a:t>
            </a:r>
            <a:r>
              <a:rPr lang="de-CH" dirty="0" err="1"/>
              <a:t>method</a:t>
            </a:r>
            <a:endParaRPr lang="de-CH" dirty="0"/>
          </a:p>
        </p:txBody>
      </p:sp>
      <p:sp>
        <p:nvSpPr>
          <p:cNvPr id="28" name="TextBox 27">
            <a:extLst>
              <a:ext uri="{FF2B5EF4-FFF2-40B4-BE49-F238E27FC236}">
                <a16:creationId xmlns:a16="http://schemas.microsoft.com/office/drawing/2014/main" id="{98CF2871-2F25-4D11-AD3D-398BDA5E9D24}"/>
              </a:ext>
            </a:extLst>
          </p:cNvPr>
          <p:cNvSpPr txBox="1"/>
          <p:nvPr/>
        </p:nvSpPr>
        <p:spPr>
          <a:xfrm>
            <a:off x="7326012" y="3566846"/>
            <a:ext cx="2059709" cy="646331"/>
          </a:xfrm>
          <a:prstGeom prst="rect">
            <a:avLst/>
          </a:prstGeom>
          <a:noFill/>
        </p:spPr>
        <p:txBody>
          <a:bodyPr wrap="square" rtlCol="0">
            <a:spAutoFit/>
          </a:bodyPr>
          <a:lstStyle/>
          <a:p>
            <a:r>
              <a:rPr lang="de-CH" dirty="0" err="1"/>
              <a:t>Result</a:t>
            </a:r>
            <a:r>
              <a:rPr lang="de-CH" dirty="0"/>
              <a:t> </a:t>
            </a:r>
            <a:r>
              <a:rPr lang="de-CH" dirty="0" err="1"/>
              <a:t>of</a:t>
            </a:r>
            <a:r>
              <a:rPr lang="de-CH" dirty="0"/>
              <a:t> </a:t>
            </a:r>
            <a:r>
              <a:rPr lang="de-CH" dirty="0" err="1"/>
              <a:t>preprocessing</a:t>
            </a:r>
            <a:endParaRPr lang="de-CH" dirty="0"/>
          </a:p>
        </p:txBody>
      </p:sp>
      <p:sp>
        <p:nvSpPr>
          <p:cNvPr id="29" name="TextBox 28">
            <a:extLst>
              <a:ext uri="{FF2B5EF4-FFF2-40B4-BE49-F238E27FC236}">
                <a16:creationId xmlns:a16="http://schemas.microsoft.com/office/drawing/2014/main" id="{79C1A793-F7BA-4C29-B050-EA92470BA3F1}"/>
              </a:ext>
            </a:extLst>
          </p:cNvPr>
          <p:cNvSpPr txBox="1"/>
          <p:nvPr/>
        </p:nvSpPr>
        <p:spPr>
          <a:xfrm>
            <a:off x="8688887" y="1681018"/>
            <a:ext cx="2059709" cy="646331"/>
          </a:xfrm>
          <a:prstGeom prst="rect">
            <a:avLst/>
          </a:prstGeom>
          <a:noFill/>
        </p:spPr>
        <p:txBody>
          <a:bodyPr wrap="square" rtlCol="0">
            <a:spAutoFit/>
          </a:bodyPr>
          <a:lstStyle/>
          <a:p>
            <a:r>
              <a:rPr lang="de-CH" dirty="0" err="1"/>
              <a:t>Result</a:t>
            </a:r>
            <a:r>
              <a:rPr lang="de-CH" dirty="0"/>
              <a:t> </a:t>
            </a:r>
            <a:r>
              <a:rPr lang="de-CH" dirty="0" err="1"/>
              <a:t>of</a:t>
            </a:r>
            <a:r>
              <a:rPr lang="de-CH" dirty="0"/>
              <a:t> </a:t>
            </a:r>
            <a:r>
              <a:rPr lang="de-CH" dirty="0" err="1"/>
              <a:t>preprocessing</a:t>
            </a:r>
            <a:endParaRPr lang="de-CH" dirty="0"/>
          </a:p>
        </p:txBody>
      </p:sp>
      <p:sp>
        <p:nvSpPr>
          <p:cNvPr id="30" name="TextBox 29">
            <a:extLst>
              <a:ext uri="{FF2B5EF4-FFF2-40B4-BE49-F238E27FC236}">
                <a16:creationId xmlns:a16="http://schemas.microsoft.com/office/drawing/2014/main" id="{FBD46E3F-F3B2-4A2B-8AAA-38E3056E1A94}"/>
              </a:ext>
            </a:extLst>
          </p:cNvPr>
          <p:cNvSpPr txBox="1"/>
          <p:nvPr/>
        </p:nvSpPr>
        <p:spPr>
          <a:xfrm>
            <a:off x="3335901" y="3890011"/>
            <a:ext cx="2059709" cy="369332"/>
          </a:xfrm>
          <a:prstGeom prst="rect">
            <a:avLst/>
          </a:prstGeom>
          <a:noFill/>
        </p:spPr>
        <p:txBody>
          <a:bodyPr wrap="square" rtlCol="0">
            <a:spAutoFit/>
          </a:bodyPr>
          <a:lstStyle/>
          <a:p>
            <a:r>
              <a:rPr lang="de-CH" dirty="0"/>
              <a:t>New </a:t>
            </a:r>
            <a:r>
              <a:rPr lang="de-CH" dirty="0" err="1"/>
              <a:t>method</a:t>
            </a:r>
            <a:endParaRPr lang="de-CH" dirty="0"/>
          </a:p>
        </p:txBody>
      </p:sp>
      <p:sp>
        <p:nvSpPr>
          <p:cNvPr id="33" name="TextBox 32">
            <a:extLst>
              <a:ext uri="{FF2B5EF4-FFF2-40B4-BE49-F238E27FC236}">
                <a16:creationId xmlns:a16="http://schemas.microsoft.com/office/drawing/2014/main" id="{A9F40E1E-0061-4022-B7A0-E8F0CFBFA456}"/>
              </a:ext>
            </a:extLst>
          </p:cNvPr>
          <p:cNvSpPr txBox="1"/>
          <p:nvPr/>
        </p:nvSpPr>
        <p:spPr>
          <a:xfrm>
            <a:off x="3335900" y="4987339"/>
            <a:ext cx="2059709" cy="369332"/>
          </a:xfrm>
          <a:prstGeom prst="rect">
            <a:avLst/>
          </a:prstGeom>
          <a:noFill/>
        </p:spPr>
        <p:txBody>
          <a:bodyPr wrap="square" rtlCol="0">
            <a:spAutoFit/>
          </a:bodyPr>
          <a:lstStyle/>
          <a:p>
            <a:r>
              <a:rPr lang="de-CH" dirty="0"/>
              <a:t>New </a:t>
            </a:r>
            <a:r>
              <a:rPr lang="de-CH" dirty="0" err="1"/>
              <a:t>method</a:t>
            </a:r>
            <a:endParaRPr lang="de-CH" dirty="0"/>
          </a:p>
        </p:txBody>
      </p:sp>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E0D62B3-D024-40DB-B196-B83DB830D8AF}" type="datetime1">
              <a:rPr lang="en-GB" smtClean="0"/>
              <a:t>01/06/2021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5</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nvGraphicFramePr>
        <p:xfrm>
          <a:off x="3190327" y="1975966"/>
          <a:ext cx="5586859" cy="2974852"/>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742950">
                  <a:extLst>
                    <a:ext uri="{9D8B030D-6E8A-4147-A177-3AD203B41FA5}">
                      <a16:colId xmlns:a16="http://schemas.microsoft.com/office/drawing/2014/main" val="2737737873"/>
                    </a:ext>
                  </a:extLst>
                </a:gridCol>
                <a:gridCol w="828675">
                  <a:extLst>
                    <a:ext uri="{9D8B030D-6E8A-4147-A177-3AD203B41FA5}">
                      <a16:colId xmlns:a16="http://schemas.microsoft.com/office/drawing/2014/main" val="4254226468"/>
                    </a:ext>
                  </a:extLst>
                </a:gridCol>
                <a:gridCol w="885825">
                  <a:extLst>
                    <a:ext uri="{9D8B030D-6E8A-4147-A177-3AD203B41FA5}">
                      <a16:colId xmlns:a16="http://schemas.microsoft.com/office/drawing/2014/main" val="461530403"/>
                    </a:ext>
                  </a:extLst>
                </a:gridCol>
                <a:gridCol w="574647">
                  <a:extLst>
                    <a:ext uri="{9D8B030D-6E8A-4147-A177-3AD203B41FA5}">
                      <a16:colId xmlns:a16="http://schemas.microsoft.com/office/drawing/2014/main" val="2458375099"/>
                    </a:ext>
                  </a:extLst>
                </a:gridCol>
                <a:gridCol w="608022">
                  <a:extLst>
                    <a:ext uri="{9D8B030D-6E8A-4147-A177-3AD203B41FA5}">
                      <a16:colId xmlns:a16="http://schemas.microsoft.com/office/drawing/2014/main" val="397925382"/>
                    </a:ext>
                  </a:extLst>
                </a:gridCol>
                <a:gridCol w="718015">
                  <a:extLst>
                    <a:ext uri="{9D8B030D-6E8A-4147-A177-3AD203B41FA5}">
                      <a16:colId xmlns:a16="http://schemas.microsoft.com/office/drawing/2014/main" val="4010150799"/>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958793149"/>
                  </a:ext>
                </a:extLst>
              </a:tr>
              <a:tr h="348378">
                <a:tc>
                  <a:txBody>
                    <a:bodyPr/>
                    <a:lstStyle/>
                    <a:p>
                      <a:pPr algn="l" fontAlgn="b"/>
                      <a:r>
                        <a:rPr lang="en-AU" sz="1100" u="none" strike="noStrike" noProof="0">
                          <a:effectLst/>
                        </a:rPr>
                        <a:t> </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SVM</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MLP</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0.21</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49321936"/>
                  </a:ext>
                </a:extLst>
              </a:tr>
              <a:tr h="348378">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SVM</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MLP</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510942" y="4214100"/>
            <a:ext cx="198831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00831" y="4520043"/>
            <a:ext cx="1396859" cy="1114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796435" y="4812296"/>
            <a:ext cx="401786" cy="7319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510942" y="3084570"/>
            <a:ext cx="1687278" cy="1384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05008" y="1974199"/>
            <a:ext cx="1707162" cy="10125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805008" y="1995845"/>
            <a:ext cx="481867" cy="7432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8902" y="1103586"/>
            <a:ext cx="3952875" cy="523220"/>
          </a:xfrm>
          <a:prstGeom prst="rect">
            <a:avLst/>
          </a:prstGeom>
          <a:noFill/>
        </p:spPr>
        <p:txBody>
          <a:bodyPr wrap="square" rtlCol="0">
            <a:spAutoFit/>
          </a:bodyPr>
          <a:lstStyle/>
          <a:p>
            <a:pPr algn="ctr"/>
            <a:r>
              <a:rPr lang="de-CH"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de-CH" sz="1100" dirty="0"/>
              <a:t> </a:t>
            </a:r>
            <a:r>
              <a:rPr lang="de-CH"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p>
        </p:txBody>
      </p:sp>
    </p:spTree>
    <p:extLst>
      <p:ext uri="{BB962C8B-B14F-4D97-AF65-F5344CB8AC3E}">
        <p14:creationId xmlns:p14="http://schemas.microsoft.com/office/powerpoint/2010/main" val="32001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a:t>
            </a:r>
            <a:r>
              <a:rPr lang="de-CH" dirty="0" err="1"/>
              <a:t>Steps</a:t>
            </a:r>
            <a:endParaRPr lang="de-CH" dirty="0"/>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mplit.ucla.edu/wp-content/uploads/2015/06/4495439099001_5325814226001_5305238414001-vs-300x169.jp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6661" y="-14017"/>
            <a:ext cx="12223719" cy="688603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7697337" y="-208547"/>
            <a:ext cx="5151615" cy="72349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42">
            <a:extLst>
              <a:ext uri="{FF2B5EF4-FFF2-40B4-BE49-F238E27FC236}">
                <a16:creationId xmlns:a16="http://schemas.microsoft.com/office/drawing/2014/main" id="{08695C16-B752-430A-AB57-B217F0B6CDC2}"/>
              </a:ext>
            </a:extLst>
          </p:cNvPr>
          <p:cNvSpPr/>
          <p:nvPr/>
        </p:nvSpPr>
        <p:spPr>
          <a:xfrm>
            <a:off x="547444" y="3030382"/>
            <a:ext cx="6655253" cy="757130"/>
          </a:xfrm>
          <a:prstGeom prst="rect">
            <a:avLst/>
          </a:prstGeom>
        </p:spPr>
        <p:txBody>
          <a:bodyPr wrap="square">
            <a:spAutoFit/>
          </a:bodyPr>
          <a:lstStyle/>
          <a:p>
            <a:pPr defTabSz="914192" fontAlgn="base">
              <a:lnSpc>
                <a:spcPct val="90000"/>
              </a:lnSpc>
              <a:spcBef>
                <a:spcPct val="0"/>
              </a:spcBef>
              <a:tabLst>
                <a:tab pos="1232294" algn="l"/>
              </a:tabLst>
              <a:defRPr/>
            </a:pPr>
            <a:r>
              <a:rPr lang="en-US"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 </a:t>
            </a:r>
            <a:r>
              <a:rPr lang="de-DE"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Nächst der Wahrnehmung ist das Gedächtnis für ein denkendes Wesen das notwendigste</a:t>
            </a:r>
            <a:endParaRPr lang="en-US"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endParaRPr>
          </a:p>
        </p:txBody>
      </p:sp>
      <p:sp>
        <p:nvSpPr>
          <p:cNvPr id="7" name="Rectangle 47">
            <a:extLst>
              <a:ext uri="{FF2B5EF4-FFF2-40B4-BE49-F238E27FC236}">
                <a16:creationId xmlns:a16="http://schemas.microsoft.com/office/drawing/2014/main" id="{FC65C6C5-7AA5-4CB6-ACA9-73ACEE645A2B}"/>
              </a:ext>
            </a:extLst>
          </p:cNvPr>
          <p:cNvSpPr/>
          <p:nvPr/>
        </p:nvSpPr>
        <p:spPr>
          <a:xfrm>
            <a:off x="561870" y="2787315"/>
            <a:ext cx="6655252" cy="338554"/>
          </a:xfrm>
          <a:prstGeom prst="rect">
            <a:avLst/>
          </a:prstGeom>
        </p:spPr>
        <p:txBody>
          <a:bodyPr wrap="square">
            <a:spAutoFit/>
          </a:bodyPr>
          <a:lstStyle/>
          <a:p>
            <a:pPr algn="r" defTabSz="914049">
              <a:spcBef>
                <a:spcPts val="1765"/>
              </a:spcBef>
              <a:defRPr/>
            </a:pPr>
            <a:r>
              <a:rPr lang="de-CH" sz="1600" dirty="0">
                <a:solidFill>
                  <a:schemeClr val="bg2">
                    <a:lumMod val="50000"/>
                  </a:schemeClr>
                </a:solidFill>
                <a:latin typeface="Roboto Thin" panose="02000000000000000000" pitchFamily="2" charset="0"/>
                <a:ea typeface="Roboto Thin" panose="02000000000000000000" pitchFamily="2" charset="0"/>
                <a:cs typeface="Segoe UI Semibold" panose="020B0702040204020203" pitchFamily="34" charset="0"/>
              </a:rPr>
              <a:t>- John Locke</a:t>
            </a:r>
            <a:endParaRPr lang="en-US" sz="1400" kern="0" dirty="0">
              <a:solidFill>
                <a:srgbClr val="525252"/>
              </a:solidFill>
              <a:latin typeface="Segoe UI Light"/>
              <a:cs typeface="Segoe UI Semibold" panose="020B0702040204020203" pitchFamily="34" charset="0"/>
            </a:endParaRPr>
          </a:p>
        </p:txBody>
      </p:sp>
      <p:sp>
        <p:nvSpPr>
          <p:cNvPr id="8" name="Identity Text">
            <a:extLst>
              <a:ext uri="{FF2B5EF4-FFF2-40B4-BE49-F238E27FC236}">
                <a16:creationId xmlns:a16="http://schemas.microsoft.com/office/drawing/2014/main" id="{6E1D7DD4-15E1-4D99-8422-68C29359A72B}"/>
              </a:ext>
            </a:extLst>
          </p:cNvPr>
          <p:cNvSpPr/>
          <p:nvPr/>
        </p:nvSpPr>
        <p:spPr>
          <a:xfrm>
            <a:off x="7617127" y="160520"/>
            <a:ext cx="4719253" cy="2184444"/>
          </a:xfrm>
          <a:prstGeom prst="rect">
            <a:avLst/>
          </a:prstGeom>
        </p:spPr>
        <p:txBody>
          <a:bodyPr wrap="square" lIns="179285">
            <a:spAutoFit/>
          </a:bodyPr>
          <a:lstStyle/>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Zitate</a:t>
            </a: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Literarische/Web-Quellen</a:t>
            </a:r>
          </a:p>
          <a:p>
            <a:pPr defTabSz="896094" fontAlgn="base">
              <a:lnSpc>
                <a:spcPct val="90000"/>
              </a:lnSpc>
              <a:spcBef>
                <a:spcPct val="0"/>
              </a:spcBef>
              <a:spcAft>
                <a:spcPct val="0"/>
              </a:spcAft>
              <a:defRPr/>
            </a:pPr>
            <a:r>
              <a:rPr lang="de-CH"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 Prof. Dr. Matthias Mahlmann, «John Locke», Webseite, 28.05.2015, Erkenntnistheorie, http://www.rwi.uzh.ch/elt-lst-mahlmann/rechtstheorie, 04.09.2018</a:t>
            </a:r>
            <a:endParaRPr lang="en-US"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endParaRP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Wissenschaftliche Quellen</a:t>
            </a: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Bildquellen</a:t>
            </a:r>
          </a:p>
          <a:p>
            <a:pPr defTabSz="896094" fontAlgn="base">
              <a:lnSpc>
                <a:spcPct val="90000"/>
              </a:lnSpc>
              <a:spcBef>
                <a:spcPct val="0"/>
              </a:spcBef>
              <a:spcAft>
                <a:spcPct val="0"/>
              </a:spcAft>
              <a:defRPr/>
            </a:pPr>
            <a:r>
              <a:rPr lang="de-CH"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 Abb. 1 (S.01): Godfrey Kneller, Porträt John Locke, 1697, Öl auf Leinwand, www.arthermitage.org, 04.09.2018 </a:t>
            </a:r>
          </a:p>
        </p:txBody>
      </p:sp>
      <p:sp>
        <p:nvSpPr>
          <p:cNvPr id="3" name="Textfeld 2"/>
          <p:cNvSpPr txBox="1"/>
          <p:nvPr/>
        </p:nvSpPr>
        <p:spPr>
          <a:xfrm>
            <a:off x="225883" y="2644169"/>
            <a:ext cx="908222" cy="1569660"/>
          </a:xfrm>
          <a:prstGeom prst="rect">
            <a:avLst/>
          </a:prstGeom>
          <a:noFill/>
        </p:spPr>
        <p:txBody>
          <a:bodyPr wrap="square" rtlCol="0">
            <a:spAutoFit/>
          </a:bodyPr>
          <a:lstStyle/>
          <a:p>
            <a:r>
              <a:rPr lang="en-US" sz="9600" dirty="0">
                <a:solidFill>
                  <a:schemeClr val="accent1">
                    <a:lumMod val="75000"/>
                  </a:schemeClr>
                </a:solidFill>
                <a:latin typeface="Roboto Medium" panose="02000000000000000000" pitchFamily="2" charset="0"/>
                <a:ea typeface="Roboto Medium" panose="02000000000000000000" pitchFamily="2" charset="0"/>
                <a:cs typeface="Helvetica Neue" panose="02000503000000020004" pitchFamily="2" charset="0"/>
              </a:rPr>
              <a:t>“</a:t>
            </a:r>
            <a:endParaRPr lang="de-CH" sz="8800" dirty="0">
              <a:solidFill>
                <a:schemeClr val="accent1">
                  <a:lumMod val="75000"/>
                </a:schemeClr>
              </a:solidFill>
            </a:endParaRPr>
          </a:p>
        </p:txBody>
      </p:sp>
      <p:sp>
        <p:nvSpPr>
          <p:cNvPr id="9" name="Textfeld 8"/>
          <p:cNvSpPr txBox="1"/>
          <p:nvPr/>
        </p:nvSpPr>
        <p:spPr>
          <a:xfrm>
            <a:off x="6439528" y="3221587"/>
            <a:ext cx="908222" cy="3046988"/>
          </a:xfrm>
          <a:prstGeom prst="rect">
            <a:avLst/>
          </a:prstGeom>
          <a:noFill/>
        </p:spPr>
        <p:txBody>
          <a:bodyPr wrap="square" rtlCol="0">
            <a:spAutoFit/>
          </a:bodyPr>
          <a:lstStyle/>
          <a:p>
            <a:r>
              <a:rPr lang="en-US" sz="9600" dirty="0">
                <a:solidFill>
                  <a:schemeClr val="accent1">
                    <a:lumMod val="75000"/>
                  </a:schemeClr>
                </a:solidFill>
                <a:latin typeface="Roboto Medium" panose="02000000000000000000" pitchFamily="2" charset="0"/>
                <a:ea typeface="Roboto Medium" panose="02000000000000000000" pitchFamily="2" charset="0"/>
                <a:cs typeface="Helvetica Neue" panose="02000503000000020004" pitchFamily="2" charset="0"/>
              </a:rPr>
              <a:t>”</a:t>
            </a:r>
          </a:p>
          <a:p>
            <a:endParaRPr lang="de-CH" sz="9600" dirty="0">
              <a:solidFill>
                <a:schemeClr val="accent1">
                  <a:lumMod val="75000"/>
                </a:schemeClr>
              </a:solidFill>
            </a:endParaRPr>
          </a:p>
        </p:txBody>
      </p:sp>
    </p:spTree>
    <p:extLst>
      <p:ext uri="{BB962C8B-B14F-4D97-AF65-F5344CB8AC3E}">
        <p14:creationId xmlns:p14="http://schemas.microsoft.com/office/powerpoint/2010/main" val="283985706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12533</TotalTime>
  <Words>1631</Words>
  <Application>Microsoft Office PowerPoint</Application>
  <PresentationFormat>Widescreen</PresentationFormat>
  <Paragraphs>187</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 Presentation</vt:lpstr>
      <vt:lpstr>PowerPoint Presentation</vt:lpstr>
      <vt:lpstr>PowerPoint Presentation</vt:lpstr>
      <vt:lpstr>PowerPoint Presentation</vt:lpstr>
      <vt:lpstr>PowerPoint Presentation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Rau Alexandre (s)</cp:lastModifiedBy>
  <cp:revision>143</cp:revision>
  <cp:lastPrinted>2018-05-17T12:22:42Z</cp:lastPrinted>
  <dcterms:created xsi:type="dcterms:W3CDTF">2018-01-08T12:28:40Z</dcterms:created>
  <dcterms:modified xsi:type="dcterms:W3CDTF">2021-06-02T14:24:28Z</dcterms:modified>
</cp:coreProperties>
</file>