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 id="260" r:id="rId5"/>
    <p:sldId id="262" r:id="rId6"/>
    <p:sldId id="258" r:id="rId7"/>
    <p:sldId id="269" r:id="rId8"/>
    <p:sldId id="261" r:id="rId9"/>
    <p:sldId id="270" r:id="rId10"/>
    <p:sldId id="263" r:id="rId11"/>
    <p:sldId id="265" r:id="rId12"/>
    <p:sldId id="273" r:id="rId13"/>
    <p:sldId id="264" r:id="rId14"/>
    <p:sldId id="266"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9D90E-5A4A-47BE-8B8A-CD0D4EA061F7}" v="95" dt="2023-03-14T18:19:21.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4" d="100"/>
          <a:sy n="84" d="100"/>
        </p:scale>
        <p:origin x="3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Crawford" userId="0138a5355149ae63" providerId="LiveId" clId="{DB59D90E-5A4A-47BE-8B8A-CD0D4EA061F7}"/>
    <pc:docChg chg="undo redo custSel addSld modSld sldOrd">
      <pc:chgData name="Nicholas Crawford" userId="0138a5355149ae63" providerId="LiveId" clId="{DB59D90E-5A4A-47BE-8B8A-CD0D4EA061F7}" dt="2023-03-14T18:20:19.274" v="1088" actId="20577"/>
      <pc:docMkLst>
        <pc:docMk/>
      </pc:docMkLst>
      <pc:sldChg chg="modSp">
        <pc:chgData name="Nicholas Crawford" userId="0138a5355149ae63" providerId="LiveId" clId="{DB59D90E-5A4A-47BE-8B8A-CD0D4EA061F7}" dt="2023-03-14T18:19:21.165" v="1085"/>
        <pc:sldMkLst>
          <pc:docMk/>
          <pc:sldMk cId="1307209529" sldId="256"/>
        </pc:sldMkLst>
        <pc:spChg chg="mod">
          <ac:chgData name="Nicholas Crawford" userId="0138a5355149ae63" providerId="LiveId" clId="{DB59D90E-5A4A-47BE-8B8A-CD0D4EA061F7}" dt="2023-03-14T18:19:21.165" v="1085"/>
          <ac:spMkLst>
            <pc:docMk/>
            <pc:sldMk cId="1307209529" sldId="256"/>
            <ac:spMk id="2" creationId="{17205C23-6877-18F6-121A-3957F0395F6E}"/>
          </ac:spMkLst>
        </pc:spChg>
        <pc:spChg chg="mod">
          <ac:chgData name="Nicholas Crawford" userId="0138a5355149ae63" providerId="LiveId" clId="{DB59D90E-5A4A-47BE-8B8A-CD0D4EA061F7}" dt="2023-03-14T18:19:21.165" v="1085"/>
          <ac:spMkLst>
            <pc:docMk/>
            <pc:sldMk cId="1307209529" sldId="256"/>
            <ac:spMk id="3" creationId="{0E0AFEE2-D746-53F1-02C6-3FC1477F1470}"/>
          </ac:spMkLst>
        </pc:spChg>
      </pc:sldChg>
      <pc:sldChg chg="modSp mod">
        <pc:chgData name="Nicholas Crawford" userId="0138a5355149ae63" providerId="LiveId" clId="{DB59D90E-5A4A-47BE-8B8A-CD0D4EA061F7}" dt="2023-03-14T18:19:21.165" v="1085"/>
        <pc:sldMkLst>
          <pc:docMk/>
          <pc:sldMk cId="1635554155" sldId="257"/>
        </pc:sldMkLst>
        <pc:spChg chg="mod">
          <ac:chgData name="Nicholas Crawford" userId="0138a5355149ae63" providerId="LiveId" clId="{DB59D90E-5A4A-47BE-8B8A-CD0D4EA061F7}" dt="2023-03-14T18:19:21.165" v="1085"/>
          <ac:spMkLst>
            <pc:docMk/>
            <pc:sldMk cId="1635554155" sldId="257"/>
            <ac:spMk id="2" creationId="{DCCE9A21-B47B-B54A-ACAF-BCF1366D1643}"/>
          </ac:spMkLst>
        </pc:spChg>
        <pc:spChg chg="mod">
          <ac:chgData name="Nicholas Crawford" userId="0138a5355149ae63" providerId="LiveId" clId="{DB59D90E-5A4A-47BE-8B8A-CD0D4EA061F7}" dt="2023-03-14T18:19:21.165" v="1085"/>
          <ac:spMkLst>
            <pc:docMk/>
            <pc:sldMk cId="1635554155" sldId="257"/>
            <ac:spMk id="3" creationId="{B3176ECD-C602-9398-C9B9-2109120C13FC}"/>
          </ac:spMkLst>
        </pc:spChg>
        <pc:graphicFrameChg chg="mod modGraphic">
          <ac:chgData name="Nicholas Crawford" userId="0138a5355149ae63" providerId="LiveId" clId="{DB59D90E-5A4A-47BE-8B8A-CD0D4EA061F7}" dt="2023-03-14T16:31:29.509" v="843" actId="1076"/>
          <ac:graphicFrameMkLst>
            <pc:docMk/>
            <pc:sldMk cId="1635554155" sldId="257"/>
            <ac:graphicFrameMk id="4" creationId="{1FA1F6A9-DF87-1E95-8F5B-2905B09C0AF6}"/>
          </ac:graphicFrameMkLst>
        </pc:graphicFrameChg>
      </pc:sldChg>
      <pc:sldChg chg="modSp mod">
        <pc:chgData name="Nicholas Crawford" userId="0138a5355149ae63" providerId="LiveId" clId="{DB59D90E-5A4A-47BE-8B8A-CD0D4EA061F7}" dt="2023-03-14T18:19:21.165" v="1085"/>
        <pc:sldMkLst>
          <pc:docMk/>
          <pc:sldMk cId="4236806457" sldId="258"/>
        </pc:sldMkLst>
        <pc:spChg chg="mod">
          <ac:chgData name="Nicholas Crawford" userId="0138a5355149ae63" providerId="LiveId" clId="{DB59D90E-5A4A-47BE-8B8A-CD0D4EA061F7}" dt="2023-03-14T18:19:21.165" v="1085"/>
          <ac:spMkLst>
            <pc:docMk/>
            <pc:sldMk cId="4236806457" sldId="258"/>
            <ac:spMk id="2" creationId="{8724E354-F7B7-3205-DE3F-65A3C289FBFE}"/>
          </ac:spMkLst>
        </pc:spChg>
        <pc:spChg chg="mod">
          <ac:chgData name="Nicholas Crawford" userId="0138a5355149ae63" providerId="LiveId" clId="{DB59D90E-5A4A-47BE-8B8A-CD0D4EA061F7}" dt="2023-03-14T18:19:21.165" v="1085"/>
          <ac:spMkLst>
            <pc:docMk/>
            <pc:sldMk cId="4236806457" sldId="258"/>
            <ac:spMk id="3" creationId="{5F227786-3189-AA9C-E8FE-DFDEBA300BA3}"/>
          </ac:spMkLst>
        </pc:spChg>
        <pc:graphicFrameChg chg="mod">
          <ac:chgData name="Nicholas Crawford" userId="0138a5355149ae63" providerId="LiveId" clId="{DB59D90E-5A4A-47BE-8B8A-CD0D4EA061F7}" dt="2023-03-14T16:33:56.499" v="845" actId="1076"/>
          <ac:graphicFrameMkLst>
            <pc:docMk/>
            <pc:sldMk cId="4236806457" sldId="258"/>
            <ac:graphicFrameMk id="4" creationId="{7689C36F-B964-F2B8-90DA-E1AD00C58F61}"/>
          </ac:graphicFrameMkLst>
        </pc:graphicFrameChg>
      </pc:sldChg>
      <pc:sldChg chg="modSp mod">
        <pc:chgData name="Nicholas Crawford" userId="0138a5355149ae63" providerId="LiveId" clId="{DB59D90E-5A4A-47BE-8B8A-CD0D4EA061F7}" dt="2023-03-14T18:19:21.165" v="1085"/>
        <pc:sldMkLst>
          <pc:docMk/>
          <pc:sldMk cId="478777028" sldId="259"/>
        </pc:sldMkLst>
        <pc:spChg chg="mod">
          <ac:chgData name="Nicholas Crawford" userId="0138a5355149ae63" providerId="LiveId" clId="{DB59D90E-5A4A-47BE-8B8A-CD0D4EA061F7}" dt="2023-03-14T18:19:21.165" v="1085"/>
          <ac:spMkLst>
            <pc:docMk/>
            <pc:sldMk cId="478777028" sldId="259"/>
            <ac:spMk id="2" creationId="{EBC6530D-FAAF-EE14-2E45-67F800F8B6C4}"/>
          </ac:spMkLst>
        </pc:spChg>
        <pc:spChg chg="mod">
          <ac:chgData name="Nicholas Crawford" userId="0138a5355149ae63" providerId="LiveId" clId="{DB59D90E-5A4A-47BE-8B8A-CD0D4EA061F7}" dt="2023-03-14T18:19:21.165" v="1085"/>
          <ac:spMkLst>
            <pc:docMk/>
            <pc:sldMk cId="478777028" sldId="259"/>
            <ac:spMk id="3" creationId="{156C86F7-7231-7B65-E6C3-CDD01146E8DA}"/>
          </ac:spMkLst>
        </pc:spChg>
      </pc:sldChg>
      <pc:sldChg chg="modSp mod">
        <pc:chgData name="Nicholas Crawford" userId="0138a5355149ae63" providerId="LiveId" clId="{DB59D90E-5A4A-47BE-8B8A-CD0D4EA061F7}" dt="2023-03-14T18:19:21.165" v="1085"/>
        <pc:sldMkLst>
          <pc:docMk/>
          <pc:sldMk cId="637774431" sldId="260"/>
        </pc:sldMkLst>
        <pc:spChg chg="mod">
          <ac:chgData name="Nicholas Crawford" userId="0138a5355149ae63" providerId="LiveId" clId="{DB59D90E-5A4A-47BE-8B8A-CD0D4EA061F7}" dt="2023-03-14T18:19:21.165" v="1085"/>
          <ac:spMkLst>
            <pc:docMk/>
            <pc:sldMk cId="637774431" sldId="260"/>
            <ac:spMk id="2" creationId="{CA7CB53B-525A-D5D5-B20C-FD19DBA0E6BF}"/>
          </ac:spMkLst>
        </pc:spChg>
        <pc:spChg chg="mod">
          <ac:chgData name="Nicholas Crawford" userId="0138a5355149ae63" providerId="LiveId" clId="{DB59D90E-5A4A-47BE-8B8A-CD0D4EA061F7}" dt="2023-03-14T18:19:21.165" v="1085"/>
          <ac:spMkLst>
            <pc:docMk/>
            <pc:sldMk cId="637774431" sldId="260"/>
            <ac:spMk id="3" creationId="{E51BB6DD-2562-0920-C8BA-5AB8749E2E8D}"/>
          </ac:spMkLst>
        </pc:spChg>
        <pc:spChg chg="mod">
          <ac:chgData name="Nicholas Crawford" userId="0138a5355149ae63" providerId="LiveId" clId="{DB59D90E-5A4A-47BE-8B8A-CD0D4EA061F7}" dt="2023-03-14T16:51:20.562" v="967" actId="20577"/>
          <ac:spMkLst>
            <pc:docMk/>
            <pc:sldMk cId="637774431" sldId="260"/>
            <ac:spMk id="4" creationId="{96B6E2DD-19F8-4F4F-34DB-5E3154E5D415}"/>
          </ac:spMkLst>
        </pc:spChg>
      </pc:sldChg>
      <pc:sldChg chg="modSp mod">
        <pc:chgData name="Nicholas Crawford" userId="0138a5355149ae63" providerId="LiveId" clId="{DB59D90E-5A4A-47BE-8B8A-CD0D4EA061F7}" dt="2023-03-14T18:19:21.165" v="1085"/>
        <pc:sldMkLst>
          <pc:docMk/>
          <pc:sldMk cId="747056598" sldId="261"/>
        </pc:sldMkLst>
        <pc:spChg chg="mod">
          <ac:chgData name="Nicholas Crawford" userId="0138a5355149ae63" providerId="LiveId" clId="{DB59D90E-5A4A-47BE-8B8A-CD0D4EA061F7}" dt="2023-03-14T18:19:21.165" v="1085"/>
          <ac:spMkLst>
            <pc:docMk/>
            <pc:sldMk cId="747056598" sldId="261"/>
            <ac:spMk id="2" creationId="{20234A59-DB53-56CF-6807-BE5CA1D7ADE9}"/>
          </ac:spMkLst>
        </pc:spChg>
        <pc:spChg chg="mod">
          <ac:chgData name="Nicholas Crawford" userId="0138a5355149ae63" providerId="LiveId" clId="{DB59D90E-5A4A-47BE-8B8A-CD0D4EA061F7}" dt="2023-03-14T18:19:21.165" v="1085"/>
          <ac:spMkLst>
            <pc:docMk/>
            <pc:sldMk cId="747056598" sldId="261"/>
            <ac:spMk id="3" creationId="{042872D4-EC1D-C928-D6F6-55B17552E2EC}"/>
          </ac:spMkLst>
        </pc:spChg>
        <pc:spChg chg="mod">
          <ac:chgData name="Nicholas Crawford" userId="0138a5355149ae63" providerId="LiveId" clId="{DB59D90E-5A4A-47BE-8B8A-CD0D4EA061F7}" dt="2023-03-14T18:17:40.733" v="1082" actId="20577"/>
          <ac:spMkLst>
            <pc:docMk/>
            <pc:sldMk cId="747056598" sldId="261"/>
            <ac:spMk id="4" creationId="{B5B00348-D376-8BAE-8EFF-F831EA973BFE}"/>
          </ac:spMkLst>
        </pc:spChg>
      </pc:sldChg>
      <pc:sldChg chg="modSp">
        <pc:chgData name="Nicholas Crawford" userId="0138a5355149ae63" providerId="LiveId" clId="{DB59D90E-5A4A-47BE-8B8A-CD0D4EA061F7}" dt="2023-03-14T18:19:21.165" v="1085"/>
        <pc:sldMkLst>
          <pc:docMk/>
          <pc:sldMk cId="4039322908" sldId="262"/>
        </pc:sldMkLst>
        <pc:spChg chg="mod">
          <ac:chgData name="Nicholas Crawford" userId="0138a5355149ae63" providerId="LiveId" clId="{DB59D90E-5A4A-47BE-8B8A-CD0D4EA061F7}" dt="2023-03-14T18:19:21.165" v="1085"/>
          <ac:spMkLst>
            <pc:docMk/>
            <pc:sldMk cId="4039322908" sldId="262"/>
            <ac:spMk id="2" creationId="{3E945B64-36FC-8ECB-213C-AE8F039828BC}"/>
          </ac:spMkLst>
        </pc:spChg>
        <pc:spChg chg="mod">
          <ac:chgData name="Nicholas Crawford" userId="0138a5355149ae63" providerId="LiveId" clId="{DB59D90E-5A4A-47BE-8B8A-CD0D4EA061F7}" dt="2023-03-14T18:19:21.165" v="1085"/>
          <ac:spMkLst>
            <pc:docMk/>
            <pc:sldMk cId="4039322908" sldId="262"/>
            <ac:spMk id="3" creationId="{AB1C2802-9F1D-205F-E92C-48A8C29F4AE2}"/>
          </ac:spMkLst>
        </pc:spChg>
      </pc:sldChg>
      <pc:sldChg chg="modSp mod">
        <pc:chgData name="Nicholas Crawford" userId="0138a5355149ae63" providerId="LiveId" clId="{DB59D90E-5A4A-47BE-8B8A-CD0D4EA061F7}" dt="2023-03-14T18:19:21.165" v="1085"/>
        <pc:sldMkLst>
          <pc:docMk/>
          <pc:sldMk cId="2197444064" sldId="263"/>
        </pc:sldMkLst>
        <pc:spChg chg="mod">
          <ac:chgData name="Nicholas Crawford" userId="0138a5355149ae63" providerId="LiveId" clId="{DB59D90E-5A4A-47BE-8B8A-CD0D4EA061F7}" dt="2023-03-14T18:19:21.165" v="1085"/>
          <ac:spMkLst>
            <pc:docMk/>
            <pc:sldMk cId="2197444064" sldId="263"/>
            <ac:spMk id="2" creationId="{62224B06-C769-60B9-6661-0053AFD10AF2}"/>
          </ac:spMkLst>
        </pc:spChg>
        <pc:spChg chg="mod">
          <ac:chgData name="Nicholas Crawford" userId="0138a5355149ae63" providerId="LiveId" clId="{DB59D90E-5A4A-47BE-8B8A-CD0D4EA061F7}" dt="2023-03-14T18:19:21.165" v="1085"/>
          <ac:spMkLst>
            <pc:docMk/>
            <pc:sldMk cId="2197444064" sldId="263"/>
            <ac:spMk id="3" creationId="{960D6E75-D881-566E-47AD-F0CE14FE284C}"/>
          </ac:spMkLst>
        </pc:spChg>
      </pc:sldChg>
      <pc:sldChg chg="addSp delSp modSp mod ord">
        <pc:chgData name="Nicholas Crawford" userId="0138a5355149ae63" providerId="LiveId" clId="{DB59D90E-5A4A-47BE-8B8A-CD0D4EA061F7}" dt="2023-03-14T18:19:21.165" v="1085"/>
        <pc:sldMkLst>
          <pc:docMk/>
          <pc:sldMk cId="4248384237" sldId="264"/>
        </pc:sldMkLst>
        <pc:spChg chg="mod">
          <ac:chgData name="Nicholas Crawford" userId="0138a5355149ae63" providerId="LiveId" clId="{DB59D90E-5A4A-47BE-8B8A-CD0D4EA061F7}" dt="2023-03-14T18:19:21.165" v="1085"/>
          <ac:spMkLst>
            <pc:docMk/>
            <pc:sldMk cId="4248384237" sldId="264"/>
            <ac:spMk id="2" creationId="{0B91C12F-FE88-E88A-C4F8-9630447F3748}"/>
          </ac:spMkLst>
        </pc:spChg>
        <pc:spChg chg="mod">
          <ac:chgData name="Nicholas Crawford" userId="0138a5355149ae63" providerId="LiveId" clId="{DB59D90E-5A4A-47BE-8B8A-CD0D4EA061F7}" dt="2023-03-14T18:19:21.165" v="1085"/>
          <ac:spMkLst>
            <pc:docMk/>
            <pc:sldMk cId="4248384237" sldId="264"/>
            <ac:spMk id="3" creationId="{97C28DF0-4157-A923-471C-7A1AF5575FA2}"/>
          </ac:spMkLst>
        </pc:spChg>
        <pc:spChg chg="add mod">
          <ac:chgData name="Nicholas Crawford" userId="0138a5355149ae63" providerId="LiveId" clId="{DB59D90E-5A4A-47BE-8B8A-CD0D4EA061F7}" dt="2023-03-14T16:34:57.861" v="847" actId="1076"/>
          <ac:spMkLst>
            <pc:docMk/>
            <pc:sldMk cId="4248384237" sldId="264"/>
            <ac:spMk id="4" creationId="{51AC34DA-2531-D401-3C3E-3EF2D38F576E}"/>
          </ac:spMkLst>
        </pc:spChg>
        <pc:graphicFrameChg chg="add del mod">
          <ac:chgData name="Nicholas Crawford" userId="0138a5355149ae63" providerId="LiveId" clId="{DB59D90E-5A4A-47BE-8B8A-CD0D4EA061F7}" dt="2023-03-14T15:42:55.432" v="658"/>
          <ac:graphicFrameMkLst>
            <pc:docMk/>
            <pc:sldMk cId="4248384237" sldId="264"/>
            <ac:graphicFrameMk id="5" creationId="{183D56E7-509A-CC5B-6897-2A7060695E83}"/>
          </ac:graphicFrameMkLst>
        </pc:graphicFrameChg>
      </pc:sldChg>
      <pc:sldChg chg="addSp delSp modSp mod ord">
        <pc:chgData name="Nicholas Crawford" userId="0138a5355149ae63" providerId="LiveId" clId="{DB59D90E-5A4A-47BE-8B8A-CD0D4EA061F7}" dt="2023-03-14T18:19:14.128" v="1083" actId="1076"/>
        <pc:sldMkLst>
          <pc:docMk/>
          <pc:sldMk cId="3143058911" sldId="265"/>
        </pc:sldMkLst>
        <pc:spChg chg="del">
          <ac:chgData name="Nicholas Crawford" userId="0138a5355149ae63" providerId="LiveId" clId="{DB59D90E-5A4A-47BE-8B8A-CD0D4EA061F7}" dt="2023-03-14T00:20:38.939" v="348" actId="478"/>
          <ac:spMkLst>
            <pc:docMk/>
            <pc:sldMk cId="3143058911" sldId="265"/>
            <ac:spMk id="2" creationId="{2ABE8492-2F63-5163-8560-E628E2D07826}"/>
          </ac:spMkLst>
        </pc:spChg>
        <pc:spChg chg="add mod">
          <ac:chgData name="Nicholas Crawford" userId="0138a5355149ae63" providerId="LiveId" clId="{DB59D90E-5A4A-47BE-8B8A-CD0D4EA061F7}" dt="2023-03-14T16:38:04.544" v="866" actId="207"/>
          <ac:spMkLst>
            <pc:docMk/>
            <pc:sldMk cId="3143058911" sldId="265"/>
            <ac:spMk id="2" creationId="{57AD6FF5-4741-B290-8719-08A55B109FA7}"/>
          </ac:spMkLst>
        </pc:spChg>
        <pc:spChg chg="del mod">
          <ac:chgData name="Nicholas Crawford" userId="0138a5355149ae63" providerId="LiveId" clId="{DB59D90E-5A4A-47BE-8B8A-CD0D4EA061F7}" dt="2023-03-14T00:24:08.947" v="400" actId="478"/>
          <ac:spMkLst>
            <pc:docMk/>
            <pc:sldMk cId="3143058911" sldId="265"/>
            <ac:spMk id="3" creationId="{ADB20AB6-4AF4-11A8-A372-916BB7922C19}"/>
          </ac:spMkLst>
        </pc:spChg>
        <pc:spChg chg="add del mod">
          <ac:chgData name="Nicholas Crawford" userId="0138a5355149ae63" providerId="LiveId" clId="{DB59D90E-5A4A-47BE-8B8A-CD0D4EA061F7}" dt="2023-03-14T00:16:18.531" v="276"/>
          <ac:spMkLst>
            <pc:docMk/>
            <pc:sldMk cId="3143058911" sldId="265"/>
            <ac:spMk id="11" creationId="{C1055524-89EC-8AD7-B4DE-26CBD78C88B1}"/>
          </ac:spMkLst>
        </pc:spChg>
        <pc:spChg chg="add del mod">
          <ac:chgData name="Nicholas Crawford" userId="0138a5355149ae63" providerId="LiveId" clId="{DB59D90E-5A4A-47BE-8B8A-CD0D4EA061F7}" dt="2023-03-14T00:16:18.532" v="278"/>
          <ac:spMkLst>
            <pc:docMk/>
            <pc:sldMk cId="3143058911" sldId="265"/>
            <ac:spMk id="12" creationId="{FAAE4E30-B618-3A07-CDBF-CFB7158C0820}"/>
          </ac:spMkLst>
        </pc:spChg>
        <pc:spChg chg="add del mod">
          <ac:chgData name="Nicholas Crawford" userId="0138a5355149ae63" providerId="LiveId" clId="{DB59D90E-5A4A-47BE-8B8A-CD0D4EA061F7}" dt="2023-03-14T00:16:18.533" v="280"/>
          <ac:spMkLst>
            <pc:docMk/>
            <pc:sldMk cId="3143058911" sldId="265"/>
            <ac:spMk id="13" creationId="{02193206-DD86-7890-1064-07EF4468D160}"/>
          </ac:spMkLst>
        </pc:spChg>
        <pc:spChg chg="add del mod">
          <ac:chgData name="Nicholas Crawford" userId="0138a5355149ae63" providerId="LiveId" clId="{DB59D90E-5A4A-47BE-8B8A-CD0D4EA061F7}" dt="2023-03-14T00:16:18.534" v="282"/>
          <ac:spMkLst>
            <pc:docMk/>
            <pc:sldMk cId="3143058911" sldId="265"/>
            <ac:spMk id="14" creationId="{F2B5D66A-77BF-30A8-6DCB-6AD6565C1A3C}"/>
          </ac:spMkLst>
        </pc:spChg>
        <pc:spChg chg="add mod">
          <ac:chgData name="Nicholas Crawford" userId="0138a5355149ae63" providerId="LiveId" clId="{DB59D90E-5A4A-47BE-8B8A-CD0D4EA061F7}" dt="2023-03-14T16:38:32.907" v="867" actId="208"/>
          <ac:spMkLst>
            <pc:docMk/>
            <pc:sldMk cId="3143058911" sldId="265"/>
            <ac:spMk id="15" creationId="{62EB9233-A1A0-E65B-3DC0-BA87D52AE0A1}"/>
          </ac:spMkLst>
        </pc:spChg>
        <pc:spChg chg="add del mod">
          <ac:chgData name="Nicholas Crawford" userId="0138a5355149ae63" providerId="LiveId" clId="{DB59D90E-5A4A-47BE-8B8A-CD0D4EA061F7}" dt="2023-03-14T00:20:25.070" v="346"/>
          <ac:spMkLst>
            <pc:docMk/>
            <pc:sldMk cId="3143058911" sldId="265"/>
            <ac:spMk id="16" creationId="{A1825FC2-73AF-3B06-2D59-17F4BB05D740}"/>
          </ac:spMkLst>
        </pc:spChg>
        <pc:spChg chg="add mod">
          <ac:chgData name="Nicholas Crawford" userId="0138a5355149ae63" providerId="LiveId" clId="{DB59D90E-5A4A-47BE-8B8A-CD0D4EA061F7}" dt="2023-03-14T18:19:14.128" v="1083" actId="1076"/>
          <ac:spMkLst>
            <pc:docMk/>
            <pc:sldMk cId="3143058911" sldId="265"/>
            <ac:spMk id="17" creationId="{E4D39430-D386-7A83-7C51-6C38DE199C5A}"/>
          </ac:spMkLst>
        </pc:spChg>
        <pc:spChg chg="add del mod">
          <ac:chgData name="Nicholas Crawford" userId="0138a5355149ae63" providerId="LiveId" clId="{DB59D90E-5A4A-47BE-8B8A-CD0D4EA061F7}" dt="2023-03-14T00:20:42.177" v="349" actId="478"/>
          <ac:spMkLst>
            <pc:docMk/>
            <pc:sldMk cId="3143058911" sldId="265"/>
            <ac:spMk id="19" creationId="{E7F526BB-8E7C-528C-2664-165B7CDBD09E}"/>
          </ac:spMkLst>
        </pc:spChg>
      </pc:sldChg>
      <pc:sldChg chg="addSp delSp modSp mod ord">
        <pc:chgData name="Nicholas Crawford" userId="0138a5355149ae63" providerId="LiveId" clId="{DB59D90E-5A4A-47BE-8B8A-CD0D4EA061F7}" dt="2023-03-14T18:19:21.165" v="1085"/>
        <pc:sldMkLst>
          <pc:docMk/>
          <pc:sldMk cId="790631909" sldId="266"/>
        </pc:sldMkLst>
        <pc:spChg chg="mod">
          <ac:chgData name="Nicholas Crawford" userId="0138a5355149ae63" providerId="LiveId" clId="{DB59D90E-5A4A-47BE-8B8A-CD0D4EA061F7}" dt="2023-03-14T18:19:21.165" v="1085"/>
          <ac:spMkLst>
            <pc:docMk/>
            <pc:sldMk cId="790631909" sldId="266"/>
            <ac:spMk id="2" creationId="{F96C2B05-2E1F-4BF3-BD8A-2C9FC0C161C6}"/>
          </ac:spMkLst>
        </pc:spChg>
        <pc:spChg chg="add del">
          <ac:chgData name="Nicholas Crawford" userId="0138a5355149ae63" providerId="LiveId" clId="{DB59D90E-5A4A-47BE-8B8A-CD0D4EA061F7}" dt="2023-03-14T00:29:54.333" v="407" actId="478"/>
          <ac:spMkLst>
            <pc:docMk/>
            <pc:sldMk cId="790631909" sldId="266"/>
            <ac:spMk id="3" creationId="{020CBC36-F6E5-E678-A580-328FA4B89D9F}"/>
          </ac:spMkLst>
        </pc:spChg>
        <pc:spChg chg="add del mod">
          <ac:chgData name="Nicholas Crawford" userId="0138a5355149ae63" providerId="LiveId" clId="{DB59D90E-5A4A-47BE-8B8A-CD0D4EA061F7}" dt="2023-03-14T15:53:28.508" v="691"/>
          <ac:spMkLst>
            <pc:docMk/>
            <pc:sldMk cId="790631909" sldId="266"/>
            <ac:spMk id="3" creationId="{296B929C-B28B-4006-C430-7B629FBE7952}"/>
          </ac:spMkLst>
        </pc:spChg>
        <pc:spChg chg="add del mod">
          <ac:chgData name="Nicholas Crawford" userId="0138a5355149ae63" providerId="LiveId" clId="{DB59D90E-5A4A-47BE-8B8A-CD0D4EA061F7}" dt="2023-03-14T00:29:46.954" v="406"/>
          <ac:spMkLst>
            <pc:docMk/>
            <pc:sldMk cId="790631909" sldId="266"/>
            <ac:spMk id="4" creationId="{30B12E51-31F1-77E6-714F-5A8A67E226AB}"/>
          </ac:spMkLst>
        </pc:spChg>
        <pc:spChg chg="add mod">
          <ac:chgData name="Nicholas Crawford" userId="0138a5355149ae63" providerId="LiveId" clId="{DB59D90E-5A4A-47BE-8B8A-CD0D4EA061F7}" dt="2023-03-14T16:20:20.546" v="814" actId="255"/>
          <ac:spMkLst>
            <pc:docMk/>
            <pc:sldMk cId="790631909" sldId="266"/>
            <ac:spMk id="4" creationId="{C2ECC69D-78B9-87AE-A13A-467DAB8E4B88}"/>
          </ac:spMkLst>
        </pc:spChg>
        <pc:spChg chg="add del mod">
          <ac:chgData name="Nicholas Crawford" userId="0138a5355149ae63" providerId="LiveId" clId="{DB59D90E-5A4A-47BE-8B8A-CD0D4EA061F7}" dt="2023-03-14T16:35:30.417" v="851"/>
          <ac:spMkLst>
            <pc:docMk/>
            <pc:sldMk cId="790631909" sldId="266"/>
            <ac:spMk id="5" creationId="{ECC047A7-A560-BFC6-9070-9C75FC85499A}"/>
          </ac:spMkLst>
        </pc:spChg>
        <pc:spChg chg="add del">
          <ac:chgData name="Nicholas Crawford" userId="0138a5355149ae63" providerId="LiveId" clId="{DB59D90E-5A4A-47BE-8B8A-CD0D4EA061F7}" dt="2023-03-14T00:30:13.354" v="414"/>
          <ac:spMkLst>
            <pc:docMk/>
            <pc:sldMk cId="790631909" sldId="266"/>
            <ac:spMk id="6" creationId="{29BC0273-FB13-062E-802C-0B929B176F69}"/>
          </ac:spMkLst>
        </pc:spChg>
        <pc:spChg chg="add del">
          <ac:chgData name="Nicholas Crawford" userId="0138a5355149ae63" providerId="LiveId" clId="{DB59D90E-5A4A-47BE-8B8A-CD0D4EA061F7}" dt="2023-03-14T00:31:02.209" v="420"/>
          <ac:spMkLst>
            <pc:docMk/>
            <pc:sldMk cId="790631909" sldId="266"/>
            <ac:spMk id="7" creationId="{ADBF9597-6F7A-C992-EC62-4CAF12BDC3E0}"/>
          </ac:spMkLst>
        </pc:spChg>
      </pc:sldChg>
      <pc:sldChg chg="modSp mod">
        <pc:chgData name="Nicholas Crawford" userId="0138a5355149ae63" providerId="LiveId" clId="{DB59D90E-5A4A-47BE-8B8A-CD0D4EA061F7}" dt="2023-03-14T18:19:21.165" v="1085"/>
        <pc:sldMkLst>
          <pc:docMk/>
          <pc:sldMk cId="3815387251" sldId="268"/>
        </pc:sldMkLst>
        <pc:spChg chg="mod">
          <ac:chgData name="Nicholas Crawford" userId="0138a5355149ae63" providerId="LiveId" clId="{DB59D90E-5A4A-47BE-8B8A-CD0D4EA061F7}" dt="2023-03-14T18:19:21.165" v="1085"/>
          <ac:spMkLst>
            <pc:docMk/>
            <pc:sldMk cId="3815387251" sldId="268"/>
            <ac:spMk id="2" creationId="{0631CC4C-3301-AC9B-9924-A9398937E101}"/>
          </ac:spMkLst>
        </pc:spChg>
        <pc:spChg chg="mod">
          <ac:chgData name="Nicholas Crawford" userId="0138a5355149ae63" providerId="LiveId" clId="{DB59D90E-5A4A-47BE-8B8A-CD0D4EA061F7}" dt="2023-03-14T18:19:21.165" v="1085"/>
          <ac:spMkLst>
            <pc:docMk/>
            <pc:sldMk cId="3815387251" sldId="268"/>
            <ac:spMk id="3" creationId="{E5BDB3FD-7607-75E2-F1F2-D353A2966572}"/>
          </ac:spMkLst>
        </pc:spChg>
      </pc:sldChg>
      <pc:sldChg chg="modSp">
        <pc:chgData name="Nicholas Crawford" userId="0138a5355149ae63" providerId="LiveId" clId="{DB59D90E-5A4A-47BE-8B8A-CD0D4EA061F7}" dt="2023-03-14T18:19:21.165" v="1085"/>
        <pc:sldMkLst>
          <pc:docMk/>
          <pc:sldMk cId="3815040882" sldId="269"/>
        </pc:sldMkLst>
        <pc:spChg chg="mod">
          <ac:chgData name="Nicholas Crawford" userId="0138a5355149ae63" providerId="LiveId" clId="{DB59D90E-5A4A-47BE-8B8A-CD0D4EA061F7}" dt="2023-03-14T18:19:21.165" v="1085"/>
          <ac:spMkLst>
            <pc:docMk/>
            <pc:sldMk cId="3815040882" sldId="269"/>
            <ac:spMk id="2" creationId="{952199B1-0855-E13E-8AF9-7DF25627C7FE}"/>
          </ac:spMkLst>
        </pc:spChg>
        <pc:spChg chg="mod">
          <ac:chgData name="Nicholas Crawford" userId="0138a5355149ae63" providerId="LiveId" clId="{DB59D90E-5A4A-47BE-8B8A-CD0D4EA061F7}" dt="2023-03-14T18:19:21.165" v="1085"/>
          <ac:spMkLst>
            <pc:docMk/>
            <pc:sldMk cId="3815040882" sldId="269"/>
            <ac:spMk id="3" creationId="{03B5536C-2D98-6524-28F7-F8DD20D361CE}"/>
          </ac:spMkLst>
        </pc:spChg>
      </pc:sldChg>
      <pc:sldChg chg="modSp mod">
        <pc:chgData name="Nicholas Crawford" userId="0138a5355149ae63" providerId="LiveId" clId="{DB59D90E-5A4A-47BE-8B8A-CD0D4EA061F7}" dt="2023-03-14T18:19:21.165" v="1085"/>
        <pc:sldMkLst>
          <pc:docMk/>
          <pc:sldMk cId="379352468" sldId="270"/>
        </pc:sldMkLst>
        <pc:spChg chg="mod">
          <ac:chgData name="Nicholas Crawford" userId="0138a5355149ae63" providerId="LiveId" clId="{DB59D90E-5A4A-47BE-8B8A-CD0D4EA061F7}" dt="2023-03-14T18:19:21.165" v="1085"/>
          <ac:spMkLst>
            <pc:docMk/>
            <pc:sldMk cId="379352468" sldId="270"/>
            <ac:spMk id="2" creationId="{73C6B803-6CBD-7ACB-6654-47666163992E}"/>
          </ac:spMkLst>
        </pc:spChg>
        <pc:spChg chg="mod">
          <ac:chgData name="Nicholas Crawford" userId="0138a5355149ae63" providerId="LiveId" clId="{DB59D90E-5A4A-47BE-8B8A-CD0D4EA061F7}" dt="2023-03-14T18:19:21.165" v="1085"/>
          <ac:spMkLst>
            <pc:docMk/>
            <pc:sldMk cId="379352468" sldId="270"/>
            <ac:spMk id="3" creationId="{B248703F-8F26-B29D-6FDF-8532DFE7B470}"/>
          </ac:spMkLst>
        </pc:spChg>
      </pc:sldChg>
      <pc:sldChg chg="modSp mod">
        <pc:chgData name="Nicholas Crawford" userId="0138a5355149ae63" providerId="LiveId" clId="{DB59D90E-5A4A-47BE-8B8A-CD0D4EA061F7}" dt="2023-03-14T18:19:21.165" v="1085"/>
        <pc:sldMkLst>
          <pc:docMk/>
          <pc:sldMk cId="2249268304" sldId="271"/>
        </pc:sldMkLst>
        <pc:spChg chg="mod">
          <ac:chgData name="Nicholas Crawford" userId="0138a5355149ae63" providerId="LiveId" clId="{DB59D90E-5A4A-47BE-8B8A-CD0D4EA061F7}" dt="2023-03-14T18:19:21.165" v="1085"/>
          <ac:spMkLst>
            <pc:docMk/>
            <pc:sldMk cId="2249268304" sldId="271"/>
            <ac:spMk id="2" creationId="{953B30E2-48DC-F537-8728-58711DF29495}"/>
          </ac:spMkLst>
        </pc:spChg>
        <pc:spChg chg="mod">
          <ac:chgData name="Nicholas Crawford" userId="0138a5355149ae63" providerId="LiveId" clId="{DB59D90E-5A4A-47BE-8B8A-CD0D4EA061F7}" dt="2023-03-14T18:19:21.165" v="1085"/>
          <ac:spMkLst>
            <pc:docMk/>
            <pc:sldMk cId="2249268304" sldId="271"/>
            <ac:spMk id="3" creationId="{1C8F4C54-5DE6-67CA-5F88-5FABFA5609BE}"/>
          </ac:spMkLst>
        </pc:spChg>
      </pc:sldChg>
      <pc:sldChg chg="addSp delSp modSp mod setBg setClrOvrMap delDesignElem">
        <pc:chgData name="Nicholas Crawford" userId="0138a5355149ae63" providerId="LiveId" clId="{DB59D90E-5A4A-47BE-8B8A-CD0D4EA061F7}" dt="2023-03-14T18:19:21.165" v="1085"/>
        <pc:sldMkLst>
          <pc:docMk/>
          <pc:sldMk cId="3966201554" sldId="272"/>
        </pc:sldMkLst>
        <pc:spChg chg="mod">
          <ac:chgData name="Nicholas Crawford" userId="0138a5355149ae63" providerId="LiveId" clId="{DB59D90E-5A4A-47BE-8B8A-CD0D4EA061F7}" dt="2023-03-14T16:36:31.220" v="854" actId="26606"/>
          <ac:spMkLst>
            <pc:docMk/>
            <pc:sldMk cId="3966201554" sldId="272"/>
            <ac:spMk id="2" creationId="{B233FC3F-5388-33FE-C8F1-2D28F977ABC0}"/>
          </ac:spMkLst>
        </pc:spChg>
        <pc:spChg chg="mod">
          <ac:chgData name="Nicholas Crawford" userId="0138a5355149ae63" providerId="LiveId" clId="{DB59D90E-5A4A-47BE-8B8A-CD0D4EA061F7}" dt="2023-03-14T16:36:31.220" v="854" actId="26606"/>
          <ac:spMkLst>
            <pc:docMk/>
            <pc:sldMk cId="3966201554" sldId="272"/>
            <ac:spMk id="3" creationId="{2AFC200D-FDC2-2714-BC86-0B21EDF33477}"/>
          </ac:spMkLst>
        </pc:spChg>
        <pc:spChg chg="add del">
          <ac:chgData name="Nicholas Crawford" userId="0138a5355149ae63" providerId="LiveId" clId="{DB59D90E-5A4A-47BE-8B8A-CD0D4EA061F7}" dt="2023-03-14T16:36:31.216" v="853" actId="26606"/>
          <ac:spMkLst>
            <pc:docMk/>
            <pc:sldMk cId="3966201554" sldId="272"/>
            <ac:spMk id="13" creationId="{3F088236-D655-4F88-B238-E16762358025}"/>
          </ac:spMkLst>
        </pc:spChg>
        <pc:spChg chg="add del">
          <ac:chgData name="Nicholas Crawford" userId="0138a5355149ae63" providerId="LiveId" clId="{DB59D90E-5A4A-47BE-8B8A-CD0D4EA061F7}" dt="2023-03-14T16:36:31.216" v="853" actId="26606"/>
          <ac:spMkLst>
            <pc:docMk/>
            <pc:sldMk cId="3966201554" sldId="272"/>
            <ac:spMk id="15" creationId="{3DAC0C92-199E-475C-9390-119A9B027276}"/>
          </ac:spMkLst>
        </pc:spChg>
        <pc:spChg chg="add del">
          <ac:chgData name="Nicholas Crawford" userId="0138a5355149ae63" providerId="LiveId" clId="{DB59D90E-5A4A-47BE-8B8A-CD0D4EA061F7}" dt="2023-03-14T16:36:31.216" v="853" actId="26606"/>
          <ac:spMkLst>
            <pc:docMk/>
            <pc:sldMk cId="3966201554" sldId="272"/>
            <ac:spMk id="17" creationId="{C4CFB339-0ED8-4FE2-9EF1-6D1375B8499B}"/>
          </ac:spMkLst>
        </pc:spChg>
        <pc:spChg chg="add del">
          <ac:chgData name="Nicholas Crawford" userId="0138a5355149ae63" providerId="LiveId" clId="{DB59D90E-5A4A-47BE-8B8A-CD0D4EA061F7}" dt="2023-03-14T16:36:31.216" v="853" actId="26606"/>
          <ac:spMkLst>
            <pc:docMk/>
            <pc:sldMk cId="3966201554" sldId="272"/>
            <ac:spMk id="19" creationId="{31896C80-2069-4431-9C19-83B913734490}"/>
          </ac:spMkLst>
        </pc:spChg>
        <pc:spChg chg="add del">
          <ac:chgData name="Nicholas Crawford" userId="0138a5355149ae63" providerId="LiveId" clId="{DB59D90E-5A4A-47BE-8B8A-CD0D4EA061F7}" dt="2023-03-14T16:36:31.216" v="853" actId="26606"/>
          <ac:spMkLst>
            <pc:docMk/>
            <pc:sldMk cId="3966201554" sldId="272"/>
            <ac:spMk id="21" creationId="{BF120A21-0841-4823-B0C4-28AEBCEF9B78}"/>
          </ac:spMkLst>
        </pc:spChg>
        <pc:spChg chg="add del">
          <ac:chgData name="Nicholas Crawford" userId="0138a5355149ae63" providerId="LiveId" clId="{DB59D90E-5A4A-47BE-8B8A-CD0D4EA061F7}" dt="2023-03-14T16:36:31.216" v="853" actId="26606"/>
          <ac:spMkLst>
            <pc:docMk/>
            <pc:sldMk cId="3966201554" sldId="272"/>
            <ac:spMk id="23" creationId="{DBB05BAE-BBD3-4289-899F-A6851503C6B0}"/>
          </ac:spMkLst>
        </pc:spChg>
        <pc:spChg chg="add del">
          <ac:chgData name="Nicholas Crawford" userId="0138a5355149ae63" providerId="LiveId" clId="{DB59D90E-5A4A-47BE-8B8A-CD0D4EA061F7}" dt="2023-03-14T16:36:31.216" v="853" actId="26606"/>
          <ac:spMkLst>
            <pc:docMk/>
            <pc:sldMk cId="3966201554" sldId="272"/>
            <ac:spMk id="25" creationId="{9874D11C-36F5-4BBE-A490-019A54E953B0}"/>
          </ac:spMkLst>
        </pc:spChg>
        <pc:spChg chg="add del">
          <ac:chgData name="Nicholas Crawford" userId="0138a5355149ae63" providerId="LiveId" clId="{DB59D90E-5A4A-47BE-8B8A-CD0D4EA061F7}" dt="2023-03-14T18:19:21.165" v="1085"/>
          <ac:spMkLst>
            <pc:docMk/>
            <pc:sldMk cId="3966201554" sldId="272"/>
            <ac:spMk id="28" creationId="{3BCB5F6A-9EB0-40B0-9D13-3023E9A20508}"/>
          </ac:spMkLst>
        </pc:spChg>
        <pc:picChg chg="add del">
          <ac:chgData name="Nicholas Crawford" userId="0138a5355149ae63" providerId="LiveId" clId="{DB59D90E-5A4A-47BE-8B8A-CD0D4EA061F7}" dt="2023-03-14T16:36:31.216" v="853" actId="26606"/>
          <ac:picMkLst>
            <pc:docMk/>
            <pc:sldMk cId="3966201554" sldId="272"/>
            <ac:picMk id="5" creationId="{C614BD7E-27F6-039E-C8EC-7BD18BF1E8C8}"/>
          </ac:picMkLst>
        </pc:picChg>
        <pc:picChg chg="add">
          <ac:chgData name="Nicholas Crawford" userId="0138a5355149ae63" providerId="LiveId" clId="{DB59D90E-5A4A-47BE-8B8A-CD0D4EA061F7}" dt="2023-03-14T16:36:31.220" v="854" actId="26606"/>
          <ac:picMkLst>
            <pc:docMk/>
            <pc:sldMk cId="3966201554" sldId="272"/>
            <ac:picMk id="27" creationId="{C5D1BEB7-74A5-E8DB-8B79-100297DFDF61}"/>
          </ac:picMkLst>
        </pc:picChg>
        <pc:cxnChg chg="add del">
          <ac:chgData name="Nicholas Crawford" userId="0138a5355149ae63" providerId="LiveId" clId="{DB59D90E-5A4A-47BE-8B8A-CD0D4EA061F7}" dt="2023-03-14T16:36:31.216" v="853" actId="26606"/>
          <ac:cxnSpMkLst>
            <pc:docMk/>
            <pc:sldMk cId="3966201554" sldId="272"/>
            <ac:cxnSpMk id="9" creationId="{64FA5DFF-7FE6-4855-84E6-DFA78EE978BD}"/>
          </ac:cxnSpMkLst>
        </pc:cxnChg>
        <pc:cxnChg chg="add del">
          <ac:chgData name="Nicholas Crawford" userId="0138a5355149ae63" providerId="LiveId" clId="{DB59D90E-5A4A-47BE-8B8A-CD0D4EA061F7}" dt="2023-03-14T16:36:31.216" v="853" actId="26606"/>
          <ac:cxnSpMkLst>
            <pc:docMk/>
            <pc:sldMk cId="3966201554" sldId="272"/>
            <ac:cxnSpMk id="11" creationId="{2AFD8CBA-54A3-4363-991B-B9C631BBFA74}"/>
          </ac:cxnSpMkLst>
        </pc:cxnChg>
      </pc:sldChg>
      <pc:sldChg chg="addSp delSp modSp new mod ord">
        <pc:chgData name="Nicholas Crawford" userId="0138a5355149ae63" providerId="LiveId" clId="{DB59D90E-5A4A-47BE-8B8A-CD0D4EA061F7}" dt="2023-03-14T18:20:19.274" v="1088" actId="20577"/>
        <pc:sldMkLst>
          <pc:docMk/>
          <pc:sldMk cId="1013013683" sldId="273"/>
        </pc:sldMkLst>
        <pc:spChg chg="mod">
          <ac:chgData name="Nicholas Crawford" userId="0138a5355149ae63" providerId="LiveId" clId="{DB59D90E-5A4A-47BE-8B8A-CD0D4EA061F7}" dt="2023-03-14T18:12:21.276" v="1034" actId="20577"/>
          <ac:spMkLst>
            <pc:docMk/>
            <pc:sldMk cId="1013013683" sldId="273"/>
            <ac:spMk id="2" creationId="{A526BCE1-6134-975C-7383-EF0E5CFF50A8}"/>
          </ac:spMkLst>
        </pc:spChg>
        <pc:spChg chg="del mod">
          <ac:chgData name="Nicholas Crawford" userId="0138a5355149ae63" providerId="LiveId" clId="{DB59D90E-5A4A-47BE-8B8A-CD0D4EA061F7}" dt="2023-03-14T18:10:54.489" v="1011" actId="478"/>
          <ac:spMkLst>
            <pc:docMk/>
            <pc:sldMk cId="1013013683" sldId="273"/>
            <ac:spMk id="3" creationId="{38C6ABDE-4F5F-3CB2-E13D-9C6E545B1E08}"/>
          </ac:spMkLst>
        </pc:spChg>
        <pc:spChg chg="add mod">
          <ac:chgData name="Nicholas Crawford" userId="0138a5355149ae63" providerId="LiveId" clId="{DB59D90E-5A4A-47BE-8B8A-CD0D4EA061F7}" dt="2023-03-14T18:20:19.274" v="1088" actId="20577"/>
          <ac:spMkLst>
            <pc:docMk/>
            <pc:sldMk cId="1013013683" sldId="273"/>
            <ac:spMk id="4" creationId="{C070BCFB-F195-9702-D554-C82349BC6506}"/>
          </ac:spMkLst>
        </pc:spChg>
        <pc:spChg chg="add del mod">
          <ac:chgData name="Nicholas Crawford" userId="0138a5355149ae63" providerId="LiveId" clId="{DB59D90E-5A4A-47BE-8B8A-CD0D4EA061F7}" dt="2023-03-14T18:09:37.600" v="1001"/>
          <ac:spMkLst>
            <pc:docMk/>
            <pc:sldMk cId="1013013683" sldId="273"/>
            <ac:spMk id="5" creationId="{80763325-F7AF-9673-162F-9BA9045B7B5E}"/>
          </ac:spMkLst>
        </pc:spChg>
        <pc:spChg chg="add del mod">
          <ac:chgData name="Nicholas Crawford" userId="0138a5355149ae63" providerId="LiveId" clId="{DB59D90E-5A4A-47BE-8B8A-CD0D4EA061F7}" dt="2023-03-14T18:09:37.600" v="1003"/>
          <ac:spMkLst>
            <pc:docMk/>
            <pc:sldMk cId="1013013683" sldId="273"/>
            <ac:spMk id="6" creationId="{868B4917-5670-AA9A-9962-7D1F6D653AFF}"/>
          </ac:spMkLst>
        </pc:spChg>
        <pc:spChg chg="add del mod">
          <ac:chgData name="Nicholas Crawford" userId="0138a5355149ae63" providerId="LiveId" clId="{DB59D90E-5A4A-47BE-8B8A-CD0D4EA061F7}" dt="2023-03-14T18:09:36.128" v="999" actId="767"/>
          <ac:spMkLst>
            <pc:docMk/>
            <pc:sldMk cId="1013013683" sldId="273"/>
            <ac:spMk id="7" creationId="{F3A316ED-9C49-9650-6EE4-EB8D4EB17E99}"/>
          </ac:spMkLst>
        </pc:spChg>
        <pc:spChg chg="add del mod">
          <ac:chgData name="Nicholas Crawford" userId="0138a5355149ae63" providerId="LiveId" clId="{DB59D90E-5A4A-47BE-8B8A-CD0D4EA061F7}" dt="2023-03-14T18:11:30.999" v="1017" actId="767"/>
          <ac:spMkLst>
            <pc:docMk/>
            <pc:sldMk cId="1013013683" sldId="273"/>
            <ac:spMk id="8" creationId="{51477527-157A-6F65-FAC1-CF3E468C362A}"/>
          </ac:spMkLst>
        </pc:spChg>
        <pc:graphicFrameChg chg="add mod">
          <ac:chgData name="Nicholas Crawford" userId="0138a5355149ae63" providerId="LiveId" clId="{DB59D90E-5A4A-47BE-8B8A-CD0D4EA061F7}" dt="2023-03-14T18:12:00.783" v="1019" actId="1076"/>
          <ac:graphicFrameMkLst>
            <pc:docMk/>
            <pc:sldMk cId="1013013683" sldId="273"/>
            <ac:graphicFrameMk id="9" creationId="{5093ED7F-41D9-596D-7740-13DA0904A60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31434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70453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9671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274877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5922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22188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310584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49108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415692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30FE-2526-4C7B-B94A-D33A7F17F02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222774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730FE-2526-4C7B-B94A-D33A7F17F020}"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6288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9730FE-2526-4C7B-B94A-D33A7F17F020}"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50384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730FE-2526-4C7B-B94A-D33A7F17F020}"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77632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730FE-2526-4C7B-B94A-D33A7F17F020}"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415282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730FE-2526-4C7B-B94A-D33A7F17F020}"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2CE06-9A76-4157-A4ED-13FD436CBFBA}" type="slidenum">
              <a:rPr lang="en-US" smtClean="0"/>
              <a:t>‹#›</a:t>
            </a:fld>
            <a:endParaRPr lang="en-US"/>
          </a:p>
        </p:txBody>
      </p:sp>
    </p:spTree>
    <p:extLst>
      <p:ext uri="{BB962C8B-B14F-4D97-AF65-F5344CB8AC3E}">
        <p14:creationId xmlns:p14="http://schemas.microsoft.com/office/powerpoint/2010/main" val="38612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2CE06-9A76-4157-A4ED-13FD436CBFBA}" type="slidenum">
              <a:rPr lang="en-US" smtClean="0"/>
              <a:t>‹#›</a:t>
            </a:fld>
            <a:endParaRPr lang="en-US"/>
          </a:p>
        </p:txBody>
      </p:sp>
      <p:sp>
        <p:nvSpPr>
          <p:cNvPr id="5" name="Date Placeholder 4"/>
          <p:cNvSpPr>
            <a:spLocks noGrp="1"/>
          </p:cNvSpPr>
          <p:nvPr>
            <p:ph type="dt" sz="half" idx="10"/>
          </p:nvPr>
        </p:nvSpPr>
        <p:spPr/>
        <p:txBody>
          <a:bodyPr/>
          <a:lstStyle/>
          <a:p>
            <a:fld id="{4C9730FE-2526-4C7B-B94A-D33A7F17F020}" type="datetimeFigureOut">
              <a:rPr lang="en-US" smtClean="0"/>
              <a:t>3/14/2023</a:t>
            </a:fld>
            <a:endParaRPr lang="en-US"/>
          </a:p>
        </p:txBody>
      </p:sp>
    </p:spTree>
    <p:extLst>
      <p:ext uri="{BB962C8B-B14F-4D97-AF65-F5344CB8AC3E}">
        <p14:creationId xmlns:p14="http://schemas.microsoft.com/office/powerpoint/2010/main" val="115939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9730FE-2526-4C7B-B94A-D33A7F17F020}" type="datetimeFigureOut">
              <a:rPr lang="en-US" smtClean="0"/>
              <a:t>3/14/2023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2CE06-9A76-4157-A4ED-13FD436CBFBA}" type="slidenum">
              <a:rPr lang="en-US" smtClean="0"/>
              <a:t>‹#›</a:t>
            </a:fld>
            <a:endParaRPr lang="en-US"/>
          </a:p>
        </p:txBody>
      </p:sp>
    </p:spTree>
    <p:extLst>
      <p:ext uri="{BB962C8B-B14F-4D97-AF65-F5344CB8AC3E}">
        <p14:creationId xmlns:p14="http://schemas.microsoft.com/office/powerpoint/2010/main" val="30561762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5C23-6877-18F6-121A-3957F0395F6E}"/>
              </a:ext>
            </a:extLst>
          </p:cNvPr>
          <p:cNvSpPr>
            <a:spLocks noGrp="1"/>
          </p:cNvSpPr>
          <p:nvPr>
            <p:ph type="ctrTitle"/>
          </p:nvPr>
        </p:nvSpPr>
        <p:spPr/>
        <p:txBody>
          <a:bodyPr/>
          <a:lstStyle/>
          <a:p>
            <a:r>
              <a:rPr lang="en-US" dirty="0"/>
              <a:t>Cutting Stock using Python and AMPL</a:t>
            </a:r>
          </a:p>
        </p:txBody>
      </p:sp>
      <p:sp>
        <p:nvSpPr>
          <p:cNvPr id="3" name="Subtitle 2">
            <a:extLst>
              <a:ext uri="{FF2B5EF4-FFF2-40B4-BE49-F238E27FC236}">
                <a16:creationId xmlns:a16="http://schemas.microsoft.com/office/drawing/2014/main" id="{0E0AFEE2-D746-53F1-02C6-3FC1477F1470}"/>
              </a:ext>
            </a:extLst>
          </p:cNvPr>
          <p:cNvSpPr>
            <a:spLocks noGrp="1"/>
          </p:cNvSpPr>
          <p:nvPr>
            <p:ph type="subTitle" idx="1"/>
          </p:nvPr>
        </p:nvSpPr>
        <p:spPr/>
        <p:txBody>
          <a:bodyPr/>
          <a:lstStyle/>
          <a:p>
            <a:r>
              <a:rPr lang="en-US" dirty="0"/>
              <a:t>By Nicholas Crawford</a:t>
            </a:r>
          </a:p>
        </p:txBody>
      </p:sp>
    </p:spTree>
    <p:extLst>
      <p:ext uri="{BB962C8B-B14F-4D97-AF65-F5344CB8AC3E}">
        <p14:creationId xmlns:p14="http://schemas.microsoft.com/office/powerpoint/2010/main" val="130720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4B06-C769-60B9-6661-0053AFD10AF2}"/>
              </a:ext>
            </a:extLst>
          </p:cNvPr>
          <p:cNvSpPr>
            <a:spLocks noGrp="1"/>
          </p:cNvSpPr>
          <p:nvPr>
            <p:ph type="title"/>
          </p:nvPr>
        </p:nvSpPr>
        <p:spPr/>
        <p:txBody>
          <a:bodyPr/>
          <a:lstStyle/>
          <a:p>
            <a:r>
              <a:rPr lang="en-US" dirty="0"/>
              <a:t>3 different ways to solve!</a:t>
            </a:r>
          </a:p>
        </p:txBody>
      </p:sp>
      <p:sp>
        <p:nvSpPr>
          <p:cNvPr id="3" name="Content Placeholder 2">
            <a:extLst>
              <a:ext uri="{FF2B5EF4-FFF2-40B4-BE49-F238E27FC236}">
                <a16:creationId xmlns:a16="http://schemas.microsoft.com/office/drawing/2014/main" id="{960D6E75-D881-566E-47AD-F0CE14FE284C}"/>
              </a:ext>
            </a:extLst>
          </p:cNvPr>
          <p:cNvSpPr>
            <a:spLocks noGrp="1"/>
          </p:cNvSpPr>
          <p:nvPr>
            <p:ph idx="1"/>
          </p:nvPr>
        </p:nvSpPr>
        <p:spPr/>
        <p:txBody>
          <a:bodyPr/>
          <a:lstStyle/>
          <a:p>
            <a:r>
              <a:rPr lang="en-US" dirty="0"/>
              <a:t>Using just AMPL</a:t>
            </a:r>
          </a:p>
          <a:p>
            <a:r>
              <a:rPr lang="en-US" dirty="0"/>
              <a:t>Using just Python</a:t>
            </a:r>
          </a:p>
          <a:p>
            <a:r>
              <a:rPr lang="en-US" dirty="0"/>
              <a:t>Using Python to call AMPL</a:t>
            </a:r>
          </a:p>
        </p:txBody>
      </p:sp>
    </p:spTree>
    <p:extLst>
      <p:ext uri="{BB962C8B-B14F-4D97-AF65-F5344CB8AC3E}">
        <p14:creationId xmlns:p14="http://schemas.microsoft.com/office/powerpoint/2010/main" val="219744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2EB9233-A1A0-E65B-3DC0-BA87D52AE0A1}"/>
              </a:ext>
            </a:extLst>
          </p:cNvPr>
          <p:cNvSpPr txBox="1"/>
          <p:nvPr/>
        </p:nvSpPr>
        <p:spPr>
          <a:xfrm>
            <a:off x="195943" y="1112668"/>
            <a:ext cx="4348842" cy="4924425"/>
          </a:xfrm>
          <a:prstGeom prst="rect">
            <a:avLst/>
          </a:prstGeom>
          <a:noFill/>
          <a:ln>
            <a:solidFill>
              <a:schemeClr val="tx1"/>
            </a:solidFill>
          </a:ln>
        </p:spPr>
        <p:txBody>
          <a:bodyPr wrap="square" rtlCol="0">
            <a:spAutoFit/>
          </a:bodyPr>
          <a:lstStyle/>
          <a:p>
            <a:pPr algn="l"/>
            <a:r>
              <a:rPr lang="en-US" sz="2800" dirty="0">
                <a:solidFill>
                  <a:srgbClr val="000000"/>
                </a:solidFill>
              </a:rPr>
              <a:t>Terminal</a:t>
            </a:r>
          </a:p>
          <a:p>
            <a:pPr algn="l"/>
            <a:r>
              <a:rPr lang="en-US" sz="1100" dirty="0" err="1">
                <a:solidFill>
                  <a:srgbClr val="000000"/>
                </a:solidFill>
                <a:latin typeface="Courier New" panose="02070309020205020404" pitchFamily="49" charset="0"/>
              </a:rPr>
              <a:t>ampl</a:t>
            </a:r>
            <a:r>
              <a:rPr lang="en-US" sz="1100" dirty="0">
                <a:solidFill>
                  <a:srgbClr val="000000"/>
                </a:solidFill>
                <a:latin typeface="Courier New" panose="02070309020205020404" pitchFamily="49" charset="0"/>
              </a:rPr>
              <a:t>: model Cutting.mod</a:t>
            </a:r>
          </a:p>
          <a:p>
            <a:pPr algn="l"/>
            <a:r>
              <a:rPr lang="en-US" sz="1100" dirty="0" err="1">
                <a:solidFill>
                  <a:srgbClr val="000000"/>
                </a:solidFill>
                <a:latin typeface="Courier New" panose="02070309020205020404" pitchFamily="49" charset="0"/>
              </a:rPr>
              <a:t>ampl</a:t>
            </a:r>
            <a:r>
              <a:rPr lang="en-US" sz="1100" dirty="0">
                <a:solidFill>
                  <a:srgbClr val="000000"/>
                </a:solidFill>
                <a:latin typeface="Courier New" panose="02070309020205020404" pitchFamily="49" charset="0"/>
              </a:rPr>
              <a:t>: data Cutting.dat;</a:t>
            </a:r>
            <a:endParaRPr lang="en-US" sz="1100" dirty="0">
              <a:latin typeface="Courier New" panose="02070309020205020404" pitchFamily="49" charset="0"/>
            </a:endParaRPr>
          </a:p>
          <a:p>
            <a:pPr algn="l"/>
            <a:r>
              <a:rPr lang="en-US" sz="1100" dirty="0">
                <a:solidFill>
                  <a:srgbClr val="000000"/>
                </a:solidFill>
                <a:latin typeface="Courier New" panose="02070309020205020404" pitchFamily="49" charset="0"/>
              </a:rPr>
              <a:t>problem </a:t>
            </a:r>
            <a:r>
              <a:rPr lang="en-US" sz="1100" dirty="0" err="1">
                <a:solidFill>
                  <a:srgbClr val="000000"/>
                </a:solidFill>
                <a:latin typeface="Courier New" panose="02070309020205020404" pitchFamily="49" charset="0"/>
              </a:rPr>
              <a:t>Cutting_Opt</a:t>
            </a:r>
            <a:r>
              <a:rPr lang="en-US" sz="1100" dirty="0">
                <a:solidFill>
                  <a:srgbClr val="000000"/>
                </a:solidFill>
                <a:latin typeface="Courier New" panose="02070309020205020404" pitchFamily="49" charset="0"/>
              </a:rPr>
              <a:t>: Cut, Number, Fill;</a:t>
            </a:r>
          </a:p>
          <a:p>
            <a:pPr algn="l"/>
            <a:r>
              <a:rPr lang="en-US" sz="1100" dirty="0">
                <a:solidFill>
                  <a:srgbClr val="000000"/>
                </a:solidFill>
                <a:latin typeface="Courier New" panose="02070309020205020404" pitchFamily="49" charset="0"/>
              </a:rPr>
              <a:t>option </a:t>
            </a:r>
            <a:r>
              <a:rPr lang="en-US" sz="1100" dirty="0" err="1">
                <a:solidFill>
                  <a:srgbClr val="000000"/>
                </a:solidFill>
                <a:latin typeface="Courier New" panose="02070309020205020404" pitchFamily="49" charset="0"/>
              </a:rPr>
              <a:t>relax_integrality</a:t>
            </a:r>
            <a:r>
              <a:rPr lang="en-US" sz="1100" dirty="0">
                <a:solidFill>
                  <a:srgbClr val="000000"/>
                </a:solidFill>
                <a:latin typeface="Courier New" panose="02070309020205020404" pitchFamily="49" charset="0"/>
              </a:rPr>
              <a:t> 1;</a:t>
            </a:r>
          </a:p>
          <a:p>
            <a:pPr algn="l"/>
            <a:endParaRPr lang="en-US" sz="1100" dirty="0">
              <a:latin typeface="Courier New" panose="02070309020205020404" pitchFamily="49" charset="0"/>
            </a:endParaRPr>
          </a:p>
          <a:p>
            <a:pPr algn="l"/>
            <a:r>
              <a:rPr lang="en-US" sz="1100" dirty="0">
                <a:solidFill>
                  <a:srgbClr val="000000"/>
                </a:solidFill>
                <a:latin typeface="Courier New" panose="02070309020205020404" pitchFamily="49" charset="0"/>
              </a:rPr>
              <a:t>problem </a:t>
            </a:r>
            <a:r>
              <a:rPr lang="en-US" sz="1100" dirty="0" err="1">
                <a:solidFill>
                  <a:srgbClr val="000000"/>
                </a:solidFill>
                <a:latin typeface="Courier New" panose="02070309020205020404" pitchFamily="49" charset="0"/>
              </a:rPr>
              <a:t>Pattern_Gen</a:t>
            </a:r>
            <a:r>
              <a:rPr lang="en-US" sz="1100" dirty="0">
                <a:solidFill>
                  <a:srgbClr val="000000"/>
                </a:solidFill>
                <a:latin typeface="Courier New" panose="02070309020205020404" pitchFamily="49" charset="0"/>
              </a:rPr>
              <a:t>: Use, </a:t>
            </a:r>
            <a:r>
              <a:rPr lang="en-US" sz="1100" dirty="0" err="1">
                <a:solidFill>
                  <a:srgbClr val="000000"/>
                </a:solidFill>
                <a:latin typeface="Courier New" panose="02070309020205020404" pitchFamily="49" charset="0"/>
              </a:rPr>
              <a:t>Reduced_Cost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Width_Limit</a:t>
            </a:r>
            <a:r>
              <a:rPr lang="en-US" sz="1100" dirty="0">
                <a:solidFill>
                  <a:srgbClr val="000000"/>
                </a:solidFill>
                <a:latin typeface="Courier New" panose="02070309020205020404" pitchFamily="49" charset="0"/>
              </a:rPr>
              <a:t>;</a:t>
            </a:r>
          </a:p>
          <a:p>
            <a:pPr algn="l"/>
            <a:r>
              <a:rPr lang="en-US" sz="1100" dirty="0">
                <a:solidFill>
                  <a:srgbClr val="000000"/>
                </a:solidFill>
                <a:latin typeface="Courier New" panose="02070309020205020404" pitchFamily="49" charset="0"/>
              </a:rPr>
              <a:t>option </a:t>
            </a:r>
            <a:r>
              <a:rPr lang="en-US" sz="1100" dirty="0" err="1">
                <a:solidFill>
                  <a:srgbClr val="000000"/>
                </a:solidFill>
                <a:latin typeface="Courier New" panose="02070309020205020404" pitchFamily="49" charset="0"/>
              </a:rPr>
              <a:t>relax_integrality</a:t>
            </a:r>
            <a:r>
              <a:rPr lang="en-US" sz="1100" dirty="0">
                <a:solidFill>
                  <a:srgbClr val="000000"/>
                </a:solidFill>
                <a:latin typeface="Courier New" panose="02070309020205020404" pitchFamily="49" charset="0"/>
              </a:rPr>
              <a:t> 0;</a:t>
            </a:r>
          </a:p>
          <a:p>
            <a:pPr algn="l"/>
            <a:r>
              <a:rPr lang="en-US" sz="1100" dirty="0">
                <a:solidFill>
                  <a:srgbClr val="000000"/>
                </a:solidFill>
                <a:latin typeface="Courier New" panose="02070309020205020404" pitchFamily="49" charset="0"/>
              </a:rPr>
              <a:t>let </a:t>
            </a:r>
            <a:r>
              <a:rPr lang="en-US" sz="1100" dirty="0" err="1">
                <a:solidFill>
                  <a:srgbClr val="000000"/>
                </a:solidFill>
                <a:latin typeface="Courier New" panose="02070309020205020404" pitchFamily="49" charset="0"/>
              </a:rPr>
              <a:t>nPAT</a:t>
            </a:r>
            <a:r>
              <a:rPr lang="en-US" sz="1100" dirty="0">
                <a:solidFill>
                  <a:srgbClr val="000000"/>
                </a:solidFill>
                <a:latin typeface="Courier New" panose="02070309020205020404" pitchFamily="49" charset="0"/>
              </a:rPr>
              <a:t> := 0;</a:t>
            </a:r>
          </a:p>
          <a:p>
            <a:pPr algn="l"/>
            <a:r>
              <a:rPr lang="en-US" sz="1100" dirty="0">
                <a:solidFill>
                  <a:srgbClr val="000000"/>
                </a:solidFill>
                <a:latin typeface="Courier New" panose="02070309020205020404" pitchFamily="49" charset="0"/>
              </a:rPr>
              <a:t>for {</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 in WIDTHS} {</a:t>
            </a:r>
          </a:p>
          <a:p>
            <a:pPr algn="l"/>
            <a:r>
              <a:rPr lang="en-US" sz="1100" dirty="0">
                <a:solidFill>
                  <a:srgbClr val="000000"/>
                </a:solidFill>
                <a:latin typeface="Courier New" panose="02070309020205020404" pitchFamily="49" charset="0"/>
              </a:rPr>
              <a:t>   let </a:t>
            </a:r>
            <a:r>
              <a:rPr lang="en-US" sz="1100" dirty="0" err="1">
                <a:solidFill>
                  <a:srgbClr val="000000"/>
                </a:solidFill>
                <a:latin typeface="Courier New" panose="02070309020205020404" pitchFamily="49" charset="0"/>
              </a:rPr>
              <a:t>nPAT</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nPAT</a:t>
            </a:r>
            <a:r>
              <a:rPr lang="en-US" sz="1100" dirty="0">
                <a:solidFill>
                  <a:srgbClr val="000000"/>
                </a:solidFill>
                <a:latin typeface="Courier New" panose="02070309020205020404" pitchFamily="49" charset="0"/>
              </a:rPr>
              <a:t> + 1;</a:t>
            </a:r>
          </a:p>
          <a:p>
            <a:pPr algn="l"/>
            <a:r>
              <a:rPr lang="en-US" sz="1100" dirty="0">
                <a:solidFill>
                  <a:srgbClr val="000000"/>
                </a:solidFill>
                <a:latin typeface="Courier New" panose="02070309020205020404" pitchFamily="49" charset="0"/>
              </a:rPr>
              <a:t>   let </a:t>
            </a:r>
            <a:r>
              <a:rPr lang="en-US" sz="1100" dirty="0" err="1">
                <a:solidFill>
                  <a:srgbClr val="000000"/>
                </a:solidFill>
                <a:latin typeface="Courier New" panose="02070309020205020404" pitchFamily="49" charset="0"/>
              </a:rPr>
              <a:t>nbr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i,nPAT</a:t>
            </a:r>
            <a:r>
              <a:rPr lang="en-US" sz="1100" dirty="0">
                <a:solidFill>
                  <a:srgbClr val="000000"/>
                </a:solidFill>
                <a:latin typeface="Courier New" panose="02070309020205020404" pitchFamily="49" charset="0"/>
              </a:rPr>
              <a:t>] := floor (</a:t>
            </a:r>
            <a:r>
              <a:rPr lang="en-US" sz="1100" dirty="0" err="1">
                <a:solidFill>
                  <a:srgbClr val="000000"/>
                </a:solidFill>
                <a:latin typeface="Courier New" panose="02070309020205020404" pitchFamily="49" charset="0"/>
              </a:rPr>
              <a:t>roll_width</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a:t>
            </a:r>
          </a:p>
          <a:p>
            <a:pPr algn="l"/>
            <a:r>
              <a:rPr lang="en-US" sz="1100" dirty="0">
                <a:solidFill>
                  <a:srgbClr val="000000"/>
                </a:solidFill>
                <a:latin typeface="Courier New" panose="02070309020205020404" pitchFamily="49" charset="0"/>
              </a:rPr>
              <a:t>   let {i2 in WIDTHS: i2 &lt;&gt; </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nbr</a:t>
            </a:r>
            <a:r>
              <a:rPr lang="en-US" sz="1100" dirty="0">
                <a:solidFill>
                  <a:srgbClr val="000000"/>
                </a:solidFill>
                <a:latin typeface="Courier New" panose="02070309020205020404" pitchFamily="49" charset="0"/>
              </a:rPr>
              <a:t>[i2,nPAT] := 0;</a:t>
            </a:r>
          </a:p>
          <a:p>
            <a:pPr algn="l"/>
            <a:r>
              <a:rPr lang="en-US" sz="1100" dirty="0">
                <a:solidFill>
                  <a:srgbClr val="000000"/>
                </a:solidFill>
                <a:latin typeface="Courier New" panose="02070309020205020404" pitchFamily="49" charset="0"/>
              </a:rPr>
              <a:t>}</a:t>
            </a:r>
          </a:p>
          <a:p>
            <a:pPr algn="l"/>
            <a:endParaRPr lang="en-US" sz="1100" dirty="0">
              <a:latin typeface="Courier New" panose="02070309020205020404" pitchFamily="49" charset="0"/>
            </a:endParaRPr>
          </a:p>
          <a:p>
            <a:pPr algn="l"/>
            <a:r>
              <a:rPr lang="en-US" sz="1100" dirty="0">
                <a:solidFill>
                  <a:srgbClr val="000000"/>
                </a:solidFill>
                <a:latin typeface="Courier New" panose="02070309020205020404" pitchFamily="49" charset="0"/>
              </a:rPr>
              <a:t>repeat {</a:t>
            </a:r>
          </a:p>
          <a:p>
            <a:pPr algn="l"/>
            <a:r>
              <a:rPr lang="en-US" sz="1100" dirty="0">
                <a:solidFill>
                  <a:srgbClr val="000000"/>
                </a:solidFill>
                <a:latin typeface="Courier New" panose="02070309020205020404" pitchFamily="49" charset="0"/>
              </a:rPr>
              <a:t>   solve </a:t>
            </a:r>
            <a:r>
              <a:rPr lang="en-US" sz="1100" dirty="0" err="1">
                <a:solidFill>
                  <a:srgbClr val="000000"/>
                </a:solidFill>
                <a:latin typeface="Courier New" panose="02070309020205020404" pitchFamily="49" charset="0"/>
              </a:rPr>
              <a:t>Cutting_Opt</a:t>
            </a:r>
            <a:r>
              <a:rPr lang="en-US" sz="1100" dirty="0">
                <a:solidFill>
                  <a:srgbClr val="000000"/>
                </a:solidFill>
                <a:latin typeface="Courier New" panose="02070309020205020404" pitchFamily="49" charset="0"/>
              </a:rPr>
              <a:t>;</a:t>
            </a:r>
          </a:p>
          <a:p>
            <a:pPr algn="l"/>
            <a:r>
              <a:rPr lang="en-US" sz="1100" dirty="0">
                <a:solidFill>
                  <a:srgbClr val="000000"/>
                </a:solidFill>
                <a:latin typeface="Courier New" panose="02070309020205020404" pitchFamily="49" charset="0"/>
              </a:rPr>
              <a:t>   let {</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 in WIDTHS} price[</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 := Fill[</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].dual;</a:t>
            </a:r>
          </a:p>
          <a:p>
            <a:pPr algn="l"/>
            <a:endParaRPr lang="en-US" sz="1100" dirty="0">
              <a:latin typeface="Courier New" panose="02070309020205020404" pitchFamily="49" charset="0"/>
            </a:endParaRPr>
          </a:p>
          <a:p>
            <a:pPr algn="l"/>
            <a:r>
              <a:rPr lang="en-US" sz="1100" dirty="0">
                <a:solidFill>
                  <a:srgbClr val="000000"/>
                </a:solidFill>
                <a:latin typeface="Courier New" panose="02070309020205020404" pitchFamily="49" charset="0"/>
              </a:rPr>
              <a:t>   solve </a:t>
            </a:r>
            <a:r>
              <a:rPr lang="en-US" sz="1100" dirty="0" err="1">
                <a:solidFill>
                  <a:srgbClr val="000000"/>
                </a:solidFill>
                <a:latin typeface="Courier New" panose="02070309020205020404" pitchFamily="49" charset="0"/>
              </a:rPr>
              <a:t>Pattern_Gen</a:t>
            </a:r>
            <a:r>
              <a:rPr lang="en-US" sz="1100" dirty="0">
                <a:solidFill>
                  <a:srgbClr val="000000"/>
                </a:solidFill>
                <a:latin typeface="Courier New" panose="02070309020205020404" pitchFamily="49" charset="0"/>
              </a:rPr>
              <a:t>;</a:t>
            </a:r>
          </a:p>
          <a:p>
            <a:pPr algn="l"/>
            <a:r>
              <a:rPr lang="en-US" sz="1100" dirty="0">
                <a:solidFill>
                  <a:srgbClr val="000000"/>
                </a:solidFill>
                <a:latin typeface="Courier New" panose="02070309020205020404" pitchFamily="49" charset="0"/>
              </a:rPr>
              <a:t>   if </a:t>
            </a:r>
            <a:r>
              <a:rPr lang="en-US" sz="1100" dirty="0" err="1">
                <a:solidFill>
                  <a:srgbClr val="000000"/>
                </a:solidFill>
                <a:latin typeface="Courier New" panose="02070309020205020404" pitchFamily="49" charset="0"/>
              </a:rPr>
              <a:t>Reduced_Cost</a:t>
            </a:r>
            <a:r>
              <a:rPr lang="en-US" sz="1100" dirty="0">
                <a:solidFill>
                  <a:srgbClr val="000000"/>
                </a:solidFill>
                <a:latin typeface="Courier New" panose="02070309020205020404" pitchFamily="49" charset="0"/>
              </a:rPr>
              <a:t> &lt; -0.00001 then {</a:t>
            </a:r>
          </a:p>
          <a:p>
            <a:pPr algn="l"/>
            <a:r>
              <a:rPr lang="en-US" sz="1100" dirty="0">
                <a:solidFill>
                  <a:srgbClr val="000000"/>
                </a:solidFill>
                <a:latin typeface="Courier New" panose="02070309020205020404" pitchFamily="49" charset="0"/>
              </a:rPr>
              <a:t>      let </a:t>
            </a:r>
            <a:r>
              <a:rPr lang="en-US" sz="1100" dirty="0" err="1">
                <a:solidFill>
                  <a:srgbClr val="000000"/>
                </a:solidFill>
                <a:latin typeface="Courier New" panose="02070309020205020404" pitchFamily="49" charset="0"/>
              </a:rPr>
              <a:t>nPAT</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nPAT</a:t>
            </a:r>
            <a:r>
              <a:rPr lang="en-US" sz="1100" dirty="0">
                <a:solidFill>
                  <a:srgbClr val="000000"/>
                </a:solidFill>
                <a:latin typeface="Courier New" panose="02070309020205020404" pitchFamily="49" charset="0"/>
              </a:rPr>
              <a:t> + 1;</a:t>
            </a:r>
          </a:p>
          <a:p>
            <a:pPr algn="l"/>
            <a:r>
              <a:rPr lang="en-US" sz="1100" dirty="0">
                <a:solidFill>
                  <a:srgbClr val="000000"/>
                </a:solidFill>
                <a:latin typeface="Courier New" panose="02070309020205020404" pitchFamily="49" charset="0"/>
              </a:rPr>
              <a:t>      let {</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 in WIDTHS} </a:t>
            </a:r>
            <a:r>
              <a:rPr lang="en-US" sz="1100" dirty="0" err="1">
                <a:solidFill>
                  <a:srgbClr val="000000"/>
                </a:solidFill>
                <a:latin typeface="Courier New" panose="02070309020205020404" pitchFamily="49" charset="0"/>
              </a:rPr>
              <a:t>nbr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i,nPAT</a:t>
            </a:r>
            <a:r>
              <a:rPr lang="en-US" sz="1100" dirty="0">
                <a:solidFill>
                  <a:srgbClr val="000000"/>
                </a:solidFill>
                <a:latin typeface="Courier New" panose="02070309020205020404" pitchFamily="49" charset="0"/>
              </a:rPr>
              <a:t>] := Use[</a:t>
            </a:r>
            <a:r>
              <a:rPr lang="en-US" sz="1100" dirty="0" err="1">
                <a:solidFill>
                  <a:srgbClr val="000000"/>
                </a:solidFill>
                <a:latin typeface="Courier New" panose="02070309020205020404" pitchFamily="49" charset="0"/>
              </a:rPr>
              <a:t>i</a:t>
            </a:r>
            <a:r>
              <a:rPr lang="en-US" sz="1100" dirty="0">
                <a:solidFill>
                  <a:srgbClr val="000000"/>
                </a:solidFill>
                <a:latin typeface="Courier New" panose="02070309020205020404" pitchFamily="49" charset="0"/>
              </a:rPr>
              <a:t>];</a:t>
            </a:r>
          </a:p>
          <a:p>
            <a:pPr algn="l"/>
            <a:r>
              <a:rPr lang="en-US" sz="1100" dirty="0">
                <a:solidFill>
                  <a:srgbClr val="000000"/>
                </a:solidFill>
                <a:latin typeface="Courier New" panose="02070309020205020404" pitchFamily="49" charset="0"/>
              </a:rPr>
              <a:t>   }</a:t>
            </a:r>
          </a:p>
          <a:p>
            <a:pPr algn="l"/>
            <a:r>
              <a:rPr lang="en-US" sz="1100" dirty="0">
                <a:solidFill>
                  <a:srgbClr val="000000"/>
                </a:solidFill>
                <a:latin typeface="Courier New" panose="02070309020205020404" pitchFamily="49" charset="0"/>
              </a:rPr>
              <a:t>   else break;</a:t>
            </a:r>
          </a:p>
          <a:p>
            <a:pPr algn="l"/>
            <a:r>
              <a:rPr lang="en-US" sz="1100" dirty="0">
                <a:solidFill>
                  <a:srgbClr val="000000"/>
                </a:solidFill>
                <a:latin typeface="Courier New" panose="02070309020205020404" pitchFamily="49" charset="0"/>
              </a:rPr>
              <a:t>}</a:t>
            </a:r>
            <a:endParaRPr lang="en-US" sz="1100" dirty="0"/>
          </a:p>
        </p:txBody>
      </p:sp>
      <p:sp>
        <p:nvSpPr>
          <p:cNvPr id="17" name="TextBox 16">
            <a:extLst>
              <a:ext uri="{FF2B5EF4-FFF2-40B4-BE49-F238E27FC236}">
                <a16:creationId xmlns:a16="http://schemas.microsoft.com/office/drawing/2014/main" id="{E4D39430-D386-7A83-7C51-6C38DE199C5A}"/>
              </a:ext>
            </a:extLst>
          </p:cNvPr>
          <p:cNvSpPr txBox="1"/>
          <p:nvPr/>
        </p:nvSpPr>
        <p:spPr>
          <a:xfrm>
            <a:off x="4744751" y="1112668"/>
            <a:ext cx="5954485" cy="5432256"/>
          </a:xfrm>
          <a:prstGeom prst="rect">
            <a:avLst/>
          </a:prstGeom>
          <a:noFill/>
          <a:ln>
            <a:noFill/>
          </a:ln>
        </p:spPr>
        <p:txBody>
          <a:bodyPr wrap="square" rtlCol="0">
            <a:spAutoFit/>
          </a:bodyPr>
          <a:lstStyle/>
          <a:p>
            <a:r>
              <a:rPr lang="en-US" sz="2800" dirty="0"/>
              <a:t>Model File</a:t>
            </a:r>
          </a:p>
          <a:p>
            <a:pPr algn="l"/>
            <a:r>
              <a:rPr lang="en-US" sz="1100" dirty="0">
                <a:solidFill>
                  <a:srgbClr val="3F7F5F"/>
                </a:solidFill>
                <a:latin typeface="Courier New" panose="02070309020205020404" pitchFamily="49" charset="0"/>
              </a:rPr>
              <a:t># ----------------------------------------</a:t>
            </a:r>
          </a:p>
          <a:p>
            <a:pPr algn="l"/>
            <a:r>
              <a:rPr lang="en-US" sz="1100" dirty="0">
                <a:solidFill>
                  <a:srgbClr val="3F7F5F"/>
                </a:solidFill>
                <a:latin typeface="Courier New" panose="02070309020205020404" pitchFamily="49" charset="0"/>
              </a:rPr>
              <a:t># CUTTING STOCK USING PATTERNS</a:t>
            </a:r>
          </a:p>
          <a:p>
            <a:pPr algn="l"/>
            <a:r>
              <a:rPr lang="en-US" sz="1100" dirty="0">
                <a:solidFill>
                  <a:srgbClr val="3F7F5F"/>
                </a:solidFill>
                <a:latin typeface="Courier New" panose="02070309020205020404" pitchFamily="49" charset="0"/>
              </a:rPr>
              <a:t># ----------------------------------------</a:t>
            </a:r>
          </a:p>
          <a:p>
            <a:pPr algn="l"/>
            <a:r>
              <a:rPr lang="en-US" sz="1100" b="1" dirty="0">
                <a:solidFill>
                  <a:srgbClr val="7F0055"/>
                </a:solidFill>
                <a:latin typeface="Courier New" panose="02070309020205020404" pitchFamily="49" charset="0"/>
              </a:rPr>
              <a:t>param </a:t>
            </a:r>
            <a:r>
              <a:rPr lang="en-US" sz="1100" b="1" dirty="0" err="1">
                <a:solidFill>
                  <a:srgbClr val="000000"/>
                </a:solidFill>
                <a:latin typeface="Courier New" panose="02070309020205020404" pitchFamily="49" charset="0"/>
              </a:rPr>
              <a:t>roll_width</a:t>
            </a:r>
            <a:r>
              <a:rPr lang="en-US" sz="1100" b="1" dirty="0">
                <a:solidFill>
                  <a:srgbClr val="000000"/>
                </a:solidFill>
                <a:latin typeface="Courier New" panose="02070309020205020404" pitchFamily="49" charset="0"/>
              </a:rPr>
              <a:t> &gt; 0;         </a:t>
            </a:r>
            <a:r>
              <a:rPr lang="en-US" sz="1100" b="1" dirty="0">
                <a:solidFill>
                  <a:srgbClr val="3F7F5F"/>
                </a:solidFill>
                <a:latin typeface="Courier New" panose="02070309020205020404" pitchFamily="49" charset="0"/>
              </a:rPr>
              <a:t># width of raw rolls</a:t>
            </a:r>
          </a:p>
          <a:p>
            <a:pPr algn="l"/>
            <a:r>
              <a:rPr lang="en-US" sz="1100" b="1" dirty="0">
                <a:solidFill>
                  <a:srgbClr val="7F0055"/>
                </a:solidFill>
                <a:latin typeface="Courier New" panose="02070309020205020404" pitchFamily="49" charset="0"/>
              </a:rPr>
              <a:t>set </a:t>
            </a:r>
            <a:r>
              <a:rPr lang="en-US" sz="1100" b="1" dirty="0">
                <a:solidFill>
                  <a:srgbClr val="000000"/>
                </a:solidFill>
                <a:latin typeface="Courier New" panose="02070309020205020404" pitchFamily="49" charset="0"/>
              </a:rPr>
              <a:t>WIDTHS;                   </a:t>
            </a:r>
            <a:r>
              <a:rPr lang="en-US" sz="1100" b="1" dirty="0">
                <a:solidFill>
                  <a:srgbClr val="3F7F5F"/>
                </a:solidFill>
                <a:latin typeface="Courier New" panose="02070309020205020404" pitchFamily="49" charset="0"/>
              </a:rPr>
              <a:t># set of widths to be cut</a:t>
            </a:r>
          </a:p>
          <a:p>
            <a:pPr algn="l"/>
            <a:r>
              <a:rPr lang="en-US" sz="1100" b="1" dirty="0">
                <a:solidFill>
                  <a:srgbClr val="7F0055"/>
                </a:solidFill>
                <a:latin typeface="Courier New" panose="02070309020205020404" pitchFamily="49" charset="0"/>
              </a:rPr>
              <a:t>param </a:t>
            </a:r>
            <a:r>
              <a:rPr lang="en-US" sz="1100" b="1" dirty="0">
                <a:solidFill>
                  <a:srgbClr val="000000"/>
                </a:solidFill>
                <a:latin typeface="Courier New" panose="02070309020205020404" pitchFamily="49" charset="0"/>
              </a:rPr>
              <a:t>orders {WIDTHS} &gt; 0;    </a:t>
            </a:r>
            <a:r>
              <a:rPr lang="en-US" sz="1100" b="1" dirty="0">
                <a:solidFill>
                  <a:srgbClr val="3F7F5F"/>
                </a:solidFill>
                <a:latin typeface="Courier New" panose="02070309020205020404" pitchFamily="49" charset="0"/>
              </a:rPr>
              <a:t># number of each width to be cut</a:t>
            </a:r>
          </a:p>
          <a:p>
            <a:pPr algn="l"/>
            <a:r>
              <a:rPr lang="en-US" sz="1100" b="1" dirty="0">
                <a:solidFill>
                  <a:srgbClr val="7F0055"/>
                </a:solidFill>
                <a:latin typeface="Courier New" panose="02070309020205020404" pitchFamily="49" charset="0"/>
              </a:rPr>
              <a:t>param </a:t>
            </a:r>
            <a:r>
              <a:rPr lang="en-US" sz="1100" b="1" dirty="0" err="1">
                <a:solidFill>
                  <a:srgbClr val="000000"/>
                </a:solidFill>
                <a:latin typeface="Courier New" panose="02070309020205020404" pitchFamily="49" charset="0"/>
              </a:rPr>
              <a:t>nPAT</a:t>
            </a:r>
            <a:r>
              <a:rPr lang="en-US" sz="1100" b="1" dirty="0">
                <a:solidFill>
                  <a:srgbClr val="000000"/>
                </a:solidFill>
                <a:latin typeface="Courier New" panose="02070309020205020404" pitchFamily="49" charset="0"/>
              </a:rPr>
              <a:t> </a:t>
            </a:r>
            <a:r>
              <a:rPr lang="en-US" sz="1100" b="1" dirty="0">
                <a:solidFill>
                  <a:srgbClr val="7F0055"/>
                </a:solidFill>
                <a:latin typeface="Courier New" panose="02070309020205020404" pitchFamily="49" charset="0"/>
              </a:rPr>
              <a:t>integer </a:t>
            </a:r>
            <a:r>
              <a:rPr lang="en-US" sz="1100" b="1" dirty="0">
                <a:solidFill>
                  <a:srgbClr val="000000"/>
                </a:solidFill>
                <a:latin typeface="Courier New" panose="02070309020205020404" pitchFamily="49" charset="0"/>
              </a:rPr>
              <a:t>&gt;= 0;      </a:t>
            </a:r>
            <a:r>
              <a:rPr lang="en-US" sz="1100" b="1" dirty="0">
                <a:solidFill>
                  <a:srgbClr val="3F7F5F"/>
                </a:solidFill>
                <a:latin typeface="Courier New" panose="02070309020205020404" pitchFamily="49" charset="0"/>
              </a:rPr>
              <a:t># number of patterns</a:t>
            </a:r>
          </a:p>
          <a:p>
            <a:pPr algn="l"/>
            <a:r>
              <a:rPr lang="en-US" sz="1100" b="1" dirty="0">
                <a:solidFill>
                  <a:srgbClr val="7F0055"/>
                </a:solidFill>
                <a:latin typeface="Courier New" panose="02070309020205020404" pitchFamily="49" charset="0"/>
              </a:rPr>
              <a:t>set </a:t>
            </a:r>
            <a:r>
              <a:rPr lang="en-US" sz="1100" b="1" dirty="0">
                <a:solidFill>
                  <a:srgbClr val="000000"/>
                </a:solidFill>
                <a:latin typeface="Courier New" panose="02070309020205020404" pitchFamily="49" charset="0"/>
              </a:rPr>
              <a:t>PATTERNS = 1..nPAT;      </a:t>
            </a:r>
            <a:r>
              <a:rPr lang="en-US" sz="1100" b="1" dirty="0">
                <a:solidFill>
                  <a:srgbClr val="3F7F5F"/>
                </a:solidFill>
                <a:latin typeface="Courier New" panose="02070309020205020404" pitchFamily="49" charset="0"/>
              </a:rPr>
              <a:t># set of patterns</a:t>
            </a:r>
          </a:p>
          <a:p>
            <a:pPr algn="l"/>
            <a:r>
              <a:rPr lang="en-US" sz="1100" b="1" dirty="0">
                <a:solidFill>
                  <a:srgbClr val="7F0055"/>
                </a:solidFill>
                <a:latin typeface="Courier New" panose="02070309020205020404" pitchFamily="49" charset="0"/>
              </a:rPr>
              <a:t>param </a:t>
            </a:r>
            <a:r>
              <a:rPr lang="en-US" sz="1100" b="1" dirty="0" err="1">
                <a:solidFill>
                  <a:srgbClr val="000000"/>
                </a:solidFill>
                <a:latin typeface="Courier New" panose="02070309020205020404" pitchFamily="49" charset="0"/>
              </a:rPr>
              <a:t>nbr</a:t>
            </a:r>
            <a:r>
              <a:rPr lang="en-US" sz="1100" b="1" dirty="0">
                <a:solidFill>
                  <a:srgbClr val="000000"/>
                </a:solidFill>
                <a:latin typeface="Courier New" panose="02070309020205020404" pitchFamily="49" charset="0"/>
              </a:rPr>
              <a:t> {WIDTHS,PATTERNS} </a:t>
            </a:r>
            <a:r>
              <a:rPr lang="en-US" sz="1100" b="1" dirty="0">
                <a:solidFill>
                  <a:srgbClr val="7F0055"/>
                </a:solidFill>
                <a:latin typeface="Courier New" panose="02070309020205020404" pitchFamily="49" charset="0"/>
              </a:rPr>
              <a:t>integer </a:t>
            </a:r>
            <a:r>
              <a:rPr lang="en-US" sz="1100" b="1" dirty="0">
                <a:solidFill>
                  <a:srgbClr val="000000"/>
                </a:solidFill>
                <a:latin typeface="Courier New" panose="02070309020205020404" pitchFamily="49" charset="0"/>
              </a:rPr>
              <a:t>&gt;= 0;</a:t>
            </a:r>
          </a:p>
          <a:p>
            <a:pPr algn="l"/>
            <a:r>
              <a:rPr lang="en-US" sz="1100" dirty="0">
                <a:latin typeface="Courier New" panose="02070309020205020404" pitchFamily="49" charset="0"/>
              </a:rPr>
              <a:t>   </a:t>
            </a:r>
            <a:r>
              <a:rPr lang="en-US" sz="1100" b="1" dirty="0">
                <a:solidFill>
                  <a:srgbClr val="7F0055"/>
                </a:solidFill>
                <a:latin typeface="Courier New" panose="02070309020205020404" pitchFamily="49" charset="0"/>
              </a:rPr>
              <a:t>check </a:t>
            </a:r>
            <a:r>
              <a:rPr lang="en-US" sz="1100" b="1" dirty="0">
                <a:solidFill>
                  <a:srgbClr val="000000"/>
                </a:solidFill>
                <a:latin typeface="Courier New" panose="02070309020205020404" pitchFamily="49" charset="0"/>
              </a:rPr>
              <a:t>{j </a:t>
            </a:r>
            <a:r>
              <a:rPr lang="en-US" sz="1100" b="1" dirty="0">
                <a:solidFill>
                  <a:srgbClr val="7F0055"/>
                </a:solidFill>
                <a:latin typeface="Courier New" panose="02070309020205020404" pitchFamily="49" charset="0"/>
              </a:rPr>
              <a:t>in </a:t>
            </a:r>
            <a:r>
              <a:rPr lang="en-US" sz="1100" b="1" dirty="0">
                <a:solidFill>
                  <a:srgbClr val="000000"/>
                </a:solidFill>
                <a:latin typeface="Courier New" panose="02070309020205020404" pitchFamily="49" charset="0"/>
              </a:rPr>
              <a:t>PATTERNS}:</a:t>
            </a:r>
          </a:p>
          <a:p>
            <a:pPr algn="l"/>
            <a:r>
              <a:rPr lang="en-US" sz="1100" dirty="0">
                <a:latin typeface="Courier New" panose="02070309020205020404" pitchFamily="49" charset="0"/>
              </a:rPr>
              <a:t>      </a:t>
            </a:r>
            <a:r>
              <a:rPr lang="en-US" sz="1100" b="1" dirty="0">
                <a:solidFill>
                  <a:srgbClr val="7F0055"/>
                </a:solidFill>
                <a:latin typeface="Courier New" panose="02070309020205020404" pitchFamily="49" charset="0"/>
              </a:rPr>
              <a:t>sum </a:t>
            </a:r>
            <a:r>
              <a:rPr lang="en-US" sz="1100" b="1" dirty="0">
                <a:solidFill>
                  <a:srgbClr val="000000"/>
                </a:solidFill>
                <a:latin typeface="Courier New" panose="02070309020205020404" pitchFamily="49" charset="0"/>
              </a:rPr>
              <a:t>{</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a:t>
            </a:r>
            <a:r>
              <a:rPr lang="en-US" sz="1100" b="1" dirty="0">
                <a:solidFill>
                  <a:srgbClr val="7F0055"/>
                </a:solidFill>
                <a:latin typeface="Courier New" panose="02070309020205020404" pitchFamily="49" charset="0"/>
              </a:rPr>
              <a:t>in </a:t>
            </a:r>
            <a:r>
              <a:rPr lang="en-US" sz="1100" b="1" dirty="0">
                <a:solidFill>
                  <a:srgbClr val="000000"/>
                </a:solidFill>
                <a:latin typeface="Courier New" panose="02070309020205020404" pitchFamily="49" charset="0"/>
              </a:rPr>
              <a:t>WIDTHS} </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 </a:t>
            </a:r>
            <a:r>
              <a:rPr lang="en-US" sz="1100" b="1" dirty="0" err="1">
                <a:solidFill>
                  <a:srgbClr val="000000"/>
                </a:solidFill>
                <a:latin typeface="Courier New" panose="02070309020205020404" pitchFamily="49" charset="0"/>
              </a:rPr>
              <a:t>nbr</a:t>
            </a:r>
            <a:r>
              <a:rPr lang="en-US" sz="1100" b="1" dirty="0">
                <a:solidFill>
                  <a:srgbClr val="000000"/>
                </a:solidFill>
                <a:latin typeface="Courier New" panose="02070309020205020404" pitchFamily="49" charset="0"/>
              </a:rPr>
              <a:t>[</a:t>
            </a:r>
            <a:r>
              <a:rPr lang="en-US" sz="1100" b="1" dirty="0" err="1">
                <a:solidFill>
                  <a:srgbClr val="000000"/>
                </a:solidFill>
                <a:latin typeface="Courier New" panose="02070309020205020404" pitchFamily="49" charset="0"/>
              </a:rPr>
              <a:t>i,j</a:t>
            </a:r>
            <a:r>
              <a:rPr lang="en-US" sz="1100" b="1" dirty="0">
                <a:solidFill>
                  <a:srgbClr val="000000"/>
                </a:solidFill>
                <a:latin typeface="Courier New" panose="02070309020205020404" pitchFamily="49" charset="0"/>
              </a:rPr>
              <a:t>] &lt;= </a:t>
            </a:r>
            <a:r>
              <a:rPr lang="en-US" sz="1100" b="1" dirty="0" err="1">
                <a:solidFill>
                  <a:srgbClr val="000000"/>
                </a:solidFill>
                <a:latin typeface="Courier New" panose="02070309020205020404" pitchFamily="49" charset="0"/>
              </a:rPr>
              <a:t>roll_width</a:t>
            </a:r>
            <a:r>
              <a:rPr lang="en-US" sz="1100" b="1" dirty="0">
                <a:solidFill>
                  <a:srgbClr val="000000"/>
                </a:solidFill>
                <a:latin typeface="Courier New" panose="02070309020205020404" pitchFamily="49" charset="0"/>
              </a:rPr>
              <a:t>;</a:t>
            </a:r>
          </a:p>
          <a:p>
            <a:pPr algn="l"/>
            <a:r>
              <a:rPr lang="en-US" sz="1100" dirty="0">
                <a:latin typeface="Courier New" panose="02070309020205020404" pitchFamily="49" charset="0"/>
              </a:rPr>
              <a:t>                            </a:t>
            </a:r>
            <a:r>
              <a:rPr lang="en-US" sz="1100" dirty="0">
                <a:solidFill>
                  <a:srgbClr val="3F7F5F"/>
                </a:solidFill>
                <a:latin typeface="Courier New" panose="02070309020205020404" pitchFamily="49" charset="0"/>
              </a:rPr>
              <a:t># </a:t>
            </a:r>
            <a:r>
              <a:rPr lang="en-US" sz="1100" dirty="0" err="1">
                <a:solidFill>
                  <a:srgbClr val="3F7F5F"/>
                </a:solidFill>
                <a:latin typeface="Courier New" panose="02070309020205020404" pitchFamily="49" charset="0"/>
              </a:rPr>
              <a:t>defn</a:t>
            </a:r>
            <a:r>
              <a:rPr lang="en-US" sz="1100" dirty="0">
                <a:solidFill>
                  <a:srgbClr val="3F7F5F"/>
                </a:solidFill>
                <a:latin typeface="Courier New" panose="02070309020205020404" pitchFamily="49" charset="0"/>
              </a:rPr>
              <a:t> of patterns: </a:t>
            </a:r>
            <a:r>
              <a:rPr lang="en-US" sz="1100" dirty="0" err="1">
                <a:solidFill>
                  <a:srgbClr val="3F7F5F"/>
                </a:solidFill>
                <a:latin typeface="Courier New" panose="02070309020205020404" pitchFamily="49" charset="0"/>
              </a:rPr>
              <a:t>nbr</a:t>
            </a:r>
            <a:r>
              <a:rPr lang="en-US" sz="1100" dirty="0">
                <a:solidFill>
                  <a:srgbClr val="3F7F5F"/>
                </a:solidFill>
                <a:latin typeface="Courier New" panose="02070309020205020404" pitchFamily="49" charset="0"/>
              </a:rPr>
              <a:t>[</a:t>
            </a:r>
            <a:r>
              <a:rPr lang="en-US" sz="1100" dirty="0" err="1">
                <a:solidFill>
                  <a:srgbClr val="3F7F5F"/>
                </a:solidFill>
                <a:latin typeface="Courier New" panose="02070309020205020404" pitchFamily="49" charset="0"/>
              </a:rPr>
              <a:t>i,j</a:t>
            </a:r>
            <a:r>
              <a:rPr lang="en-US" sz="1100" dirty="0">
                <a:solidFill>
                  <a:srgbClr val="3F7F5F"/>
                </a:solidFill>
                <a:latin typeface="Courier New" panose="02070309020205020404" pitchFamily="49" charset="0"/>
              </a:rPr>
              <a:t>] = number</a:t>
            </a:r>
          </a:p>
          <a:p>
            <a:pPr algn="l"/>
            <a:r>
              <a:rPr lang="en-US" sz="1100" dirty="0">
                <a:latin typeface="Courier New" panose="02070309020205020404" pitchFamily="49" charset="0"/>
              </a:rPr>
              <a:t>                            </a:t>
            </a:r>
            <a:r>
              <a:rPr lang="en-US" sz="1100" dirty="0">
                <a:solidFill>
                  <a:srgbClr val="3F7F5F"/>
                </a:solidFill>
                <a:latin typeface="Courier New" panose="02070309020205020404" pitchFamily="49" charset="0"/>
              </a:rPr>
              <a:t># of rolls of width </a:t>
            </a:r>
            <a:r>
              <a:rPr lang="en-US" sz="1100" dirty="0" err="1">
                <a:solidFill>
                  <a:srgbClr val="3F7F5F"/>
                </a:solidFill>
                <a:latin typeface="Courier New" panose="02070309020205020404" pitchFamily="49" charset="0"/>
              </a:rPr>
              <a:t>i</a:t>
            </a:r>
            <a:r>
              <a:rPr lang="en-US" sz="1100" dirty="0">
                <a:solidFill>
                  <a:srgbClr val="3F7F5F"/>
                </a:solidFill>
                <a:latin typeface="Courier New" panose="02070309020205020404" pitchFamily="49" charset="0"/>
              </a:rPr>
              <a:t> in pattern j</a:t>
            </a:r>
          </a:p>
          <a:p>
            <a:pPr algn="l"/>
            <a:r>
              <a:rPr lang="en-US" sz="1100" b="1" dirty="0">
                <a:solidFill>
                  <a:srgbClr val="7F0055"/>
                </a:solidFill>
                <a:latin typeface="Courier New" panose="02070309020205020404" pitchFamily="49" charset="0"/>
              </a:rPr>
              <a:t>var </a:t>
            </a:r>
            <a:r>
              <a:rPr lang="en-US" sz="1100" b="1" dirty="0">
                <a:solidFill>
                  <a:srgbClr val="000000"/>
                </a:solidFill>
                <a:latin typeface="Courier New" panose="02070309020205020404" pitchFamily="49" charset="0"/>
              </a:rPr>
              <a:t>Cut {PATTERNS} </a:t>
            </a:r>
            <a:r>
              <a:rPr lang="en-US" sz="1100" b="1" dirty="0">
                <a:solidFill>
                  <a:srgbClr val="7F0055"/>
                </a:solidFill>
                <a:latin typeface="Courier New" panose="02070309020205020404" pitchFamily="49" charset="0"/>
              </a:rPr>
              <a:t>integer </a:t>
            </a:r>
            <a:r>
              <a:rPr lang="en-US" sz="1100" b="1" dirty="0">
                <a:solidFill>
                  <a:srgbClr val="000000"/>
                </a:solidFill>
                <a:latin typeface="Courier New" panose="02070309020205020404" pitchFamily="49" charset="0"/>
              </a:rPr>
              <a:t>&gt;= 0;   </a:t>
            </a:r>
            <a:r>
              <a:rPr lang="en-US" sz="1100" b="1" dirty="0">
                <a:solidFill>
                  <a:srgbClr val="3F7F5F"/>
                </a:solidFill>
                <a:latin typeface="Courier New" panose="02070309020205020404" pitchFamily="49" charset="0"/>
              </a:rPr>
              <a:t># rolls cut using each pattern</a:t>
            </a:r>
          </a:p>
          <a:p>
            <a:pPr algn="l"/>
            <a:r>
              <a:rPr lang="en-US" sz="1100" b="1" dirty="0">
                <a:solidFill>
                  <a:srgbClr val="7F0055"/>
                </a:solidFill>
                <a:latin typeface="Courier New" panose="02070309020205020404" pitchFamily="49" charset="0"/>
              </a:rPr>
              <a:t>minimize </a:t>
            </a:r>
            <a:r>
              <a:rPr lang="en-US" sz="1100" b="1" dirty="0">
                <a:solidFill>
                  <a:srgbClr val="000000"/>
                </a:solidFill>
                <a:latin typeface="Courier New" panose="02070309020205020404" pitchFamily="49" charset="0"/>
              </a:rPr>
              <a:t>Number:                   </a:t>
            </a:r>
            <a:r>
              <a:rPr lang="en-US" sz="1100" b="1" dirty="0">
                <a:solidFill>
                  <a:srgbClr val="3F7F5F"/>
                </a:solidFill>
                <a:latin typeface="Courier New" panose="02070309020205020404" pitchFamily="49" charset="0"/>
              </a:rPr>
              <a:t># minimize total raw rolls cut</a:t>
            </a:r>
          </a:p>
          <a:p>
            <a:pPr algn="l"/>
            <a:r>
              <a:rPr lang="en-US" sz="1100" dirty="0">
                <a:latin typeface="Courier New" panose="02070309020205020404" pitchFamily="49" charset="0"/>
              </a:rPr>
              <a:t>   </a:t>
            </a:r>
            <a:r>
              <a:rPr lang="en-US" sz="1100" b="1" dirty="0">
                <a:solidFill>
                  <a:srgbClr val="7F0055"/>
                </a:solidFill>
                <a:latin typeface="Courier New" panose="02070309020205020404" pitchFamily="49" charset="0"/>
              </a:rPr>
              <a:t>sum </a:t>
            </a:r>
            <a:r>
              <a:rPr lang="en-US" sz="1100" b="1" dirty="0">
                <a:solidFill>
                  <a:srgbClr val="000000"/>
                </a:solidFill>
                <a:latin typeface="Courier New" panose="02070309020205020404" pitchFamily="49" charset="0"/>
              </a:rPr>
              <a:t>{j </a:t>
            </a:r>
            <a:r>
              <a:rPr lang="en-US" sz="1100" b="1" dirty="0">
                <a:solidFill>
                  <a:srgbClr val="7F0055"/>
                </a:solidFill>
                <a:latin typeface="Courier New" panose="02070309020205020404" pitchFamily="49" charset="0"/>
              </a:rPr>
              <a:t>in </a:t>
            </a:r>
            <a:r>
              <a:rPr lang="en-US" sz="1100" b="1" dirty="0">
                <a:solidFill>
                  <a:srgbClr val="000000"/>
                </a:solidFill>
                <a:latin typeface="Courier New" panose="02070309020205020404" pitchFamily="49" charset="0"/>
              </a:rPr>
              <a:t>PATTERNS} Cut[j];</a:t>
            </a:r>
          </a:p>
          <a:p>
            <a:pPr algn="l"/>
            <a:r>
              <a:rPr lang="en-US" sz="1100" b="1" dirty="0">
                <a:solidFill>
                  <a:srgbClr val="7F0055"/>
                </a:solidFill>
                <a:latin typeface="Courier New" panose="02070309020205020404" pitchFamily="49" charset="0"/>
              </a:rPr>
              <a:t>subject to </a:t>
            </a:r>
            <a:r>
              <a:rPr lang="en-US" sz="1100" b="1" dirty="0">
                <a:solidFill>
                  <a:srgbClr val="000000"/>
                </a:solidFill>
                <a:latin typeface="Courier New" panose="02070309020205020404" pitchFamily="49" charset="0"/>
              </a:rPr>
              <a:t>Fill {</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a:t>
            </a:r>
            <a:r>
              <a:rPr lang="en-US" sz="1100" b="1" dirty="0">
                <a:solidFill>
                  <a:srgbClr val="7F0055"/>
                </a:solidFill>
                <a:latin typeface="Courier New" panose="02070309020205020404" pitchFamily="49" charset="0"/>
              </a:rPr>
              <a:t>in </a:t>
            </a:r>
            <a:r>
              <a:rPr lang="en-US" sz="1100" b="1" dirty="0">
                <a:solidFill>
                  <a:srgbClr val="000000"/>
                </a:solidFill>
                <a:latin typeface="Courier New" panose="02070309020205020404" pitchFamily="49" charset="0"/>
              </a:rPr>
              <a:t>WIDTHS}:</a:t>
            </a:r>
          </a:p>
          <a:p>
            <a:pPr algn="l"/>
            <a:r>
              <a:rPr lang="en-US" sz="1100" dirty="0">
                <a:latin typeface="Courier New" panose="02070309020205020404" pitchFamily="49" charset="0"/>
              </a:rPr>
              <a:t>   </a:t>
            </a:r>
            <a:r>
              <a:rPr lang="en-US" sz="1100" b="1" dirty="0">
                <a:solidFill>
                  <a:srgbClr val="7F0055"/>
                </a:solidFill>
                <a:latin typeface="Courier New" panose="02070309020205020404" pitchFamily="49" charset="0"/>
              </a:rPr>
              <a:t>sum </a:t>
            </a:r>
            <a:r>
              <a:rPr lang="en-US" sz="1100" b="1" dirty="0">
                <a:solidFill>
                  <a:srgbClr val="000000"/>
                </a:solidFill>
                <a:latin typeface="Courier New" panose="02070309020205020404" pitchFamily="49" charset="0"/>
              </a:rPr>
              <a:t>{j </a:t>
            </a:r>
            <a:r>
              <a:rPr lang="en-US" sz="1100" b="1" dirty="0">
                <a:solidFill>
                  <a:srgbClr val="7F0055"/>
                </a:solidFill>
                <a:latin typeface="Courier New" panose="02070309020205020404" pitchFamily="49" charset="0"/>
              </a:rPr>
              <a:t>in </a:t>
            </a:r>
            <a:r>
              <a:rPr lang="en-US" sz="1100" b="1" dirty="0">
                <a:solidFill>
                  <a:srgbClr val="000000"/>
                </a:solidFill>
                <a:latin typeface="Courier New" panose="02070309020205020404" pitchFamily="49" charset="0"/>
              </a:rPr>
              <a:t>PATTERNS} </a:t>
            </a:r>
            <a:r>
              <a:rPr lang="en-US" sz="1100" b="1" dirty="0" err="1">
                <a:solidFill>
                  <a:srgbClr val="000000"/>
                </a:solidFill>
                <a:latin typeface="Courier New" panose="02070309020205020404" pitchFamily="49" charset="0"/>
              </a:rPr>
              <a:t>nbr</a:t>
            </a:r>
            <a:r>
              <a:rPr lang="en-US" sz="1100" b="1" dirty="0">
                <a:solidFill>
                  <a:srgbClr val="000000"/>
                </a:solidFill>
                <a:latin typeface="Courier New" panose="02070309020205020404" pitchFamily="49" charset="0"/>
              </a:rPr>
              <a:t>[</a:t>
            </a:r>
            <a:r>
              <a:rPr lang="en-US" sz="1100" b="1" dirty="0" err="1">
                <a:solidFill>
                  <a:srgbClr val="000000"/>
                </a:solidFill>
                <a:latin typeface="Courier New" panose="02070309020205020404" pitchFamily="49" charset="0"/>
              </a:rPr>
              <a:t>i,j</a:t>
            </a:r>
            <a:r>
              <a:rPr lang="en-US" sz="1100" b="1" dirty="0">
                <a:solidFill>
                  <a:srgbClr val="000000"/>
                </a:solidFill>
                <a:latin typeface="Courier New" panose="02070309020205020404" pitchFamily="49" charset="0"/>
              </a:rPr>
              <a:t>] * Cut[j] &gt;= orders[</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a:t>
            </a:r>
          </a:p>
          <a:p>
            <a:pPr algn="l"/>
            <a:r>
              <a:rPr lang="en-US" sz="1100" dirty="0">
                <a:latin typeface="Courier New" panose="02070309020205020404" pitchFamily="49" charset="0"/>
              </a:rPr>
              <a:t>                                   </a:t>
            </a:r>
            <a:r>
              <a:rPr lang="en-US" sz="1100" dirty="0">
                <a:solidFill>
                  <a:srgbClr val="3F7F5F"/>
                </a:solidFill>
                <a:latin typeface="Courier New" panose="02070309020205020404" pitchFamily="49" charset="0"/>
              </a:rPr>
              <a:t># for each width, total</a:t>
            </a:r>
          </a:p>
          <a:p>
            <a:pPr algn="l"/>
            <a:r>
              <a:rPr lang="en-US" sz="1100" dirty="0">
                <a:latin typeface="Courier New" panose="02070309020205020404" pitchFamily="49" charset="0"/>
              </a:rPr>
              <a:t>                                   </a:t>
            </a:r>
            <a:r>
              <a:rPr lang="en-US" sz="1100" dirty="0">
                <a:solidFill>
                  <a:srgbClr val="3F7F5F"/>
                </a:solidFill>
                <a:latin typeface="Courier New" panose="02070309020205020404" pitchFamily="49" charset="0"/>
              </a:rPr>
              <a:t># rolls cut meets total orders</a:t>
            </a:r>
          </a:p>
          <a:p>
            <a:pPr algn="l"/>
            <a:r>
              <a:rPr lang="en-US" sz="1100" dirty="0">
                <a:solidFill>
                  <a:srgbClr val="3F7F5F"/>
                </a:solidFill>
                <a:latin typeface="Courier New" panose="02070309020205020404" pitchFamily="49" charset="0"/>
              </a:rPr>
              <a:t># ----------------------------------------</a:t>
            </a:r>
          </a:p>
          <a:p>
            <a:pPr algn="l"/>
            <a:r>
              <a:rPr lang="en-US" sz="1100" dirty="0">
                <a:solidFill>
                  <a:srgbClr val="3F7F5F"/>
                </a:solidFill>
                <a:latin typeface="Courier New" panose="02070309020205020404" pitchFamily="49" charset="0"/>
              </a:rPr>
              <a:t># KNAPSACK SUBPROBLEM FOR CUTTING STOCK</a:t>
            </a:r>
          </a:p>
          <a:p>
            <a:pPr algn="l"/>
            <a:r>
              <a:rPr lang="en-US" sz="1100" dirty="0">
                <a:solidFill>
                  <a:srgbClr val="3F7F5F"/>
                </a:solidFill>
                <a:latin typeface="Courier New" panose="02070309020205020404" pitchFamily="49" charset="0"/>
              </a:rPr>
              <a:t># ----------------------------------------</a:t>
            </a:r>
          </a:p>
          <a:p>
            <a:pPr algn="l"/>
            <a:r>
              <a:rPr lang="en-US" sz="1100" b="1" dirty="0">
                <a:solidFill>
                  <a:srgbClr val="7F0055"/>
                </a:solidFill>
                <a:latin typeface="Courier New" panose="02070309020205020404" pitchFamily="49" charset="0"/>
              </a:rPr>
              <a:t>param </a:t>
            </a:r>
            <a:r>
              <a:rPr lang="en-US" sz="1100" b="1" dirty="0">
                <a:solidFill>
                  <a:srgbClr val="000000"/>
                </a:solidFill>
                <a:latin typeface="Courier New" panose="02070309020205020404" pitchFamily="49" charset="0"/>
              </a:rPr>
              <a:t>price {WIDTHS} </a:t>
            </a:r>
            <a:r>
              <a:rPr lang="en-US" sz="1100" b="1" dirty="0">
                <a:solidFill>
                  <a:srgbClr val="7F0055"/>
                </a:solidFill>
                <a:latin typeface="Courier New" panose="02070309020205020404" pitchFamily="49" charset="0"/>
              </a:rPr>
              <a:t>default </a:t>
            </a:r>
            <a:r>
              <a:rPr lang="en-US" sz="1100" b="1" dirty="0">
                <a:solidFill>
                  <a:srgbClr val="000000"/>
                </a:solidFill>
                <a:latin typeface="Courier New" panose="02070309020205020404" pitchFamily="49" charset="0"/>
              </a:rPr>
              <a:t>0.0;</a:t>
            </a:r>
          </a:p>
          <a:p>
            <a:pPr algn="l"/>
            <a:r>
              <a:rPr lang="da-DK" sz="1100" b="1" dirty="0">
                <a:solidFill>
                  <a:srgbClr val="7F0055"/>
                </a:solidFill>
                <a:latin typeface="Courier New" panose="02070309020205020404" pitchFamily="49" charset="0"/>
              </a:rPr>
              <a:t>var </a:t>
            </a:r>
            <a:r>
              <a:rPr lang="da-DK" sz="1100" b="1" dirty="0">
                <a:solidFill>
                  <a:srgbClr val="000000"/>
                </a:solidFill>
                <a:latin typeface="Courier New" panose="02070309020205020404" pitchFamily="49" charset="0"/>
              </a:rPr>
              <a:t>Use {WIDTHS} </a:t>
            </a:r>
            <a:r>
              <a:rPr lang="da-DK" sz="1100" b="1" dirty="0">
                <a:solidFill>
                  <a:srgbClr val="7F0055"/>
                </a:solidFill>
                <a:latin typeface="Courier New" panose="02070309020205020404" pitchFamily="49" charset="0"/>
              </a:rPr>
              <a:t>integer </a:t>
            </a:r>
            <a:r>
              <a:rPr lang="da-DK" sz="1100" b="1" dirty="0">
                <a:solidFill>
                  <a:srgbClr val="000000"/>
                </a:solidFill>
                <a:latin typeface="Courier New" panose="02070309020205020404" pitchFamily="49" charset="0"/>
              </a:rPr>
              <a:t>&gt;= 0;</a:t>
            </a:r>
          </a:p>
          <a:p>
            <a:pPr algn="l"/>
            <a:r>
              <a:rPr lang="en-US" sz="1100" b="1" dirty="0">
                <a:solidFill>
                  <a:srgbClr val="7F0055"/>
                </a:solidFill>
                <a:latin typeface="Courier New" panose="02070309020205020404" pitchFamily="49" charset="0"/>
              </a:rPr>
              <a:t>minimize </a:t>
            </a:r>
            <a:r>
              <a:rPr lang="en-US" sz="1100" b="1" dirty="0" err="1">
                <a:solidFill>
                  <a:srgbClr val="000000"/>
                </a:solidFill>
                <a:latin typeface="Courier New" panose="02070309020205020404" pitchFamily="49" charset="0"/>
              </a:rPr>
              <a:t>Reduced_Cost</a:t>
            </a:r>
            <a:r>
              <a:rPr lang="en-US" sz="1100" b="1" dirty="0">
                <a:solidFill>
                  <a:srgbClr val="000000"/>
                </a:solidFill>
                <a:latin typeface="Courier New" panose="02070309020205020404" pitchFamily="49" charset="0"/>
              </a:rPr>
              <a:t>:</a:t>
            </a:r>
          </a:p>
          <a:p>
            <a:pPr algn="l"/>
            <a:r>
              <a:rPr lang="en-US" sz="1100" dirty="0">
                <a:latin typeface="Courier New" panose="02070309020205020404" pitchFamily="49" charset="0"/>
              </a:rPr>
              <a:t>   </a:t>
            </a:r>
            <a:r>
              <a:rPr lang="en-US" sz="1100" dirty="0">
                <a:solidFill>
                  <a:srgbClr val="000000"/>
                </a:solidFill>
                <a:latin typeface="Courier New" panose="02070309020205020404" pitchFamily="49" charset="0"/>
              </a:rPr>
              <a:t>1 - </a:t>
            </a:r>
            <a:r>
              <a:rPr lang="en-US" sz="1100" b="1" dirty="0">
                <a:solidFill>
                  <a:srgbClr val="7F0055"/>
                </a:solidFill>
                <a:latin typeface="Courier New" panose="02070309020205020404" pitchFamily="49" charset="0"/>
              </a:rPr>
              <a:t>sum </a:t>
            </a:r>
            <a:r>
              <a:rPr lang="en-US" sz="1100" b="1" dirty="0">
                <a:solidFill>
                  <a:srgbClr val="000000"/>
                </a:solidFill>
                <a:latin typeface="Courier New" panose="02070309020205020404" pitchFamily="49" charset="0"/>
              </a:rPr>
              <a:t>{</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a:t>
            </a:r>
            <a:r>
              <a:rPr lang="en-US" sz="1100" b="1" dirty="0">
                <a:solidFill>
                  <a:srgbClr val="7F0055"/>
                </a:solidFill>
                <a:latin typeface="Courier New" panose="02070309020205020404" pitchFamily="49" charset="0"/>
              </a:rPr>
              <a:t>in </a:t>
            </a:r>
            <a:r>
              <a:rPr lang="en-US" sz="1100" b="1" dirty="0">
                <a:solidFill>
                  <a:srgbClr val="000000"/>
                </a:solidFill>
                <a:latin typeface="Courier New" panose="02070309020205020404" pitchFamily="49" charset="0"/>
              </a:rPr>
              <a:t>WIDTHS} price[</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 Use[</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a:t>
            </a:r>
          </a:p>
          <a:p>
            <a:pPr algn="l"/>
            <a:r>
              <a:rPr lang="en-US" sz="1100" b="1" dirty="0">
                <a:solidFill>
                  <a:srgbClr val="7F0055"/>
                </a:solidFill>
                <a:latin typeface="Courier New" panose="02070309020205020404" pitchFamily="49" charset="0"/>
              </a:rPr>
              <a:t>subject to </a:t>
            </a:r>
            <a:r>
              <a:rPr lang="en-US" sz="1100" b="1" dirty="0" err="1">
                <a:solidFill>
                  <a:srgbClr val="000000"/>
                </a:solidFill>
                <a:latin typeface="Courier New" panose="02070309020205020404" pitchFamily="49" charset="0"/>
              </a:rPr>
              <a:t>Width_Limit</a:t>
            </a:r>
            <a:r>
              <a:rPr lang="en-US" sz="1100" b="1" dirty="0">
                <a:solidFill>
                  <a:srgbClr val="000000"/>
                </a:solidFill>
                <a:latin typeface="Courier New" panose="02070309020205020404" pitchFamily="49" charset="0"/>
              </a:rPr>
              <a:t>:</a:t>
            </a:r>
          </a:p>
          <a:p>
            <a:pPr algn="l"/>
            <a:r>
              <a:rPr lang="en-US" sz="1100" dirty="0">
                <a:latin typeface="Courier New" panose="02070309020205020404" pitchFamily="49" charset="0"/>
              </a:rPr>
              <a:t>   </a:t>
            </a:r>
            <a:r>
              <a:rPr lang="en-US" sz="1100" b="1" dirty="0">
                <a:solidFill>
                  <a:srgbClr val="7F0055"/>
                </a:solidFill>
                <a:latin typeface="Courier New" panose="02070309020205020404" pitchFamily="49" charset="0"/>
              </a:rPr>
              <a:t>sum </a:t>
            </a:r>
            <a:r>
              <a:rPr lang="en-US" sz="1100" b="1" dirty="0">
                <a:solidFill>
                  <a:srgbClr val="000000"/>
                </a:solidFill>
                <a:latin typeface="Courier New" panose="02070309020205020404" pitchFamily="49" charset="0"/>
              </a:rPr>
              <a:t>{</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a:t>
            </a:r>
            <a:r>
              <a:rPr lang="en-US" sz="1100" b="1" dirty="0">
                <a:solidFill>
                  <a:srgbClr val="7F0055"/>
                </a:solidFill>
                <a:latin typeface="Courier New" panose="02070309020205020404" pitchFamily="49" charset="0"/>
              </a:rPr>
              <a:t>in </a:t>
            </a:r>
            <a:r>
              <a:rPr lang="en-US" sz="1100" b="1" dirty="0">
                <a:solidFill>
                  <a:srgbClr val="000000"/>
                </a:solidFill>
                <a:latin typeface="Courier New" panose="02070309020205020404" pitchFamily="49" charset="0"/>
              </a:rPr>
              <a:t>WIDTHS} </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 Use[</a:t>
            </a:r>
            <a:r>
              <a:rPr lang="en-US" sz="1100" b="1" dirty="0" err="1">
                <a:solidFill>
                  <a:srgbClr val="000000"/>
                </a:solidFill>
                <a:latin typeface="Courier New" panose="02070309020205020404" pitchFamily="49" charset="0"/>
              </a:rPr>
              <a:t>i</a:t>
            </a:r>
            <a:r>
              <a:rPr lang="en-US" sz="1100" b="1" dirty="0">
                <a:solidFill>
                  <a:srgbClr val="000000"/>
                </a:solidFill>
                <a:latin typeface="Courier New" panose="02070309020205020404" pitchFamily="49" charset="0"/>
              </a:rPr>
              <a:t>] &lt;= </a:t>
            </a:r>
            <a:r>
              <a:rPr lang="en-US" sz="1100" b="1" dirty="0" err="1">
                <a:solidFill>
                  <a:srgbClr val="000000"/>
                </a:solidFill>
                <a:latin typeface="Courier New" panose="02070309020205020404" pitchFamily="49" charset="0"/>
              </a:rPr>
              <a:t>roll_width</a:t>
            </a:r>
            <a:r>
              <a:rPr lang="en-US" sz="1100" b="1" dirty="0">
                <a:solidFill>
                  <a:srgbClr val="000000"/>
                </a:solidFill>
                <a:latin typeface="Courier New" panose="02070309020205020404" pitchFamily="49" charset="0"/>
              </a:rPr>
              <a:t>;</a:t>
            </a:r>
            <a:endParaRPr lang="en-US" sz="1100" dirty="0"/>
          </a:p>
        </p:txBody>
      </p:sp>
      <p:sp>
        <p:nvSpPr>
          <p:cNvPr id="2" name="TextBox 1">
            <a:extLst>
              <a:ext uri="{FF2B5EF4-FFF2-40B4-BE49-F238E27FC236}">
                <a16:creationId xmlns:a16="http://schemas.microsoft.com/office/drawing/2014/main" id="{57AD6FF5-4741-B290-8719-08A55B109FA7}"/>
              </a:ext>
            </a:extLst>
          </p:cNvPr>
          <p:cNvSpPr txBox="1"/>
          <p:nvPr/>
        </p:nvSpPr>
        <p:spPr>
          <a:xfrm>
            <a:off x="195943" y="281671"/>
            <a:ext cx="1276311" cy="646331"/>
          </a:xfrm>
          <a:prstGeom prst="rect">
            <a:avLst/>
          </a:prstGeom>
          <a:noFill/>
        </p:spPr>
        <p:txBody>
          <a:bodyPr wrap="none" rtlCol="0">
            <a:spAutoFit/>
          </a:bodyPr>
          <a:lstStyle/>
          <a:p>
            <a:r>
              <a:rPr lang="en-US" sz="3600" dirty="0">
                <a:solidFill>
                  <a:schemeClr val="accent1"/>
                </a:solidFill>
              </a:rPr>
              <a:t>AMPL</a:t>
            </a:r>
          </a:p>
        </p:txBody>
      </p:sp>
    </p:spTree>
    <p:extLst>
      <p:ext uri="{BB962C8B-B14F-4D97-AF65-F5344CB8AC3E}">
        <p14:creationId xmlns:p14="http://schemas.microsoft.com/office/powerpoint/2010/main" val="314305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BCE1-6134-975C-7383-EF0E5CFF50A8}"/>
              </a:ext>
            </a:extLst>
          </p:cNvPr>
          <p:cNvSpPr>
            <a:spLocks noGrp="1"/>
          </p:cNvSpPr>
          <p:nvPr>
            <p:ph type="title"/>
          </p:nvPr>
        </p:nvSpPr>
        <p:spPr>
          <a:xfrm>
            <a:off x="677334" y="609600"/>
            <a:ext cx="8596668" cy="861391"/>
          </a:xfrm>
        </p:spPr>
        <p:txBody>
          <a:bodyPr/>
          <a:lstStyle/>
          <a:p>
            <a:r>
              <a:rPr lang="en-US" dirty="0"/>
              <a:t>Solution using AMPL</a:t>
            </a:r>
          </a:p>
        </p:txBody>
      </p:sp>
      <p:sp>
        <p:nvSpPr>
          <p:cNvPr id="4" name="TextBox 3">
            <a:extLst>
              <a:ext uri="{FF2B5EF4-FFF2-40B4-BE49-F238E27FC236}">
                <a16:creationId xmlns:a16="http://schemas.microsoft.com/office/drawing/2014/main" id="{C070BCFB-F195-9702-D554-C82349BC6506}"/>
              </a:ext>
            </a:extLst>
          </p:cNvPr>
          <p:cNvSpPr txBox="1"/>
          <p:nvPr/>
        </p:nvSpPr>
        <p:spPr>
          <a:xfrm>
            <a:off x="959834" y="1699335"/>
            <a:ext cx="4589041" cy="2800767"/>
          </a:xfrm>
          <a:prstGeom prst="rect">
            <a:avLst/>
          </a:prstGeom>
          <a:noFill/>
          <a:ln>
            <a:solidFill>
              <a:schemeClr val="tx1"/>
            </a:solidFill>
          </a:ln>
        </p:spPr>
        <p:txBody>
          <a:bodyPr wrap="square" rtlCol="0">
            <a:spAutoFit/>
          </a:bodyPr>
          <a:lstStyle/>
          <a:p>
            <a:pPr algn="l"/>
            <a:r>
              <a:rPr lang="en-US" sz="1100" dirty="0">
                <a:solidFill>
                  <a:srgbClr val="000000"/>
                </a:solidFill>
                <a:latin typeface="Courier New" panose="02070309020205020404" pitchFamily="49" charset="0"/>
              </a:rPr>
              <a:t>:    1   2   3   4   5   6    </a:t>
            </a:r>
          </a:p>
          <a:p>
            <a:pPr algn="l"/>
            <a:r>
              <a:rPr lang="en-US" sz="1100" dirty="0">
                <a:solidFill>
                  <a:srgbClr val="000000"/>
                </a:solidFill>
                <a:latin typeface="Courier New" panose="02070309020205020404" pitchFamily="49" charset="0"/>
              </a:rPr>
              <a:t>14   7   0   0   0   2   0</a:t>
            </a:r>
          </a:p>
          <a:p>
            <a:pPr algn="l"/>
            <a:r>
              <a:rPr lang="en-US" sz="1100" dirty="0">
                <a:solidFill>
                  <a:srgbClr val="000000"/>
                </a:solidFill>
                <a:latin typeface="Courier New" panose="02070309020205020404" pitchFamily="49" charset="0"/>
              </a:rPr>
              <a:t>31   0   3   0   0   0   2</a:t>
            </a:r>
          </a:p>
          <a:p>
            <a:pPr algn="l"/>
            <a:r>
              <a:rPr lang="en-US" sz="1100" dirty="0">
                <a:solidFill>
                  <a:srgbClr val="000000"/>
                </a:solidFill>
                <a:latin typeface="Courier New" panose="02070309020205020404" pitchFamily="49" charset="0"/>
              </a:rPr>
              <a:t>36   0   0   2   0   2   1</a:t>
            </a:r>
          </a:p>
          <a:p>
            <a:pPr algn="l"/>
            <a:r>
              <a:rPr lang="en-US" sz="1100" dirty="0">
                <a:solidFill>
                  <a:srgbClr val="000000"/>
                </a:solidFill>
                <a:latin typeface="Courier New" panose="02070309020205020404" pitchFamily="49" charset="0"/>
              </a:rPr>
              <a:t>45   0   0   0   2   0   0</a:t>
            </a:r>
          </a:p>
          <a:p>
            <a:pPr algn="l"/>
            <a:r>
              <a:rPr lang="en-US" sz="1100" dirty="0">
                <a:solidFill>
                  <a:srgbClr val="000000"/>
                </a:solidFill>
                <a:latin typeface="Courier New" panose="02070309020205020404" pitchFamily="49" charset="0"/>
              </a:rPr>
              <a:t>;</a:t>
            </a:r>
          </a:p>
          <a:p>
            <a:pPr algn="l"/>
            <a:endParaRPr lang="en-US" sz="1100" dirty="0">
              <a:latin typeface="Courier New" panose="02070309020205020404" pitchFamily="49" charset="0"/>
            </a:endParaRPr>
          </a:p>
          <a:p>
            <a:pPr algn="l"/>
            <a:r>
              <a:rPr lang="en-US" sz="1100" dirty="0">
                <a:solidFill>
                  <a:srgbClr val="000000"/>
                </a:solidFill>
                <a:latin typeface="Courier New" panose="02070309020205020404" pitchFamily="49" charset="0"/>
              </a:rPr>
              <a:t>Cut [*] :=</a:t>
            </a:r>
          </a:p>
          <a:p>
            <a:pPr algn="l"/>
            <a:r>
              <a:rPr lang="en-US" sz="1100" dirty="0">
                <a:solidFill>
                  <a:srgbClr val="000000"/>
                </a:solidFill>
                <a:latin typeface="Courier New" panose="02070309020205020404" pitchFamily="49" charset="0"/>
              </a:rPr>
              <a:t>1   0      2   0      3 100.75   4  48.5    5 105.5    6 197.5</a:t>
            </a:r>
          </a:p>
          <a:p>
            <a:pPr algn="l"/>
            <a:r>
              <a:rPr lang="en-US" sz="1100" dirty="0">
                <a:solidFill>
                  <a:srgbClr val="000000"/>
                </a:solidFill>
                <a:latin typeface="Courier New" panose="02070309020205020404" pitchFamily="49" charset="0"/>
              </a:rPr>
              <a:t>;</a:t>
            </a:r>
          </a:p>
          <a:p>
            <a:pPr algn="l"/>
            <a:endParaRPr lang="en-US" sz="1100" dirty="0">
              <a:solidFill>
                <a:srgbClr val="000000"/>
              </a:solidFill>
              <a:latin typeface="Courier New" panose="02070309020205020404" pitchFamily="49" charset="0"/>
            </a:endParaRPr>
          </a:p>
          <a:p>
            <a:pPr algn="l"/>
            <a:r>
              <a:rPr lang="en-US" sz="1100" dirty="0" err="1">
                <a:solidFill>
                  <a:srgbClr val="000000"/>
                </a:solidFill>
                <a:latin typeface="Courier New" panose="02070309020205020404" pitchFamily="49" charset="0"/>
              </a:rPr>
              <a:t>ampl</a:t>
            </a:r>
            <a:r>
              <a:rPr lang="en-US" sz="1100" dirty="0">
                <a:solidFill>
                  <a:srgbClr val="000000"/>
                </a:solidFill>
                <a:latin typeface="Courier New" panose="02070309020205020404" pitchFamily="49" charset="0"/>
              </a:rPr>
              <a:t>: solve;</a:t>
            </a:r>
          </a:p>
          <a:p>
            <a:pPr algn="l"/>
            <a:r>
              <a:rPr lang="en-US" sz="1100" dirty="0">
                <a:solidFill>
                  <a:srgbClr val="000000"/>
                </a:solidFill>
                <a:latin typeface="Courier New" panose="02070309020205020404" pitchFamily="49" charset="0"/>
              </a:rPr>
              <a:t>Cut [*] :=</a:t>
            </a:r>
          </a:p>
          <a:p>
            <a:pPr algn="l"/>
            <a:r>
              <a:rPr lang="en-US" sz="1100" dirty="0">
                <a:solidFill>
                  <a:srgbClr val="000000"/>
                </a:solidFill>
                <a:latin typeface="Courier New" panose="02070309020205020404" pitchFamily="49" charset="0"/>
              </a:rPr>
              <a:t>1   0   2   0   3 100   4  49   5 106   6 198</a:t>
            </a:r>
          </a:p>
          <a:p>
            <a:pPr algn="l"/>
            <a:r>
              <a:rPr lang="en-US" sz="1100" dirty="0">
                <a:solidFill>
                  <a:srgbClr val="000000"/>
                </a:solidFill>
                <a:latin typeface="Courier New" panose="02070309020205020404" pitchFamily="49" charset="0"/>
              </a:rPr>
              <a:t>;</a:t>
            </a:r>
            <a:endParaRPr lang="en-US" sz="1100" dirty="0"/>
          </a:p>
        </p:txBody>
      </p:sp>
      <p:graphicFrame>
        <p:nvGraphicFramePr>
          <p:cNvPr id="9" name="Table 4">
            <a:extLst>
              <a:ext uri="{FF2B5EF4-FFF2-40B4-BE49-F238E27FC236}">
                <a16:creationId xmlns:a16="http://schemas.microsoft.com/office/drawing/2014/main" id="{5093ED7F-41D9-596D-7740-13DA0904A60F}"/>
              </a:ext>
            </a:extLst>
          </p:cNvPr>
          <p:cNvGraphicFramePr>
            <a:graphicFrameLocks noGrp="1"/>
          </p:cNvGraphicFramePr>
          <p:nvPr>
            <p:extLst>
              <p:ext uri="{D42A27DB-BD31-4B8C-83A1-F6EECF244321}">
                <p14:modId xmlns:p14="http://schemas.microsoft.com/office/powerpoint/2010/main" val="3730637189"/>
              </p:ext>
            </p:extLst>
          </p:nvPr>
        </p:nvGraphicFramePr>
        <p:xfrm>
          <a:off x="5951568" y="1699335"/>
          <a:ext cx="3378200" cy="2120516"/>
        </p:xfrm>
        <a:graphic>
          <a:graphicData uri="http://schemas.openxmlformats.org/drawingml/2006/table">
            <a:tbl>
              <a:tblPr firstRow="1" bandRow="1">
                <a:tableStyleId>{5C22544A-7EE6-4342-B048-85BDC9FD1C3A}</a:tableStyleId>
              </a:tblPr>
              <a:tblGrid>
                <a:gridCol w="1689100">
                  <a:extLst>
                    <a:ext uri="{9D8B030D-6E8A-4147-A177-3AD203B41FA5}">
                      <a16:colId xmlns:a16="http://schemas.microsoft.com/office/drawing/2014/main" val="4261736143"/>
                    </a:ext>
                  </a:extLst>
                </a:gridCol>
                <a:gridCol w="1689100">
                  <a:extLst>
                    <a:ext uri="{9D8B030D-6E8A-4147-A177-3AD203B41FA5}">
                      <a16:colId xmlns:a16="http://schemas.microsoft.com/office/drawing/2014/main" val="1389273793"/>
                    </a:ext>
                  </a:extLst>
                </a:gridCol>
              </a:tblGrid>
              <a:tr h="369873">
                <a:tc>
                  <a:txBody>
                    <a:bodyPr/>
                    <a:lstStyle/>
                    <a:p>
                      <a:r>
                        <a:rPr lang="en-US" dirty="0"/>
                        <a:t>Order Width</a:t>
                      </a:r>
                    </a:p>
                  </a:txBody>
                  <a:tcPr/>
                </a:tc>
                <a:tc>
                  <a:txBody>
                    <a:bodyPr/>
                    <a:lstStyle/>
                    <a:p>
                      <a:r>
                        <a:rPr lang="en-US" dirty="0"/>
                        <a:t>Quantity Ordered</a:t>
                      </a:r>
                    </a:p>
                  </a:txBody>
                  <a:tcPr/>
                </a:tc>
                <a:extLst>
                  <a:ext uri="{0D108BD9-81ED-4DB2-BD59-A6C34878D82A}">
                    <a16:rowId xmlns:a16="http://schemas.microsoft.com/office/drawing/2014/main" val="2239068337"/>
                  </a:ext>
                </a:extLst>
              </a:tr>
              <a:tr h="370817">
                <a:tc>
                  <a:txBody>
                    <a:bodyPr/>
                    <a:lstStyle/>
                    <a:p>
                      <a:r>
                        <a:rPr lang="en-US" dirty="0"/>
                        <a:t>14</a:t>
                      </a:r>
                    </a:p>
                  </a:txBody>
                  <a:tcPr/>
                </a:tc>
                <a:tc>
                  <a:txBody>
                    <a:bodyPr/>
                    <a:lstStyle/>
                    <a:p>
                      <a:r>
                        <a:rPr lang="en-US" dirty="0"/>
                        <a:t>211</a:t>
                      </a:r>
                    </a:p>
                  </a:txBody>
                  <a:tcPr/>
                </a:tc>
                <a:extLst>
                  <a:ext uri="{0D108BD9-81ED-4DB2-BD59-A6C34878D82A}">
                    <a16:rowId xmlns:a16="http://schemas.microsoft.com/office/drawing/2014/main" val="3673511846"/>
                  </a:ext>
                </a:extLst>
              </a:tr>
              <a:tr h="369873">
                <a:tc>
                  <a:txBody>
                    <a:bodyPr/>
                    <a:lstStyle/>
                    <a:p>
                      <a:r>
                        <a:rPr lang="en-US" dirty="0"/>
                        <a:t>31</a:t>
                      </a:r>
                    </a:p>
                  </a:txBody>
                  <a:tcPr/>
                </a:tc>
                <a:tc>
                  <a:txBody>
                    <a:bodyPr/>
                    <a:lstStyle/>
                    <a:p>
                      <a:r>
                        <a:rPr lang="en-US" dirty="0"/>
                        <a:t>395</a:t>
                      </a:r>
                    </a:p>
                  </a:txBody>
                  <a:tcPr/>
                </a:tc>
                <a:extLst>
                  <a:ext uri="{0D108BD9-81ED-4DB2-BD59-A6C34878D82A}">
                    <a16:rowId xmlns:a16="http://schemas.microsoft.com/office/drawing/2014/main" val="45560841"/>
                  </a:ext>
                </a:extLst>
              </a:tr>
              <a:tr h="369873">
                <a:tc>
                  <a:txBody>
                    <a:bodyPr/>
                    <a:lstStyle/>
                    <a:p>
                      <a:r>
                        <a:rPr lang="en-US" dirty="0"/>
                        <a:t>36</a:t>
                      </a:r>
                    </a:p>
                  </a:txBody>
                  <a:tcPr/>
                </a:tc>
                <a:tc>
                  <a:txBody>
                    <a:bodyPr/>
                    <a:lstStyle/>
                    <a:p>
                      <a:r>
                        <a:rPr lang="en-US" dirty="0"/>
                        <a:t>610</a:t>
                      </a:r>
                    </a:p>
                  </a:txBody>
                  <a:tcPr/>
                </a:tc>
                <a:extLst>
                  <a:ext uri="{0D108BD9-81ED-4DB2-BD59-A6C34878D82A}">
                    <a16:rowId xmlns:a16="http://schemas.microsoft.com/office/drawing/2014/main" val="1190400803"/>
                  </a:ext>
                </a:extLst>
              </a:tr>
              <a:tr h="369873">
                <a:tc>
                  <a:txBody>
                    <a:bodyPr/>
                    <a:lstStyle/>
                    <a:p>
                      <a:r>
                        <a:rPr lang="en-US" dirty="0"/>
                        <a:t>45</a:t>
                      </a:r>
                    </a:p>
                  </a:txBody>
                  <a:tcPr/>
                </a:tc>
                <a:tc>
                  <a:txBody>
                    <a:bodyPr/>
                    <a:lstStyle/>
                    <a:p>
                      <a:r>
                        <a:rPr lang="en-US" dirty="0"/>
                        <a:t>97</a:t>
                      </a:r>
                    </a:p>
                  </a:txBody>
                  <a:tcPr/>
                </a:tc>
                <a:extLst>
                  <a:ext uri="{0D108BD9-81ED-4DB2-BD59-A6C34878D82A}">
                    <a16:rowId xmlns:a16="http://schemas.microsoft.com/office/drawing/2014/main" val="2112453792"/>
                  </a:ext>
                </a:extLst>
              </a:tr>
            </a:tbl>
          </a:graphicData>
        </a:graphic>
      </p:graphicFrame>
    </p:spTree>
    <p:extLst>
      <p:ext uri="{BB962C8B-B14F-4D97-AF65-F5344CB8AC3E}">
        <p14:creationId xmlns:p14="http://schemas.microsoft.com/office/powerpoint/2010/main" val="1013013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C12F-FE88-E88A-C4F8-9630447F3748}"/>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97C28DF0-4157-A923-471C-7A1AF5575FA2}"/>
              </a:ext>
            </a:extLst>
          </p:cNvPr>
          <p:cNvSpPr>
            <a:spLocks noGrp="1"/>
          </p:cNvSpPr>
          <p:nvPr>
            <p:ph idx="1"/>
          </p:nvPr>
        </p:nvSpPr>
        <p:spPr/>
        <p:txBody>
          <a:bodyPr/>
          <a:lstStyle/>
          <a:p>
            <a:r>
              <a:rPr lang="en-US" dirty="0"/>
              <a:t>Optimization packages available:</a:t>
            </a:r>
            <a:br>
              <a:rPr lang="en-US" dirty="0"/>
            </a:br>
            <a:r>
              <a:rPr lang="en-US" dirty="0"/>
              <a:t> </a:t>
            </a:r>
            <a:r>
              <a:rPr lang="en-US" dirty="0" err="1"/>
              <a:t>gurobipy</a:t>
            </a:r>
            <a:r>
              <a:rPr lang="en-US" dirty="0"/>
              <a:t>, </a:t>
            </a:r>
            <a:r>
              <a:rPr lang="en-US" dirty="0" err="1"/>
              <a:t>cplex</a:t>
            </a:r>
            <a:r>
              <a:rPr lang="en-US" dirty="0"/>
              <a:t>, </a:t>
            </a:r>
            <a:r>
              <a:rPr lang="en-US" dirty="0" err="1"/>
              <a:t>etc</a:t>
            </a:r>
            <a:r>
              <a:rPr lang="en-US" dirty="0"/>
              <a:t>….</a:t>
            </a:r>
          </a:p>
          <a:p>
            <a:endParaRPr lang="en-US" dirty="0"/>
          </a:p>
        </p:txBody>
      </p:sp>
      <p:sp>
        <p:nvSpPr>
          <p:cNvPr id="4" name="TextBox 3">
            <a:extLst>
              <a:ext uri="{FF2B5EF4-FFF2-40B4-BE49-F238E27FC236}">
                <a16:creationId xmlns:a16="http://schemas.microsoft.com/office/drawing/2014/main" id="{51AC34DA-2531-D401-3C3E-3EF2D38F576E}"/>
              </a:ext>
            </a:extLst>
          </p:cNvPr>
          <p:cNvSpPr txBox="1"/>
          <p:nvPr/>
        </p:nvSpPr>
        <p:spPr>
          <a:xfrm>
            <a:off x="4735287" y="1416308"/>
            <a:ext cx="4816931" cy="4832092"/>
          </a:xfrm>
          <a:prstGeom prst="rect">
            <a:avLst/>
          </a:prstGeom>
          <a:noFill/>
          <a:ln>
            <a:solidFill>
              <a:schemeClr val="tx1"/>
            </a:solidFill>
          </a:ln>
        </p:spPr>
        <p:txBody>
          <a:bodyPr wrap="square" rtlCol="0">
            <a:spAutoFit/>
          </a:bodyPr>
          <a:lstStyle/>
          <a:p>
            <a:r>
              <a:rPr lang="en-US" sz="1100" dirty="0"/>
              <a:t>m = Model('</a:t>
            </a:r>
            <a:r>
              <a:rPr lang="en-US" sz="1100" dirty="0" err="1"/>
              <a:t>cutstock</a:t>
            </a:r>
            <a:r>
              <a:rPr lang="en-US" sz="1100" dirty="0"/>
              <a:t>')</a:t>
            </a:r>
          </a:p>
          <a:p>
            <a:r>
              <a:rPr lang="en-US" sz="1100" dirty="0" err="1"/>
              <a:t>m.ModelSense</a:t>
            </a:r>
            <a:r>
              <a:rPr lang="en-US" sz="1100" dirty="0"/>
              <a:t> = GRB.MINIMIZE</a:t>
            </a:r>
          </a:p>
          <a:p>
            <a:r>
              <a:rPr lang="en-US" sz="1100" dirty="0"/>
              <a:t>x = </a:t>
            </a:r>
            <a:r>
              <a:rPr lang="en-US" sz="1100" dirty="0" err="1"/>
              <a:t>m.addVars</a:t>
            </a:r>
            <a:r>
              <a:rPr lang="en-US" sz="1100" dirty="0"/>
              <a:t>(</a:t>
            </a:r>
            <a:r>
              <a:rPr lang="en-US" sz="1100" dirty="0" err="1"/>
              <a:t>len</a:t>
            </a:r>
            <a:r>
              <a:rPr lang="en-US" sz="1100" dirty="0"/>
              <a:t>(patterns), obj=1, </a:t>
            </a:r>
            <a:r>
              <a:rPr lang="en-US" sz="1100" dirty="0" err="1"/>
              <a:t>vtype</a:t>
            </a:r>
            <a:r>
              <a:rPr lang="en-US" sz="1100" dirty="0"/>
              <a:t>='C', name='x')</a:t>
            </a:r>
          </a:p>
          <a:p>
            <a:r>
              <a:rPr lang="en-US" sz="1100" dirty="0"/>
              <a:t>c1 = </a:t>
            </a:r>
            <a:r>
              <a:rPr lang="en-US" sz="1100" dirty="0" err="1"/>
              <a:t>m.addConstrs</a:t>
            </a:r>
            <a:r>
              <a:rPr lang="en-US" sz="1100" dirty="0"/>
              <a:t>((patterns[</a:t>
            </a:r>
            <a:r>
              <a:rPr lang="en-US" sz="1100" dirty="0" err="1"/>
              <a:t>i</a:t>
            </a:r>
            <a:r>
              <a:rPr lang="en-US" sz="1100" dirty="0"/>
              <a:t>][</a:t>
            </a:r>
            <a:r>
              <a:rPr lang="en-US" sz="1100" dirty="0" err="1"/>
              <a:t>i</a:t>
            </a:r>
            <a:r>
              <a:rPr lang="en-US" sz="1100" dirty="0"/>
              <a:t>] * x[</a:t>
            </a:r>
            <a:r>
              <a:rPr lang="en-US" sz="1100" dirty="0" err="1"/>
              <a:t>i</a:t>
            </a:r>
            <a:r>
              <a:rPr lang="en-US" sz="1100" dirty="0"/>
              <a:t>] &gt;= d[</a:t>
            </a:r>
            <a:r>
              <a:rPr lang="en-US" sz="1100" dirty="0" err="1"/>
              <a:t>i</a:t>
            </a:r>
            <a:r>
              <a:rPr lang="en-US" sz="1100" dirty="0"/>
              <a:t>] for </a:t>
            </a:r>
            <a:r>
              <a:rPr lang="en-US" sz="1100" dirty="0" err="1"/>
              <a:t>i</a:t>
            </a:r>
            <a:r>
              <a:rPr lang="en-US" sz="1100" dirty="0"/>
              <a:t> in I), name='c1')</a:t>
            </a:r>
          </a:p>
          <a:p>
            <a:endParaRPr lang="en-US" sz="1100" dirty="0"/>
          </a:p>
          <a:p>
            <a:r>
              <a:rPr lang="en-US" sz="1100" dirty="0"/>
              <a:t># ======================= Subproblem and Iteration ============================</a:t>
            </a:r>
          </a:p>
          <a:p>
            <a:r>
              <a:rPr lang="en-US" sz="1100" dirty="0"/>
              <a:t>for </a:t>
            </a:r>
            <a:r>
              <a:rPr lang="en-US" sz="1100" dirty="0" err="1"/>
              <a:t>iter_count</a:t>
            </a:r>
            <a:r>
              <a:rPr lang="en-US" sz="1100" dirty="0"/>
              <a:t> in count():</a:t>
            </a:r>
          </a:p>
          <a:p>
            <a:r>
              <a:rPr lang="en-US" sz="1100" dirty="0"/>
              <a:t>    </a:t>
            </a:r>
            <a:r>
              <a:rPr lang="en-US" sz="1100" dirty="0" err="1"/>
              <a:t>m.write</a:t>
            </a:r>
            <a:r>
              <a:rPr lang="en-US" sz="1100" dirty="0"/>
              <a:t>('</a:t>
            </a:r>
            <a:r>
              <a:rPr lang="en-US" sz="1100" dirty="0" err="1"/>
              <a:t>master_problem.lp</a:t>
            </a:r>
            <a:r>
              <a:rPr lang="en-US" sz="1100" dirty="0"/>
              <a:t>')</a:t>
            </a:r>
          </a:p>
          <a:p>
            <a:r>
              <a:rPr lang="en-US" sz="1100" dirty="0"/>
              <a:t>    </a:t>
            </a:r>
            <a:r>
              <a:rPr lang="en-US" sz="1100" dirty="0" err="1"/>
              <a:t>m.optimize</a:t>
            </a:r>
            <a:r>
              <a:rPr lang="en-US" sz="1100" dirty="0"/>
              <a:t>(</a:t>
            </a:r>
            <a:r>
              <a:rPr lang="en-US" sz="1100" dirty="0" err="1"/>
              <a:t>keyboard_terminate</a:t>
            </a:r>
            <a:r>
              <a:rPr lang="en-US" sz="1100" dirty="0"/>
              <a:t>)</a:t>
            </a:r>
          </a:p>
          <a:p>
            <a:r>
              <a:rPr lang="en-US" sz="1100" dirty="0"/>
              <a:t>    price = [c1[</a:t>
            </a:r>
            <a:r>
              <a:rPr lang="en-US" sz="1100" dirty="0" err="1"/>
              <a:t>i</a:t>
            </a:r>
            <a:r>
              <a:rPr lang="en-US" sz="1100" dirty="0"/>
              <a:t>].pi for </a:t>
            </a:r>
            <a:r>
              <a:rPr lang="en-US" sz="1100" dirty="0" err="1"/>
              <a:t>i</a:t>
            </a:r>
            <a:r>
              <a:rPr lang="en-US" sz="1100" dirty="0"/>
              <a:t> in I]</a:t>
            </a:r>
          </a:p>
          <a:p>
            <a:r>
              <a:rPr lang="en-US" sz="1100" dirty="0"/>
              <a:t>    print(</a:t>
            </a:r>
            <a:r>
              <a:rPr lang="en-US" sz="1100" dirty="0" err="1"/>
              <a:t>f'Price</a:t>
            </a:r>
            <a:r>
              <a:rPr lang="en-US" sz="1100" dirty="0"/>
              <a:t> = {price}')</a:t>
            </a:r>
          </a:p>
          <a:p>
            <a:endParaRPr lang="en-US" sz="1100" dirty="0"/>
          </a:p>
          <a:p>
            <a:r>
              <a:rPr lang="en-US" sz="1100" dirty="0"/>
              <a:t>    </a:t>
            </a:r>
            <a:r>
              <a:rPr lang="en-US" sz="1100" dirty="0" err="1"/>
              <a:t>sp</a:t>
            </a:r>
            <a:r>
              <a:rPr lang="en-US" sz="1100" dirty="0"/>
              <a:t> = Model('subproblem') # Subproblem</a:t>
            </a:r>
          </a:p>
          <a:p>
            <a:r>
              <a:rPr lang="en-US" sz="1100" dirty="0"/>
              <a:t>    </a:t>
            </a:r>
            <a:r>
              <a:rPr lang="en-US" sz="1100" dirty="0" err="1"/>
              <a:t>sp.ModelSense</a:t>
            </a:r>
            <a:r>
              <a:rPr lang="en-US" sz="1100" dirty="0"/>
              <a:t> = GRB.MAXIMIZE</a:t>
            </a:r>
          </a:p>
          <a:p>
            <a:r>
              <a:rPr lang="en-US" sz="1100" dirty="0"/>
              <a:t>    use = </a:t>
            </a:r>
            <a:r>
              <a:rPr lang="en-US" sz="1100" dirty="0" err="1"/>
              <a:t>sp.addVars</a:t>
            </a:r>
            <a:r>
              <a:rPr lang="en-US" sz="1100" dirty="0"/>
              <a:t>(I, obj=price, </a:t>
            </a:r>
            <a:r>
              <a:rPr lang="en-US" sz="1100" dirty="0" err="1"/>
              <a:t>vtype</a:t>
            </a:r>
            <a:r>
              <a:rPr lang="en-US" sz="1100" dirty="0"/>
              <a:t>='I', name='use')</a:t>
            </a:r>
          </a:p>
          <a:p>
            <a:r>
              <a:rPr lang="en-US" sz="1100" dirty="0"/>
              <a:t>    c2 = </a:t>
            </a:r>
            <a:r>
              <a:rPr lang="en-US" sz="1100" dirty="0" err="1"/>
              <a:t>sp.addConstr</a:t>
            </a:r>
            <a:r>
              <a:rPr lang="en-US" sz="1100" dirty="0"/>
              <a:t>(</a:t>
            </a:r>
            <a:r>
              <a:rPr lang="en-US" sz="1100" dirty="0" err="1"/>
              <a:t>quicksum</a:t>
            </a:r>
            <a:r>
              <a:rPr lang="en-US" sz="1100" dirty="0"/>
              <a:t>(w[</a:t>
            </a:r>
            <a:r>
              <a:rPr lang="en-US" sz="1100" dirty="0" err="1"/>
              <a:t>i</a:t>
            </a:r>
            <a:r>
              <a:rPr lang="en-US" sz="1100" dirty="0"/>
              <a:t>]*use[</a:t>
            </a:r>
            <a:r>
              <a:rPr lang="en-US" sz="1100" dirty="0" err="1"/>
              <a:t>i</a:t>
            </a:r>
            <a:r>
              <a:rPr lang="en-US" sz="1100" dirty="0"/>
              <a:t>] for </a:t>
            </a:r>
            <a:r>
              <a:rPr lang="en-US" sz="1100" dirty="0" err="1"/>
              <a:t>i</a:t>
            </a:r>
            <a:r>
              <a:rPr lang="en-US" sz="1100" dirty="0"/>
              <a:t> in I) &lt;= </a:t>
            </a:r>
            <a:r>
              <a:rPr lang="en-US" sz="1100" dirty="0" err="1"/>
              <a:t>W_roll</a:t>
            </a:r>
            <a:r>
              <a:rPr lang="en-US" sz="1100" dirty="0"/>
              <a:t>)</a:t>
            </a:r>
          </a:p>
          <a:p>
            <a:r>
              <a:rPr lang="en-US" sz="1100" dirty="0"/>
              <a:t>    </a:t>
            </a:r>
            <a:r>
              <a:rPr lang="en-US" sz="1100" dirty="0" err="1"/>
              <a:t>sp.write</a:t>
            </a:r>
            <a:r>
              <a:rPr lang="en-US" sz="1100" dirty="0"/>
              <a:t>('</a:t>
            </a:r>
            <a:r>
              <a:rPr lang="en-US" sz="1100" dirty="0" err="1"/>
              <a:t>subproblem.lp</a:t>
            </a:r>
            <a:r>
              <a:rPr lang="en-US" sz="1100" dirty="0"/>
              <a:t>')</a:t>
            </a:r>
          </a:p>
          <a:p>
            <a:r>
              <a:rPr lang="en-US" sz="1100" dirty="0"/>
              <a:t>    </a:t>
            </a:r>
            <a:r>
              <a:rPr lang="en-US" sz="1100" dirty="0" err="1"/>
              <a:t>sp.optimize</a:t>
            </a:r>
            <a:r>
              <a:rPr lang="en-US" sz="1100" dirty="0"/>
              <a:t>(</a:t>
            </a:r>
            <a:r>
              <a:rPr lang="en-US" sz="1100" dirty="0" err="1"/>
              <a:t>keyboard_terminate</a:t>
            </a:r>
            <a:r>
              <a:rPr lang="en-US" sz="1100" dirty="0"/>
              <a:t>)</a:t>
            </a:r>
          </a:p>
          <a:p>
            <a:r>
              <a:rPr lang="en-US" sz="1100" dirty="0"/>
              <a:t>    </a:t>
            </a:r>
            <a:r>
              <a:rPr lang="en-US" sz="1100" dirty="0" err="1"/>
              <a:t>min_rc</a:t>
            </a:r>
            <a:r>
              <a:rPr lang="en-US" sz="1100" dirty="0"/>
              <a:t> = 1 - </a:t>
            </a:r>
            <a:r>
              <a:rPr lang="en-US" sz="1100" dirty="0" err="1"/>
              <a:t>sp.objVal</a:t>
            </a:r>
            <a:endParaRPr lang="en-US" sz="1100" dirty="0"/>
          </a:p>
          <a:p>
            <a:r>
              <a:rPr lang="en-US" sz="1100" dirty="0"/>
              <a:t>    if </a:t>
            </a:r>
            <a:r>
              <a:rPr lang="en-US" sz="1100" dirty="0" err="1"/>
              <a:t>min_rc</a:t>
            </a:r>
            <a:r>
              <a:rPr lang="en-US" sz="1100" dirty="0"/>
              <a:t> &lt; -TOL:</a:t>
            </a:r>
          </a:p>
          <a:p>
            <a:r>
              <a:rPr lang="en-US" sz="1100" dirty="0"/>
              <a:t>        </a:t>
            </a:r>
            <a:r>
              <a:rPr lang="en-US" sz="1100" dirty="0" err="1"/>
              <a:t>patterns.append</a:t>
            </a:r>
            <a:r>
              <a:rPr lang="en-US" sz="1100" dirty="0"/>
              <a:t>([int(use[</a:t>
            </a:r>
            <a:r>
              <a:rPr lang="en-US" sz="1100" dirty="0" err="1"/>
              <a:t>i</a:t>
            </a:r>
            <a:r>
              <a:rPr lang="en-US" sz="1100" dirty="0"/>
              <a:t>].x) for </a:t>
            </a:r>
            <a:r>
              <a:rPr lang="en-US" sz="1100" dirty="0" err="1"/>
              <a:t>i</a:t>
            </a:r>
            <a:r>
              <a:rPr lang="en-US" sz="1100" dirty="0"/>
              <a:t> in I])</a:t>
            </a:r>
          </a:p>
          <a:p>
            <a:r>
              <a:rPr lang="en-US" sz="1100" dirty="0"/>
              <a:t>        logger.info(</a:t>
            </a:r>
            <a:r>
              <a:rPr lang="en-US" sz="1100" dirty="0" err="1"/>
              <a:t>f'min</a:t>
            </a:r>
            <a:r>
              <a:rPr lang="en-US" sz="1100" dirty="0"/>
              <a:t> reduced cost = {min_rc:.4f};'</a:t>
            </a:r>
          </a:p>
          <a:p>
            <a:r>
              <a:rPr lang="en-US" sz="1100" dirty="0"/>
              <a:t>                    f' new pattern: {patterns[-1]}')</a:t>
            </a:r>
          </a:p>
          <a:p>
            <a:r>
              <a:rPr lang="en-US" sz="1100" dirty="0"/>
              <a:t>        x[</a:t>
            </a:r>
            <a:r>
              <a:rPr lang="en-US" sz="1100" dirty="0" err="1"/>
              <a:t>iter_count+len</a:t>
            </a:r>
            <a:r>
              <a:rPr lang="en-US" sz="1100" dirty="0"/>
              <a:t>(I)] = </a:t>
            </a:r>
            <a:r>
              <a:rPr lang="en-US" sz="1100" dirty="0" err="1"/>
              <a:t>m.addVar</a:t>
            </a:r>
            <a:r>
              <a:rPr lang="en-US" sz="1100" dirty="0"/>
              <a:t>(obj=1, </a:t>
            </a:r>
            <a:r>
              <a:rPr lang="en-US" sz="1100" dirty="0" err="1"/>
              <a:t>vtype</a:t>
            </a:r>
            <a:r>
              <a:rPr lang="en-US" sz="1100" dirty="0"/>
              <a:t>='C',</a:t>
            </a:r>
          </a:p>
          <a:p>
            <a:r>
              <a:rPr lang="en-US" sz="1100" dirty="0"/>
              <a:t>                                      column=Column(patterns[-1], c1.values()))</a:t>
            </a:r>
          </a:p>
          <a:p>
            <a:r>
              <a:rPr lang="en-US" sz="1100" dirty="0"/>
              <a:t>    else:</a:t>
            </a:r>
          </a:p>
          <a:p>
            <a:r>
              <a:rPr lang="en-US" sz="1100" dirty="0"/>
              <a:t>        break</a:t>
            </a:r>
          </a:p>
        </p:txBody>
      </p:sp>
    </p:spTree>
    <p:extLst>
      <p:ext uri="{BB962C8B-B14F-4D97-AF65-F5344CB8AC3E}">
        <p14:creationId xmlns:p14="http://schemas.microsoft.com/office/powerpoint/2010/main" val="424838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2B05-2E1F-4BF3-BD8A-2C9FC0C161C6}"/>
              </a:ext>
            </a:extLst>
          </p:cNvPr>
          <p:cNvSpPr>
            <a:spLocks noGrp="1"/>
          </p:cNvSpPr>
          <p:nvPr>
            <p:ph type="title"/>
          </p:nvPr>
        </p:nvSpPr>
        <p:spPr/>
        <p:txBody>
          <a:bodyPr/>
          <a:lstStyle/>
          <a:p>
            <a:r>
              <a:rPr lang="en-US" dirty="0"/>
              <a:t>Python calling AMPL</a:t>
            </a:r>
          </a:p>
        </p:txBody>
      </p:sp>
      <p:sp>
        <p:nvSpPr>
          <p:cNvPr id="5" name="TextBox 4">
            <a:extLst>
              <a:ext uri="{FF2B5EF4-FFF2-40B4-BE49-F238E27FC236}">
                <a16:creationId xmlns:a16="http://schemas.microsoft.com/office/drawing/2014/main" id="{ECC047A7-A560-BFC6-9070-9C75FC85499A}"/>
              </a:ext>
            </a:extLst>
          </p:cNvPr>
          <p:cNvSpPr txBox="1"/>
          <p:nvPr/>
        </p:nvSpPr>
        <p:spPr>
          <a:xfrm>
            <a:off x="5214256" y="1204974"/>
            <a:ext cx="4610100" cy="4893647"/>
          </a:xfrm>
          <a:prstGeom prst="rect">
            <a:avLst/>
          </a:prstGeom>
          <a:noFill/>
          <a:ln>
            <a:solidFill>
              <a:schemeClr val="tx1"/>
            </a:solidFill>
          </a:ln>
        </p:spPr>
        <p:txBody>
          <a:bodyPr wrap="square" rtlCol="0">
            <a:spAutoFit/>
          </a:bodyPr>
          <a:lstStyle/>
          <a:p>
            <a:r>
              <a:rPr lang="en-US" sz="1200" dirty="0"/>
              <a:t>from </a:t>
            </a:r>
            <a:r>
              <a:rPr lang="en-US" sz="1200" dirty="0" err="1"/>
              <a:t>amplpy</a:t>
            </a:r>
            <a:r>
              <a:rPr lang="en-US" sz="1200" dirty="0"/>
              <a:t> import AMPL</a:t>
            </a:r>
          </a:p>
          <a:p>
            <a:endParaRPr lang="en-US" sz="1200" dirty="0"/>
          </a:p>
          <a:p>
            <a:r>
              <a:rPr lang="en-US" sz="1200" dirty="0"/>
              <a:t># Create an AMPL instance</a:t>
            </a:r>
          </a:p>
          <a:p>
            <a:r>
              <a:rPr lang="en-US" sz="1200" dirty="0" err="1"/>
              <a:t>ampl</a:t>
            </a:r>
            <a:r>
              <a:rPr lang="en-US" sz="1200" dirty="0"/>
              <a:t> = AMPL()</a:t>
            </a:r>
          </a:p>
          <a:p>
            <a:endParaRPr lang="en-US" sz="1200" dirty="0"/>
          </a:p>
          <a:p>
            <a:r>
              <a:rPr lang="en-US" sz="1200" dirty="0"/>
              <a:t># Load the model </a:t>
            </a:r>
          </a:p>
          <a:p>
            <a:r>
              <a:rPr lang="en-US" sz="1200" dirty="0" err="1"/>
              <a:t>ampl.read</a:t>
            </a:r>
            <a:r>
              <a:rPr lang="en-US" sz="1200" dirty="0"/>
              <a:t>(“cutting.mod")</a:t>
            </a:r>
          </a:p>
          <a:p>
            <a:endParaRPr lang="en-US" sz="1200" dirty="0"/>
          </a:p>
          <a:p>
            <a:r>
              <a:rPr lang="en-US" sz="1200" dirty="0"/>
              <a:t># Load the data from </a:t>
            </a:r>
            <a:r>
              <a:rPr lang="en-US" sz="1200" dirty="0" err="1"/>
              <a:t>pandas.DataFrame</a:t>
            </a:r>
            <a:r>
              <a:rPr lang="en-US" sz="1200" dirty="0"/>
              <a:t> objects:</a:t>
            </a:r>
          </a:p>
          <a:p>
            <a:r>
              <a:rPr lang="en-US" sz="1200" dirty="0" err="1"/>
              <a:t>WIDTHS_df</a:t>
            </a:r>
            <a:r>
              <a:rPr lang="en-US" sz="1200" dirty="0"/>
              <a:t>, </a:t>
            </a:r>
            <a:r>
              <a:rPr lang="en-US" sz="1200" dirty="0" err="1"/>
              <a:t>ORDERS_df</a:t>
            </a:r>
            <a:r>
              <a:rPr lang="en-US" sz="1200" dirty="0"/>
              <a:t>, </a:t>
            </a:r>
            <a:r>
              <a:rPr lang="en-US" sz="1200" dirty="0" err="1"/>
              <a:t>roll_width_df</a:t>
            </a:r>
            <a:r>
              <a:rPr lang="en-US" sz="1200" dirty="0"/>
              <a:t> = </a:t>
            </a:r>
            <a:r>
              <a:rPr lang="en-US" sz="1200" dirty="0" err="1"/>
              <a:t>prepare_data</a:t>
            </a:r>
            <a:r>
              <a:rPr lang="en-US" sz="1200" dirty="0"/>
              <a:t>()</a:t>
            </a:r>
          </a:p>
          <a:p>
            <a:r>
              <a:rPr lang="en-US" sz="1200" dirty="0"/>
              <a:t># 1. Send the data from "</a:t>
            </a:r>
            <a:r>
              <a:rPr lang="en-US" sz="1200" dirty="0" err="1"/>
              <a:t>amt_df</a:t>
            </a:r>
            <a:r>
              <a:rPr lang="en-US" sz="1200" dirty="0"/>
              <a:t>" to AMPL and initialize the indexing set “WIDTH"</a:t>
            </a:r>
          </a:p>
          <a:p>
            <a:r>
              <a:rPr lang="en-US" sz="1200" dirty="0" err="1"/>
              <a:t>ampl.set_data</a:t>
            </a:r>
            <a:r>
              <a:rPr lang="en-US" sz="1200" dirty="0"/>
              <a:t>(</a:t>
            </a:r>
            <a:r>
              <a:rPr lang="en-US" sz="1200" dirty="0" err="1"/>
              <a:t>WIDTH_df</a:t>
            </a:r>
            <a:r>
              <a:rPr lang="en-US" sz="1200" dirty="0"/>
              <a:t>, “WIDTH")</a:t>
            </a:r>
          </a:p>
          <a:p>
            <a:r>
              <a:rPr lang="en-US" sz="1200" dirty="0"/>
              <a:t># 2. Send the data from "</a:t>
            </a:r>
            <a:r>
              <a:rPr lang="en-US" sz="1200" dirty="0" err="1"/>
              <a:t>ORDERS_df</a:t>
            </a:r>
            <a:r>
              <a:rPr lang="en-US" sz="1200" dirty="0"/>
              <a:t>" to AMPL and initialize the indexing set "ORDERS"</a:t>
            </a:r>
          </a:p>
          <a:p>
            <a:r>
              <a:rPr lang="en-US" sz="1200" dirty="0" err="1"/>
              <a:t>ampl.set_data</a:t>
            </a:r>
            <a:r>
              <a:rPr lang="en-US" sz="1200" dirty="0"/>
              <a:t>(</a:t>
            </a:r>
            <a:r>
              <a:rPr lang="en-US" sz="1200" dirty="0" err="1"/>
              <a:t>ORDERS_df</a:t>
            </a:r>
            <a:r>
              <a:rPr lang="en-US" sz="1200" dirty="0"/>
              <a:t>, "ORDERS")</a:t>
            </a:r>
          </a:p>
          <a:p>
            <a:r>
              <a:rPr lang="en-US" sz="1200" dirty="0"/>
              <a:t># 3. Set the values for the parameter "amt" using “</a:t>
            </a:r>
            <a:r>
              <a:rPr lang="en-US" sz="1200" dirty="0" err="1"/>
              <a:t>roll_width_df</a:t>
            </a:r>
            <a:r>
              <a:rPr lang="en-US" sz="1200" dirty="0"/>
              <a:t>"</a:t>
            </a:r>
          </a:p>
          <a:p>
            <a:r>
              <a:rPr lang="en-US" sz="1200" dirty="0" err="1"/>
              <a:t>ampl.get_parameter</a:t>
            </a:r>
            <a:r>
              <a:rPr lang="en-US" sz="1200" dirty="0"/>
              <a:t>("amt").</a:t>
            </a:r>
            <a:r>
              <a:rPr lang="en-US" sz="1200" dirty="0" err="1"/>
              <a:t>set_values</a:t>
            </a:r>
            <a:r>
              <a:rPr lang="en-US" sz="1200" dirty="0"/>
              <a:t>(</a:t>
            </a:r>
            <a:r>
              <a:rPr lang="en-US" sz="1200" dirty="0" err="1"/>
              <a:t>amt_df.unstack</a:t>
            </a:r>
            <a:r>
              <a:rPr lang="en-US" sz="1200" dirty="0"/>
              <a:t>())</a:t>
            </a:r>
          </a:p>
          <a:p>
            <a:endParaRPr lang="en-US" sz="1200" dirty="0"/>
          </a:p>
          <a:p>
            <a:r>
              <a:rPr lang="en-US" sz="1200" dirty="0"/>
              <a:t># Specify the solver to use </a:t>
            </a:r>
          </a:p>
          <a:p>
            <a:r>
              <a:rPr lang="en-US" sz="1200" dirty="0" err="1"/>
              <a:t>ampl.option</a:t>
            </a:r>
            <a:r>
              <a:rPr lang="en-US" sz="1200" dirty="0"/>
              <a:t>["solver"] = “</a:t>
            </a:r>
            <a:r>
              <a:rPr lang="en-US" sz="1200" dirty="0" err="1"/>
              <a:t>cplex</a:t>
            </a:r>
            <a:r>
              <a:rPr lang="en-US" sz="1200" dirty="0"/>
              <a:t>"</a:t>
            </a:r>
          </a:p>
          <a:p>
            <a:r>
              <a:rPr lang="en-US" sz="1200" dirty="0"/>
              <a:t># Solve</a:t>
            </a:r>
          </a:p>
          <a:p>
            <a:r>
              <a:rPr lang="en-US" sz="1200" dirty="0" err="1"/>
              <a:t>ampl.solve</a:t>
            </a:r>
            <a:r>
              <a:rPr lang="en-US" sz="1200" dirty="0"/>
              <a:t>()</a:t>
            </a:r>
          </a:p>
          <a:p>
            <a:r>
              <a:rPr lang="en-US" sz="1200" dirty="0"/>
              <a:t># Stop if the model was not solved</a:t>
            </a:r>
          </a:p>
          <a:p>
            <a:endParaRPr lang="en-US" sz="1200" dirty="0"/>
          </a:p>
        </p:txBody>
      </p:sp>
      <p:sp>
        <p:nvSpPr>
          <p:cNvPr id="4" name="TextBox 3">
            <a:extLst>
              <a:ext uri="{FF2B5EF4-FFF2-40B4-BE49-F238E27FC236}">
                <a16:creationId xmlns:a16="http://schemas.microsoft.com/office/drawing/2014/main" id="{C2ECC69D-78B9-87AE-A13A-467DAB8E4B88}"/>
              </a:ext>
            </a:extLst>
          </p:cNvPr>
          <p:cNvSpPr txBox="1"/>
          <p:nvPr/>
        </p:nvSpPr>
        <p:spPr>
          <a:xfrm>
            <a:off x="1034142" y="1981200"/>
            <a:ext cx="4365171"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Python packages that can call AMPL: </a:t>
            </a:r>
            <a:r>
              <a:rPr lang="en-US" sz="2400" dirty="0" err="1"/>
              <a:t>Pyomo</a:t>
            </a:r>
            <a:r>
              <a:rPr lang="en-US" sz="2400" dirty="0"/>
              <a:t>, </a:t>
            </a:r>
            <a:r>
              <a:rPr lang="en-US" sz="2400" dirty="0" err="1"/>
              <a:t>amplpy</a:t>
            </a:r>
            <a:r>
              <a:rPr lang="en-US" sz="2400" dirty="0"/>
              <a:t>, </a:t>
            </a:r>
            <a:r>
              <a:rPr lang="en-US" sz="2400" dirty="0" err="1"/>
              <a:t>etc</a:t>
            </a:r>
            <a:r>
              <a:rPr lang="en-US" sz="2400" dirty="0"/>
              <a:t>…</a:t>
            </a:r>
          </a:p>
        </p:txBody>
      </p:sp>
    </p:spTree>
    <p:extLst>
      <p:ext uri="{BB962C8B-B14F-4D97-AF65-F5344CB8AC3E}">
        <p14:creationId xmlns:p14="http://schemas.microsoft.com/office/powerpoint/2010/main" val="79063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CC4C-3301-AC9B-9924-A9398937E10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5BDB3FD-7607-75E2-F1F2-D353A2966572}"/>
              </a:ext>
            </a:extLst>
          </p:cNvPr>
          <p:cNvSpPr>
            <a:spLocks noGrp="1"/>
          </p:cNvSpPr>
          <p:nvPr>
            <p:ph idx="1"/>
          </p:nvPr>
        </p:nvSpPr>
        <p:spPr/>
        <p:txBody>
          <a:bodyPr/>
          <a:lstStyle/>
          <a:p>
            <a:r>
              <a:rPr lang="en-US" dirty="0"/>
              <a:t>These implementations are not unique to this optimization problem!</a:t>
            </a:r>
          </a:p>
          <a:p>
            <a:r>
              <a:rPr lang="en-US" dirty="0"/>
              <a:t>We can use AMPL, Python, or a combination to solve problems</a:t>
            </a:r>
          </a:p>
          <a:p>
            <a:r>
              <a:rPr lang="en-US" dirty="0"/>
              <a:t>We have to choose our formulation carefully otherwise it can lead to long run times or weak bounds</a:t>
            </a:r>
          </a:p>
        </p:txBody>
      </p:sp>
    </p:spTree>
    <p:extLst>
      <p:ext uri="{BB962C8B-B14F-4D97-AF65-F5344CB8AC3E}">
        <p14:creationId xmlns:p14="http://schemas.microsoft.com/office/powerpoint/2010/main" val="381538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30E2-48DC-F537-8728-58711DF2949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8F4C54-5DE6-67CA-5F88-5FABFA5609BE}"/>
              </a:ext>
            </a:extLst>
          </p:cNvPr>
          <p:cNvSpPr>
            <a:spLocks noGrp="1"/>
          </p:cNvSpPr>
          <p:nvPr>
            <p:ph idx="1"/>
          </p:nvPr>
        </p:nvSpPr>
        <p:spPr/>
        <p:txBody>
          <a:bodyPr/>
          <a:lstStyle/>
          <a:p>
            <a:r>
              <a:rPr lang="en-US" dirty="0" err="1">
                <a:effectLst/>
              </a:rPr>
              <a:t>Conforti</a:t>
            </a:r>
            <a:r>
              <a:rPr lang="en-US" dirty="0">
                <a:effectLst/>
              </a:rPr>
              <a:t>, Michele, et al. </a:t>
            </a:r>
            <a:r>
              <a:rPr lang="en-US" i="1" dirty="0">
                <a:effectLst/>
              </a:rPr>
              <a:t>Integer Programming</a:t>
            </a:r>
            <a:r>
              <a:rPr lang="en-US" dirty="0">
                <a:effectLst/>
              </a:rPr>
              <a:t>. Springer International Publishing, 2014. </a:t>
            </a:r>
          </a:p>
          <a:p>
            <a:r>
              <a:rPr lang="en-US" dirty="0" err="1">
                <a:effectLst/>
              </a:rPr>
              <a:t>Fourer</a:t>
            </a:r>
            <a:r>
              <a:rPr lang="en-US" dirty="0">
                <a:effectLst/>
              </a:rPr>
              <a:t>, Robert, et al. </a:t>
            </a:r>
            <a:r>
              <a:rPr lang="en-US" i="1" dirty="0">
                <a:effectLst/>
              </a:rPr>
              <a:t>AMPL a Modeling Language for Mathematical Programming</a:t>
            </a:r>
            <a:r>
              <a:rPr lang="en-US" dirty="0">
                <a:effectLst/>
              </a:rPr>
              <a:t>. Brooks/Cole, 2009. </a:t>
            </a:r>
          </a:p>
          <a:p>
            <a:r>
              <a:rPr lang="en-US" b="0" i="0" dirty="0" err="1">
                <a:solidFill>
                  <a:srgbClr val="333333"/>
                </a:solidFill>
                <a:effectLst/>
                <a:latin typeface="+mj-lt"/>
              </a:rPr>
              <a:t>Sisca</a:t>
            </a:r>
            <a:r>
              <a:rPr lang="en-US" b="0" i="0" dirty="0">
                <a:solidFill>
                  <a:srgbClr val="333333"/>
                </a:solidFill>
                <a:effectLst/>
                <a:latin typeface="+mj-lt"/>
              </a:rPr>
              <a:t> </a:t>
            </a:r>
            <a:r>
              <a:rPr lang="en-US" b="0" i="0" dirty="0" err="1">
                <a:solidFill>
                  <a:srgbClr val="333333"/>
                </a:solidFill>
                <a:effectLst/>
                <a:latin typeface="+mj-lt"/>
              </a:rPr>
              <a:t>Octarina</a:t>
            </a:r>
            <a:r>
              <a:rPr lang="en-US" b="0" i="0" dirty="0">
                <a:solidFill>
                  <a:srgbClr val="333333"/>
                </a:solidFill>
                <a:effectLst/>
                <a:latin typeface="+mj-lt"/>
              </a:rPr>
              <a:t> </a:t>
            </a:r>
            <a:r>
              <a:rPr lang="en-US" b="0" i="1" dirty="0">
                <a:solidFill>
                  <a:srgbClr val="333333"/>
                </a:solidFill>
                <a:effectLst/>
                <a:latin typeface="+mj-lt"/>
              </a:rPr>
              <a:t>et al</a:t>
            </a:r>
            <a:r>
              <a:rPr lang="en-US" b="0" i="0" dirty="0">
                <a:solidFill>
                  <a:srgbClr val="333333"/>
                </a:solidFill>
                <a:effectLst/>
                <a:latin typeface="+mj-lt"/>
              </a:rPr>
              <a:t> 2019 </a:t>
            </a:r>
            <a:r>
              <a:rPr lang="en-US" b="0" i="1" dirty="0">
                <a:solidFill>
                  <a:srgbClr val="333333"/>
                </a:solidFill>
                <a:effectLst/>
                <a:latin typeface="+mj-lt"/>
              </a:rPr>
              <a:t>J. Phys.: Conf. Ser.</a:t>
            </a:r>
            <a:r>
              <a:rPr lang="en-US" b="0" i="0" dirty="0">
                <a:solidFill>
                  <a:srgbClr val="333333"/>
                </a:solidFill>
                <a:effectLst/>
                <a:latin typeface="+mj-lt"/>
              </a:rPr>
              <a:t> </a:t>
            </a:r>
            <a:r>
              <a:rPr lang="en-US" b="1" i="0" dirty="0">
                <a:solidFill>
                  <a:srgbClr val="333333"/>
                </a:solidFill>
                <a:effectLst/>
                <a:latin typeface="+mj-lt"/>
              </a:rPr>
              <a:t>1282</a:t>
            </a:r>
            <a:r>
              <a:rPr lang="en-US" b="0" i="0" dirty="0">
                <a:solidFill>
                  <a:srgbClr val="333333"/>
                </a:solidFill>
                <a:effectLst/>
                <a:latin typeface="+mj-lt"/>
              </a:rPr>
              <a:t> 012015</a:t>
            </a:r>
            <a:endParaRPr lang="en-US" dirty="0">
              <a:effectLst/>
              <a:latin typeface="+mj-lt"/>
            </a:endParaRPr>
          </a:p>
          <a:p>
            <a:r>
              <a:rPr lang="en-US" b="0" i="0" dirty="0">
                <a:solidFill>
                  <a:srgbClr val="2E414F"/>
                </a:solidFill>
                <a:effectLst/>
              </a:rPr>
              <a:t>Gilmore, Paul and </a:t>
            </a:r>
            <a:r>
              <a:rPr lang="en-US" b="0" i="0" dirty="0" err="1">
                <a:solidFill>
                  <a:srgbClr val="2E414F"/>
                </a:solidFill>
                <a:effectLst/>
              </a:rPr>
              <a:t>Gomory,Ralph</a:t>
            </a:r>
            <a:r>
              <a:rPr lang="en-US" b="0" i="0" dirty="0">
                <a:solidFill>
                  <a:srgbClr val="2E414F"/>
                </a:solidFill>
                <a:effectLst/>
              </a:rPr>
              <a:t> “A Linear Programming Approach to the Cutting-Stock Problem” Operations Research, 1961, Vol. 9 p.849-859</a:t>
            </a:r>
            <a:endParaRPr lang="en-US" dirty="0"/>
          </a:p>
        </p:txBody>
      </p:sp>
    </p:spTree>
    <p:extLst>
      <p:ext uri="{BB962C8B-B14F-4D97-AF65-F5344CB8AC3E}">
        <p14:creationId xmlns:p14="http://schemas.microsoft.com/office/powerpoint/2010/main" val="224926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FC3F-5388-33FE-C8F1-2D28F977ABC0}"/>
              </a:ext>
            </a:extLst>
          </p:cNvPr>
          <p:cNvSpPr>
            <a:spLocks noGrp="1"/>
          </p:cNvSpPr>
          <p:nvPr>
            <p:ph type="title"/>
          </p:nvPr>
        </p:nvSpPr>
        <p:spPr>
          <a:xfrm>
            <a:off x="5536734" y="609600"/>
            <a:ext cx="3737268" cy="1320800"/>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2AFC200D-FDC2-2714-BC86-0B21EDF33477}"/>
              </a:ext>
            </a:extLst>
          </p:cNvPr>
          <p:cNvSpPr>
            <a:spLocks noGrp="1"/>
          </p:cNvSpPr>
          <p:nvPr>
            <p:ph idx="1"/>
          </p:nvPr>
        </p:nvSpPr>
        <p:spPr>
          <a:xfrm>
            <a:off x="5209563" y="2160589"/>
            <a:ext cx="4064439" cy="3880773"/>
          </a:xfrm>
        </p:spPr>
        <p:txBody>
          <a:bodyPr>
            <a:normAutofit/>
          </a:bodyPr>
          <a:lstStyle/>
          <a:p>
            <a:endParaRPr lang="en-US"/>
          </a:p>
        </p:txBody>
      </p:sp>
      <p:pic>
        <p:nvPicPr>
          <p:cNvPr id="27" name="Picture 4" descr="Question marks in a line and one question mark is lit">
            <a:extLst>
              <a:ext uri="{FF2B5EF4-FFF2-40B4-BE49-F238E27FC236}">
                <a16:creationId xmlns:a16="http://schemas.microsoft.com/office/drawing/2014/main" id="{C5D1BEB7-74A5-E8DB-8B79-100297DFDF61}"/>
              </a:ext>
            </a:extLst>
          </p:cNvPr>
          <p:cNvPicPr>
            <a:picLocks noChangeAspect="1"/>
          </p:cNvPicPr>
          <p:nvPr/>
        </p:nvPicPr>
        <p:blipFill rotWithShape="1">
          <a:blip r:embed="rId2"/>
          <a:srcRect l="1287" r="4620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9662015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9A21-B47B-B54A-ACAF-BCF1366D1643}"/>
              </a:ext>
            </a:extLst>
          </p:cNvPr>
          <p:cNvSpPr>
            <a:spLocks noGrp="1"/>
          </p:cNvSpPr>
          <p:nvPr>
            <p:ph type="title"/>
          </p:nvPr>
        </p:nvSpPr>
        <p:spPr/>
        <p:txBody>
          <a:bodyPr/>
          <a:lstStyle/>
          <a:p>
            <a:r>
              <a:rPr lang="en-US" dirty="0"/>
              <a:t>What is the cutting stock problem?</a:t>
            </a:r>
          </a:p>
        </p:txBody>
      </p:sp>
      <p:sp>
        <p:nvSpPr>
          <p:cNvPr id="3" name="Content Placeholder 2">
            <a:extLst>
              <a:ext uri="{FF2B5EF4-FFF2-40B4-BE49-F238E27FC236}">
                <a16:creationId xmlns:a16="http://schemas.microsoft.com/office/drawing/2014/main" id="{B3176ECD-C602-9398-C9B9-2109120C13FC}"/>
              </a:ext>
            </a:extLst>
          </p:cNvPr>
          <p:cNvSpPr>
            <a:spLocks noGrp="1"/>
          </p:cNvSpPr>
          <p:nvPr>
            <p:ph idx="1"/>
          </p:nvPr>
        </p:nvSpPr>
        <p:spPr/>
        <p:txBody>
          <a:bodyPr/>
          <a:lstStyle/>
          <a:p>
            <a:r>
              <a:rPr lang="en-US" dirty="0"/>
              <a:t>Cut standard size pieces of material into specified sizes while minimizing waste.</a:t>
            </a:r>
          </a:p>
          <a:p>
            <a:r>
              <a:rPr lang="en-US" dirty="0"/>
              <a:t>Example: </a:t>
            </a:r>
            <a:r>
              <a:rPr lang="en-US" b="0" i="0" dirty="0">
                <a:solidFill>
                  <a:srgbClr val="0F0F0F"/>
                </a:solidFill>
                <a:effectLst/>
              </a:rPr>
              <a:t>Suppose that rolls are produced in a uniform width of 100 inches and that orders can be placed for rolls of widths 14 inches, 31 inches, 36 inches, and 45 inches. The company has received the following orders </a:t>
            </a:r>
            <a:endParaRPr lang="en-US" dirty="0"/>
          </a:p>
        </p:txBody>
      </p:sp>
      <p:graphicFrame>
        <p:nvGraphicFramePr>
          <p:cNvPr id="4" name="Table 4">
            <a:extLst>
              <a:ext uri="{FF2B5EF4-FFF2-40B4-BE49-F238E27FC236}">
                <a16:creationId xmlns:a16="http://schemas.microsoft.com/office/drawing/2014/main" id="{1FA1F6A9-DF87-1E95-8F5B-2905B09C0AF6}"/>
              </a:ext>
            </a:extLst>
          </p:cNvPr>
          <p:cNvGraphicFramePr>
            <a:graphicFrameLocks noGrp="1"/>
          </p:cNvGraphicFramePr>
          <p:nvPr>
            <p:extLst>
              <p:ext uri="{D42A27DB-BD31-4B8C-83A1-F6EECF244321}">
                <p14:modId xmlns:p14="http://schemas.microsoft.com/office/powerpoint/2010/main" val="2635073379"/>
              </p:ext>
            </p:extLst>
          </p:nvPr>
        </p:nvGraphicFramePr>
        <p:xfrm>
          <a:off x="1101272" y="4100975"/>
          <a:ext cx="3378200" cy="2120516"/>
        </p:xfrm>
        <a:graphic>
          <a:graphicData uri="http://schemas.openxmlformats.org/drawingml/2006/table">
            <a:tbl>
              <a:tblPr firstRow="1" bandRow="1">
                <a:tableStyleId>{5C22544A-7EE6-4342-B048-85BDC9FD1C3A}</a:tableStyleId>
              </a:tblPr>
              <a:tblGrid>
                <a:gridCol w="1689100">
                  <a:extLst>
                    <a:ext uri="{9D8B030D-6E8A-4147-A177-3AD203B41FA5}">
                      <a16:colId xmlns:a16="http://schemas.microsoft.com/office/drawing/2014/main" val="4261736143"/>
                    </a:ext>
                  </a:extLst>
                </a:gridCol>
                <a:gridCol w="1689100">
                  <a:extLst>
                    <a:ext uri="{9D8B030D-6E8A-4147-A177-3AD203B41FA5}">
                      <a16:colId xmlns:a16="http://schemas.microsoft.com/office/drawing/2014/main" val="1389273793"/>
                    </a:ext>
                  </a:extLst>
                </a:gridCol>
              </a:tblGrid>
              <a:tr h="369873">
                <a:tc>
                  <a:txBody>
                    <a:bodyPr/>
                    <a:lstStyle/>
                    <a:p>
                      <a:r>
                        <a:rPr lang="en-US" dirty="0"/>
                        <a:t>Order Width</a:t>
                      </a:r>
                    </a:p>
                  </a:txBody>
                  <a:tcPr/>
                </a:tc>
                <a:tc>
                  <a:txBody>
                    <a:bodyPr/>
                    <a:lstStyle/>
                    <a:p>
                      <a:r>
                        <a:rPr lang="en-US" dirty="0"/>
                        <a:t>Quantity Ordered</a:t>
                      </a:r>
                    </a:p>
                  </a:txBody>
                  <a:tcPr/>
                </a:tc>
                <a:extLst>
                  <a:ext uri="{0D108BD9-81ED-4DB2-BD59-A6C34878D82A}">
                    <a16:rowId xmlns:a16="http://schemas.microsoft.com/office/drawing/2014/main" val="2239068337"/>
                  </a:ext>
                </a:extLst>
              </a:tr>
              <a:tr h="370817">
                <a:tc>
                  <a:txBody>
                    <a:bodyPr/>
                    <a:lstStyle/>
                    <a:p>
                      <a:r>
                        <a:rPr lang="en-US" dirty="0"/>
                        <a:t>14</a:t>
                      </a:r>
                    </a:p>
                  </a:txBody>
                  <a:tcPr/>
                </a:tc>
                <a:tc>
                  <a:txBody>
                    <a:bodyPr/>
                    <a:lstStyle/>
                    <a:p>
                      <a:r>
                        <a:rPr lang="en-US" dirty="0"/>
                        <a:t>211</a:t>
                      </a:r>
                    </a:p>
                  </a:txBody>
                  <a:tcPr/>
                </a:tc>
                <a:extLst>
                  <a:ext uri="{0D108BD9-81ED-4DB2-BD59-A6C34878D82A}">
                    <a16:rowId xmlns:a16="http://schemas.microsoft.com/office/drawing/2014/main" val="3673511846"/>
                  </a:ext>
                </a:extLst>
              </a:tr>
              <a:tr h="369873">
                <a:tc>
                  <a:txBody>
                    <a:bodyPr/>
                    <a:lstStyle/>
                    <a:p>
                      <a:r>
                        <a:rPr lang="en-US" dirty="0"/>
                        <a:t>31</a:t>
                      </a:r>
                    </a:p>
                  </a:txBody>
                  <a:tcPr/>
                </a:tc>
                <a:tc>
                  <a:txBody>
                    <a:bodyPr/>
                    <a:lstStyle/>
                    <a:p>
                      <a:r>
                        <a:rPr lang="en-US" dirty="0"/>
                        <a:t>395</a:t>
                      </a:r>
                    </a:p>
                  </a:txBody>
                  <a:tcPr/>
                </a:tc>
                <a:extLst>
                  <a:ext uri="{0D108BD9-81ED-4DB2-BD59-A6C34878D82A}">
                    <a16:rowId xmlns:a16="http://schemas.microsoft.com/office/drawing/2014/main" val="45560841"/>
                  </a:ext>
                </a:extLst>
              </a:tr>
              <a:tr h="369873">
                <a:tc>
                  <a:txBody>
                    <a:bodyPr/>
                    <a:lstStyle/>
                    <a:p>
                      <a:r>
                        <a:rPr lang="en-US" dirty="0"/>
                        <a:t>36</a:t>
                      </a:r>
                    </a:p>
                  </a:txBody>
                  <a:tcPr/>
                </a:tc>
                <a:tc>
                  <a:txBody>
                    <a:bodyPr/>
                    <a:lstStyle/>
                    <a:p>
                      <a:r>
                        <a:rPr lang="en-US" dirty="0"/>
                        <a:t>610</a:t>
                      </a:r>
                    </a:p>
                  </a:txBody>
                  <a:tcPr/>
                </a:tc>
                <a:extLst>
                  <a:ext uri="{0D108BD9-81ED-4DB2-BD59-A6C34878D82A}">
                    <a16:rowId xmlns:a16="http://schemas.microsoft.com/office/drawing/2014/main" val="1190400803"/>
                  </a:ext>
                </a:extLst>
              </a:tr>
              <a:tr h="369873">
                <a:tc>
                  <a:txBody>
                    <a:bodyPr/>
                    <a:lstStyle/>
                    <a:p>
                      <a:r>
                        <a:rPr lang="en-US" dirty="0"/>
                        <a:t>45</a:t>
                      </a:r>
                    </a:p>
                  </a:txBody>
                  <a:tcPr/>
                </a:tc>
                <a:tc>
                  <a:txBody>
                    <a:bodyPr/>
                    <a:lstStyle/>
                    <a:p>
                      <a:r>
                        <a:rPr lang="en-US" dirty="0"/>
                        <a:t>97</a:t>
                      </a:r>
                    </a:p>
                  </a:txBody>
                  <a:tcPr/>
                </a:tc>
                <a:extLst>
                  <a:ext uri="{0D108BD9-81ED-4DB2-BD59-A6C34878D82A}">
                    <a16:rowId xmlns:a16="http://schemas.microsoft.com/office/drawing/2014/main" val="2112453792"/>
                  </a:ext>
                </a:extLst>
              </a:tr>
            </a:tbl>
          </a:graphicData>
        </a:graphic>
      </p:graphicFrame>
    </p:spTree>
    <p:extLst>
      <p:ext uri="{BB962C8B-B14F-4D97-AF65-F5344CB8AC3E}">
        <p14:creationId xmlns:p14="http://schemas.microsoft.com/office/powerpoint/2010/main" val="163555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530D-FAAF-EE14-2E45-67F800F8B6C4}"/>
              </a:ext>
            </a:extLst>
          </p:cNvPr>
          <p:cNvSpPr>
            <a:spLocks noGrp="1"/>
          </p:cNvSpPr>
          <p:nvPr>
            <p:ph type="title"/>
          </p:nvPr>
        </p:nvSpPr>
        <p:spPr/>
        <p:txBody>
          <a:bodyPr/>
          <a:lstStyle/>
          <a:p>
            <a:r>
              <a:rPr lang="en-US" dirty="0"/>
              <a:t>Mathematical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6C86F7-7231-7B65-E6C3-CDD01146E8DA}"/>
                  </a:ext>
                </a:extLst>
              </p:cNvPr>
              <p:cNvSpPr>
                <a:spLocks noGrp="1"/>
              </p:cNvSpPr>
              <p:nvPr>
                <p:ph idx="1"/>
              </p:nvPr>
            </p:nvSpPr>
            <p:spPr/>
            <p:txBody>
              <a:bodyPr>
                <a:normAutofit/>
              </a:bodyPr>
              <a:lstStyle/>
              <a:p>
                <a:r>
                  <a:rPr lang="en-US" dirty="0"/>
                  <a:t>A paper mill produces rolls of paper with width W, which are cut into smaller pieces to meet the order demand</a:t>
                </a:r>
              </a:p>
              <a:p>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𝑑𝑖𝑓𝑓𝑒𝑟𝑒𝑛𝑡</m:t>
                    </m:r>
                    <m:r>
                      <a:rPr lang="en-US" b="0" i="1" smtClean="0">
                        <a:latin typeface="Cambria Math" panose="02040503050406030204" pitchFamily="18" charset="0"/>
                      </a:rPr>
                      <m:t> </m:t>
                    </m:r>
                    <m:r>
                      <a:rPr lang="en-US" b="0" i="1" smtClean="0">
                        <a:latin typeface="Cambria Math" panose="02040503050406030204" pitchFamily="18" charset="0"/>
                      </a:rPr>
                      <m:t>𝑤𝑖𝑑𝑡h𝑠</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𝑚𝑖𝑙𝑙</m:t>
                    </m:r>
                    <m:r>
                      <a:rPr lang="en-US" b="0" i="1" smtClean="0">
                        <a:latin typeface="Cambria Math" panose="02040503050406030204" pitchFamily="18" charset="0"/>
                      </a:rPr>
                      <m:t> </m:t>
                    </m:r>
                    <m:r>
                      <a:rPr lang="en-US" b="0" i="1" smtClean="0">
                        <a:latin typeface="Cambria Math" panose="02040503050406030204" pitchFamily="18" charset="0"/>
                      </a:rPr>
                      <m:t>𝑝𝑟𝑜𝑑𝑢𝑐𝑒𝑠</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𝑟𝑜𝑙𝑙𝑠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𝑤𝑖𝑑𝑡h</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𝑊</m:t>
                    </m:r>
                  </m:oMath>
                </a14:m>
                <a:endParaRPr lang="en-US" b="0" dirty="0"/>
              </a:p>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𝑢𝑝𝑝𝑒𝑟</m:t>
                    </m:r>
                    <m:r>
                      <a:rPr lang="en-US" b="0" i="1" smtClean="0">
                        <a:latin typeface="Cambria Math" panose="02040503050406030204" pitchFamily="18" charset="0"/>
                      </a:rPr>
                      <m:t> </m:t>
                    </m:r>
                    <m:r>
                      <a:rPr lang="en-US" b="0" i="1" smtClean="0">
                        <a:latin typeface="Cambria Math" panose="02040503050406030204" pitchFamily="18" charset="0"/>
                      </a:rPr>
                      <m:t>𝑏𝑜𝑢𝑛𝑑</m:t>
                    </m:r>
                    <m:r>
                      <a:rPr lang="en-US" b="0" i="1" smtClean="0">
                        <a:latin typeface="Cambria Math" panose="02040503050406030204" pitchFamily="18" charset="0"/>
                      </a:rPr>
                      <m:t> </m:t>
                    </m:r>
                    <m:r>
                      <a:rPr lang="en-US" b="0" i="1" smtClean="0">
                        <a:latin typeface="Cambria Math" panose="02040503050406030204" pitchFamily="18" charset="0"/>
                      </a:rPr>
                      <m:t>𝑘𝑛𝑜𝑤𝑛</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𝑟𝑜𝑙𝑙𝑠</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𝑢𝑠𝑒𝑑</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𝑖𝑛𝑑𝑖𝑐𝑎𝑡𝑜𝑟</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m:t>
                    </m:r>
                    <m:r>
                      <a:rPr lang="en-US" b="0" i="1" smtClean="0">
                        <a:latin typeface="Cambria Math" panose="02040503050406030204" pitchFamily="18" charset="0"/>
                      </a:rPr>
                      <m:t>, 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𝑟𝑜𝑙𝑙</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𝑢𝑠𝑒𝑑</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0 </m:t>
                    </m:r>
                    <m:r>
                      <a:rPr lang="en-US" b="0" i="1" smtClean="0">
                        <a:latin typeface="Cambria Math" panose="02040503050406030204" pitchFamily="18" charset="0"/>
                      </a:rPr>
                      <m:t>𝑒𝑙𝑠𝑒</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𝑟𝑜𝑙𝑙𝑠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𝑤𝑖𝑑𝑡h</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𝑐𝑢𝑡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𝑟𝑜𝑙𝑙</m:t>
                    </m:r>
                    <m:r>
                      <a:rPr lang="en-US" b="0" i="1" smtClean="0">
                        <a:latin typeface="Cambria Math" panose="02040503050406030204" pitchFamily="18" charset="0"/>
                      </a:rPr>
                      <m:t> </m:t>
                    </m:r>
                    <m:r>
                      <a:rPr lang="en-US" b="0" i="1" smtClean="0">
                        <a:latin typeface="Cambria Math" panose="02040503050406030204" pitchFamily="18" charset="0"/>
                      </a:rPr>
                      <m:t>𝑗</m:t>
                    </m:r>
                  </m:oMath>
                </a14:m>
                <a:br>
                  <a:rPr lang="en-US" dirty="0"/>
                </a:br>
                <a:endParaRPr lang="en-US" dirty="0"/>
              </a:p>
            </p:txBody>
          </p:sp>
        </mc:Choice>
        <mc:Fallback xmlns="">
          <p:sp>
            <p:nvSpPr>
              <p:cNvPr id="3" name="Content Placeholder 2">
                <a:extLst>
                  <a:ext uri="{FF2B5EF4-FFF2-40B4-BE49-F238E27FC236}">
                    <a16:creationId xmlns:a16="http://schemas.microsoft.com/office/drawing/2014/main" id="{156C86F7-7231-7B65-E6C3-CDD01146E8DA}"/>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7877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B53B-525A-D5D5-B20C-FD19DBA0E6BF}"/>
              </a:ext>
            </a:extLst>
          </p:cNvPr>
          <p:cNvSpPr>
            <a:spLocks noGrp="1"/>
          </p:cNvSpPr>
          <p:nvPr>
            <p:ph type="title"/>
          </p:nvPr>
        </p:nvSpPr>
        <p:spPr/>
        <p:txBody>
          <a:bodyPr/>
          <a:lstStyle/>
          <a:p>
            <a:r>
              <a:rPr lang="en-US" dirty="0"/>
              <a:t>Mathematical Formulation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BB6DD-2562-0920-C8BA-5AB8749E2E8D}"/>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min</m:t>
                          </m:r>
                        </m:fName>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Sub>
                            </m:e>
                          </m:nary>
                        </m:e>
                      </m:func>
                    </m:oMath>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𝑚</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𝑊</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=1,…,</m:t>
                          </m:r>
                          <m:r>
                            <a:rPr lang="en-US" sz="2000" b="0" i="1" smtClean="0">
                              <a:latin typeface="Cambria Math" panose="02040503050406030204" pitchFamily="18" charset="0"/>
                            </a:rPr>
                            <m:t>𝑝</m:t>
                          </m:r>
                        </m:e>
                      </m:nary>
                    </m:oMath>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𝑚</m:t>
                          </m:r>
                        </m:e>
                      </m:nary>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0,1</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𝑝</m:t>
                      </m:r>
                    </m:oMath>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𝑖𝑗</m:t>
                          </m:r>
                        </m:sub>
                      </m:sSub>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𝑝</m:t>
                      </m:r>
                    </m:oMath>
                  </m:oMathPara>
                </a14:m>
                <a:endParaRPr lang="en-US" sz="2000" dirty="0"/>
              </a:p>
            </p:txBody>
          </p:sp>
        </mc:Choice>
        <mc:Fallback xmlns="">
          <p:sp>
            <p:nvSpPr>
              <p:cNvPr id="3" name="Content Placeholder 2">
                <a:extLst>
                  <a:ext uri="{FF2B5EF4-FFF2-40B4-BE49-F238E27FC236}">
                    <a16:creationId xmlns:a16="http://schemas.microsoft.com/office/drawing/2014/main" id="{E51BB6DD-2562-0920-C8BA-5AB8749E2E8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B6E2DD-19F8-4F4F-34DB-5E3154E5D415}"/>
                  </a:ext>
                </a:extLst>
              </p:cNvPr>
              <p:cNvSpPr txBox="1"/>
              <p:nvPr/>
            </p:nvSpPr>
            <p:spPr>
              <a:xfrm>
                <a:off x="4250872" y="1573492"/>
                <a:ext cx="5747657" cy="136306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𝑚</m:t>
                    </m:r>
                    <m:r>
                      <a:rPr lang="en-US" sz="1600" b="0" i="1" smtClean="0">
                        <a:latin typeface="Cambria Math" panose="02040503050406030204" pitchFamily="18" charset="0"/>
                      </a:rPr>
                      <m:t>=</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𝑑𝑖𝑓𝑓𝑒𝑟𝑒𝑛𝑡</m:t>
                    </m:r>
                    <m:r>
                      <a:rPr lang="en-US" sz="1600" b="0" i="1" smtClean="0">
                        <a:latin typeface="Cambria Math" panose="02040503050406030204" pitchFamily="18" charset="0"/>
                      </a:rPr>
                      <m:t> </m:t>
                    </m:r>
                    <m:r>
                      <a:rPr lang="en-US" sz="1600" b="0" i="1" smtClean="0">
                        <a:latin typeface="Cambria Math" panose="02040503050406030204" pitchFamily="18" charset="0"/>
                      </a:rPr>
                      <m:t>𝑤𝑖𝑑𝑡h𝑠</m:t>
                    </m:r>
                    <m:r>
                      <a:rPr lang="en-US" sz="1600" b="0" i="1" smtClean="0">
                        <a:latin typeface="Cambria Math" panose="02040503050406030204" pitchFamily="18" charset="0"/>
                      </a:rPr>
                      <m:t> </m:t>
                    </m:r>
                    <m:r>
                      <a:rPr lang="en-US" sz="1600" b="0" i="1" smtClean="0">
                        <a:latin typeface="Cambria Math" panose="02040503050406030204" pitchFamily="18" charset="0"/>
                      </a:rPr>
                      <m:t>𝑡h𝑎𝑡</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𝑚𝑖𝑙𝑙</m:t>
                    </m:r>
                    <m:r>
                      <a:rPr lang="en-US" sz="1600" b="0" i="1" smtClean="0">
                        <a:latin typeface="Cambria Math" panose="02040503050406030204" pitchFamily="18" charset="0"/>
                      </a:rPr>
                      <m:t> </m:t>
                    </m:r>
                    <m:r>
                      <a:rPr lang="en-US" sz="1600" b="0" i="1" smtClean="0">
                        <a:latin typeface="Cambria Math" panose="02040503050406030204" pitchFamily="18" charset="0"/>
                      </a:rPr>
                      <m:t>𝑝𝑟𝑜𝑑𝑢𝑐𝑒𝑠</m:t>
                    </m:r>
                  </m:oMath>
                </a14:m>
                <a:endParaRPr lang="en-US" sz="1600"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𝑟𝑜𝑙𝑙𝑠</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𝑤𝑖𝑑𝑡h</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0" i="1" smtClean="0">
                        <a:latin typeface="Cambria Math" panose="02040503050406030204" pitchFamily="18" charset="0"/>
                      </a:rPr>
                      <m:t>𝑤h𝑒𝑟𝑒</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0" i="1" smtClean="0">
                        <a:latin typeface="Cambria Math" panose="02040503050406030204" pitchFamily="18" charset="0"/>
                      </a:rPr>
                      <m:t>𝑊</m:t>
                    </m:r>
                  </m:oMath>
                </a14:m>
                <a:endParaRPr lang="en-US" sz="1600" b="0" dirty="0"/>
              </a:p>
              <a:p>
                <a:pPr marL="285750"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𝑢𝑝𝑝𝑒𝑟</m:t>
                    </m:r>
                    <m:r>
                      <a:rPr lang="en-US" sz="1600" b="0" i="1" smtClean="0">
                        <a:latin typeface="Cambria Math" panose="02040503050406030204" pitchFamily="18" charset="0"/>
                      </a:rPr>
                      <m:t> </m:t>
                    </m:r>
                    <m:r>
                      <a:rPr lang="en-US" sz="1600" b="0" i="1" smtClean="0">
                        <a:latin typeface="Cambria Math" panose="02040503050406030204" pitchFamily="18" charset="0"/>
                      </a:rPr>
                      <m:t>𝑏𝑜𝑢𝑛𝑑</m:t>
                    </m:r>
                    <m:r>
                      <a:rPr lang="en-US" sz="1600" b="0" i="1" smtClean="0">
                        <a:latin typeface="Cambria Math" panose="02040503050406030204" pitchFamily="18" charset="0"/>
                      </a:rPr>
                      <m:t> </m:t>
                    </m:r>
                    <m:r>
                      <a:rPr lang="en-US" sz="1600" b="0" i="1" smtClean="0">
                        <a:latin typeface="Cambria Math" panose="02040503050406030204" pitchFamily="18" charset="0"/>
                      </a:rPr>
                      <m:t>𝑘𝑛𝑜𝑤𝑛</m:t>
                    </m:r>
                    <m:r>
                      <a:rPr lang="en-US" sz="1600" b="0" i="1" smtClean="0">
                        <a:latin typeface="Cambria Math" panose="02040503050406030204" pitchFamily="18" charset="0"/>
                      </a:rPr>
                      <m:t> </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𝑟𝑜𝑙𝑙𝑠</m:t>
                    </m:r>
                    <m:r>
                      <a:rPr lang="en-US" sz="1600" b="0" i="1" smtClean="0">
                        <a:latin typeface="Cambria Math" panose="02040503050406030204" pitchFamily="18" charset="0"/>
                      </a:rPr>
                      <m:t> </m:t>
                    </m:r>
                    <m:r>
                      <a:rPr lang="en-US" sz="1600" b="0" i="1" smtClean="0">
                        <a:latin typeface="Cambria Math" panose="02040503050406030204" pitchFamily="18" charset="0"/>
                      </a:rPr>
                      <m:t>𝑡𝑜</m:t>
                    </m:r>
                    <m:r>
                      <a:rPr lang="en-US" sz="1600" b="0" i="1" smtClean="0">
                        <a:latin typeface="Cambria Math" panose="02040503050406030204" pitchFamily="18" charset="0"/>
                      </a:rPr>
                      <m:t> </m:t>
                    </m:r>
                    <m:r>
                      <a:rPr lang="en-US" sz="1600" b="0" i="1" smtClean="0">
                        <a:latin typeface="Cambria Math" panose="02040503050406030204" pitchFamily="18" charset="0"/>
                      </a:rPr>
                      <m:t>𝑏𝑒</m:t>
                    </m:r>
                    <m:r>
                      <a:rPr lang="en-US" sz="1600" b="0" i="1" smtClean="0">
                        <a:latin typeface="Cambria Math" panose="02040503050406030204" pitchFamily="18" charset="0"/>
                      </a:rPr>
                      <m:t> </m:t>
                    </m:r>
                    <m:r>
                      <a:rPr lang="en-US" sz="1600" b="0" i="1" smtClean="0">
                        <a:latin typeface="Cambria Math" panose="02040503050406030204" pitchFamily="18" charset="0"/>
                      </a:rPr>
                      <m:t>𝑢𝑠𝑒𝑑</m:t>
                    </m:r>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𝑖𝑛𝑑𝑖𝑐𝑎𝑡𝑜𝑟</m:t>
                    </m:r>
                    <m:r>
                      <a:rPr lang="en-US" sz="1600" b="0" i="1" smtClean="0">
                        <a:latin typeface="Cambria Math" panose="02040503050406030204" pitchFamily="18" charset="0"/>
                      </a:rPr>
                      <m:t> </m:t>
                    </m:r>
                    <m:r>
                      <a:rPr lang="en-US" sz="1600" b="0" i="1" smtClean="0">
                        <a:latin typeface="Cambria Math" panose="02040503050406030204" pitchFamily="18" charset="0"/>
                      </a:rPr>
                      <m:t>𝑣𝑎𝑟𝑖𝑎𝑏𝑙𝑒</m:t>
                    </m:r>
                    <m:r>
                      <a:rPr lang="en-US" sz="1600" b="0" i="1" smtClean="0">
                        <a:latin typeface="Cambria Math" panose="02040503050406030204" pitchFamily="18" charset="0"/>
                      </a:rPr>
                      <m:t>, 1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𝑟𝑜𝑙𝑙</m:t>
                    </m:r>
                    <m:r>
                      <a:rPr lang="en-US" sz="1600" b="0" i="1" smtClean="0">
                        <a:latin typeface="Cambria Math" panose="02040503050406030204" pitchFamily="18" charset="0"/>
                      </a:rPr>
                      <m:t> </m:t>
                    </m:r>
                    <m:r>
                      <a:rPr lang="en-US" sz="1600" b="0" i="1" smtClean="0">
                        <a:latin typeface="Cambria Math" panose="02040503050406030204" pitchFamily="18" charset="0"/>
                      </a:rPr>
                      <m:t>𝑗</m:t>
                    </m:r>
                    <m:r>
                      <a:rPr lang="en-US" sz="1600" b="0" i="1" smtClean="0">
                        <a:latin typeface="Cambria Math" panose="02040503050406030204" pitchFamily="18" charset="0"/>
                      </a:rPr>
                      <m:t> </m:t>
                    </m:r>
                    <m:r>
                      <a:rPr lang="en-US" sz="1600" b="0" i="1" smtClean="0">
                        <a:latin typeface="Cambria Math" panose="02040503050406030204" pitchFamily="18" charset="0"/>
                      </a:rPr>
                      <m:t>𝑖𝑠</m:t>
                    </m:r>
                    <m:r>
                      <a:rPr lang="en-US" sz="1600" b="0" i="1" smtClean="0">
                        <a:latin typeface="Cambria Math" panose="02040503050406030204" pitchFamily="18" charset="0"/>
                      </a:rPr>
                      <m:t> </m:t>
                    </m:r>
                    <m:r>
                      <a:rPr lang="en-US" sz="1600" b="0" i="1" smtClean="0">
                        <a:latin typeface="Cambria Math" panose="02040503050406030204" pitchFamily="18" charset="0"/>
                      </a:rPr>
                      <m:t>𝑢𝑠𝑒𝑑</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0 </m:t>
                    </m:r>
                    <m:r>
                      <a:rPr lang="en-US" sz="1600" b="0" i="1" smtClean="0">
                        <a:latin typeface="Cambria Math" panose="02040503050406030204" pitchFamily="18" charset="0"/>
                      </a:rPr>
                      <m:t>𝑒𝑙𝑠𝑒</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𝑟𝑜𝑙𝑙𝑠</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𝑤𝑖𝑑𝑡h</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r>
                      <a:rPr lang="en-US" sz="1600" b="0" i="1" smtClean="0">
                        <a:latin typeface="Cambria Math" panose="02040503050406030204" pitchFamily="18" charset="0"/>
                      </a:rPr>
                      <m:t>𝑡𝑜</m:t>
                    </m:r>
                    <m:r>
                      <a:rPr lang="en-US" sz="1600" b="0" i="1" smtClean="0">
                        <a:latin typeface="Cambria Math" panose="02040503050406030204" pitchFamily="18" charset="0"/>
                      </a:rPr>
                      <m:t> </m:t>
                    </m:r>
                    <m:r>
                      <a:rPr lang="en-US" sz="1600" b="0" i="1" smtClean="0">
                        <a:latin typeface="Cambria Math" panose="02040503050406030204" pitchFamily="18" charset="0"/>
                      </a:rPr>
                      <m:t>𝑏𝑒</m:t>
                    </m:r>
                    <m:r>
                      <a:rPr lang="en-US" sz="1600" b="0" i="1" smtClean="0">
                        <a:latin typeface="Cambria Math" panose="02040503050406030204" pitchFamily="18" charset="0"/>
                      </a:rPr>
                      <m:t> </m:t>
                    </m:r>
                    <m:r>
                      <a:rPr lang="en-US" sz="1600" b="0" i="1" smtClean="0">
                        <a:latin typeface="Cambria Math" panose="02040503050406030204" pitchFamily="18" charset="0"/>
                      </a:rPr>
                      <m:t>𝑐𝑢𝑡</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𝑟𝑜𝑙𝑙</m:t>
                    </m:r>
                    <m:r>
                      <a:rPr lang="en-US" sz="1600" b="0" i="1" smtClean="0">
                        <a:latin typeface="Cambria Math" panose="02040503050406030204" pitchFamily="18" charset="0"/>
                      </a:rPr>
                      <m:t> </m:t>
                    </m:r>
                    <m:r>
                      <a:rPr lang="en-US" sz="1600" b="0" i="1" smtClean="0">
                        <a:latin typeface="Cambria Math" panose="02040503050406030204" pitchFamily="18" charset="0"/>
                      </a:rPr>
                      <m:t>𝑗</m:t>
                    </m:r>
                  </m:oMath>
                </a14:m>
                <a:endParaRPr lang="en-US" sz="1600" dirty="0"/>
              </a:p>
            </p:txBody>
          </p:sp>
        </mc:Choice>
        <mc:Fallback xmlns="">
          <p:sp>
            <p:nvSpPr>
              <p:cNvPr id="4" name="TextBox 3">
                <a:extLst>
                  <a:ext uri="{FF2B5EF4-FFF2-40B4-BE49-F238E27FC236}">
                    <a16:creationId xmlns:a16="http://schemas.microsoft.com/office/drawing/2014/main" id="{96B6E2DD-19F8-4F4F-34DB-5E3154E5D415}"/>
                  </a:ext>
                </a:extLst>
              </p:cNvPr>
              <p:cNvSpPr txBox="1">
                <a:spLocks noRot="1" noChangeAspect="1" noMove="1" noResize="1" noEditPoints="1" noAdjustHandles="1" noChangeArrowheads="1" noChangeShapeType="1" noTextEdit="1"/>
              </p:cNvSpPr>
              <p:nvPr/>
            </p:nvSpPr>
            <p:spPr>
              <a:xfrm>
                <a:off x="4250872" y="1573492"/>
                <a:ext cx="5747657" cy="1363065"/>
              </a:xfrm>
              <a:prstGeom prst="rect">
                <a:avLst/>
              </a:prstGeom>
              <a:blipFill>
                <a:blip r:embed="rId3"/>
                <a:stretch>
                  <a:fillRect l="-424" b="-2232"/>
                </a:stretch>
              </a:blipFill>
            </p:spPr>
            <p:txBody>
              <a:bodyPr/>
              <a:lstStyle/>
              <a:p>
                <a:r>
                  <a:rPr lang="en-US">
                    <a:noFill/>
                  </a:rPr>
                  <a:t> </a:t>
                </a:r>
              </a:p>
            </p:txBody>
          </p:sp>
        </mc:Fallback>
      </mc:AlternateContent>
    </p:spTree>
    <p:extLst>
      <p:ext uri="{BB962C8B-B14F-4D97-AF65-F5344CB8AC3E}">
        <p14:creationId xmlns:p14="http://schemas.microsoft.com/office/powerpoint/2010/main" val="63777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5B64-36FC-8ECB-213C-AE8F039828BC}"/>
              </a:ext>
            </a:extLst>
          </p:cNvPr>
          <p:cNvSpPr>
            <a:spLocks noGrp="1"/>
          </p:cNvSpPr>
          <p:nvPr>
            <p:ph type="title"/>
          </p:nvPr>
        </p:nvSpPr>
        <p:spPr/>
        <p:txBody>
          <a:bodyPr/>
          <a:lstStyle/>
          <a:p>
            <a:r>
              <a:rPr lang="en-US" dirty="0"/>
              <a:t>Problems with the formulation</a:t>
            </a:r>
          </a:p>
        </p:txBody>
      </p:sp>
      <p:sp>
        <p:nvSpPr>
          <p:cNvPr id="3" name="Content Placeholder 2">
            <a:extLst>
              <a:ext uri="{FF2B5EF4-FFF2-40B4-BE49-F238E27FC236}">
                <a16:creationId xmlns:a16="http://schemas.microsoft.com/office/drawing/2014/main" id="{AB1C2802-9F1D-205F-E92C-48A8C29F4AE2}"/>
              </a:ext>
            </a:extLst>
          </p:cNvPr>
          <p:cNvSpPr>
            <a:spLocks noGrp="1"/>
          </p:cNvSpPr>
          <p:nvPr>
            <p:ph idx="1"/>
          </p:nvPr>
        </p:nvSpPr>
        <p:spPr/>
        <p:txBody>
          <a:bodyPr/>
          <a:lstStyle/>
          <a:p>
            <a:r>
              <a:rPr lang="en-US" dirty="0"/>
              <a:t>This is very computationally expensive</a:t>
            </a:r>
          </a:p>
          <a:p>
            <a:r>
              <a:rPr lang="en-US" dirty="0"/>
              <a:t>The bound from the linear relaxation is can be far from the integer solution</a:t>
            </a:r>
          </a:p>
          <a:p>
            <a:r>
              <a:rPr lang="en-US" dirty="0"/>
              <a:t>We need a better formulation!</a:t>
            </a:r>
          </a:p>
        </p:txBody>
      </p:sp>
    </p:spTree>
    <p:extLst>
      <p:ext uri="{BB962C8B-B14F-4D97-AF65-F5344CB8AC3E}">
        <p14:creationId xmlns:p14="http://schemas.microsoft.com/office/powerpoint/2010/main" val="403932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E354-F7B7-3205-DE3F-65A3C289FBFE}"/>
              </a:ext>
            </a:extLst>
          </p:cNvPr>
          <p:cNvSpPr>
            <a:spLocks noGrp="1"/>
          </p:cNvSpPr>
          <p:nvPr>
            <p:ph type="title"/>
          </p:nvPr>
        </p:nvSpPr>
        <p:spPr/>
        <p:txBody>
          <a:bodyPr/>
          <a:lstStyle/>
          <a:p>
            <a:r>
              <a:rPr lang="en-US" dirty="0"/>
              <a:t>A New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27786-3189-AA9C-E8FE-DFDEBA300BA3}"/>
                  </a:ext>
                </a:extLst>
              </p:cNvPr>
              <p:cNvSpPr>
                <a:spLocks noGrp="1"/>
              </p:cNvSpPr>
              <p:nvPr>
                <p:ph idx="1"/>
              </p:nvPr>
            </p:nvSpPr>
            <p:spPr/>
            <p:txBody>
              <a:bodyPr>
                <a:normAutofit/>
              </a:bodyPr>
              <a:lstStyle/>
              <a:p>
                <a:r>
                  <a:rPr lang="en-US" sz="2000" dirty="0">
                    <a:latin typeface="Cambria Math" panose="02040503050406030204" pitchFamily="18" charset="0"/>
                  </a:rPr>
                  <a:t>We introduce a new idea of </a:t>
                </a:r>
                <a:r>
                  <a:rPr lang="en-US" sz="2000" i="1" dirty="0">
                    <a:latin typeface="Cambria Math" panose="02040503050406030204" pitchFamily="18" charset="0"/>
                  </a:rPr>
                  <a:t>cutting patterns</a:t>
                </a:r>
              </a:p>
              <a:p>
                <a:r>
                  <a:rPr lang="en-US" sz="2000" b="0" dirty="0">
                    <a:latin typeface="Cambria Math" panose="02040503050406030204" pitchFamily="18" charset="0"/>
                  </a:rPr>
                  <a:t>Recall that our paper rolls are width 100in</a:t>
                </a:r>
              </a:p>
              <a:p>
                <a:r>
                  <a:rPr lang="en-US" sz="2000" b="0" dirty="0">
                    <a:latin typeface="Cambria Math" panose="02040503050406030204" pitchFamily="18" charset="0"/>
                  </a:rPr>
                  <a:t>An example pattern would be </a:t>
                </a:r>
                <a:r>
                  <a:rPr lang="en-US" sz="2000" dirty="0">
                    <a:latin typeface="Cambria Math" panose="02040503050406030204" pitchFamily="18" charset="0"/>
                  </a:rPr>
                  <a:t>seven 14in slices in our roll or </a:t>
                </a:r>
                <a:br>
                  <a:rPr lang="en-US" sz="2000" dirty="0">
                    <a:latin typeface="Cambria Math" panose="02040503050406030204" pitchFamily="18" charset="0"/>
                  </a:rPr>
                </a:br>
                <a:r>
                  <a:rPr lang="en-US" sz="2000" dirty="0">
                    <a:latin typeface="Cambria Math" panose="02040503050406030204" pitchFamily="18" charset="0"/>
                  </a:rPr>
                  <a:t>two 31in cuts and two 14in cuts</a:t>
                </a:r>
              </a:p>
              <a:p>
                <a:r>
                  <a:rPr lang="en-US" sz="2000" b="0" dirty="0">
                    <a:latin typeface="Cambria Math" panose="02040503050406030204" pitchFamily="18" charset="0"/>
                  </a:rPr>
                  <a:t>We can de</a:t>
                </a:r>
                <a:r>
                  <a:rPr lang="en-US" sz="2000" dirty="0">
                    <a:latin typeface="Cambria Math" panose="02040503050406030204" pitchFamily="18" charset="0"/>
                  </a:rPr>
                  <a:t>fine our set of patterns now as </a:t>
                </a:r>
                <a:br>
                  <a:rPr lang="en-US" sz="2000" dirty="0">
                    <a:latin typeface="Cambria Math" panose="02040503050406030204" pitchFamily="18" charset="0"/>
                  </a:rPr>
                </a:br>
                <a14:m>
                  <m:oMath xmlns:m="http://schemas.openxmlformats.org/officeDocument/2006/math">
                    <m:r>
                      <m:rPr>
                        <m:sty m:val="p"/>
                      </m:rPr>
                      <a:rPr lang="en-US" sz="2000" b="0" i="0" smtClean="0">
                        <a:latin typeface="Cambria Math" panose="02040503050406030204" pitchFamily="18" charset="0"/>
                      </a:rPr>
                      <m:t>S</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𝑚</m:t>
                        </m:r>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≥0}</m:t>
                        </m:r>
                      </m:e>
                    </m:nary>
                  </m:oMath>
                </a14:m>
                <a:endParaRPr lang="en-US" sz="2000" b="0" dirty="0">
                  <a:latin typeface="Cambria Math" panose="02040503050406030204" pitchFamily="18" charset="0"/>
                </a:endParaRPr>
              </a:p>
              <a:p>
                <a:r>
                  <a:rPr lang="en-US" sz="2000" dirty="0">
                    <a:latin typeface="Cambria Math" panose="02040503050406030204" pitchFamily="18" charset="0"/>
                  </a:rPr>
                  <a:t>This is a knapsack problem!</a:t>
                </a:r>
                <a:endParaRPr lang="en-US" sz="2000" b="0" dirty="0">
                  <a:latin typeface="Cambria Math" panose="020405030504060302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5F227786-3189-AA9C-E8FE-DFDEBA300BA3}"/>
                  </a:ext>
                </a:extLst>
              </p:cNvPr>
              <p:cNvSpPr>
                <a:spLocks noGrp="1" noRot="1" noChangeAspect="1" noMove="1" noResize="1" noEditPoints="1" noAdjustHandles="1" noChangeArrowheads="1" noChangeShapeType="1" noTextEdit="1"/>
              </p:cNvSpPr>
              <p:nvPr>
                <p:ph idx="1"/>
              </p:nvPr>
            </p:nvSpPr>
            <p:spPr>
              <a:blipFill>
                <a:blip r:embed="rId2"/>
                <a:stretch>
                  <a:fillRect l="-284" t="-785"/>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7689C36F-B964-F2B8-90DA-E1AD00C58F61}"/>
              </a:ext>
            </a:extLst>
          </p:cNvPr>
          <p:cNvGraphicFramePr>
            <a:graphicFrameLocks noGrp="1"/>
          </p:cNvGraphicFramePr>
          <p:nvPr>
            <p:extLst>
              <p:ext uri="{D42A27DB-BD31-4B8C-83A1-F6EECF244321}">
                <p14:modId xmlns:p14="http://schemas.microsoft.com/office/powerpoint/2010/main" val="3353158072"/>
              </p:ext>
            </p:extLst>
          </p:nvPr>
        </p:nvGraphicFramePr>
        <p:xfrm>
          <a:off x="6141357" y="816638"/>
          <a:ext cx="3378200" cy="2119572"/>
        </p:xfrm>
        <a:graphic>
          <a:graphicData uri="http://schemas.openxmlformats.org/drawingml/2006/table">
            <a:tbl>
              <a:tblPr firstRow="1" bandRow="1">
                <a:tableStyleId>{5C22544A-7EE6-4342-B048-85BDC9FD1C3A}</a:tableStyleId>
              </a:tblPr>
              <a:tblGrid>
                <a:gridCol w="1689100">
                  <a:extLst>
                    <a:ext uri="{9D8B030D-6E8A-4147-A177-3AD203B41FA5}">
                      <a16:colId xmlns:a16="http://schemas.microsoft.com/office/drawing/2014/main" val="4261736143"/>
                    </a:ext>
                  </a:extLst>
                </a:gridCol>
                <a:gridCol w="1689100">
                  <a:extLst>
                    <a:ext uri="{9D8B030D-6E8A-4147-A177-3AD203B41FA5}">
                      <a16:colId xmlns:a16="http://schemas.microsoft.com/office/drawing/2014/main" val="1389273793"/>
                    </a:ext>
                  </a:extLst>
                </a:gridCol>
              </a:tblGrid>
              <a:tr h="369873">
                <a:tc>
                  <a:txBody>
                    <a:bodyPr/>
                    <a:lstStyle/>
                    <a:p>
                      <a:r>
                        <a:rPr lang="en-US" dirty="0"/>
                        <a:t>Order Width</a:t>
                      </a:r>
                    </a:p>
                  </a:txBody>
                  <a:tcPr/>
                </a:tc>
                <a:tc>
                  <a:txBody>
                    <a:bodyPr/>
                    <a:lstStyle/>
                    <a:p>
                      <a:r>
                        <a:rPr lang="en-US" dirty="0"/>
                        <a:t>Quantity Ordered</a:t>
                      </a:r>
                    </a:p>
                  </a:txBody>
                  <a:tcPr/>
                </a:tc>
                <a:extLst>
                  <a:ext uri="{0D108BD9-81ED-4DB2-BD59-A6C34878D82A}">
                    <a16:rowId xmlns:a16="http://schemas.microsoft.com/office/drawing/2014/main" val="2239068337"/>
                  </a:ext>
                </a:extLst>
              </a:tr>
              <a:tr h="369873">
                <a:tc>
                  <a:txBody>
                    <a:bodyPr/>
                    <a:lstStyle/>
                    <a:p>
                      <a:r>
                        <a:rPr lang="en-US" dirty="0"/>
                        <a:t>14</a:t>
                      </a:r>
                    </a:p>
                  </a:txBody>
                  <a:tcPr/>
                </a:tc>
                <a:tc>
                  <a:txBody>
                    <a:bodyPr/>
                    <a:lstStyle/>
                    <a:p>
                      <a:r>
                        <a:rPr lang="en-US" dirty="0"/>
                        <a:t>211</a:t>
                      </a:r>
                    </a:p>
                  </a:txBody>
                  <a:tcPr/>
                </a:tc>
                <a:extLst>
                  <a:ext uri="{0D108BD9-81ED-4DB2-BD59-A6C34878D82A}">
                    <a16:rowId xmlns:a16="http://schemas.microsoft.com/office/drawing/2014/main" val="3673511846"/>
                  </a:ext>
                </a:extLst>
              </a:tr>
              <a:tr h="369873">
                <a:tc>
                  <a:txBody>
                    <a:bodyPr/>
                    <a:lstStyle/>
                    <a:p>
                      <a:r>
                        <a:rPr lang="en-US" dirty="0"/>
                        <a:t>31</a:t>
                      </a:r>
                    </a:p>
                  </a:txBody>
                  <a:tcPr/>
                </a:tc>
                <a:tc>
                  <a:txBody>
                    <a:bodyPr/>
                    <a:lstStyle/>
                    <a:p>
                      <a:r>
                        <a:rPr lang="en-US" dirty="0"/>
                        <a:t>395</a:t>
                      </a:r>
                    </a:p>
                  </a:txBody>
                  <a:tcPr/>
                </a:tc>
                <a:extLst>
                  <a:ext uri="{0D108BD9-81ED-4DB2-BD59-A6C34878D82A}">
                    <a16:rowId xmlns:a16="http://schemas.microsoft.com/office/drawing/2014/main" val="45560841"/>
                  </a:ext>
                </a:extLst>
              </a:tr>
              <a:tr h="369873">
                <a:tc>
                  <a:txBody>
                    <a:bodyPr/>
                    <a:lstStyle/>
                    <a:p>
                      <a:r>
                        <a:rPr lang="en-US" dirty="0"/>
                        <a:t>36</a:t>
                      </a:r>
                    </a:p>
                  </a:txBody>
                  <a:tcPr/>
                </a:tc>
                <a:tc>
                  <a:txBody>
                    <a:bodyPr/>
                    <a:lstStyle/>
                    <a:p>
                      <a:r>
                        <a:rPr lang="en-US" dirty="0"/>
                        <a:t>610</a:t>
                      </a:r>
                    </a:p>
                  </a:txBody>
                  <a:tcPr/>
                </a:tc>
                <a:extLst>
                  <a:ext uri="{0D108BD9-81ED-4DB2-BD59-A6C34878D82A}">
                    <a16:rowId xmlns:a16="http://schemas.microsoft.com/office/drawing/2014/main" val="1190400803"/>
                  </a:ext>
                </a:extLst>
              </a:tr>
              <a:tr h="369873">
                <a:tc>
                  <a:txBody>
                    <a:bodyPr/>
                    <a:lstStyle/>
                    <a:p>
                      <a:r>
                        <a:rPr lang="en-US" dirty="0"/>
                        <a:t>45</a:t>
                      </a:r>
                    </a:p>
                  </a:txBody>
                  <a:tcPr/>
                </a:tc>
                <a:tc>
                  <a:txBody>
                    <a:bodyPr/>
                    <a:lstStyle/>
                    <a:p>
                      <a:r>
                        <a:rPr lang="en-US" dirty="0"/>
                        <a:t>97</a:t>
                      </a:r>
                    </a:p>
                  </a:txBody>
                  <a:tcPr/>
                </a:tc>
                <a:extLst>
                  <a:ext uri="{0D108BD9-81ED-4DB2-BD59-A6C34878D82A}">
                    <a16:rowId xmlns:a16="http://schemas.microsoft.com/office/drawing/2014/main" val="2112453792"/>
                  </a:ext>
                </a:extLst>
              </a:tr>
            </a:tbl>
          </a:graphicData>
        </a:graphic>
      </p:graphicFrame>
    </p:spTree>
    <p:extLst>
      <p:ext uri="{BB962C8B-B14F-4D97-AF65-F5344CB8AC3E}">
        <p14:creationId xmlns:p14="http://schemas.microsoft.com/office/powerpoint/2010/main" val="423680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99B1-0855-E13E-8AF9-7DF25627C7FE}"/>
              </a:ext>
            </a:extLst>
          </p:cNvPr>
          <p:cNvSpPr>
            <a:spLocks noGrp="1"/>
          </p:cNvSpPr>
          <p:nvPr>
            <p:ph type="title"/>
          </p:nvPr>
        </p:nvSpPr>
        <p:spPr/>
        <p:txBody>
          <a:bodyPr/>
          <a:lstStyle/>
          <a:p>
            <a:r>
              <a:rPr lang="en-US" dirty="0"/>
              <a:t>Alternative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B5536C-2D98-6524-28F7-F8DD20D361CE}"/>
                  </a:ext>
                </a:extLst>
              </p:cNvPr>
              <p:cNvSpPr>
                <a:spLocks noGrp="1"/>
              </p:cNvSpPr>
              <p:nvPr>
                <p:ph idx="1"/>
              </p:nvPr>
            </p:nvSpPr>
            <p:spPr/>
            <p:txBody>
              <a:bodyPr/>
              <a:lstStyle/>
              <a:p>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𝑠𝑒𝑡</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𝑝𝑎𝑡𝑡𝑒𝑟𝑛𝑠</m:t>
                    </m:r>
                  </m:oMath>
                </a14:m>
                <a:endParaRPr lang="en-US" sz="2800" b="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𝑛𝑢𝑚𝑏𝑒𝑟</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𝑟𝑜𝑙𝑙𝑠</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𝑤𝑖𝑑𝑡h</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 </m:t>
                    </m:r>
                    <m:r>
                      <a:rPr lang="en-US" sz="2800" b="0" i="1" smtClean="0">
                        <a:latin typeface="Cambria Math" panose="02040503050406030204" pitchFamily="18" charset="0"/>
                      </a:rPr>
                      <m:t>𝑐𝑢𝑡</m:t>
                    </m:r>
                    <m:r>
                      <a:rPr lang="en-US" sz="2800" b="0" i="1" smtClean="0">
                        <a:latin typeface="Cambria Math" panose="02040503050406030204" pitchFamily="18" charset="0"/>
                      </a:rPr>
                      <m:t> </m:t>
                    </m:r>
                    <m:r>
                      <a:rPr lang="en-US" sz="2800" b="0" i="1" smtClean="0">
                        <a:latin typeface="Cambria Math" panose="02040503050406030204" pitchFamily="18" charset="0"/>
                      </a:rPr>
                      <m:t>𝑖𝑛</m:t>
                    </m:r>
                    <m:r>
                      <a:rPr lang="en-US" sz="2800" b="0" i="1" smtClean="0">
                        <a:latin typeface="Cambria Math" panose="02040503050406030204" pitchFamily="18" charset="0"/>
                      </a:rPr>
                      <m:t> </m:t>
                    </m:r>
                    <m:r>
                      <a:rPr lang="en-US" sz="2800" b="0" i="1" smtClean="0">
                        <a:latin typeface="Cambria Math" panose="02040503050406030204" pitchFamily="18" charset="0"/>
                      </a:rPr>
                      <m:t>𝑝𝑎𝑡𝑡𝑒𝑟𝑛</m:t>
                    </m:r>
                    <m:r>
                      <a:rPr lang="en-US" sz="2800" b="0" i="1" smtClean="0">
                        <a:latin typeface="Cambria Math" panose="02040503050406030204" pitchFamily="18" charset="0"/>
                      </a:rPr>
                      <m:t> </m:t>
                    </m:r>
                    <m:r>
                      <a:rPr lang="en-US" sz="2800" b="0" i="1" smtClean="0">
                        <a:latin typeface="Cambria Math" panose="02040503050406030204" pitchFamily="18" charset="0"/>
                      </a:rPr>
                      <m:t>𝑠</m:t>
                    </m:r>
                  </m:oMath>
                </a14:m>
                <a:endParaRPr lang="en-US" sz="2800" b="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𝑑𝑒𝑚𝑎𝑛𝑑</m:t>
                    </m:r>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𝑜𝑟𝑑𝑒𝑟</m:t>
                    </m:r>
                    <m:r>
                      <a:rPr lang="en-US" sz="2800" b="0" i="1" smtClean="0">
                        <a:latin typeface="Cambria Math" panose="02040503050406030204" pitchFamily="18" charset="0"/>
                      </a:rPr>
                      <m:t> </m:t>
                    </m:r>
                    <m:r>
                      <a:rPr lang="en-US" sz="2800" b="0" i="1" smtClean="0">
                        <a:latin typeface="Cambria Math" panose="02040503050406030204" pitchFamily="18" charset="0"/>
                      </a:rPr>
                      <m:t>𝑤𝑖𝑑𝑡h</m:t>
                    </m:r>
                    <m:r>
                      <a:rPr lang="en-US" sz="2800" b="0" i="1" smtClean="0">
                        <a:latin typeface="Cambria Math" panose="02040503050406030204" pitchFamily="18" charset="0"/>
                      </a:rPr>
                      <m:t> </m:t>
                    </m:r>
                    <m:r>
                      <a:rPr lang="en-US" sz="2800" b="0" i="1" smtClean="0">
                        <a:latin typeface="Cambria Math" panose="02040503050406030204" pitchFamily="18" charset="0"/>
                      </a:rPr>
                      <m:t>𝑖</m:t>
                    </m:r>
                  </m:oMath>
                </a14:m>
                <a:endParaRPr lang="en-US" sz="2800" b="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𝑠</m:t>
                        </m:r>
                      </m:sub>
                    </m:sSub>
                    <m:r>
                      <a:rPr lang="en-US" sz="2800" b="0" i="1" smtClean="0">
                        <a:latin typeface="Cambria Math" panose="02040503050406030204" pitchFamily="18" charset="0"/>
                      </a:rPr>
                      <m:t>=</m:t>
                    </m:r>
                    <m:r>
                      <a:rPr lang="en-US" sz="2800" b="0" i="1" smtClean="0">
                        <a:latin typeface="Cambria Math" panose="02040503050406030204" pitchFamily="18" charset="0"/>
                      </a:rPr>
                      <m:t>𝑛𝑢𝑚𝑏𝑒𝑟</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𝑟𝑜𝑙𝑙𝑠</m:t>
                    </m:r>
                    <m:r>
                      <a:rPr lang="en-US" sz="2800" b="0" i="1" smtClean="0">
                        <a:latin typeface="Cambria Math" panose="02040503050406030204" pitchFamily="18" charset="0"/>
                      </a:rPr>
                      <m:t> </m:t>
                    </m:r>
                    <m:r>
                      <a:rPr lang="en-US" sz="2800" b="0" i="1" smtClean="0">
                        <a:latin typeface="Cambria Math" panose="02040503050406030204" pitchFamily="18" charset="0"/>
                      </a:rPr>
                      <m:t>𝑐𝑢𝑡</m:t>
                    </m:r>
                    <m:r>
                      <a:rPr lang="en-US" sz="2800" b="0" i="1" smtClean="0">
                        <a:latin typeface="Cambria Math" panose="02040503050406030204" pitchFamily="18" charset="0"/>
                      </a:rPr>
                      <m:t> </m:t>
                    </m:r>
                    <m:r>
                      <a:rPr lang="en-US" sz="2800" b="0" i="1" smtClean="0">
                        <a:latin typeface="Cambria Math" panose="02040503050406030204" pitchFamily="18" charset="0"/>
                      </a:rPr>
                      <m:t>𝑢𝑠𝑖𝑛𝑔</m:t>
                    </m:r>
                    <m:r>
                      <a:rPr lang="en-US" sz="2800" b="0" i="1" smtClean="0">
                        <a:latin typeface="Cambria Math" panose="02040503050406030204" pitchFamily="18" charset="0"/>
                      </a:rPr>
                      <m:t> </m:t>
                    </m:r>
                    <m:r>
                      <a:rPr lang="en-US" sz="2800" b="0" i="1" smtClean="0">
                        <a:latin typeface="Cambria Math" panose="02040503050406030204" pitchFamily="18" charset="0"/>
                      </a:rPr>
                      <m:t>𝑝𝑎𝑡𝑡𝑒𝑟𝑛</m:t>
                    </m:r>
                    <m:r>
                      <a:rPr lang="en-US" sz="2800" b="0" i="1" smtClean="0">
                        <a:latin typeface="Cambria Math" panose="02040503050406030204" pitchFamily="18" charset="0"/>
                      </a:rPr>
                      <m:t> </m:t>
                    </m:r>
                    <m:r>
                      <a:rPr lang="en-US" sz="2800" b="0" i="1" smtClean="0">
                        <a:latin typeface="Cambria Math" panose="02040503050406030204" pitchFamily="18" charset="0"/>
                      </a:rPr>
                      <m:t>𝑠</m:t>
                    </m:r>
                  </m:oMath>
                </a14:m>
                <a:endParaRPr lang="en-US" sz="2800" b="0" dirty="0"/>
              </a:p>
              <a:p>
                <a:endParaRPr lang="en-US" dirty="0"/>
              </a:p>
            </p:txBody>
          </p:sp>
        </mc:Choice>
        <mc:Fallback>
          <p:sp>
            <p:nvSpPr>
              <p:cNvPr id="3" name="Content Placeholder 2">
                <a:extLst>
                  <a:ext uri="{FF2B5EF4-FFF2-40B4-BE49-F238E27FC236}">
                    <a16:creationId xmlns:a16="http://schemas.microsoft.com/office/drawing/2014/main" id="{03B5536C-2D98-6524-28F7-F8DD20D361C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504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4A59-DB53-56CF-6807-BE5CA1D7ADE9}"/>
              </a:ext>
            </a:extLst>
          </p:cNvPr>
          <p:cNvSpPr>
            <a:spLocks noGrp="1"/>
          </p:cNvSpPr>
          <p:nvPr>
            <p:ph type="title"/>
          </p:nvPr>
        </p:nvSpPr>
        <p:spPr/>
        <p:txBody>
          <a:bodyPr/>
          <a:lstStyle/>
          <a:p>
            <a:r>
              <a:rPr lang="en-US" dirty="0"/>
              <a:t>Alternative formulation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2872D4-EC1D-C928-D6F6-55B17552E2EC}"/>
                  </a:ext>
                </a:extLst>
              </p:cNvPr>
              <p:cNvSpPr>
                <a:spLocks noGrp="1"/>
              </p:cNvSpPr>
              <p:nvPr>
                <p:ph idx="1"/>
              </p:nvPr>
            </p:nvSpPr>
            <p:spPr/>
            <p:txBody>
              <a:bodyPr>
                <a:normAutofit/>
              </a:bodyPr>
              <a:lstStyle/>
              <a:p>
                <a:pPr marL="0" indent="0">
                  <a:buNone/>
                </a:pPr>
                <a:endParaRPr lang="en-US" sz="3200" b="0" i="1" dirty="0">
                  <a:latin typeface="Cambria Math" panose="02040503050406030204" pitchFamily="18" charset="0"/>
                </a:endParaRPr>
              </a:p>
              <a:p>
                <a:pPr marL="0" indent="0">
                  <a:buNone/>
                </a:pPr>
                <a:endParaRPr lang="en-US" sz="32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min</m:t>
                          </m:r>
                        </m:fName>
                        <m:e>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𝑠</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𝑆</m:t>
                              </m: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𝑠</m:t>
                                  </m:r>
                                </m:sub>
                              </m:sSub>
                            </m:e>
                          </m:nary>
                        </m:e>
                      </m:func>
                    </m:oMath>
                  </m:oMathPara>
                </a14:m>
                <a:br>
                  <a:rPr lang="en-US" sz="3200" b="0" i="1" dirty="0">
                    <a:latin typeface="Cambria Math" panose="02040503050406030204" pitchFamily="18" charset="0"/>
                  </a:rPr>
                </a:br>
                <a14:m>
                  <m:oMath xmlns:m="http://schemas.openxmlformats.org/officeDocument/2006/math">
                    <m:r>
                      <a:rPr lang="en-US" sz="2800" b="0" i="1" smtClean="0">
                        <a:latin typeface="Cambria Math" panose="02040503050406030204" pitchFamily="18" charset="0"/>
                      </a:rPr>
                      <m:t>𝑠𝑢𝑏𝑗𝑒𝑐𝑡</m:t>
                    </m:r>
                    <m:r>
                      <a:rPr lang="en-US" sz="2800" b="0" i="1" smtClean="0">
                        <a:latin typeface="Cambria Math" panose="02040503050406030204" pitchFamily="18" charset="0"/>
                      </a:rPr>
                      <m:t> </m:t>
                    </m:r>
                    <m:r>
                      <a:rPr lang="en-US" sz="2800" b="0" i="1" smtClean="0">
                        <a:latin typeface="Cambria Math" panose="02040503050406030204" pitchFamily="18" charset="0"/>
                      </a:rPr>
                      <m:t>𝑡𝑜</m:t>
                    </m:r>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𝑠</m:t>
                            </m:r>
                          </m:e>
                          <m:sub>
                            <m:r>
                              <a:rPr lang="en-US" sz="2800" b="0" i="1" smtClean="0">
                                <a:latin typeface="Cambria Math" panose="02040503050406030204" pitchFamily="18" charset="0"/>
                                <a:ea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𝑠</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e>
                    </m:nary>
                  </m:oMath>
                </a14:m>
                <a:r>
                  <a:rPr lang="en-US" sz="2800" b="0" i="1" dirty="0">
                    <a:latin typeface="Cambria Math" panose="02040503050406030204" pitchFamily="18" charset="0"/>
                    <a:ea typeface="Cambria Math" panose="02040503050406030204" pitchFamily="18" charset="0"/>
                  </a:rPr>
                  <a:t>,…,m</a:t>
                </a:r>
                <a:br>
                  <a:rPr lang="en-US" sz="2800" b="0" i="1" dirty="0">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ℤ</m:t>
                          </m:r>
                        </m:e>
                        <m:sup>
                          <m:r>
                            <a:rPr lang="en-US" sz="2800" b="0" i="1" smtClean="0">
                              <a:latin typeface="Cambria Math" panose="02040503050406030204" pitchFamily="18" charset="0"/>
                              <a:ea typeface="Cambria Math" panose="02040503050406030204" pitchFamily="18" charset="0"/>
                            </a:rPr>
                            <m:t>+</m:t>
                          </m:r>
                        </m:sup>
                      </m:sSup>
                    </m:oMath>
                  </m:oMathPara>
                </a14:m>
                <a:endParaRPr lang="en-US" sz="2800" dirty="0"/>
              </a:p>
              <a:p>
                <a:endParaRPr lang="en-US" dirty="0"/>
              </a:p>
            </p:txBody>
          </p:sp>
        </mc:Choice>
        <mc:Fallback>
          <p:sp>
            <p:nvSpPr>
              <p:cNvPr id="3" name="Content Placeholder 2">
                <a:extLst>
                  <a:ext uri="{FF2B5EF4-FFF2-40B4-BE49-F238E27FC236}">
                    <a16:creationId xmlns:a16="http://schemas.microsoft.com/office/drawing/2014/main" id="{042872D4-EC1D-C928-D6F6-55B17552E2E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5B00348-D376-8BAE-8EFF-F831EA973BFE}"/>
                  </a:ext>
                </a:extLst>
              </p:cNvPr>
              <p:cNvSpPr txBox="1"/>
              <p:nvPr/>
            </p:nvSpPr>
            <p:spPr>
              <a:xfrm>
                <a:off x="4131129" y="2160589"/>
                <a:ext cx="5529943" cy="152195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𝑠𝑒𝑡</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𝑝𝑎𝑡𝑡𝑒𝑟𝑛𝑠</m:t>
                    </m:r>
                  </m:oMath>
                </a14:m>
                <a:endParaRPr lang="en-US" sz="1800" b="0" dirty="0"/>
              </a:p>
              <a:p>
                <a:pPr marL="285750" indent="-285750">
                  <a:buFont typeface="Arial" panose="020B0604020202020204" pitchFamily="34" charset="0"/>
                  <a:buChar cha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𝑛𝑢𝑚𝑏𝑒𝑟</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𝑟𝑜𝑙𝑙𝑠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𝑤𝑖𝑑𝑡h</m:t>
                    </m:r>
                    <m:r>
                      <a:rPr lang="en-US" sz="1800" b="0" i="1" smtClean="0">
                        <a:latin typeface="Cambria Math" panose="02040503050406030204" pitchFamily="18" charset="0"/>
                      </a:rPr>
                      <m:t> </m:t>
                    </m:r>
                    <m:r>
                      <a:rPr lang="en-US" sz="1800" b="0" i="1" smtClean="0">
                        <a:latin typeface="Cambria Math" panose="02040503050406030204" pitchFamily="18" charset="0"/>
                      </a:rPr>
                      <m:t>𝑖</m:t>
                    </m:r>
                    <m:r>
                      <a:rPr lang="en-US" sz="1800" b="0" i="1" smtClean="0">
                        <a:latin typeface="Cambria Math" panose="02040503050406030204" pitchFamily="18" charset="0"/>
                      </a:rPr>
                      <m:t> </m:t>
                    </m:r>
                    <m:r>
                      <a:rPr lang="en-US" sz="1800" b="0" i="1" smtClean="0">
                        <a:latin typeface="Cambria Math" panose="02040503050406030204" pitchFamily="18" charset="0"/>
                      </a:rPr>
                      <m:t>𝑐𝑢𝑡</m:t>
                    </m:r>
                    <m:r>
                      <a:rPr lang="en-US" sz="1800" b="0" i="1" smtClean="0">
                        <a:latin typeface="Cambria Math" panose="02040503050406030204" pitchFamily="18" charset="0"/>
                      </a:rPr>
                      <m:t> </m:t>
                    </m:r>
                    <m:r>
                      <a:rPr lang="en-US" sz="1800" b="0" i="1" smtClean="0">
                        <a:latin typeface="Cambria Math" panose="02040503050406030204" pitchFamily="18" charset="0"/>
                      </a:rPr>
                      <m:t>𝑖𝑛</m:t>
                    </m:r>
                    <m:r>
                      <a:rPr lang="en-US" sz="1800" b="0" i="1" smtClean="0">
                        <a:latin typeface="Cambria Math" panose="02040503050406030204" pitchFamily="18" charset="0"/>
                      </a:rPr>
                      <m:t> </m:t>
                    </m:r>
                    <m:r>
                      <a:rPr lang="en-US" sz="1800" b="0" i="1" smtClean="0">
                        <a:latin typeface="Cambria Math" panose="02040503050406030204" pitchFamily="18" charset="0"/>
                      </a:rPr>
                      <m:t>𝑝𝑎𝑡𝑡𝑒𝑟𝑛</m:t>
                    </m:r>
                    <m:r>
                      <a:rPr lang="en-US" sz="1800" b="0" i="1" smtClean="0">
                        <a:latin typeface="Cambria Math" panose="02040503050406030204" pitchFamily="18" charset="0"/>
                      </a:rPr>
                      <m:t> </m:t>
                    </m:r>
                    <m:r>
                      <a:rPr lang="en-US" sz="1800" b="0" i="1" smtClean="0">
                        <a:latin typeface="Cambria Math" panose="02040503050406030204" pitchFamily="18" charset="0"/>
                      </a:rPr>
                      <m:t>𝑠</m:t>
                    </m:r>
                  </m:oMath>
                </a14:m>
                <a:endParaRPr lang="en-US" sz="1800" b="0" dirty="0"/>
              </a:p>
              <a:p>
                <a:pPr marL="285750" indent="-285750">
                  <a:buFont typeface="Arial" panose="020B0604020202020204" pitchFamily="34" charset="0"/>
                  <a:buChar cha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𝑟𝑜𝑙𝑙𝑠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𝑤𝑖𝑑𝑡h</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𝑊</m:t>
                    </m:r>
                  </m:oMath>
                </a14:m>
                <a:endParaRPr lang="en-US" sz="1800"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𝑠</m:t>
                        </m:r>
                      </m:sub>
                    </m:sSub>
                    <m:r>
                      <a:rPr lang="en-US" sz="1800" b="0" i="1" smtClean="0">
                        <a:latin typeface="Cambria Math" panose="02040503050406030204" pitchFamily="18" charset="0"/>
                      </a:rPr>
                      <m:t>=</m:t>
                    </m:r>
                    <m:r>
                      <a:rPr lang="en-US" sz="1800" b="0" i="1" smtClean="0">
                        <a:latin typeface="Cambria Math" panose="02040503050406030204" pitchFamily="18" charset="0"/>
                      </a:rPr>
                      <m:t>𝑛𝑢𝑚𝑏𝑒𝑟</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𝑟𝑜𝑙𝑙𝑠</m:t>
                    </m:r>
                    <m:r>
                      <a:rPr lang="en-US" sz="1800" b="0" i="1" smtClean="0">
                        <a:latin typeface="Cambria Math" panose="02040503050406030204" pitchFamily="18" charset="0"/>
                      </a:rPr>
                      <m:t> </m:t>
                    </m:r>
                    <m:r>
                      <a:rPr lang="en-US" sz="1800" b="0" i="1" smtClean="0">
                        <a:latin typeface="Cambria Math" panose="02040503050406030204" pitchFamily="18" charset="0"/>
                      </a:rPr>
                      <m:t>𝑐𝑢𝑡</m:t>
                    </m:r>
                    <m:r>
                      <a:rPr lang="en-US" sz="1800" b="0" i="1" smtClean="0">
                        <a:latin typeface="Cambria Math" panose="02040503050406030204" pitchFamily="18" charset="0"/>
                      </a:rPr>
                      <m:t> </m:t>
                    </m:r>
                    <m:r>
                      <a:rPr lang="en-US" sz="1800" b="0" i="1" smtClean="0">
                        <a:latin typeface="Cambria Math" panose="02040503050406030204" pitchFamily="18" charset="0"/>
                      </a:rPr>
                      <m:t>𝑢𝑠𝑖𝑛𝑔</m:t>
                    </m:r>
                    <m:r>
                      <a:rPr lang="en-US" sz="1800" b="0" i="1" smtClean="0">
                        <a:latin typeface="Cambria Math" panose="02040503050406030204" pitchFamily="18" charset="0"/>
                      </a:rPr>
                      <m:t> </m:t>
                    </m:r>
                    <m:r>
                      <a:rPr lang="en-US" sz="1800" b="0" i="1" smtClean="0">
                        <a:latin typeface="Cambria Math" panose="02040503050406030204" pitchFamily="18" charset="0"/>
                      </a:rPr>
                      <m:t>𝑝𝑎𝑡𝑡𝑒𝑟𝑛</m:t>
                    </m:r>
                    <m:r>
                      <a:rPr lang="en-US" sz="1800" b="0" i="1" smtClean="0">
                        <a:latin typeface="Cambria Math" panose="02040503050406030204" pitchFamily="18" charset="0"/>
                      </a:rPr>
                      <m:t> </m:t>
                    </m:r>
                    <m:r>
                      <a:rPr lang="en-US" sz="1800" b="0" i="1" smtClean="0">
                        <a:latin typeface="Cambria Math" panose="02040503050406030204" pitchFamily="18" charset="0"/>
                      </a:rPr>
                      <m:t>𝑠</m:t>
                    </m:r>
                  </m:oMath>
                </a14:m>
                <a:endParaRPr lang="en-US" sz="1800" b="0" dirty="0"/>
              </a:p>
              <a:p>
                <a:endParaRPr lang="en-US" dirty="0"/>
              </a:p>
            </p:txBody>
          </p:sp>
        </mc:Choice>
        <mc:Fallback>
          <p:sp>
            <p:nvSpPr>
              <p:cNvPr id="4" name="TextBox 3">
                <a:extLst>
                  <a:ext uri="{FF2B5EF4-FFF2-40B4-BE49-F238E27FC236}">
                    <a16:creationId xmlns:a16="http://schemas.microsoft.com/office/drawing/2014/main" id="{B5B00348-D376-8BAE-8EFF-F831EA973BFE}"/>
                  </a:ext>
                </a:extLst>
              </p:cNvPr>
              <p:cNvSpPr txBox="1">
                <a:spLocks noRot="1" noChangeAspect="1" noMove="1" noResize="1" noEditPoints="1" noAdjustHandles="1" noChangeArrowheads="1" noChangeShapeType="1" noTextEdit="1"/>
              </p:cNvSpPr>
              <p:nvPr/>
            </p:nvSpPr>
            <p:spPr>
              <a:xfrm>
                <a:off x="4131129" y="2160589"/>
                <a:ext cx="5529943" cy="1521955"/>
              </a:xfrm>
              <a:prstGeom prst="rect">
                <a:avLst/>
              </a:prstGeom>
              <a:blipFill>
                <a:blip r:embed="rId3"/>
                <a:stretch>
                  <a:fillRect l="-772" t="-400"/>
                </a:stretch>
              </a:blipFill>
            </p:spPr>
            <p:txBody>
              <a:bodyPr/>
              <a:lstStyle/>
              <a:p>
                <a:r>
                  <a:rPr lang="en-US">
                    <a:noFill/>
                  </a:rPr>
                  <a:t> </a:t>
                </a:r>
              </a:p>
            </p:txBody>
          </p:sp>
        </mc:Fallback>
      </mc:AlternateContent>
    </p:spTree>
    <p:extLst>
      <p:ext uri="{BB962C8B-B14F-4D97-AF65-F5344CB8AC3E}">
        <p14:creationId xmlns:p14="http://schemas.microsoft.com/office/powerpoint/2010/main" val="74705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B803-6CBD-7ACB-6654-47666163992E}"/>
              </a:ext>
            </a:extLst>
          </p:cNvPr>
          <p:cNvSpPr>
            <a:spLocks noGrp="1"/>
          </p:cNvSpPr>
          <p:nvPr>
            <p:ph type="title"/>
          </p:nvPr>
        </p:nvSpPr>
        <p:spPr/>
        <p:txBody>
          <a:bodyPr/>
          <a:lstStyle/>
          <a:p>
            <a:r>
              <a:rPr lang="en-US" dirty="0"/>
              <a:t>Gilmore and </a:t>
            </a:r>
            <a:r>
              <a:rPr lang="en-US" dirty="0" err="1"/>
              <a:t>Gomory</a:t>
            </a:r>
            <a:endParaRPr lang="en-US" dirty="0"/>
          </a:p>
        </p:txBody>
      </p:sp>
      <p:sp>
        <p:nvSpPr>
          <p:cNvPr id="3" name="Content Placeholder 2">
            <a:extLst>
              <a:ext uri="{FF2B5EF4-FFF2-40B4-BE49-F238E27FC236}">
                <a16:creationId xmlns:a16="http://schemas.microsoft.com/office/drawing/2014/main" id="{B248703F-8F26-B29D-6FDF-8532DFE7B470}"/>
              </a:ext>
            </a:extLst>
          </p:cNvPr>
          <p:cNvSpPr>
            <a:spLocks noGrp="1"/>
          </p:cNvSpPr>
          <p:nvPr>
            <p:ph idx="1"/>
          </p:nvPr>
        </p:nvSpPr>
        <p:spPr/>
        <p:txBody>
          <a:bodyPr>
            <a:normAutofit/>
          </a:bodyPr>
          <a:lstStyle/>
          <a:p>
            <a:r>
              <a:rPr lang="en-US" dirty="0"/>
              <a:t>We are going to need two linear programs!</a:t>
            </a:r>
          </a:p>
          <a:p>
            <a:pPr lvl="1"/>
            <a:r>
              <a:rPr lang="en-US" dirty="0"/>
              <a:t>We find the minimal number of rolls that need to be cut given a set of patterns</a:t>
            </a:r>
          </a:p>
          <a:p>
            <a:pPr lvl="1"/>
            <a:r>
              <a:rPr lang="en-US" dirty="0"/>
              <a:t>We generate new patterns that reduce the number of rolls used or tell us there is no more patterns</a:t>
            </a:r>
          </a:p>
          <a:p>
            <a:r>
              <a:rPr lang="en-US" dirty="0"/>
              <a:t>We will alternate solving these two problems repeatedly until no new patterns exist</a:t>
            </a:r>
          </a:p>
          <a:p>
            <a:pPr marL="457200" lvl="1" indent="0">
              <a:buNone/>
            </a:pPr>
            <a:br>
              <a:rPr lang="en-US" dirty="0"/>
            </a:br>
            <a:endParaRPr lang="en-US" dirty="0"/>
          </a:p>
          <a:p>
            <a:pPr marL="457200" lvl="1" indent="0">
              <a:buNone/>
            </a:pPr>
            <a:endParaRPr lang="en-US" dirty="0"/>
          </a:p>
        </p:txBody>
      </p:sp>
    </p:spTree>
    <p:extLst>
      <p:ext uri="{BB962C8B-B14F-4D97-AF65-F5344CB8AC3E}">
        <p14:creationId xmlns:p14="http://schemas.microsoft.com/office/powerpoint/2010/main" val="3793524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1727</TotalTime>
  <Words>1780</Words>
  <Application>Microsoft Office PowerPoint</Application>
  <PresentationFormat>Widescreen</PresentationFormat>
  <Paragraphs>218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 Math</vt:lpstr>
      <vt:lpstr>Courier New</vt:lpstr>
      <vt:lpstr>Trebuchet MS</vt:lpstr>
      <vt:lpstr>Wingdings 3</vt:lpstr>
      <vt:lpstr>Facet</vt:lpstr>
      <vt:lpstr>Cutting Stock using Python and AMPL</vt:lpstr>
      <vt:lpstr>What is the cutting stock problem?</vt:lpstr>
      <vt:lpstr>Mathematical Formulation</vt:lpstr>
      <vt:lpstr>Mathematical Formulation cont’d</vt:lpstr>
      <vt:lpstr>Problems with the formulation</vt:lpstr>
      <vt:lpstr>A New Approach</vt:lpstr>
      <vt:lpstr>Alternative formulation</vt:lpstr>
      <vt:lpstr>Alternative formulation cont’d</vt:lpstr>
      <vt:lpstr>Gilmore and Gomory</vt:lpstr>
      <vt:lpstr>3 different ways to solve!</vt:lpstr>
      <vt:lpstr>PowerPoint Presentation</vt:lpstr>
      <vt:lpstr>Solution using AMPL</vt:lpstr>
      <vt:lpstr>Python</vt:lpstr>
      <vt:lpstr>Python calling AMPL</vt:lpstr>
      <vt:lpstr>Conclusion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Cutting Stock using Python and AMPL</dc:title>
  <dc:creator>Nicholas Crawford</dc:creator>
  <cp:lastModifiedBy>Nicholas Crawford</cp:lastModifiedBy>
  <cp:revision>1</cp:revision>
  <dcterms:created xsi:type="dcterms:W3CDTF">2023-03-13T13:16:25Z</dcterms:created>
  <dcterms:modified xsi:type="dcterms:W3CDTF">2023-03-14T18:20:24Z</dcterms:modified>
</cp:coreProperties>
</file>