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0" r:id="rId7"/>
    <p:sldId id="317" r:id="rId8"/>
    <p:sldId id="311" r:id="rId9"/>
    <p:sldId id="318" r:id="rId10"/>
    <p:sldId id="340" r:id="rId11"/>
    <p:sldId id="319" r:id="rId12"/>
    <p:sldId id="312" r:id="rId13"/>
    <p:sldId id="320" r:id="rId14"/>
    <p:sldId id="321" r:id="rId15"/>
    <p:sldId id="322" r:id="rId16"/>
    <p:sldId id="323" r:id="rId17"/>
    <p:sldId id="325" r:id="rId18"/>
    <p:sldId id="337" r:id="rId19"/>
    <p:sldId id="327" r:id="rId20"/>
    <p:sldId id="313" r:id="rId21"/>
    <p:sldId id="328" r:id="rId22"/>
    <p:sldId id="332" r:id="rId23"/>
    <p:sldId id="330" r:id="rId24"/>
    <p:sldId id="331" r:id="rId25"/>
    <p:sldId id="333" r:id="rId26"/>
    <p:sldId id="334" r:id="rId27"/>
    <p:sldId id="335" r:id="rId28"/>
    <p:sldId id="336" r:id="rId29"/>
    <p:sldId id="314" r:id="rId30"/>
    <p:sldId id="338" r:id="rId31"/>
    <p:sldId id="341" r:id="rId32"/>
    <p:sldId id="315" r:id="rId33"/>
    <p:sldId id="316" r:id="rId34"/>
    <p:sldId id="33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18T11:54:58.544" idx="1">
    <p:pos x="5224" y="3709"/>
    <p:text>(if the CPU is the computer in the computer, an in-circuit emulator is the computer in the computer in the computer...)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04/03/2024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04/03/2024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04/03/2024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04/03/2024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04/03/2024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04/03/2024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04/03/2024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04/03/2024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04/03/2024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04/03/2024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product/DP83825I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aulStoffregen/CoreMark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dp8online.com/osi/floppytest_v1.04u.zi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microcorelabs7698/featured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traight-Breakaway-Connector-Raspberry-Breadboard/dp/B0BJ6QJS28/ref=sr_1_3?crid=I1MQUX53625E&amp;dib=eyJ2IjoiMSJ9.NwdV6SNq1pwGTLSTxYL58DeCgMctyZaiZuCuKe_mQtd1wX76pcEOzgTv0BPioAb-48sFdpFTmZ4eSNqdvZwZVOihDBsHaEBLKdVY6GlgwoMlS3AVNm4C-ArzTLIsG-nHYfmv1sTON32jO_csydBMHKKaiKhNTiZANa4F7YI8QaLTCXAUgJ1D2uqcFf6ASiBs7T3l69quqC0PnP7OUskEoi7jXh-pXBetAKveJtZ-nik.oUFSEMtTswveXrDifwMS7G8f6V0qNNXzFwhWODeD1_Q&amp;dib_tag=se&amp;keywords=40%2Bpin%2Bheader%2Bmale%2Bmachine%2Bpin%2Be-simpo&amp;qid=1710783081&amp;sprefix=40%2Bpin%2Bheader%2Bmale%2Bmachine%2Bpin%2Be-simpo%2Caps%2C63&amp;sr=8-3&amp;th=1" TargetMode="External"/><Relationship Id="rId2" Type="http://schemas.openxmlformats.org/officeDocument/2006/relationships/hyperlink" Target="https://github.com/CrawfordGriffith/MCL-Projec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jrc.com/teensy/td_download.html" TargetMode="External"/><Relationship Id="rId4" Type="http://schemas.openxmlformats.org/officeDocument/2006/relationships/hyperlink" Target="https://www.amazon.com/2-54MM-Breakaway-Connector-Arduino-Prototype/dp/B08DVGCTKT/ref=sr_1_5?crid=3EMFRW2AGLSFE&amp;dib=eyJ2IjoiMSJ9.3cm8T9MagYuMhJgQSVrIDgB-2SDU-ZyLepF6y6unbIFxjzVvcBxANANuRvZWiCaEbAJDAgZ7n3fDLnKWV5Yp13vfXSxqWms5J0qWvAcIFh0c9EUC6REZpAjhZYFDrynjrlEHykn5qWOUZ25igTSpnlLzlSvTEbCUuVBcMdfQLLf6qi0gCu1udx3Z0VVW9uoXyWxI65-86Gm9xHtK6CbO_cVxq83jvY8lEApbWTI6vzc.rUYKGxzAwMxWS9CtghyKrZOwuf0tfsefTERY0QetLA4&amp;dib_tag=se&amp;keywords=40+pin+header+male+female&amp;qid=1710782712&amp;sprefix=40+pin+header+male+female%2Caps%2C82&amp;sr=8-5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 err="1"/>
              <a:t>MicroCore</a:t>
            </a:r>
            <a:r>
              <a:rPr lang="en-US" dirty="0"/>
              <a:t> Labs Emulators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5184633" cy="176328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How they work</a:t>
            </a:r>
          </a:p>
          <a:p>
            <a:r>
              <a:rPr lang="en-US" b="1" dirty="0"/>
              <a:t>How to build one</a:t>
            </a:r>
          </a:p>
          <a:p>
            <a:pPr marL="342900" indent="-342900">
              <a:buFontTx/>
              <a:buChar char="-"/>
            </a:pPr>
            <a:r>
              <a:rPr lang="en-US" b="1" dirty="0"/>
              <a:t>Crawford Griffith</a:t>
            </a:r>
          </a:p>
          <a:p>
            <a:pPr marL="342900" indent="-342900">
              <a:buFontTx/>
              <a:buChar char="-"/>
            </a:pPr>
            <a:r>
              <a:rPr lang="en-US" b="1" dirty="0"/>
              <a:t>VCF Forum ID (Crawford)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5F5-3960-85A0-E29A-AA550707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design review of Hardware and Software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35010B5-7CEC-1329-5C93-3678C71F1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470431" cy="4050228"/>
          </a:xfrm>
        </p:spPr>
        <p:txBody>
          <a:bodyPr>
            <a:normAutofit/>
          </a:bodyPr>
          <a:lstStyle/>
          <a:p>
            <a:r>
              <a:rPr lang="en-US" sz="2800" dirty="0"/>
              <a:t>Considerations:</a:t>
            </a:r>
          </a:p>
          <a:p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Need something faster than the original CPU – Generally WAY faster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Need something with a lot of memory (RAM, Flash)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Need enough Input/Output lines to drive the CPU signals</a:t>
            </a:r>
          </a:p>
        </p:txBody>
      </p:sp>
    </p:spTree>
    <p:extLst>
      <p:ext uri="{BB962C8B-B14F-4D97-AF65-F5344CB8AC3E}">
        <p14:creationId xmlns:p14="http://schemas.microsoft.com/office/powerpoint/2010/main" val="20970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5F5-3960-85A0-E29A-AA550707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8600"/>
            <a:ext cx="10058400" cy="145367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Detailed design review of Hardware and Software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PJRC’s Teensy 4.1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BC363-6D9A-28B3-301C-E9C851A12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621352"/>
            <a:ext cx="6522720" cy="18926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180765-61F1-B326-1778-2793C69FD281}"/>
              </a:ext>
            </a:extLst>
          </p:cNvPr>
          <p:cNvSpPr txBox="1"/>
          <p:nvPr/>
        </p:nvSpPr>
        <p:spPr>
          <a:xfrm>
            <a:off x="314418" y="1910382"/>
            <a:ext cx="786946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ARM Cortex-M7 at 600 MHz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Float point math unit, 64 &amp; 32 bits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7936K Flash, 1024K RAM (512K tightly coupled), 4K EEPROM (emulated)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QSPI memory expansion, locations for 2 extra RAM or Flash chips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USB device 480 Mbit/sec &amp; USB host 480 Mbit/sec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55 digital input/output pins, 35 PWM output pins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18 analog input pins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 serial, 3 SPI, 3 I2C ports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 I2S/TDM and 1 S/PDIF digital audio 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 CAN Bus (1 with CAN FD)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 SDIO (4 bit) native SD Card 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Ethernet 10/100 Mbit with 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DP83825 PHY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32 general purpose DMA channels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Cryptographic Acceleration &amp; Random Number Generator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838DB-1B9C-63DE-5B0E-A8E9E916015A}"/>
              </a:ext>
            </a:extLst>
          </p:cNvPr>
          <p:cNvSpPr txBox="1"/>
          <p:nvPr/>
        </p:nvSpPr>
        <p:spPr>
          <a:xfrm>
            <a:off x="8421624" y="2470914"/>
            <a:ext cx="30691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RTC for date/time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Programmable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FlexIO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Pixel Processing Pipeline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Peripheral cross triggering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Power On/Off management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7F2A6-A14E-4794-FB1A-0BF8EDDA9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978" y="3895630"/>
            <a:ext cx="2666667" cy="2285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3F1FB1-54CD-3601-E21F-2D3D6612C15B}"/>
              </a:ext>
            </a:extLst>
          </p:cNvPr>
          <p:cNvSpPr txBox="1"/>
          <p:nvPr/>
        </p:nvSpPr>
        <p:spPr>
          <a:xfrm>
            <a:off x="8659450" y="6119335"/>
            <a:ext cx="26272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5"/>
              </a:rPr>
              <a:t>CoreMark Benchmark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858318-82E5-BF31-981F-5AF2DA3B612A}"/>
              </a:ext>
            </a:extLst>
          </p:cNvPr>
          <p:cNvSpPr/>
          <p:nvPr/>
        </p:nvSpPr>
        <p:spPr>
          <a:xfrm>
            <a:off x="8311896" y="3895630"/>
            <a:ext cx="2974847" cy="22857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5F5-3960-85A0-E29A-AA550707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3504"/>
            <a:ext cx="10058400" cy="117021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Detailed design review of Hardware and Software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Teensy 4.1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BC363-6D9A-28B3-301C-E9C851A12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712792"/>
            <a:ext cx="6522720" cy="18926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D838DB-1B9C-63DE-5B0E-A8E9E916015A}"/>
              </a:ext>
            </a:extLst>
          </p:cNvPr>
          <p:cNvSpPr txBox="1"/>
          <p:nvPr/>
        </p:nvSpPr>
        <p:spPr>
          <a:xfrm>
            <a:off x="1066800" y="2644650"/>
            <a:ext cx="99242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Teensy 4.1 Summary: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- Really fast CPU, on-board overclocking up to 816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Mhz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without cooling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- Lots (55 pins) of Input/Output lines (42 are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used on most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MCLxx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[+] boards)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- Software (a biggie) - ARDUINO (C/C++)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LOL 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- Lots Of Libraries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- Cost is ~ $30 online and at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MicroCenter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stores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...but... Teensy is not 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5V tolerant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it is a 3.3V board! (solved)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19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5F5-3960-85A0-E29A-AA550707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design review of Hardware </a:t>
            </a:r>
            <a:br>
              <a:rPr lang="en-US" dirty="0"/>
            </a:br>
            <a:r>
              <a:rPr lang="en-US" dirty="0"/>
              <a:t>and Software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35010B5-7CEC-1329-5C93-3678C71F1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815" y="2391665"/>
            <a:ext cx="10470431" cy="4050228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Hardware – </a:t>
            </a:r>
            <a:r>
              <a:rPr lang="en-US" sz="2800" dirty="0" err="1"/>
              <a:t>MCLxx</a:t>
            </a:r>
            <a:r>
              <a:rPr lang="en-US" sz="2800" dirty="0"/>
              <a:t>[+] Boards</a:t>
            </a:r>
          </a:p>
          <a:p>
            <a:endParaRPr lang="en-US" sz="2800" dirty="0"/>
          </a:p>
          <a:p>
            <a:r>
              <a:rPr lang="en-US" sz="2800" dirty="0"/>
              <a:t>	One Job – safely connect the Teensy 4.1 pins to the CPU Socket</a:t>
            </a:r>
          </a:p>
          <a:p>
            <a:r>
              <a:rPr lang="en-US" sz="2800" dirty="0"/>
              <a:t>	Actual Boards (show some)</a:t>
            </a:r>
          </a:p>
          <a:p>
            <a:r>
              <a:rPr lang="en-US" sz="2800" dirty="0"/>
              <a:t>	Fairly simple, 3-5 IC's, headers </a:t>
            </a:r>
          </a:p>
          <a:p>
            <a:r>
              <a:rPr lang="en-US" sz="2800" dirty="0"/>
              <a:t>		buffers, latches mainly for 3.3V transition in and out of Teensy 4.1</a:t>
            </a:r>
          </a:p>
          <a:p>
            <a:r>
              <a:rPr lang="en-US" sz="2800" dirty="0"/>
              <a:t>		Teensy on-board regulator takes in 5V and outputs 3.3V</a:t>
            </a:r>
          </a:p>
          <a:p>
            <a:r>
              <a:rPr lang="en-US" sz="2800" dirty="0"/>
              <a:t>	Surface Mount Technology (scary!) - not really (discussed in the build section)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3CE759-60D0-9D90-86F6-5C4F8BEB1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052" y="286603"/>
            <a:ext cx="26670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6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5F5-3960-85A0-E29A-AA550707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design review of Hardware and Software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F0D41-51C9-06E0-844C-1B5BE81E8AD9}"/>
              </a:ext>
            </a:extLst>
          </p:cNvPr>
          <p:cNvSpPr txBox="1"/>
          <p:nvPr/>
        </p:nvSpPr>
        <p:spPr>
          <a:xfrm>
            <a:off x="1097280" y="1883664"/>
            <a:ext cx="968983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Talk about that software </a:t>
            </a:r>
            <a:r>
              <a:rPr lang="en-US" dirty="0"/>
              <a:t>– Relax, It’s all in one Arduino code file (</a:t>
            </a:r>
            <a:r>
              <a:rPr lang="en-US" dirty="0" err="1"/>
              <a:t>MCLxx.INO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	Parts of the emulator code:</a:t>
            </a:r>
          </a:p>
          <a:p>
            <a:r>
              <a:rPr lang="en-US" dirty="0"/>
              <a:t>		Setup		- what Pins do what - In or Out</a:t>
            </a:r>
          </a:p>
          <a:p>
            <a:r>
              <a:rPr lang="en-US" dirty="0"/>
              <a:t>		Main Loop 	- get an instruction </a:t>
            </a:r>
          </a:p>
          <a:p>
            <a:r>
              <a:rPr lang="en-US" dirty="0"/>
              <a:t>				- decode it, execute it</a:t>
            </a:r>
          </a:p>
          <a:p>
            <a:r>
              <a:rPr lang="en-US" dirty="0"/>
              <a:t>				- rinse and repeat (Lots of waiting for the next clock cycle)</a:t>
            </a:r>
          </a:p>
          <a:p>
            <a:r>
              <a:rPr lang="en-US" dirty="0"/>
              <a:t>		Instruction Decode/Execute functions</a:t>
            </a:r>
          </a:p>
          <a:p>
            <a:r>
              <a:rPr lang="en-US" dirty="0"/>
              <a:t>				- as many as it takes</a:t>
            </a:r>
          </a:p>
          <a:p>
            <a:r>
              <a:rPr lang="en-US" dirty="0"/>
              <a:t>		Bunch of Arrays</a:t>
            </a:r>
          </a:p>
          <a:p>
            <a:r>
              <a:rPr lang="en-US" dirty="0"/>
              <a:t>				- Some arrays are for ROM images</a:t>
            </a:r>
          </a:p>
          <a:p>
            <a:r>
              <a:rPr lang="en-US" dirty="0"/>
              <a:t>				- Some arrays are for Pin value lookups (discussed next slide) </a:t>
            </a:r>
          </a:p>
          <a:p>
            <a:r>
              <a:rPr lang="en-US" dirty="0"/>
              <a:t>		Bus Interface 	</a:t>
            </a:r>
          </a:p>
          <a:p>
            <a:r>
              <a:rPr lang="en-US" dirty="0"/>
              <a:t>				 - Memory and I/O </a:t>
            </a:r>
          </a:p>
          <a:p>
            <a:r>
              <a:rPr lang="en-US" dirty="0"/>
              <a:t>				 - Arbitration for what goes where host system vs Teensy	</a:t>
            </a:r>
          </a:p>
        </p:txBody>
      </p:sp>
    </p:spTree>
    <p:extLst>
      <p:ext uri="{BB962C8B-B14F-4D97-AF65-F5344CB8AC3E}">
        <p14:creationId xmlns:p14="http://schemas.microsoft.com/office/powerpoint/2010/main" val="2412734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5F5-3960-85A0-E29A-AA550707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design review of Hardware and Software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F0D41-51C9-06E0-844C-1B5BE81E8AD9}"/>
              </a:ext>
            </a:extLst>
          </p:cNvPr>
          <p:cNvSpPr txBox="1"/>
          <p:nvPr/>
        </p:nvSpPr>
        <p:spPr>
          <a:xfrm>
            <a:off x="1097280" y="1883664"/>
            <a:ext cx="98383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Software </a:t>
            </a:r>
            <a:r>
              <a:rPr lang="en-US" dirty="0"/>
              <a:t>– Secret Sauce for Speed</a:t>
            </a:r>
          </a:p>
          <a:p>
            <a:endParaRPr lang="en-US" dirty="0"/>
          </a:p>
          <a:p>
            <a:r>
              <a:rPr lang="en-US" dirty="0"/>
              <a:t>	Teensy-specific Code</a:t>
            </a:r>
          </a:p>
          <a:p>
            <a:r>
              <a:rPr lang="en-US" dirty="0"/>
              <a:t>		Fast I/O	</a:t>
            </a:r>
          </a:p>
          <a:p>
            <a:r>
              <a:rPr lang="en-US" dirty="0"/>
              <a:t>			- Standard Arduino library routines for GPIO* read and write are too slow</a:t>
            </a:r>
          </a:p>
          <a:p>
            <a:r>
              <a:rPr lang="en-US" dirty="0"/>
              <a:t>			- Teensy allows direct access to GPIO registers</a:t>
            </a:r>
          </a:p>
          <a:p>
            <a:r>
              <a:rPr lang="en-US" dirty="0"/>
              <a:t>			- “without the fast IO none of this would be possible.” – Ted Fried</a:t>
            </a:r>
          </a:p>
          <a:p>
            <a:endParaRPr lang="en-US" dirty="0"/>
          </a:p>
          <a:p>
            <a:r>
              <a:rPr lang="en-US" dirty="0"/>
              <a:t>		Pin value lookup Arrays</a:t>
            </a:r>
          </a:p>
          <a:p>
            <a:r>
              <a:rPr lang="en-US" dirty="0"/>
              <a:t>			- Pin values sent to GPIO registers (and then to CPU socket)</a:t>
            </a:r>
          </a:p>
          <a:p>
            <a:r>
              <a:rPr lang="en-US" dirty="0"/>
              <a:t>			- Physical Pins are not always neatly laid out on target CPU or Teensy</a:t>
            </a:r>
          </a:p>
          <a:p>
            <a:r>
              <a:rPr lang="en-US" dirty="0"/>
              <a:t>			- Either have to do bit manipulation (logical OR, shifts) or lookup arrays</a:t>
            </a:r>
          </a:p>
          <a:p>
            <a:r>
              <a:rPr lang="en-US" dirty="0"/>
              <a:t>			- Array lookups are faster than inline math</a:t>
            </a:r>
          </a:p>
          <a:p>
            <a:r>
              <a:rPr lang="en-US" dirty="0"/>
              <a:t>			- Only if you change a </a:t>
            </a:r>
            <a:r>
              <a:rPr lang="en-US" dirty="0" err="1"/>
              <a:t>MCLxx</a:t>
            </a:r>
            <a:r>
              <a:rPr lang="en-US" dirty="0"/>
              <a:t>[+] board layout should this concern you</a:t>
            </a:r>
          </a:p>
          <a:p>
            <a:endParaRPr lang="en-US" dirty="0"/>
          </a:p>
          <a:p>
            <a:r>
              <a:rPr lang="en-US" dirty="0"/>
              <a:t>* General Purpose Input Output</a:t>
            </a:r>
          </a:p>
        </p:txBody>
      </p:sp>
    </p:spTree>
    <p:extLst>
      <p:ext uri="{BB962C8B-B14F-4D97-AF65-F5344CB8AC3E}">
        <p14:creationId xmlns:p14="http://schemas.microsoft.com/office/powerpoint/2010/main" val="151055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5F5-3960-85A0-E29A-AA550707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design review of Hardware and Software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F0D41-51C9-06E0-844C-1B5BE81E8AD9}"/>
              </a:ext>
            </a:extLst>
          </p:cNvPr>
          <p:cNvSpPr txBox="1"/>
          <p:nvPr/>
        </p:nvSpPr>
        <p:spPr>
          <a:xfrm>
            <a:off x="1097280" y="1883664"/>
            <a:ext cx="912185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Software Realities</a:t>
            </a:r>
          </a:p>
          <a:p>
            <a:endParaRPr lang="en-US" sz="2400" b="1" dirty="0"/>
          </a:p>
          <a:p>
            <a:r>
              <a:rPr lang="en-US" sz="2400" b="1" dirty="0"/>
              <a:t>	- Have to install the Arduino IDE on a PC or Mac</a:t>
            </a:r>
          </a:p>
          <a:p>
            <a:endParaRPr lang="en-US" sz="2400" b="1" dirty="0"/>
          </a:p>
          <a:p>
            <a:r>
              <a:rPr lang="en-US" sz="2400" b="1" dirty="0"/>
              <a:t>	- Have to install </a:t>
            </a:r>
            <a:r>
              <a:rPr lang="en-US" sz="2400" b="1" dirty="0" err="1"/>
              <a:t>Teensyduino</a:t>
            </a:r>
            <a:r>
              <a:rPr lang="en-US" sz="2400" b="1" dirty="0"/>
              <a:t> utility, from PJRC</a:t>
            </a:r>
          </a:p>
          <a:p>
            <a:endParaRPr lang="en-US" sz="2400" b="1" dirty="0"/>
          </a:p>
          <a:p>
            <a:r>
              <a:rPr lang="en-US" sz="2400" b="1" dirty="0"/>
              <a:t>	- Have to set the Processor Speed in Arduino IDE menus*</a:t>
            </a:r>
          </a:p>
          <a:p>
            <a:endParaRPr lang="en-US" sz="2400" b="1" dirty="0"/>
          </a:p>
          <a:p>
            <a:r>
              <a:rPr lang="en-US" sz="2400" b="1" dirty="0"/>
              <a:t>	- Have to set the Code Optimization level (hint – use Fastest)*</a:t>
            </a:r>
          </a:p>
          <a:p>
            <a:endParaRPr lang="en-US" sz="2400" b="1" dirty="0"/>
          </a:p>
          <a:p>
            <a:r>
              <a:rPr lang="en-US" sz="2400" b="1" dirty="0"/>
              <a:t>* Or use my forked code in </a:t>
            </a:r>
            <a:r>
              <a:rPr lang="en-US" sz="2400" b="1" dirty="0" err="1"/>
              <a:t>github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7157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5F5-3960-85A0-E29A-AA550707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information, and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7E4B-B0EB-90A0-760D-9EC718AD5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6177"/>
            <a:ext cx="10387584" cy="39817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/>
              <a:t>MCLxx</a:t>
            </a:r>
            <a:r>
              <a:rPr lang="en-US" sz="1800" b="1" dirty="0"/>
              <a:t>[+] Boards </a:t>
            </a:r>
            <a:r>
              <a:rPr lang="en-US" sz="1600" b="1" dirty="0"/>
              <a:t>- Got to make some boards! (or more accurately, get them made - best to farm these out)</a:t>
            </a:r>
          </a:p>
          <a:p>
            <a:pPr marL="0" indent="0">
              <a:buNone/>
            </a:pPr>
            <a:r>
              <a:rPr lang="en-US" sz="1600" b="1" dirty="0"/>
              <a:t>	Overseas manufacturing (pluses and minuses)</a:t>
            </a:r>
          </a:p>
          <a:p>
            <a:pPr marL="0" indent="0">
              <a:buNone/>
            </a:pPr>
            <a:r>
              <a:rPr lang="en-US" sz="1600" b="1" dirty="0"/>
              <a:t>		JLCPCB and </a:t>
            </a:r>
            <a:r>
              <a:rPr lang="en-US" sz="1600" b="1" dirty="0" err="1"/>
              <a:t>PCBWay</a:t>
            </a:r>
            <a:r>
              <a:rPr lang="en-US" sz="1600" b="1" dirty="0"/>
              <a:t> are two companies that do this</a:t>
            </a:r>
          </a:p>
          <a:p>
            <a:pPr marL="0" indent="0">
              <a:buNone/>
            </a:pPr>
            <a:r>
              <a:rPr lang="en-US" sz="1600" b="1" dirty="0"/>
              <a:t>		Price-per-board is low ($25 or less for 5 boards)</a:t>
            </a:r>
          </a:p>
          <a:p>
            <a:pPr marL="0" indent="0">
              <a:buNone/>
            </a:pPr>
            <a:r>
              <a:rPr lang="en-US" sz="1600" b="1" dirty="0"/>
              <a:t>		Made very quickly (usually 48 hours or less)</a:t>
            </a:r>
          </a:p>
          <a:p>
            <a:pPr marL="0" indent="0">
              <a:buNone/>
            </a:pPr>
            <a:r>
              <a:rPr lang="en-US" sz="1600" b="1" dirty="0"/>
              <a:t> 		Shipping is high (like $25) (or wait a few weeks)</a:t>
            </a:r>
          </a:p>
          <a:p>
            <a:pPr marL="0" indent="0">
              <a:buNone/>
            </a:pPr>
            <a:r>
              <a:rPr lang="en-US" sz="1600" b="1" dirty="0"/>
              <a:t>		You can get a solder paste stencil (if you're fancy)</a:t>
            </a:r>
          </a:p>
          <a:p>
            <a:pPr marL="0" indent="0">
              <a:buNone/>
            </a:pPr>
            <a:r>
              <a:rPr lang="en-US" sz="1600" b="1" dirty="0"/>
              <a:t>		Both JLCPCB and </a:t>
            </a:r>
            <a:r>
              <a:rPr lang="en-US" sz="1600" b="1" dirty="0" err="1"/>
              <a:t>PCBWay</a:t>
            </a:r>
            <a:r>
              <a:rPr lang="en-US" sz="1600" b="1" dirty="0"/>
              <a:t> can also assemble the SMT for you, </a:t>
            </a:r>
          </a:p>
          <a:p>
            <a:pPr marL="0" indent="0">
              <a:buNone/>
            </a:pPr>
            <a:r>
              <a:rPr lang="en-US" sz="1600" b="1" dirty="0"/>
              <a:t>			JLCPCB with their parts, and </a:t>
            </a:r>
            <a:r>
              <a:rPr lang="en-US" sz="1600" b="1" dirty="0" err="1"/>
              <a:t>PCBWay</a:t>
            </a:r>
            <a:r>
              <a:rPr lang="en-US" sz="1600" b="1" dirty="0"/>
              <a:t> with parts from </a:t>
            </a:r>
            <a:r>
              <a:rPr lang="en-US" sz="1600" b="1" dirty="0" err="1"/>
              <a:t>Digikey</a:t>
            </a:r>
            <a:r>
              <a:rPr lang="en-US" sz="1600" b="1" dirty="0"/>
              <a:t>, Mouser, etc.</a:t>
            </a:r>
          </a:p>
          <a:p>
            <a:pPr marL="0" indent="0">
              <a:buNone/>
            </a:pPr>
            <a:r>
              <a:rPr lang="en-US" sz="1600" b="1" dirty="0"/>
              <a:t>		Best to do a group buy, spread the cost</a:t>
            </a:r>
          </a:p>
        </p:txBody>
      </p:sp>
    </p:spTree>
    <p:extLst>
      <p:ext uri="{BB962C8B-B14F-4D97-AF65-F5344CB8AC3E}">
        <p14:creationId xmlns:p14="http://schemas.microsoft.com/office/powerpoint/2010/main" val="164364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5F5-3960-85A0-E29A-AA550707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information, and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7E4B-B0EB-90A0-760D-9EC718AD5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288" y="2108201"/>
            <a:ext cx="10488168" cy="39817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Build Section – Board Components</a:t>
            </a:r>
          </a:p>
          <a:p>
            <a:pPr marL="0" indent="0">
              <a:buNone/>
            </a:pPr>
            <a:r>
              <a:rPr lang="en-US" b="1" dirty="0"/>
              <a:t>Bare Boards:	</a:t>
            </a:r>
          </a:p>
          <a:p>
            <a:pPr marL="0" indent="0">
              <a:buNone/>
            </a:pPr>
            <a:r>
              <a:rPr lang="en-US" b="1" dirty="0"/>
              <a:t>	Get the IC's from anywhere (Mouser, </a:t>
            </a:r>
            <a:r>
              <a:rPr lang="en-US" b="1" dirty="0" err="1"/>
              <a:t>Digikey</a:t>
            </a:r>
            <a:r>
              <a:rPr lang="en-US" b="1" dirty="0"/>
              <a:t>, eBay)</a:t>
            </a:r>
          </a:p>
          <a:p>
            <a:pPr marL="0" indent="0">
              <a:buNone/>
            </a:pPr>
            <a:r>
              <a:rPr lang="en-US" b="1" dirty="0"/>
              <a:t>		They are TSSOP-20 (0.65mm pin spacing)  exception: DIP packages for MCL65+</a:t>
            </a:r>
          </a:p>
          <a:p>
            <a:pPr marL="0" indent="0">
              <a:buNone/>
            </a:pPr>
            <a:r>
              <a:rPr lang="en-US" b="1" dirty="0"/>
              <a:t>	Remember to get 3.3V chips (5V tolerant), generally 74HC or 74LVC or 74AHC</a:t>
            </a:r>
          </a:p>
          <a:p>
            <a:pPr marL="0" indent="0">
              <a:buNone/>
            </a:pPr>
            <a:r>
              <a:rPr lang="en-US" b="1" dirty="0"/>
              <a:t>All Boards:</a:t>
            </a:r>
          </a:p>
          <a:p>
            <a:pPr marL="0" indent="0">
              <a:buNone/>
            </a:pPr>
            <a:r>
              <a:rPr lang="en-US" b="1" dirty="0"/>
              <a:t>	Headers - get 40 pin Male-male machine pin for the plug into the CPU socket (PCB bottom)</a:t>
            </a:r>
          </a:p>
          <a:p>
            <a:pPr marL="0" indent="0">
              <a:buNone/>
            </a:pPr>
            <a:r>
              <a:rPr lang="en-US" b="1" dirty="0"/>
              <a:t>		- get 40 pin male and female "Arduino-like but longer“ (PCB top)</a:t>
            </a:r>
          </a:p>
          <a:p>
            <a:pPr marL="0" indent="0">
              <a:buNone/>
            </a:pPr>
            <a:r>
              <a:rPr lang="en-US" b="1" dirty="0"/>
              <a:t>			- Teensy 4.1 is 48 pins (24 to the side)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43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5F5-3960-85A0-E29A-AA550707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information, and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7E4B-B0EB-90A0-760D-9EC718AD5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288" y="2108201"/>
            <a:ext cx="10058400" cy="3981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Build Section – As Easy as 1-2-3! - Soldering 1a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------------- OPTION A -----------------</a:t>
            </a:r>
          </a:p>
          <a:p>
            <a:pPr marL="0" indent="0">
              <a:buNone/>
            </a:pPr>
            <a:r>
              <a:rPr lang="en-US" b="1" dirty="0"/>
              <a:t>	Have the PCB shop assemble the SMT</a:t>
            </a:r>
          </a:p>
          <a:p>
            <a:pPr marL="0" indent="0">
              <a:buNone/>
            </a:pPr>
            <a:r>
              <a:rPr lang="en-US" b="1" dirty="0"/>
              <a:t>	Most have this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8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5F5-3960-85A0-E29A-AA550707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7E4B-B0EB-90A0-760D-9EC718AD5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9143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Who I am, Who Ted Fried is, What </a:t>
            </a:r>
            <a:r>
              <a:rPr lang="en-US" dirty="0" err="1"/>
              <a:t>MicroCore</a:t>
            </a:r>
            <a:r>
              <a:rPr lang="en-US" dirty="0"/>
              <a:t> Labs 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the plug-in emulators are / aren’t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Detailed design review of Hardware and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Build information, and gotchas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Success story for debugging a vintage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Ideas for what you can do with these things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More info – Links, contact info, stuff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Thanks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85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5F5-3960-85A0-E29A-AA550707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information, and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7E4B-B0EB-90A0-760D-9EC718AD5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" y="1952753"/>
            <a:ext cx="12045696" cy="4219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Build Section – Soldering 1b – it’s not terribly hard</a:t>
            </a:r>
          </a:p>
          <a:p>
            <a:pPr marL="0" indent="0">
              <a:buNone/>
            </a:pPr>
            <a:r>
              <a:rPr lang="en-US" sz="1600" b="1" dirty="0"/>
              <a:t>	------------- OPTION B -----------------</a:t>
            </a:r>
          </a:p>
          <a:p>
            <a:pPr marL="0" indent="0">
              <a:buNone/>
            </a:pPr>
            <a:r>
              <a:rPr lang="en-US" sz="1600" b="1" dirty="0"/>
              <a:t>	Good soldering station, fine soldering tip, thin solder, solder wick and a MAGNIFYING GLASS</a:t>
            </a:r>
          </a:p>
          <a:p>
            <a:pPr marL="0" indent="0">
              <a:buNone/>
            </a:pPr>
            <a:r>
              <a:rPr lang="en-US" sz="1600" b="1" dirty="0"/>
              <a:t>	Surface Mount Technology (SMT) chips - YOICKS!</a:t>
            </a:r>
          </a:p>
          <a:p>
            <a:pPr marL="0" indent="0">
              <a:buNone/>
            </a:pPr>
            <a:r>
              <a:rPr lang="en-US" sz="1600" b="1" dirty="0"/>
              <a:t>	LOOK AT THE LAYOUT-HARD TO SEE THE PIN 1 INDICATION, THE CHIPS DO NOT ALL HAVE THE SAME ORIENTATION</a:t>
            </a:r>
          </a:p>
          <a:p>
            <a:pPr marL="0" indent="0">
              <a:buNone/>
            </a:pPr>
            <a:r>
              <a:rPr lang="en-US" sz="1600" b="1" dirty="0"/>
              <a:t>	Steady hands - these are TSSOP-20 0.65mm chips</a:t>
            </a:r>
          </a:p>
          <a:p>
            <a:pPr marL="0" indent="0">
              <a:buNone/>
            </a:pPr>
            <a:r>
              <a:rPr lang="en-US" sz="1600" b="1" dirty="0"/>
              <a:t>	Center the chips, solder pin 1, recenter and solder pin 11 (opposite corner)</a:t>
            </a:r>
          </a:p>
          <a:p>
            <a:pPr marL="0" indent="0">
              <a:buNone/>
            </a:pPr>
            <a:r>
              <a:rPr lang="en-US" sz="1600" b="1" dirty="0"/>
              <a:t>	LOOK AT THE PIN ONE INDICATORS, IT IS BETTER TO DESOLDER 2 PINS THAN 20! DO NOT ASK ME HOW I KNOW THIS!</a:t>
            </a:r>
          </a:p>
          <a:p>
            <a:pPr marL="0" indent="0">
              <a:buNone/>
            </a:pPr>
            <a:r>
              <a:rPr lang="en-US" sz="1600" b="1" dirty="0"/>
              <a:t>	Solder the rest of the pins</a:t>
            </a:r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BAF2A1-A810-EA35-4C5B-29831870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866" y="136405"/>
            <a:ext cx="1086278" cy="36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13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5F5-3960-85A0-E29A-AA550707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information, and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7E4B-B0EB-90A0-760D-9EC718AD5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288" y="2108201"/>
            <a:ext cx="10058400" cy="39817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Build Section – Soldering 1c</a:t>
            </a:r>
          </a:p>
          <a:p>
            <a:pPr marL="0" indent="0">
              <a:buNone/>
            </a:pPr>
            <a:r>
              <a:rPr lang="en-US" b="1" dirty="0"/>
              <a:t>	-------------- OPTION C ---------------</a:t>
            </a:r>
          </a:p>
          <a:p>
            <a:pPr marL="0" indent="0">
              <a:buNone/>
            </a:pPr>
            <a:r>
              <a:rPr lang="en-US" b="1" dirty="0"/>
              <a:t>	Use the solder stencil</a:t>
            </a:r>
          </a:p>
          <a:p>
            <a:pPr marL="0" indent="0">
              <a:buNone/>
            </a:pPr>
            <a:r>
              <a:rPr lang="en-US" b="1" dirty="0"/>
              <a:t>	Apply solder paste with a credit card</a:t>
            </a:r>
          </a:p>
          <a:p>
            <a:pPr marL="0" indent="0">
              <a:buNone/>
            </a:pPr>
            <a:r>
              <a:rPr lang="en-US" b="1" dirty="0"/>
              <a:t>	Peel off the solder stencil carefully</a:t>
            </a:r>
          </a:p>
          <a:p>
            <a:pPr marL="0" indent="0">
              <a:buNone/>
            </a:pPr>
            <a:r>
              <a:rPr lang="en-US" b="1" dirty="0"/>
              <a:t>	Center the chips carefully on the solder</a:t>
            </a:r>
          </a:p>
          <a:p>
            <a:pPr marL="0" indent="0">
              <a:buNone/>
            </a:pPr>
            <a:r>
              <a:rPr lang="en-US" b="1" dirty="0"/>
              <a:t>	Pre-heat board on a hot plate</a:t>
            </a:r>
          </a:p>
          <a:p>
            <a:pPr marL="0" indent="0">
              <a:buNone/>
            </a:pPr>
            <a:r>
              <a:rPr lang="en-US" b="1" dirty="0"/>
              <a:t>	Hit it with the hot air station (heat high, air low so you don’t send chips airborne)</a:t>
            </a:r>
          </a:p>
          <a:p>
            <a:pPr marL="0" indent="0">
              <a:buNone/>
            </a:pPr>
            <a:r>
              <a:rPr lang="en-US" b="1" dirty="0"/>
              <a:t>	Watch with wonder as the chips magically move to the exact right place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C49DA9-944B-7BA0-96C0-8403579B7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22" t="24266" r="35138" b="20534"/>
          <a:stretch/>
        </p:blipFill>
        <p:spPr>
          <a:xfrm>
            <a:off x="9400032" y="63410"/>
            <a:ext cx="2660904" cy="37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42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5F5-3960-85A0-E29A-AA550707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information, and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7E4B-B0EB-90A0-760D-9EC718AD5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938529"/>
            <a:ext cx="11393424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Build Section – Soldering 2 – Teensy Headers</a:t>
            </a:r>
          </a:p>
          <a:p>
            <a:pPr marL="0" indent="0">
              <a:buNone/>
            </a:pPr>
            <a:r>
              <a:rPr lang="en-US" sz="1800" b="1" dirty="0"/>
              <a:t>	Inspect the SMT chip pins for bridges, use solder wick dipped in flux to fix</a:t>
            </a:r>
          </a:p>
          <a:p>
            <a:pPr marL="0" indent="0">
              <a:buNone/>
            </a:pPr>
            <a:r>
              <a:rPr lang="en-US" sz="1800" b="1" dirty="0"/>
              <a:t>	Install Teensy headers</a:t>
            </a:r>
          </a:p>
          <a:p>
            <a:pPr marL="0" indent="0">
              <a:buNone/>
            </a:pPr>
            <a:r>
              <a:rPr lang="en-US" sz="1800" b="1" dirty="0"/>
              <a:t>		Solder male "Arduino-like" headers to the underside of the Teensy 4.1 board (if not supplied)</a:t>
            </a:r>
          </a:p>
          <a:p>
            <a:pPr marL="0" indent="0">
              <a:buNone/>
            </a:pPr>
            <a:r>
              <a:rPr lang="en-US" sz="1800" b="1" dirty="0"/>
              <a:t>		Long "Arduino-like" female headers on top of the PCB, use the Teensy w/headers to hold them parallel</a:t>
            </a:r>
          </a:p>
          <a:p>
            <a:pPr marL="0" indent="0">
              <a:buNone/>
            </a:pPr>
            <a:r>
              <a:rPr lang="en-US" sz="1800" b="1" dirty="0"/>
              <a:t>		Push the header up from the underside, tack down the end pins</a:t>
            </a:r>
          </a:p>
          <a:p>
            <a:pPr marL="0" indent="0">
              <a:buNone/>
            </a:pPr>
            <a:r>
              <a:rPr lang="en-US" sz="1800" b="1" dirty="0"/>
              <a:t>		Check that the headers are tight to the board</a:t>
            </a:r>
          </a:p>
          <a:p>
            <a:pPr marL="0" indent="0">
              <a:buNone/>
            </a:pPr>
            <a:r>
              <a:rPr lang="en-US" sz="1800" b="1" dirty="0"/>
              <a:t>		Solder the other pins down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5032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5F5-3960-85A0-E29A-AA550707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information, and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7E4B-B0EB-90A0-760D-9EC718AD5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288" y="2108201"/>
            <a:ext cx="10332720" cy="398170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Build Section – Soldering 3 – CPU Headers</a:t>
            </a:r>
          </a:p>
          <a:p>
            <a:pPr marL="0" indent="0">
              <a:buNone/>
            </a:pPr>
            <a:r>
              <a:rPr lang="en-US" b="1" dirty="0"/>
              <a:t>	Install CPU headers</a:t>
            </a:r>
          </a:p>
          <a:p>
            <a:pPr marL="0" indent="0">
              <a:buNone/>
            </a:pPr>
            <a:r>
              <a:rPr lang="en-US" b="1" dirty="0"/>
              <a:t>		put the side of the header with thinner pins into a 40 pin socket</a:t>
            </a:r>
          </a:p>
          <a:p>
            <a:pPr marL="0" indent="0">
              <a:buNone/>
            </a:pPr>
            <a:r>
              <a:rPr lang="en-US" b="1" dirty="0"/>
              <a:t>		put the headers through the underside of the PCB	</a:t>
            </a:r>
          </a:p>
          <a:p>
            <a:pPr marL="0" indent="0">
              <a:buNone/>
            </a:pPr>
            <a:r>
              <a:rPr lang="en-US" b="1" dirty="0"/>
              <a:t>		turn the board over holding the </a:t>
            </a:r>
            <a:r>
              <a:rPr lang="en-US" b="1" dirty="0" err="1"/>
              <a:t>socket+headers</a:t>
            </a:r>
            <a:r>
              <a:rPr lang="en-US" b="1" dirty="0"/>
              <a:t> tight to the underside of the board</a:t>
            </a:r>
          </a:p>
          <a:p>
            <a:pPr marL="0" indent="0">
              <a:buNone/>
            </a:pPr>
            <a:r>
              <a:rPr lang="en-US" b="1" dirty="0"/>
              <a:t>		solder the end pins (1, 20, 21, 40)</a:t>
            </a:r>
          </a:p>
          <a:p>
            <a:pPr marL="0" indent="0">
              <a:buNone/>
            </a:pPr>
            <a:r>
              <a:rPr lang="en-US" b="1" dirty="0"/>
              <a:t>		check the headers are tight to the board</a:t>
            </a:r>
          </a:p>
          <a:p>
            <a:pPr marL="0" indent="0">
              <a:buNone/>
            </a:pPr>
            <a:r>
              <a:rPr lang="en-US" b="1" dirty="0"/>
              <a:t>		solder the other pins down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38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5F5-3960-85A0-E29A-AA550707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information, and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7E4B-B0EB-90A0-760D-9EC718AD5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925321"/>
            <a:ext cx="10250424" cy="3981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Build Section - final assembly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- Give the Teensy 4.1 some minor surgery (or delay this until you program the Teensy)</a:t>
            </a:r>
          </a:p>
          <a:p>
            <a:pPr marL="0" indent="0">
              <a:buNone/>
            </a:pPr>
            <a:r>
              <a:rPr lang="en-US" b="1" dirty="0"/>
              <a:t>	- Cut the pad near </a:t>
            </a:r>
            <a:r>
              <a:rPr lang="en-US" b="1" dirty="0" err="1"/>
              <a:t>Vcc</a:t>
            </a:r>
            <a:r>
              <a:rPr lang="en-US" b="1" dirty="0"/>
              <a:t>, so that the USB cable does not try to power the target system!</a:t>
            </a:r>
          </a:p>
          <a:p>
            <a:pPr marL="0" indent="0">
              <a:buNone/>
            </a:pPr>
            <a:r>
              <a:rPr lang="en-US" b="1" dirty="0"/>
              <a:t>	- Plug the Teensy 4.1 board into the header </a:t>
            </a:r>
          </a:p>
          <a:p>
            <a:pPr marL="0" indent="0">
              <a:buNone/>
            </a:pPr>
            <a:r>
              <a:rPr lang="en-US" b="1" dirty="0"/>
              <a:t>	  (look at the outline and make sure the </a:t>
            </a:r>
            <a:r>
              <a:rPr lang="en-US" b="1" dirty="0" err="1"/>
              <a:t>sd</a:t>
            </a:r>
            <a:r>
              <a:rPr lang="en-US" b="1" dirty="0"/>
              <a:t> card holder and </a:t>
            </a:r>
            <a:r>
              <a:rPr lang="en-US" b="1" dirty="0" err="1"/>
              <a:t>usb</a:t>
            </a:r>
            <a:r>
              <a:rPr lang="en-US" b="1" dirty="0"/>
              <a:t> are lined up)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001280-BCAF-BB97-9351-DCAF9FDB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995" y="286603"/>
            <a:ext cx="3481959" cy="2255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BF6EF2-377D-D06A-D0D1-665DF0B07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0739" y="3916172"/>
            <a:ext cx="1472681" cy="244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25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5F5-3960-85A0-E29A-AA550707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information, and gotchas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718EDE-ED8C-5F13-B12A-A231B617894D}"/>
              </a:ext>
            </a:extLst>
          </p:cNvPr>
          <p:cNvSpPr txBox="1"/>
          <p:nvPr/>
        </p:nvSpPr>
        <p:spPr>
          <a:xfrm>
            <a:off x="1097280" y="1911096"/>
            <a:ext cx="874233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Build section - Software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Download the software for the board from </a:t>
            </a:r>
            <a:r>
              <a:rPr lang="en-US" b="1" dirty="0" err="1"/>
              <a:t>Github</a:t>
            </a:r>
            <a:r>
              <a:rPr lang="en-US" b="1" dirty="0"/>
              <a:t> (RAW Download)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Install the Arduino IDE or update yours to the latest, install </a:t>
            </a:r>
            <a:r>
              <a:rPr lang="en-US" b="1" dirty="0" err="1"/>
              <a:t>Teensyduino</a:t>
            </a:r>
            <a:r>
              <a:rPr lang="en-US" b="1" dirty="0"/>
              <a:t> from PJRC.com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Launch the Arduino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 to board manager and search for Teensy, load the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Start a new project and navigate to the </a:t>
            </a:r>
            <a:r>
              <a:rPr lang="en-US" b="1" dirty="0" err="1"/>
              <a:t>MCLxx.INO</a:t>
            </a:r>
            <a:r>
              <a:rPr lang="en-US" b="1" dirty="0"/>
              <a:t> file and open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Immediately set the board to Teensy 4.1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Set the Speed to 816Mhz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Set the Optimization to Fastest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Cross fingers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Plug in </a:t>
            </a:r>
            <a:r>
              <a:rPr lang="en-US" b="1" dirty="0" err="1"/>
              <a:t>MCLxx</a:t>
            </a:r>
            <a:r>
              <a:rPr lang="en-US" b="1" dirty="0"/>
              <a:t>[+] board into a power source if the </a:t>
            </a:r>
            <a:r>
              <a:rPr lang="en-US" b="1" dirty="0" err="1"/>
              <a:t>Vcc</a:t>
            </a:r>
            <a:r>
              <a:rPr lang="en-US" b="1" dirty="0"/>
              <a:t> pad was cut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Plug a USB micro cable into the Teensy (make sure it is not a charge-only cable)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Cross fingers and hit the compile/Verify button on the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When the Teensy programmer pop-up shows, press the white button on the Teensy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Smile when the programmer reports the teensy is programmed and reset okay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369E1C-9CB7-EFD5-5975-932C1910B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527" y="3351276"/>
            <a:ext cx="2311400" cy="297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0E6229-53D7-E34C-06A5-1069211E90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9" t="3585" r="5735" b="8331"/>
          <a:stretch/>
        </p:blipFill>
        <p:spPr>
          <a:xfrm>
            <a:off x="9695178" y="286603"/>
            <a:ext cx="2347469" cy="27531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50E4C5-549D-EA56-5C66-8B1B46251805}"/>
              </a:ext>
            </a:extLst>
          </p:cNvPr>
          <p:cNvSpPr/>
          <p:nvPr/>
        </p:nvSpPr>
        <p:spPr>
          <a:xfrm>
            <a:off x="9695178" y="286603"/>
            <a:ext cx="2347469" cy="2753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5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5F5-3960-85A0-E29A-AA550707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8288"/>
            <a:ext cx="10506456" cy="822960"/>
          </a:xfrm>
        </p:spPr>
        <p:txBody>
          <a:bodyPr/>
          <a:lstStyle/>
          <a:p>
            <a:r>
              <a:rPr lang="en-US" dirty="0"/>
              <a:t>Success Story for debugging a vintage machine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F52E0-D8E6-E01A-F4D7-09F9A6B2B77D}"/>
              </a:ext>
            </a:extLst>
          </p:cNvPr>
          <p:cNvSpPr/>
          <p:nvPr/>
        </p:nvSpPr>
        <p:spPr>
          <a:xfrm>
            <a:off x="256032" y="1554480"/>
            <a:ext cx="11109960" cy="60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7E4B-B0EB-90A0-760D-9EC718AD5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08" y="1029209"/>
            <a:ext cx="10329672" cy="49966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I have a Ohio Scientific Challenger 1P, with no serial port and a malfunctioning floppy disk drive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I had built a MCL65+ board, and tested it on a (loaned) Apple II+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David </a:t>
            </a:r>
            <a:r>
              <a:rPr lang="en-US" b="1" dirty="0" err="1"/>
              <a:t>Gesswein</a:t>
            </a:r>
            <a:r>
              <a:rPr lang="en-US" b="1" dirty="0"/>
              <a:t> has an excellent floppy disk program for OSI computers (</a:t>
            </a:r>
            <a:r>
              <a:rPr lang="en-US" b="1" i="0" dirty="0">
                <a:effectLst/>
                <a:latin typeface="Times New Roman" panose="02020603050405020304" pitchFamily="18" charset="0"/>
                <a:hlinkClick r:id="rId2"/>
              </a:rPr>
              <a:t>Floppy test 1.04u.zip</a:t>
            </a:r>
            <a:r>
              <a:rPr lang="en-US" b="1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And I had no way to load it other than a somewhat flaky keyboard on the OSI C1P</a:t>
            </a:r>
          </a:p>
          <a:p>
            <a:pPr marL="0">
              <a:buNone/>
            </a:pPr>
            <a:r>
              <a:rPr lang="en-US" b="1" dirty="0"/>
              <a:t>So… </a:t>
            </a:r>
          </a:p>
          <a:p>
            <a:pPr marL="251460" indent="-342900">
              <a:buFont typeface="Arial" panose="020B0604020202020204" pitchFamily="34" charset="0"/>
              <a:buChar char="•"/>
            </a:pPr>
            <a:r>
              <a:rPr lang="en-US" b="1" dirty="0"/>
              <a:t>I converted David’s Floppy Test code in Hex to a C-code array using Notepad++</a:t>
            </a:r>
          </a:p>
          <a:p>
            <a:pPr marL="251460" indent="-342900">
              <a:buFont typeface="Arial" panose="020B0604020202020204" pitchFamily="34" charset="0"/>
              <a:buChar char="•"/>
            </a:pPr>
            <a:r>
              <a:rPr lang="en-US" b="1" dirty="0"/>
              <a:t>I pasted the array into the MCL65.INO file</a:t>
            </a:r>
          </a:p>
          <a:p>
            <a:pPr marL="251460" indent="-342900">
              <a:buFont typeface="Arial" panose="020B0604020202020204" pitchFamily="34" charset="0"/>
              <a:buChar char="•"/>
            </a:pPr>
            <a:r>
              <a:rPr lang="en-US" b="1" dirty="0"/>
              <a:t>I made a small patch in the MCL65+ code to load the array at address 0x0300</a:t>
            </a:r>
          </a:p>
          <a:p>
            <a:pPr marL="251460" indent="-342900">
              <a:buFont typeface="Arial" panose="020B0604020202020204" pitchFamily="34" charset="0"/>
              <a:buChar char="•"/>
            </a:pPr>
            <a:r>
              <a:rPr lang="en-US" b="1" dirty="0"/>
              <a:t>I plugged the MCL65+ into the Challenger 1P, hit reset, entered the monitor, hit 0300 G</a:t>
            </a:r>
          </a:p>
          <a:p>
            <a:pPr marL="251460" indent="-342900">
              <a:buFont typeface="Arial" panose="020B0604020202020204" pitchFamily="34" charset="0"/>
              <a:buChar char="•"/>
            </a:pPr>
            <a:r>
              <a:rPr lang="en-US" b="1" dirty="0"/>
              <a:t>And *BAM* there was the disk test program running on my C1P!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0D468D-9260-0369-5FD8-39A3AEB755D3}"/>
              </a:ext>
            </a:extLst>
          </p:cNvPr>
          <p:cNvSpPr txBox="1"/>
          <p:nvPr/>
        </p:nvSpPr>
        <p:spPr>
          <a:xfrm>
            <a:off x="3666744" y="5824728"/>
            <a:ext cx="55229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(Total elapsed time was ~1 hour)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7932F-EFA2-256D-A5BB-C42C99990238}"/>
              </a:ext>
            </a:extLst>
          </p:cNvPr>
          <p:cNvCxnSpPr/>
          <p:nvPr/>
        </p:nvCxnSpPr>
        <p:spPr>
          <a:xfrm>
            <a:off x="1197864" y="773177"/>
            <a:ext cx="9957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269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5F5-3960-85A0-E29A-AA550707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364"/>
            <a:ext cx="10826496" cy="748452"/>
          </a:xfrm>
        </p:spPr>
        <p:txBody>
          <a:bodyPr/>
          <a:lstStyle/>
          <a:p>
            <a:r>
              <a:rPr lang="en-US" dirty="0"/>
              <a:t>Success Story for debugging a vintage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51382-CB98-F252-8D3F-DE4BE079E23A}"/>
              </a:ext>
            </a:extLst>
          </p:cNvPr>
          <p:cNvSpPr/>
          <p:nvPr/>
        </p:nvSpPr>
        <p:spPr>
          <a:xfrm>
            <a:off x="256032" y="1554480"/>
            <a:ext cx="11109960" cy="60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9306A7-90BE-BE4B-1902-F8FB49713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00" t="27189" r="776" b="15050"/>
          <a:stretch/>
        </p:blipFill>
        <p:spPr>
          <a:xfrm>
            <a:off x="950575" y="1463040"/>
            <a:ext cx="9519305" cy="43525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A4C072-C9A4-2149-0D02-383FD1A74390}"/>
              </a:ext>
            </a:extLst>
          </p:cNvPr>
          <p:cNvSpPr txBox="1"/>
          <p:nvPr/>
        </p:nvSpPr>
        <p:spPr>
          <a:xfrm>
            <a:off x="3483864" y="5932670"/>
            <a:ext cx="401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Code Array </a:t>
            </a:r>
            <a:r>
              <a:rPr lang="en-US" dirty="0"/>
              <a:t>– Covers several screens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6FE93B-5805-4687-32DB-487975BF10C7}"/>
              </a:ext>
            </a:extLst>
          </p:cNvPr>
          <p:cNvCxnSpPr/>
          <p:nvPr/>
        </p:nvCxnSpPr>
        <p:spPr>
          <a:xfrm>
            <a:off x="1197864" y="773177"/>
            <a:ext cx="9957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94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5F5-3960-85A0-E29A-AA550707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65364"/>
            <a:ext cx="10826496" cy="748452"/>
          </a:xfrm>
        </p:spPr>
        <p:txBody>
          <a:bodyPr/>
          <a:lstStyle/>
          <a:p>
            <a:r>
              <a:rPr lang="en-US" dirty="0"/>
              <a:t>Success Story for debugging a vintage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51382-CB98-F252-8D3F-DE4BE079E23A}"/>
              </a:ext>
            </a:extLst>
          </p:cNvPr>
          <p:cNvSpPr/>
          <p:nvPr/>
        </p:nvSpPr>
        <p:spPr>
          <a:xfrm>
            <a:off x="256032" y="1554480"/>
            <a:ext cx="11109960" cy="60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AEB43-7623-EBC4-1612-DEF423AEB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99" t="15449" r="1151" b="11314"/>
          <a:stretch/>
        </p:blipFill>
        <p:spPr>
          <a:xfrm>
            <a:off x="1261872" y="813816"/>
            <a:ext cx="8613648" cy="5020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0C122E-65DE-38DD-BDF6-3E4520BC13FF}"/>
              </a:ext>
            </a:extLst>
          </p:cNvPr>
          <p:cNvSpPr txBox="1"/>
          <p:nvPr/>
        </p:nvSpPr>
        <p:spPr>
          <a:xfrm>
            <a:off x="548640" y="5969246"/>
            <a:ext cx="11333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Logic </a:t>
            </a:r>
            <a:r>
              <a:rPr lang="en-US" dirty="0"/>
              <a:t>– Tell the emulator to use internal RAM for 0x300-0x15EB, define a counter, put the array in internal RAM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514912-E12F-6605-D539-5DEE2E043471}"/>
              </a:ext>
            </a:extLst>
          </p:cNvPr>
          <p:cNvCxnSpPr/>
          <p:nvPr/>
        </p:nvCxnSpPr>
        <p:spPr>
          <a:xfrm>
            <a:off x="1197864" y="773177"/>
            <a:ext cx="9957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219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5F5-3960-85A0-E29A-AA550707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268315"/>
            <a:ext cx="10037064" cy="737525"/>
          </a:xfrm>
        </p:spPr>
        <p:txBody>
          <a:bodyPr/>
          <a:lstStyle/>
          <a:p>
            <a:r>
              <a:rPr lang="en-US" dirty="0"/>
              <a:t>Ideas for what you can do with these things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571D0E-0DD5-6928-B797-8F650D76A3C3}"/>
              </a:ext>
            </a:extLst>
          </p:cNvPr>
          <p:cNvSpPr/>
          <p:nvPr/>
        </p:nvSpPr>
        <p:spPr>
          <a:xfrm>
            <a:off x="594360" y="941832"/>
            <a:ext cx="11073384" cy="512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16336-2041-50F0-CF9C-F8EB8DE3ADAC}"/>
              </a:ext>
            </a:extLst>
          </p:cNvPr>
          <p:cNvSpPr txBox="1"/>
          <p:nvPr/>
        </p:nvSpPr>
        <p:spPr>
          <a:xfrm>
            <a:off x="1188720" y="1261872"/>
            <a:ext cx="10202408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Accelerate your machine – Ted has already added this in most of the existing code</a:t>
            </a:r>
          </a:p>
          <a:p>
            <a:endParaRPr lang="en-US" sz="1600" b="1" dirty="0"/>
          </a:p>
          <a:p>
            <a:r>
              <a:rPr lang="en-US" sz="1600" b="1" dirty="0"/>
              <a:t>Write code [or port] a system test process in C and run it on the Teensy</a:t>
            </a:r>
          </a:p>
          <a:p>
            <a:r>
              <a:rPr lang="en-US" sz="1600" b="1" dirty="0"/>
              <a:t>	-&gt; there is already one done for the Commodore 64 !</a:t>
            </a:r>
          </a:p>
          <a:p>
            <a:endParaRPr lang="en-US" sz="1600" b="1" dirty="0"/>
          </a:p>
          <a:p>
            <a:r>
              <a:rPr lang="en-US" sz="1600" b="1" dirty="0"/>
              <a:t>Get a machine to boot that does not have some vital hardware, like tape (paper or plastic),</a:t>
            </a:r>
          </a:p>
          <a:p>
            <a:r>
              <a:rPr lang="en-US" sz="1600" b="1" dirty="0"/>
              <a:t>serial port, video out, keyboard, diskette or Hard disk</a:t>
            </a:r>
          </a:p>
          <a:p>
            <a:endParaRPr lang="en-US" sz="1600" b="1" dirty="0"/>
          </a:p>
          <a:p>
            <a:r>
              <a:rPr lang="en-US" sz="1600" b="1" dirty="0"/>
              <a:t>Easily mirror, or even increase system RAM size or try different ROM versions using emulated memory inside the Teensy</a:t>
            </a:r>
          </a:p>
          <a:p>
            <a:endParaRPr lang="en-US" sz="1600" b="1" dirty="0"/>
          </a:p>
          <a:p>
            <a:r>
              <a:rPr lang="en-US" sz="1600" b="1" dirty="0"/>
              <a:t>Expand a machine using the SD card or fast serial over USB - teensy as a USB host</a:t>
            </a:r>
          </a:p>
          <a:p>
            <a:endParaRPr lang="en-US" sz="1600" b="1" dirty="0"/>
          </a:p>
          <a:p>
            <a:r>
              <a:rPr lang="en-US" sz="1600" b="1" dirty="0"/>
              <a:t>Add networking with Ethernet (yeah, Teensy 4.1 has that too)</a:t>
            </a:r>
          </a:p>
          <a:p>
            <a:endParaRPr lang="en-US" sz="1600" b="1" dirty="0"/>
          </a:p>
          <a:p>
            <a:r>
              <a:rPr lang="en-US" sz="1600" b="1" dirty="0"/>
              <a:t>Emulate an extremely rare piece of hardware (like the OSI Hard disk)</a:t>
            </a:r>
          </a:p>
          <a:p>
            <a:endParaRPr lang="en-US" sz="1600" b="1" dirty="0"/>
          </a:p>
          <a:p>
            <a:r>
              <a:rPr lang="en-US" sz="1600" b="1" dirty="0"/>
              <a:t>Put a new (or expanded) instruction set into your computer (see the </a:t>
            </a:r>
            <a:r>
              <a:rPr lang="en-US" sz="1600" b="1" dirty="0" err="1"/>
              <a:t>MicroCore</a:t>
            </a:r>
            <a:r>
              <a:rPr lang="en-US" sz="1600" b="1" dirty="0"/>
              <a:t> Labs 68000 in an IBM PC)</a:t>
            </a:r>
          </a:p>
          <a:p>
            <a:endParaRPr lang="en-US" sz="1600" b="1" dirty="0"/>
          </a:p>
          <a:p>
            <a:r>
              <a:rPr lang="en-US" sz="1600" b="1" dirty="0"/>
              <a:t>Emulate another CPU : 65816, 6800, 6809, PDP-11, Harris 6120 ...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FC09DE-A788-DD9C-9EAD-99B1CDF19255}"/>
              </a:ext>
            </a:extLst>
          </p:cNvPr>
          <p:cNvCxnSpPr/>
          <p:nvPr/>
        </p:nvCxnSpPr>
        <p:spPr>
          <a:xfrm>
            <a:off x="493776" y="1088136"/>
            <a:ext cx="10561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07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5F5-3960-85A0-E29A-AA550707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 am, Who Ted Fried is, What </a:t>
            </a:r>
            <a:r>
              <a:rPr lang="en-US" dirty="0" err="1"/>
              <a:t>MicroCore</a:t>
            </a:r>
            <a:r>
              <a:rPr lang="en-US" dirty="0"/>
              <a:t> Labs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7E4B-B0EB-90A0-760D-9EC718AD5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108201"/>
            <a:ext cx="10972800" cy="4173727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sz="2800" dirty="0"/>
              <a:t>Me – VCF Member, into DEC, OSI, Making things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 Ted Fried – Embedded hardware engineer and vintage computer 				enthusiast with and interest in microprocessors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 MicroCore Labs - 	Blog - http://www.microcorelabs.com/home.html</a:t>
            </a:r>
          </a:p>
          <a:p>
            <a:pPr marL="0" indent="0">
              <a:buNone/>
            </a:pPr>
            <a:r>
              <a:rPr lang="it-IT" sz="2800" dirty="0"/>
              <a:t>			Github - https://github.com/MicroCoreLabs/Projects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		VCF Forum ID – </a:t>
            </a:r>
            <a:r>
              <a:rPr lang="en-US" sz="2800" dirty="0" err="1"/>
              <a:t>MicroCoreLabs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		</a:t>
            </a:r>
            <a:r>
              <a:rPr lang="en-US" sz="2800" dirty="0" err="1"/>
              <a:t>Youtube</a:t>
            </a:r>
            <a:r>
              <a:rPr lang="en-US" sz="2800" dirty="0"/>
              <a:t> - </a:t>
            </a:r>
            <a:r>
              <a:rPr lang="en-US" sz="2800" dirty="0">
                <a:hlinkClick r:id="rId2"/>
              </a:rPr>
              <a:t>https://www.youtube.com/@microcorelabs7698/featured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			 </a:t>
            </a:r>
            <a:r>
              <a:rPr lang="en-US" sz="2800" dirty="0"/>
              <a:t>Ask questions, this is a talk not a lecture!</a:t>
            </a:r>
            <a:r>
              <a:rPr lang="en-US" sz="2800" dirty="0">
                <a:sym typeface="Wingdings" panose="05000000000000000000" pitchFamily="2" charset="2"/>
              </a:rPr>
              <a:t>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54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5F5-3960-85A0-E29A-AA550707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 – Links, contact info,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7E4B-B0EB-90A0-760D-9EC718AD5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Crawford’s fork of MCL projects - Github.com/</a:t>
            </a:r>
            <a:r>
              <a:rPr lang="en-US" dirty="0" err="1">
                <a:hlinkClick r:id="rId2"/>
              </a:rPr>
              <a:t>CrawfordGriffith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Amazon Link for Male-male machine pin headers (for CPU socket)</a:t>
            </a:r>
            <a:endParaRPr lang="en-US" sz="1200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Amazon Link for 40-pin “Arduino-like” heaters (male and female)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88B33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  <a:hlinkClick r:id="rId5"/>
              </a:rPr>
              <a:t>PJRC Downloads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88B33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201168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82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5F5-3960-85A0-E29A-AA550707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!!!!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F53056-3DA6-4659-F2D1-1E37CC7E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folks for coming to the talk!</a:t>
            </a:r>
          </a:p>
          <a:p>
            <a:r>
              <a:rPr lang="en-US" sz="2800" dirty="0"/>
              <a:t>Ted Fried for his AWESOME projects and help and feedback!</a:t>
            </a:r>
          </a:p>
          <a:p>
            <a:r>
              <a:rPr lang="en-US" sz="2800" dirty="0"/>
              <a:t>Jeff Brace and volunteers for putting on an (always) AWESOME Vintage Computer Festival East event!</a:t>
            </a:r>
          </a:p>
          <a:p>
            <a:r>
              <a:rPr lang="en-US" sz="2800" dirty="0"/>
              <a:t>David </a:t>
            </a:r>
            <a:r>
              <a:rPr lang="en-US" sz="2800" dirty="0" err="1"/>
              <a:t>Gesswein</a:t>
            </a:r>
            <a:r>
              <a:rPr lang="en-US" sz="2800" dirty="0"/>
              <a:t> for his Floppy Test program!</a:t>
            </a:r>
          </a:p>
          <a:p>
            <a:r>
              <a:rPr lang="en-US" sz="2800" dirty="0"/>
              <a:t>Alex </a:t>
            </a:r>
            <a:r>
              <a:rPr lang="en-US" sz="2800" dirty="0" err="1"/>
              <a:t>Jacocks</a:t>
            </a:r>
            <a:r>
              <a:rPr lang="en-US" sz="2800" dirty="0"/>
              <a:t> and Maki Kato for loaning me systems to test on!</a:t>
            </a:r>
          </a:p>
        </p:txBody>
      </p:sp>
    </p:spTree>
    <p:extLst>
      <p:ext uri="{BB962C8B-B14F-4D97-AF65-F5344CB8AC3E}">
        <p14:creationId xmlns:p14="http://schemas.microsoft.com/office/powerpoint/2010/main" val="242256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5F5-3960-85A0-E29A-AA550707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 am, Who Ted Fried is, What </a:t>
            </a:r>
            <a:r>
              <a:rPr lang="en-US" dirty="0" err="1"/>
              <a:t>MicroCore</a:t>
            </a:r>
            <a:r>
              <a:rPr lang="en-US" dirty="0"/>
              <a:t> Labs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7E4B-B0EB-90A0-760D-9EC718AD5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800" dirty="0"/>
              <a:t>MicroCore Labs is the collection of Ted Fried’s websites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 </a:t>
            </a:r>
            <a:r>
              <a:rPr lang="en-US" sz="2800" dirty="0"/>
              <a:t>	Ted builds plug-in emulators, both FPGA* and microprocessor based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	All Open Source, All design and code published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	This talk - only about the microprocessor-based ones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* Field-Programmable Gate Arrays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2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5F5-3960-85A0-E29A-AA550707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plug-in emulators are / aren’t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7E4B-B0EB-90A0-760D-9EC718AD5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9601"/>
            <a:ext cx="10058400" cy="4237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Definitions</a:t>
            </a:r>
          </a:p>
          <a:p>
            <a:pPr marL="0" indent="0">
              <a:buNone/>
            </a:pPr>
            <a:r>
              <a:rPr lang="en-US" sz="1800" dirty="0"/>
              <a:t>	"Emulators" - </a:t>
            </a:r>
          </a:p>
          <a:p>
            <a:pPr marL="0" indent="0">
              <a:buNone/>
            </a:pPr>
            <a:r>
              <a:rPr lang="en-US" sz="1800" dirty="0"/>
              <a:t>		Pure software emulators - All software running on something fast</a:t>
            </a:r>
          </a:p>
          <a:p>
            <a:pPr marL="0" indent="0">
              <a:buNone/>
            </a:pPr>
            <a:r>
              <a:rPr lang="en-US" sz="1800" dirty="0"/>
              <a:t>		Hardware based - Hardware or Hardware + Software inside a host (vintage) computer</a:t>
            </a:r>
          </a:p>
          <a:p>
            <a:pPr marL="0" indent="0">
              <a:buNone/>
            </a:pPr>
            <a:r>
              <a:rPr lang="en-US" sz="1800" dirty="0"/>
              <a:t>	"Cycle-accurate"</a:t>
            </a:r>
          </a:p>
          <a:p>
            <a:pPr marL="0" indent="0">
              <a:buNone/>
            </a:pPr>
            <a:r>
              <a:rPr lang="en-US" sz="1800" dirty="0"/>
              <a:t>		Virtually identical operation and speed as the original CPU, but not “cycle-exact”</a:t>
            </a:r>
          </a:p>
          <a:p>
            <a:pPr marL="0" indent="0">
              <a:buNone/>
            </a:pPr>
            <a:r>
              <a:rPr lang="en-US" sz="1800" dirty="0"/>
              <a:t>	"Plug-in emulators"</a:t>
            </a:r>
          </a:p>
          <a:p>
            <a:pPr marL="0" indent="0">
              <a:buNone/>
            </a:pPr>
            <a:r>
              <a:rPr lang="en-US" sz="1800" dirty="0"/>
              <a:t>		Replaces a CPU inside a system</a:t>
            </a:r>
          </a:p>
          <a:p>
            <a:pPr marL="0" indent="0">
              <a:buNone/>
            </a:pPr>
            <a:r>
              <a:rPr lang="en-US" sz="1800" dirty="0"/>
              <a:t>		Also known as In Circuit Emulator (ICE) - make Vanilla joke here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719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5F5-3960-85A0-E29A-AA550707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plug-in emulators are / aren’t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7E4B-B0EB-90A0-760D-9EC718AD5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3773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 err="1"/>
              <a:t>MicroCore</a:t>
            </a:r>
            <a:r>
              <a:rPr lang="en-US" sz="8000" b="1" dirty="0"/>
              <a:t> Labs Plug-In Cycle-Accurate Emulators</a:t>
            </a:r>
          </a:p>
          <a:p>
            <a:pPr marL="0" indent="0">
              <a:buNone/>
            </a:pPr>
            <a:r>
              <a:rPr lang="en-US" sz="8000" dirty="0"/>
              <a:t>	Naming "</a:t>
            </a:r>
            <a:r>
              <a:rPr lang="en-US" sz="8000" dirty="0" err="1"/>
              <a:t>MCLxx</a:t>
            </a:r>
            <a:r>
              <a:rPr lang="en-US" sz="8000" dirty="0"/>
              <a:t>" and "</a:t>
            </a:r>
            <a:r>
              <a:rPr lang="en-US" sz="8000" dirty="0" err="1"/>
              <a:t>MCLxx</a:t>
            </a:r>
            <a:r>
              <a:rPr lang="en-US" sz="8000" dirty="0"/>
              <a:t>+" – In General, the "+" ones are microprocessor-based</a:t>
            </a:r>
          </a:p>
          <a:p>
            <a:pPr marL="0" indent="0">
              <a:buNone/>
            </a:pPr>
            <a:r>
              <a:rPr lang="en-US" sz="8000" dirty="0"/>
              <a:t>	List of </a:t>
            </a:r>
            <a:r>
              <a:rPr lang="en-US" sz="8000" dirty="0" err="1"/>
              <a:t>MCLxx</a:t>
            </a:r>
            <a:r>
              <a:rPr lang="en-US" sz="8000" dirty="0"/>
              <a:t>[+] emulators</a:t>
            </a:r>
          </a:p>
          <a:p>
            <a:pPr marL="0" indent="0">
              <a:buNone/>
            </a:pPr>
            <a:r>
              <a:rPr lang="en-US" sz="8000" dirty="0"/>
              <a:t>		MCL65+	- 6502 *</a:t>
            </a:r>
          </a:p>
          <a:p>
            <a:pPr marL="0" indent="0">
              <a:buNone/>
            </a:pPr>
            <a:r>
              <a:rPr lang="en-US" sz="8000" dirty="0"/>
              <a:t>		MCL64		- 6510 (Commodore)</a:t>
            </a:r>
          </a:p>
          <a:p>
            <a:pPr marL="0" indent="0">
              <a:buNone/>
            </a:pPr>
            <a:r>
              <a:rPr lang="en-US" sz="8000" dirty="0"/>
              <a:t>		MCLZ8		- Z80 *</a:t>
            </a:r>
          </a:p>
          <a:p>
            <a:pPr marL="0" indent="0">
              <a:buNone/>
            </a:pPr>
            <a:r>
              <a:rPr lang="en-US" sz="8000" dirty="0"/>
              <a:t>		MCL86+	- 8088 *</a:t>
            </a:r>
          </a:p>
          <a:p>
            <a:pPr marL="0" indent="0">
              <a:buNone/>
            </a:pPr>
            <a:r>
              <a:rPr lang="en-US" sz="8000" dirty="0"/>
              <a:t>		MCL68+	- 68000</a:t>
            </a:r>
          </a:p>
          <a:p>
            <a:pPr marL="0" indent="0">
              <a:buNone/>
            </a:pPr>
            <a:r>
              <a:rPr lang="en-US" sz="8000" dirty="0"/>
              <a:t>	* I have personally built and tested these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0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5F5-3960-85A0-E29A-AA550707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plug-in emulators are / aren’t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28C8CD-0226-4427-2B40-406F07D7E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912" y="2108200"/>
            <a:ext cx="5102501" cy="376078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96387F-FA27-4454-F7F8-8467E3A3A74A}"/>
              </a:ext>
            </a:extLst>
          </p:cNvPr>
          <p:cNvSpPr txBox="1"/>
          <p:nvPr/>
        </p:nvSpPr>
        <p:spPr>
          <a:xfrm>
            <a:off x="1783080" y="5870496"/>
            <a:ext cx="767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Here’s what one looks like in a vintage machine (MCL86+ in an IBM PC 5150)</a:t>
            </a:r>
          </a:p>
        </p:txBody>
      </p:sp>
    </p:spTree>
    <p:extLst>
      <p:ext uri="{BB962C8B-B14F-4D97-AF65-F5344CB8AC3E}">
        <p14:creationId xmlns:p14="http://schemas.microsoft.com/office/powerpoint/2010/main" val="350939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5F5-3960-85A0-E29A-AA550707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plug-in emulators are / aren’t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7E4B-B0EB-90A0-760D-9EC718AD5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956817"/>
            <a:ext cx="11013232" cy="43891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Why are these things useful?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Can help debug a machine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Can help bring up a machine w/o some things (boot ROM, disk, serial, I/O, video)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Can emulate part of the system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But, also to have fun! Do wild stuff like acceleration, Frankenstein brain swaps, etc.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Extend/upgrade a vintage machine (discussed later)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0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5F5-3960-85A0-E29A-AA550707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design review of Hardware and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7E4B-B0EB-90A0-760D-9EC718AD5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245" y="3086346"/>
            <a:ext cx="2291509" cy="510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Very Generic CPU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F4AD9C-7F11-3786-72B3-AD03BF025863}"/>
              </a:ext>
            </a:extLst>
          </p:cNvPr>
          <p:cNvSpPr/>
          <p:nvPr/>
        </p:nvSpPr>
        <p:spPr>
          <a:xfrm>
            <a:off x="4274545" y="2339982"/>
            <a:ext cx="3338110" cy="20028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FB09D-EFAE-9B8C-A396-11FFA02F7F63}"/>
              </a:ext>
            </a:extLst>
          </p:cNvPr>
          <p:cNvSpPr txBox="1"/>
          <p:nvPr/>
        </p:nvSpPr>
        <p:spPr>
          <a:xfrm>
            <a:off x="1097280" y="2339982"/>
            <a:ext cx="29931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</a:t>
            </a:r>
          </a:p>
          <a:p>
            <a:r>
              <a:rPr lang="en-US" b="1" dirty="0"/>
              <a:t>	- Configuration</a:t>
            </a:r>
          </a:p>
          <a:p>
            <a:r>
              <a:rPr lang="en-US" b="1" dirty="0"/>
              <a:t>	- Volts</a:t>
            </a:r>
          </a:p>
          <a:p>
            <a:r>
              <a:rPr lang="en-US" b="1" dirty="0"/>
              <a:t>	- Interrupts</a:t>
            </a:r>
          </a:p>
          <a:p>
            <a:r>
              <a:rPr lang="en-US" b="1" dirty="0"/>
              <a:t>	- Clock</a:t>
            </a:r>
          </a:p>
          <a:p>
            <a:r>
              <a:rPr lang="en-US" b="1" dirty="0"/>
              <a:t>	- Command signals</a:t>
            </a:r>
          </a:p>
          <a:p>
            <a:r>
              <a:rPr lang="en-US" b="1" dirty="0"/>
              <a:t>	  (Wait, etc.)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B6A66-D7E3-45D9-B2C6-7CD01A5614FD}"/>
              </a:ext>
            </a:extLst>
          </p:cNvPr>
          <p:cNvSpPr txBox="1"/>
          <p:nvPr/>
        </p:nvSpPr>
        <p:spPr>
          <a:xfrm>
            <a:off x="8136751" y="2755480"/>
            <a:ext cx="3529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</a:t>
            </a:r>
          </a:p>
          <a:p>
            <a:r>
              <a:rPr lang="en-US" b="1" dirty="0"/>
              <a:t>	- Read / Write</a:t>
            </a:r>
          </a:p>
          <a:p>
            <a:r>
              <a:rPr lang="en-US" b="1" dirty="0"/>
              <a:t>	- Other Command signals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BAA3F-4E88-48B5-7813-CE42C16A3CA4}"/>
              </a:ext>
            </a:extLst>
          </p:cNvPr>
          <p:cNvSpPr txBox="1"/>
          <p:nvPr/>
        </p:nvSpPr>
        <p:spPr>
          <a:xfrm>
            <a:off x="4505606" y="5203091"/>
            <a:ext cx="3819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IN/OUT</a:t>
            </a:r>
          </a:p>
          <a:p>
            <a:r>
              <a:rPr lang="en-US" b="1" dirty="0"/>
              <a:t>		- Data</a:t>
            </a:r>
          </a:p>
          <a:p>
            <a:r>
              <a:rPr lang="en-US" b="1" dirty="0"/>
              <a:t>		- Peripheral signals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DE230E8-B430-E1C5-C723-ED5DBCF339A0}"/>
              </a:ext>
            </a:extLst>
          </p:cNvPr>
          <p:cNvSpPr/>
          <p:nvPr/>
        </p:nvSpPr>
        <p:spPr>
          <a:xfrm>
            <a:off x="3393195" y="3263312"/>
            <a:ext cx="792923" cy="3876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557493D-63A3-9140-7F0A-36CA2F79388B}"/>
              </a:ext>
            </a:extLst>
          </p:cNvPr>
          <p:cNvSpPr/>
          <p:nvPr/>
        </p:nvSpPr>
        <p:spPr>
          <a:xfrm>
            <a:off x="7846138" y="3246475"/>
            <a:ext cx="792923" cy="3876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8A7957E1-BE1A-DECC-2BA3-999FEEB35F08}"/>
              </a:ext>
            </a:extLst>
          </p:cNvPr>
          <p:cNvSpPr/>
          <p:nvPr/>
        </p:nvSpPr>
        <p:spPr>
          <a:xfrm>
            <a:off x="5775685" y="4365927"/>
            <a:ext cx="335830" cy="92333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372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{B00B386C-088B-4A97-8527-7D22FDC002D1}tf11437505_win32</Template>
  <TotalTime>445</TotalTime>
  <Words>2870</Words>
  <Application>Microsoft Office PowerPoint</Application>
  <PresentationFormat>Widescreen</PresentationFormat>
  <Paragraphs>333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Georgia Pro Cond Light</vt:lpstr>
      <vt:lpstr>Speak Pro</vt:lpstr>
      <vt:lpstr>Times New Roman</vt:lpstr>
      <vt:lpstr>Wingdings</vt:lpstr>
      <vt:lpstr>RetrospectVTI</vt:lpstr>
      <vt:lpstr>MicroCore Labs Emulators</vt:lpstr>
      <vt:lpstr>What We’ll Cover</vt:lpstr>
      <vt:lpstr>Who I am, Who Ted Fried is, What MicroCore Labs is</vt:lpstr>
      <vt:lpstr>Who I am, Who Ted Fried is, What MicroCore Labs is</vt:lpstr>
      <vt:lpstr>What the plug-in emulators are / aren’t</vt:lpstr>
      <vt:lpstr>What the plug-in emulators are / aren’t</vt:lpstr>
      <vt:lpstr>What the plug-in emulators are / aren’t</vt:lpstr>
      <vt:lpstr>What the plug-in emulators are / aren’t</vt:lpstr>
      <vt:lpstr>Detailed design review of Hardware and Software</vt:lpstr>
      <vt:lpstr>Detailed design review of Hardware and Software</vt:lpstr>
      <vt:lpstr>Detailed design review of Hardware and Software  PJRC’s Teensy 4.1</vt:lpstr>
      <vt:lpstr>Detailed design review of Hardware and Software  Teensy 4.1</vt:lpstr>
      <vt:lpstr>Detailed design review of Hardware  and Software</vt:lpstr>
      <vt:lpstr>Detailed design review of Hardware and Software</vt:lpstr>
      <vt:lpstr>Detailed design review of Hardware and Software</vt:lpstr>
      <vt:lpstr>Detailed design review of Hardware and Software</vt:lpstr>
      <vt:lpstr>Build information, and gotchas</vt:lpstr>
      <vt:lpstr>Build information, and gotchas</vt:lpstr>
      <vt:lpstr>Build information, and gotchas</vt:lpstr>
      <vt:lpstr>Build information, and gotchas</vt:lpstr>
      <vt:lpstr>Build information, and gotchas</vt:lpstr>
      <vt:lpstr>Build information, and gotchas</vt:lpstr>
      <vt:lpstr>Build information, and gotchas</vt:lpstr>
      <vt:lpstr>Build information, and gotchas</vt:lpstr>
      <vt:lpstr>Build information, and gotchas</vt:lpstr>
      <vt:lpstr>Success Story for debugging a vintage machine</vt:lpstr>
      <vt:lpstr>Success Story for debugging a vintage machine</vt:lpstr>
      <vt:lpstr>Success Story for debugging a vintage machine</vt:lpstr>
      <vt:lpstr>Ideas for what you can do with these things</vt:lpstr>
      <vt:lpstr>More info – Links, contact info, stuff</vt:lpstr>
      <vt:lpstr>Thanks 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MicroCore Labs Emulators</dc:title>
  <dc:creator>Admin</dc:creator>
  <cp:lastModifiedBy>Admin</cp:lastModifiedBy>
  <cp:revision>34</cp:revision>
  <dcterms:created xsi:type="dcterms:W3CDTF">2024-03-04T21:46:25Z</dcterms:created>
  <dcterms:modified xsi:type="dcterms:W3CDTF">2024-04-03T16:17:28Z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