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75" r:id="rId8"/>
    <p:sldId id="276" r:id="rId9"/>
    <p:sldId id="277" r:id="rId10"/>
    <p:sldId id="257" r:id="rId11"/>
    <p:sldId id="258" r:id="rId12"/>
    <p:sldId id="259" r:id="rId13"/>
    <p:sldId id="285" r:id="rId14"/>
    <p:sldId id="286" r:id="rId15"/>
    <p:sldId id="260" r:id="rId16"/>
    <p:sldId id="261" r:id="rId17"/>
    <p:sldId id="262" r:id="rId18"/>
    <p:sldId id="287" r:id="rId19"/>
    <p:sldId id="263" r:id="rId20"/>
    <p:sldId id="265" r:id="rId21"/>
    <p:sldId id="288" r:id="rId22"/>
    <p:sldId id="289" r:id="rId23"/>
    <p:sldId id="290" r:id="rId24"/>
    <p:sldId id="291" r:id="rId25"/>
    <p:sldId id="268" r:id="rId26"/>
    <p:sldId id="269" r:id="rId27"/>
    <p:sldId id="272" r:id="rId28"/>
    <p:sldId id="273" r:id="rId29"/>
    <p:sldId id="278" r:id="rId30"/>
    <p:sldId id="279" r:id="rId31"/>
    <p:sldId id="292" r:id="rId32"/>
    <p:sldId id="293" r:id="rId3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3253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47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729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5555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752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2005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2571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7640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18833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43510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9131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3F52-7D59-45B5-B017-ABEB8042948F}" type="datetimeFigureOut">
              <a:rPr lang="zh-TW" altLang="en-US" smtClean="0"/>
              <a:t>2025/6/26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52159-9D1E-4CE0-B9A9-198F96BF055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6464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9.xml"/><Relationship Id="rId3" Type="http://schemas.openxmlformats.org/officeDocument/2006/relationships/slide" Target="slide10.xml"/><Relationship Id="rId7" Type="http://schemas.openxmlformats.org/officeDocument/2006/relationships/slide" Target="slide15.xml"/><Relationship Id="rId12" Type="http://schemas.openxmlformats.org/officeDocument/2006/relationships/slide" Target="slide31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6" Type="http://schemas.openxmlformats.org/officeDocument/2006/relationships/slide" Target="slide13.xml"/><Relationship Id="rId11" Type="http://schemas.openxmlformats.org/officeDocument/2006/relationships/slide" Target="slide29.xml"/><Relationship Id="rId5" Type="http://schemas.openxmlformats.org/officeDocument/2006/relationships/slide" Target="slide7.xml"/><Relationship Id="rId10" Type="http://schemas.openxmlformats.org/officeDocument/2006/relationships/slide" Target="slide27.xml"/><Relationship Id="rId4" Type="http://schemas.openxmlformats.org/officeDocument/2006/relationships/slide" Target="slide4.xml"/><Relationship Id="rId9" Type="http://schemas.openxmlformats.org/officeDocument/2006/relationships/slide" Target="slide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00585"/>
            <a:ext cx="9144000" cy="1170431"/>
          </a:xfrm>
        </p:spPr>
        <p:txBody>
          <a:bodyPr>
            <a:normAutofit/>
          </a:bodyPr>
          <a:lstStyle/>
          <a:p>
            <a:r>
              <a:rPr lang="en-US" altLang="zh-TW" sz="4000" dirty="0" smtClean="0"/>
              <a:t>ACI</a:t>
            </a:r>
            <a:r>
              <a:rPr lang="zh-TW" altLang="en-US" sz="4000" dirty="0" smtClean="0"/>
              <a:t>庫存管理操作流程</a:t>
            </a:r>
            <a:endParaRPr lang="zh-TW" altLang="en-US" sz="40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 smtClean="0">
                <a:hlinkClick r:id="rId2" action="ppaction://hlinksldjump"/>
              </a:rPr>
              <a:t>創建帳號</a:t>
            </a:r>
            <a:r>
              <a:rPr lang="en-US" altLang="zh-TW" dirty="0" smtClean="0">
                <a:hlinkClick r:id="rId3" action="ppaction://hlinksldjump"/>
              </a:rPr>
              <a:t>…</a:t>
            </a:r>
          </a:p>
          <a:p>
            <a:r>
              <a:rPr lang="zh-TW" altLang="en-US" dirty="0">
                <a:hlinkClick r:id="rId4" action="ppaction://hlinksldjump"/>
              </a:rPr>
              <a:t>達運</a:t>
            </a:r>
            <a:r>
              <a:rPr lang="en-US" altLang="zh-TW" dirty="0">
                <a:hlinkClick r:id="rId4" action="ppaction://hlinksldjump"/>
              </a:rPr>
              <a:t>-ACI</a:t>
            </a:r>
            <a:r>
              <a:rPr lang="zh-TW" altLang="en-US" dirty="0">
                <a:hlinkClick r:id="rId4" action="ppaction://hlinksldjump"/>
              </a:rPr>
              <a:t>料號</a:t>
            </a:r>
            <a:r>
              <a:rPr lang="zh-TW" altLang="en-US" dirty="0" smtClean="0">
                <a:hlinkClick r:id="rId4" action="ppaction://hlinksldjump"/>
              </a:rPr>
              <a:t>設定</a:t>
            </a:r>
            <a:r>
              <a:rPr lang="en-US" altLang="zh-TW" dirty="0" smtClean="0">
                <a:hlinkClick r:id="rId3" action="ppaction://hlinksldjump"/>
              </a:rPr>
              <a:t>…</a:t>
            </a:r>
          </a:p>
          <a:p>
            <a:r>
              <a:rPr lang="en-US" altLang="zh-TW" dirty="0" smtClean="0">
                <a:hlinkClick r:id="rId5" action="ppaction://hlinksldjump"/>
              </a:rPr>
              <a:t>ACI – </a:t>
            </a:r>
            <a:r>
              <a:rPr lang="zh-TW" altLang="en-US" dirty="0" smtClean="0">
                <a:hlinkClick r:id="rId5" action="ppaction://hlinksldjump"/>
              </a:rPr>
              <a:t>客戶設定</a:t>
            </a:r>
            <a:r>
              <a:rPr lang="en-US" altLang="zh-TW" dirty="0" smtClean="0">
                <a:hlinkClick r:id="rId5" action="ppaction://hlinksldjump"/>
              </a:rPr>
              <a:t>…</a:t>
            </a:r>
            <a:endParaRPr lang="en-US" altLang="zh-TW" dirty="0" smtClean="0">
              <a:hlinkClick r:id="rId3" action="ppaction://hlinksldjump"/>
            </a:endParaRPr>
          </a:p>
          <a:p>
            <a:r>
              <a:rPr lang="zh-TW" altLang="en-US" dirty="0" smtClean="0">
                <a:hlinkClick r:id="rId3" action="ppaction://hlinksldjump"/>
              </a:rPr>
              <a:t>達運出貨</a:t>
            </a:r>
            <a:r>
              <a:rPr lang="en-US" altLang="zh-TW" dirty="0" smtClean="0">
                <a:hlinkClick r:id="rId3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>
                <a:hlinkClick r:id="rId6" action="ppaction://hlinksldjump"/>
              </a:rPr>
              <a:t>(</a:t>
            </a:r>
            <a:r>
              <a:rPr lang="zh-TW" altLang="en-US" dirty="0">
                <a:hlinkClick r:id="rId6" action="ppaction://hlinksldjump"/>
              </a:rPr>
              <a:t>新增</a:t>
            </a:r>
            <a:r>
              <a:rPr lang="en-US" altLang="zh-TW" dirty="0">
                <a:hlinkClick r:id="rId6" action="ppaction://hlinksldjump"/>
              </a:rPr>
              <a:t>)</a:t>
            </a:r>
            <a:r>
              <a:rPr lang="zh-TW" altLang="en-US" dirty="0">
                <a:hlinkClick r:id="rId6" action="ppaction://hlinksldjump"/>
              </a:rPr>
              <a:t> 模擬 達運</a:t>
            </a:r>
            <a:r>
              <a:rPr lang="en-US" altLang="zh-TW" dirty="0">
                <a:hlinkClick r:id="rId6" action="ppaction://hlinksldjump"/>
              </a:rPr>
              <a:t>-</a:t>
            </a:r>
            <a:r>
              <a:rPr lang="zh-TW" altLang="en-US" dirty="0" smtClean="0">
                <a:hlinkClick r:id="rId6" action="ppaction://hlinksldjump"/>
              </a:rPr>
              <a:t>出貨</a:t>
            </a:r>
            <a:endParaRPr lang="en-US" altLang="zh-TW" dirty="0" smtClean="0"/>
          </a:p>
          <a:p>
            <a:r>
              <a:rPr lang="en-US" altLang="zh-TW" dirty="0" smtClean="0">
                <a:hlinkClick r:id="rId7" action="ppaction://hlinksldjump"/>
              </a:rPr>
              <a:t>(</a:t>
            </a:r>
            <a:r>
              <a:rPr lang="zh-TW" altLang="en-US" dirty="0" smtClean="0">
                <a:hlinkClick r:id="rId7" action="ppaction://hlinksldjump"/>
              </a:rPr>
              <a:t>修改</a:t>
            </a:r>
            <a:r>
              <a:rPr lang="en-US" altLang="zh-TW" dirty="0" smtClean="0">
                <a:hlinkClick r:id="rId7" action="ppaction://hlinksldjump"/>
              </a:rPr>
              <a:t>)ACI-</a:t>
            </a:r>
            <a:r>
              <a:rPr lang="zh-TW" altLang="en-US" dirty="0" smtClean="0">
                <a:hlinkClick r:id="rId7" action="ppaction://hlinksldjump"/>
              </a:rPr>
              <a:t>入庫</a:t>
            </a:r>
            <a:r>
              <a:rPr lang="en-US" altLang="zh-TW" dirty="0" smtClean="0">
                <a:hlinkClick r:id="rId7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8" action="ppaction://hlinksldjump"/>
              </a:rPr>
              <a:t>(</a:t>
            </a:r>
            <a:r>
              <a:rPr lang="zh-TW" altLang="en-US" dirty="0" smtClean="0">
                <a:hlinkClick r:id="rId8" action="ppaction://hlinksldjump"/>
              </a:rPr>
              <a:t>修改</a:t>
            </a:r>
            <a:r>
              <a:rPr lang="en-US" altLang="zh-TW" dirty="0" smtClean="0">
                <a:hlinkClick r:id="rId8" action="ppaction://hlinksldjump"/>
              </a:rPr>
              <a:t>)ACI-</a:t>
            </a:r>
            <a:r>
              <a:rPr lang="zh-TW" altLang="en-US" dirty="0" smtClean="0">
                <a:hlinkClick r:id="rId8" action="ppaction://hlinksldjump"/>
              </a:rPr>
              <a:t>棧板管理頁面</a:t>
            </a:r>
            <a:r>
              <a:rPr lang="en-US" altLang="zh-TW" dirty="0" smtClean="0">
                <a:hlinkClick r:id="rId8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9" action="ppaction://hlinksldjump"/>
              </a:rPr>
              <a:t>(</a:t>
            </a:r>
            <a:r>
              <a:rPr lang="zh-TW" altLang="en-US" dirty="0" smtClean="0">
                <a:hlinkClick r:id="rId9" action="ppaction://hlinksldjump"/>
              </a:rPr>
              <a:t>新增</a:t>
            </a:r>
            <a:r>
              <a:rPr lang="en-US" altLang="zh-TW" dirty="0" smtClean="0">
                <a:hlinkClick r:id="rId9" action="ppaction://hlinksldjump"/>
              </a:rPr>
              <a:t>)ACI</a:t>
            </a:r>
            <a:r>
              <a:rPr lang="zh-TW" altLang="en-US" dirty="0" smtClean="0">
                <a:hlinkClick r:id="rId9" action="ppaction://hlinksldjump"/>
              </a:rPr>
              <a:t> </a:t>
            </a:r>
            <a:r>
              <a:rPr lang="en-US" altLang="zh-TW" dirty="0">
                <a:hlinkClick r:id="rId9" action="ppaction://hlinksldjump"/>
              </a:rPr>
              <a:t>-</a:t>
            </a:r>
            <a:r>
              <a:rPr lang="zh-TW" altLang="en-US" dirty="0">
                <a:hlinkClick r:id="rId9" action="ppaction://hlinksldjump"/>
              </a:rPr>
              <a:t> 待出貨清單</a:t>
            </a:r>
            <a:endParaRPr lang="en-US" altLang="zh-TW" dirty="0" smtClean="0"/>
          </a:p>
          <a:p>
            <a:r>
              <a:rPr lang="en-US" altLang="zh-TW" dirty="0" smtClean="0">
                <a:hlinkClick r:id="rId10" action="ppaction://hlinksldjump"/>
              </a:rPr>
              <a:t>ACI</a:t>
            </a:r>
            <a:r>
              <a:rPr lang="zh-TW" altLang="en-US" dirty="0" smtClean="0">
                <a:hlinkClick r:id="rId10" action="ppaction://hlinksldjump"/>
              </a:rPr>
              <a:t> </a:t>
            </a:r>
            <a:r>
              <a:rPr lang="en-US" altLang="zh-TW" dirty="0" smtClean="0">
                <a:hlinkClick r:id="rId10" action="ppaction://hlinksldjump"/>
              </a:rPr>
              <a:t>-</a:t>
            </a:r>
            <a:r>
              <a:rPr lang="zh-TW" altLang="en-US" dirty="0" smtClean="0">
                <a:hlinkClick r:id="rId10" action="ppaction://hlinksldjump"/>
              </a:rPr>
              <a:t> 設備轉移 </a:t>
            </a:r>
            <a:r>
              <a:rPr lang="en-US" altLang="zh-TW" dirty="0" smtClean="0">
                <a:hlinkClick r:id="rId10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11" action="ppaction://hlinksldjump"/>
              </a:rPr>
              <a:t>(</a:t>
            </a:r>
            <a:r>
              <a:rPr lang="zh-TW" altLang="en-US" dirty="0" smtClean="0">
                <a:hlinkClick r:id="rId11" action="ppaction://hlinksldjump"/>
              </a:rPr>
              <a:t>新增</a:t>
            </a:r>
            <a:r>
              <a:rPr lang="en-US" altLang="zh-TW" dirty="0" smtClean="0">
                <a:hlinkClick r:id="rId11" action="ppaction://hlinksldjump"/>
              </a:rPr>
              <a:t>)ACI-</a:t>
            </a:r>
            <a:r>
              <a:rPr lang="zh-TW" altLang="en-US" dirty="0">
                <a:hlinkClick r:id="rId11" action="ppaction://hlinksldjump"/>
              </a:rPr>
              <a:t>已出貨的歷史清單</a:t>
            </a:r>
            <a:r>
              <a:rPr lang="en-US" altLang="zh-TW" dirty="0" smtClean="0">
                <a:hlinkClick r:id="rId11" action="ppaction://hlinksldjump"/>
              </a:rPr>
              <a:t>…</a:t>
            </a:r>
            <a:endParaRPr lang="en-US" altLang="zh-TW" dirty="0" smtClean="0"/>
          </a:p>
          <a:p>
            <a:r>
              <a:rPr lang="en-US" altLang="zh-TW" dirty="0" smtClean="0">
                <a:hlinkClick r:id="rId12" action="ppaction://hlinksldjump"/>
              </a:rPr>
              <a:t>(</a:t>
            </a:r>
            <a:r>
              <a:rPr lang="zh-TW" altLang="en-US" dirty="0" smtClean="0">
                <a:hlinkClick r:id="rId12" action="ppaction://hlinksldjump"/>
              </a:rPr>
              <a:t>新增</a:t>
            </a:r>
            <a:r>
              <a:rPr lang="en-US" altLang="zh-TW" dirty="0" smtClean="0">
                <a:hlinkClick r:id="rId12" action="ppaction://hlinksldjump"/>
              </a:rPr>
              <a:t>)ACI-</a:t>
            </a:r>
            <a:r>
              <a:rPr lang="zh-TW" altLang="en-US" dirty="0" smtClean="0">
                <a:hlinkClick r:id="rId12" action="ppaction://hlinksldjump"/>
              </a:rPr>
              <a:t>入庫歷史清單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7126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91896" y="220052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達運出貨  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</a:t>
            </a:r>
            <a:r>
              <a:rPr lang="zh-TW" altLang="en-US" dirty="0" smtClean="0"/>
              <a:t> 可產生貼在棧板上的條碼圖檔</a:t>
            </a:r>
            <a:endParaRPr lang="en-US" altLang="zh-TW" dirty="0" smtClean="0"/>
          </a:p>
          <a:p>
            <a:pPr marL="0" indent="0">
              <a:buNone/>
            </a:pPr>
            <a:r>
              <a:rPr lang="zh-TW" altLang="en-US" dirty="0" smtClean="0"/>
              <a:t> </a:t>
            </a:r>
            <a:r>
              <a:rPr lang="en-US" altLang="zh-TW" dirty="0" smtClean="0"/>
              <a:t>(</a:t>
            </a:r>
            <a:r>
              <a:rPr lang="zh-TW" altLang="en-US" dirty="0" smtClean="0"/>
              <a:t> 棧板條碼編碼方式目前是使用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達運料號</a:t>
            </a:r>
            <a:r>
              <a:rPr lang="en-US" altLang="zh-TW" dirty="0" smtClean="0"/>
              <a:t>”+”</a:t>
            </a:r>
            <a:r>
              <a:rPr lang="zh-TW" altLang="en-US" dirty="0" smtClean="0"/>
              <a:t>當</a:t>
            </a:r>
            <a:r>
              <a:rPr lang="zh-TW" altLang="en-US" dirty="0"/>
              <a:t>時的</a:t>
            </a:r>
            <a:r>
              <a:rPr lang="zh-TW" altLang="en-US" dirty="0" smtClean="0"/>
              <a:t>日期時間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的唯一值 </a:t>
            </a:r>
            <a:r>
              <a:rPr lang="en-US" altLang="zh-TW" dirty="0" smtClean="0"/>
              <a:t>)</a:t>
            </a:r>
          </a:p>
        </p:txBody>
      </p:sp>
      <p:sp>
        <p:nvSpPr>
          <p:cNvPr id="4" name="標題 1"/>
          <p:cNvSpPr>
            <a:spLocks noGrp="1"/>
          </p:cNvSpPr>
          <p:nvPr>
            <p:ph type="title"/>
          </p:nvPr>
        </p:nvSpPr>
        <p:spPr>
          <a:xfrm>
            <a:off x="627888" y="291973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出貨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76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69" y="1234440"/>
            <a:ext cx="4892760" cy="4243996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1379" y="2368296"/>
            <a:ext cx="6530621" cy="4590288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出貨</a:t>
            </a:r>
            <a:endParaRPr lang="zh-TW" altLang="en-US" dirty="0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5084064" y="2889504"/>
            <a:ext cx="365760" cy="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10369" y="1234440"/>
            <a:ext cx="4892760" cy="41056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442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857"/>
            <a:ext cx="6896831" cy="521208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893" y="1069848"/>
            <a:ext cx="4232355" cy="1737360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4438" y="4361688"/>
            <a:ext cx="4779264" cy="855601"/>
          </a:xfrm>
          <a:prstGeom prst="rect">
            <a:avLst/>
          </a:prstGeom>
        </p:spPr>
      </p:pic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838200" y="81661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出貨</a:t>
            </a:r>
            <a:endParaRPr lang="zh-TW" altLang="en-US" dirty="0"/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6896831" y="2130552"/>
            <a:ext cx="761062" cy="91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/>
          <p:nvPr/>
        </p:nvCxnSpPr>
        <p:spPr>
          <a:xfrm>
            <a:off x="6896831" y="3236976"/>
            <a:ext cx="848137" cy="10515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/>
          <p:cNvSpPr txBox="1"/>
          <p:nvPr/>
        </p:nvSpPr>
        <p:spPr>
          <a:xfrm>
            <a:off x="8165592" y="5733288"/>
            <a:ext cx="3602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產生</a:t>
            </a:r>
            <a:r>
              <a:rPr lang="en-US" altLang="zh-TW" dirty="0" smtClean="0"/>
              <a:t>.</a:t>
            </a:r>
            <a:r>
              <a:rPr lang="en-US" altLang="zh-TW" dirty="0" err="1" smtClean="0"/>
              <a:t>png</a:t>
            </a:r>
            <a:r>
              <a:rPr lang="zh-TW" altLang="en-US" dirty="0" smtClean="0"/>
              <a:t>檔 以及得知 棧板條碼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84780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(</a:t>
            </a:r>
            <a:r>
              <a:rPr lang="zh-TW" altLang="en-US" dirty="0" smtClean="0"/>
              <a:t>新增</a:t>
            </a:r>
            <a:r>
              <a:rPr lang="en-US" altLang="zh-TW" dirty="0" smtClean="0"/>
              <a:t>)</a:t>
            </a:r>
            <a:r>
              <a:rPr lang="zh-TW" altLang="en-US" dirty="0" smtClean="0"/>
              <a:t> 模擬 達運</a:t>
            </a:r>
            <a:r>
              <a:rPr lang="en-US" altLang="zh-TW" dirty="0" smtClean="0"/>
              <a:t>-</a:t>
            </a:r>
            <a:r>
              <a:rPr lang="zh-TW" altLang="en-US" dirty="0" smtClean="0"/>
              <a:t>出貨  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供</a:t>
            </a:r>
            <a:r>
              <a:rPr lang="en-US" altLang="zh-TW" dirty="0" smtClean="0"/>
              <a:t>ACI</a:t>
            </a:r>
            <a:r>
              <a:rPr lang="zh-TW" altLang="en-US" dirty="0" smtClean="0"/>
              <a:t>測試使用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可快速的產生達運出貨的資料</a:t>
            </a:r>
            <a:endParaRPr lang="en-US" altLang="zh-TW" dirty="0" smtClean="0"/>
          </a:p>
          <a:p>
            <a:r>
              <a:rPr lang="zh-TW" altLang="en-US" dirty="0" smtClean="0"/>
              <a:t>之後將移除此測試頁面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3533511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(</a:t>
            </a:r>
            <a:r>
              <a:rPr lang="zh-TW" altLang="en-US" dirty="0"/>
              <a:t>新增</a:t>
            </a:r>
            <a:r>
              <a:rPr lang="en-US" altLang="zh-TW" dirty="0"/>
              <a:t>)</a:t>
            </a:r>
            <a:r>
              <a:rPr lang="zh-TW" altLang="en-US" dirty="0"/>
              <a:t> 模擬 達運</a:t>
            </a:r>
            <a:r>
              <a:rPr lang="en-US" altLang="zh-TW" dirty="0"/>
              <a:t>-</a:t>
            </a:r>
            <a:r>
              <a:rPr lang="zh-TW" altLang="en-US" dirty="0"/>
              <a:t>出貨 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1344169"/>
            <a:ext cx="6809299" cy="5513832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82" y="885343"/>
            <a:ext cx="4363059" cy="1448002"/>
          </a:xfrm>
          <a:prstGeom prst="rect">
            <a:avLst/>
          </a:prstGeom>
        </p:spPr>
      </p:pic>
      <p:cxnSp>
        <p:nvCxnSpPr>
          <p:cNvPr id="8" name="直線單箭頭接點 7"/>
          <p:cNvCxnSpPr/>
          <p:nvPr/>
        </p:nvCxnSpPr>
        <p:spPr>
          <a:xfrm flipV="1">
            <a:off x="5952744" y="2423160"/>
            <a:ext cx="1261872" cy="1435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0192" y="4310252"/>
            <a:ext cx="4326649" cy="1167004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>
            <a:off x="5952744" y="3858768"/>
            <a:ext cx="1399032" cy="932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94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入庫 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ACI</a:t>
            </a:r>
            <a:r>
              <a:rPr lang="zh-TW" altLang="en-US" dirty="0"/>
              <a:t> </a:t>
            </a:r>
            <a:r>
              <a:rPr lang="en-US" altLang="zh-TW" dirty="0" smtClean="0"/>
              <a:t>:</a:t>
            </a:r>
            <a:r>
              <a:rPr lang="zh-TW" altLang="en-US" dirty="0" smtClean="0"/>
              <a:t> 將達運出貨的棧板做入庫的動作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點擊左側導覽列的 </a:t>
            </a:r>
            <a:r>
              <a:rPr lang="en-US" altLang="zh-TW" dirty="0" smtClean="0"/>
              <a:t>“ACI-</a:t>
            </a:r>
            <a:r>
              <a:rPr lang="zh-TW" altLang="en-US" dirty="0" smtClean="0"/>
              <a:t>入庫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選單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使用條碼機掃描棧板上的條碼 </a:t>
            </a:r>
            <a:r>
              <a:rPr lang="en-US" altLang="zh-TW" dirty="0" smtClean="0"/>
              <a:t>(</a:t>
            </a:r>
            <a:r>
              <a:rPr lang="zh-TW" altLang="en-US" dirty="0" smtClean="0"/>
              <a:t>或手</a:t>
            </a:r>
            <a:r>
              <a:rPr lang="en-US" altLang="zh-TW" dirty="0" smtClean="0"/>
              <a:t>key</a:t>
            </a:r>
            <a:r>
              <a:rPr lang="zh-TW" altLang="en-US" dirty="0" smtClean="0"/>
              <a:t>棧板名稱後按</a:t>
            </a:r>
            <a:r>
              <a:rPr lang="en-US" altLang="zh-TW" dirty="0" smtClean="0"/>
              <a:t>Enter)</a:t>
            </a:r>
          </a:p>
          <a:p>
            <a:pPr marL="0" indent="0">
              <a:buNone/>
            </a:pPr>
            <a:r>
              <a:rPr lang="en-US" altLang="zh-TW" dirty="0" smtClean="0"/>
              <a:t>-&gt; </a:t>
            </a:r>
            <a:r>
              <a:rPr lang="zh-TW" altLang="en-US" dirty="0" smtClean="0"/>
              <a:t>頁面顯示該棧板內含什麼資料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可點擊 棧板名稱 查看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-&gt;</a:t>
            </a:r>
            <a:r>
              <a:rPr lang="zh-TW" altLang="en-US" dirty="0" smtClean="0"/>
              <a:t>可連續刷入多個單筆的棧板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再一次</a:t>
            </a:r>
            <a:r>
              <a:rPr lang="zh-TW" altLang="en-US" dirty="0"/>
              <a:t>統一進行</a:t>
            </a:r>
            <a:r>
              <a:rPr lang="zh-TW" altLang="en-US" dirty="0" smtClean="0"/>
              <a:t>入庫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-&gt;</a:t>
            </a:r>
            <a:r>
              <a:rPr lang="zh-TW" altLang="en-US" dirty="0" smtClean="0"/>
              <a:t>也可</a:t>
            </a:r>
            <a:r>
              <a:rPr lang="zh-TW" altLang="en-US" dirty="0"/>
              <a:t>使用</a:t>
            </a:r>
            <a:r>
              <a:rPr lang="en-US" altLang="zh-TW" dirty="0"/>
              <a:t>ship</a:t>
            </a:r>
            <a:r>
              <a:rPr lang="zh-TW" altLang="en-US" dirty="0" smtClean="0"/>
              <a:t>入庫   </a:t>
            </a:r>
            <a:r>
              <a:rPr lang="en-US" altLang="zh-TW" dirty="0" smtClean="0"/>
              <a:t>(</a:t>
            </a:r>
            <a:r>
              <a:rPr lang="en-US" altLang="zh-TW" dirty="0"/>
              <a:t>ship</a:t>
            </a:r>
            <a:r>
              <a:rPr lang="zh-TW" altLang="en-US" dirty="0"/>
              <a:t>為多筆的棧</a:t>
            </a:r>
            <a:r>
              <a:rPr lang="zh-TW" altLang="en-US" dirty="0" smtClean="0"/>
              <a:t>板組合而成</a:t>
            </a:r>
            <a:r>
              <a:rPr lang="en-US" altLang="zh-TW" dirty="0" smtClean="0"/>
              <a:t>..</a:t>
            </a:r>
            <a:r>
              <a:rPr lang="zh-TW" altLang="en-US" dirty="0" smtClean="0"/>
              <a:t>目前只能</a:t>
            </a:r>
            <a:r>
              <a:rPr lang="en-US" altLang="zh-TW" dirty="0" smtClean="0"/>
              <a:t>		</a:t>
            </a:r>
            <a:r>
              <a:rPr lang="zh-TW" altLang="en-US" dirty="0" smtClean="0"/>
              <a:t>手動將多個棧板文字貼上 </a:t>
            </a:r>
            <a:r>
              <a:rPr lang="en-US" altLang="zh-TW" dirty="0" smtClean="0"/>
              <a:t>,</a:t>
            </a:r>
            <a:r>
              <a:rPr lang="zh-TW" altLang="en-US" dirty="0" smtClean="0"/>
              <a:t> 棧板間用</a:t>
            </a:r>
            <a:r>
              <a:rPr lang="en-US" altLang="zh-TW" dirty="0" smtClean="0"/>
              <a:t>“</a:t>
            </a:r>
            <a:r>
              <a:rPr lang="zh-TW" altLang="en-US" dirty="0" smtClean="0"/>
              <a:t>逗號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或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空格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分隔</a:t>
            </a:r>
            <a:r>
              <a:rPr lang="en-US" altLang="zh-TW" dirty="0" smtClean="0"/>
              <a:t>)</a:t>
            </a:r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完成入庫</a:t>
            </a:r>
            <a:endParaRPr lang="en-US" altLang="zh-TW" dirty="0" smtClean="0"/>
          </a:p>
          <a:p>
            <a:pPr marL="0" indent="0">
              <a:buNone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88660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1"/>
          <p:cNvSpPr>
            <a:spLocks noGrp="1"/>
          </p:cNvSpPr>
          <p:nvPr>
            <p:ph type="title"/>
          </p:nvPr>
        </p:nvSpPr>
        <p:spPr>
          <a:xfrm>
            <a:off x="792480" y="5484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入庫</a:t>
            </a:r>
            <a:endParaRPr lang="zh-TW" altLang="en-US" dirty="0"/>
          </a:p>
        </p:txBody>
      </p:sp>
      <p:pic>
        <p:nvPicPr>
          <p:cNvPr id="15" name="圖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080" y="1144871"/>
            <a:ext cx="8404202" cy="5656393"/>
          </a:xfrm>
          <a:prstGeom prst="rect">
            <a:avLst/>
          </a:prstGeom>
        </p:spPr>
      </p:pic>
      <p:sp>
        <p:nvSpPr>
          <p:cNvPr id="16" name="文字方塊 15"/>
          <p:cNvSpPr txBox="1"/>
          <p:nvPr/>
        </p:nvSpPr>
        <p:spPr>
          <a:xfrm>
            <a:off x="3602736" y="1011077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可使用單一棧板入庫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6050280" y="921676"/>
            <a:ext cx="3482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>
                <a:solidFill>
                  <a:srgbClr val="FF0000"/>
                </a:solidFill>
              </a:rPr>
              <a:t>也能使用</a:t>
            </a:r>
            <a:r>
              <a:rPr lang="en-US" altLang="zh-TW" dirty="0" smtClean="0">
                <a:solidFill>
                  <a:srgbClr val="FF0000"/>
                </a:solidFill>
              </a:rPr>
              <a:t>ship</a:t>
            </a:r>
            <a:r>
              <a:rPr lang="zh-TW" altLang="en-US" dirty="0" smtClean="0">
                <a:solidFill>
                  <a:srgbClr val="FF0000"/>
                </a:solidFill>
              </a:rPr>
              <a:t>入庫</a:t>
            </a:r>
            <a:r>
              <a:rPr lang="en-US" altLang="zh-TW" dirty="0" smtClean="0">
                <a:solidFill>
                  <a:srgbClr val="FF0000"/>
                </a:solidFill>
              </a:rPr>
              <a:t>(</a:t>
            </a:r>
            <a:r>
              <a:rPr lang="zh-TW" altLang="en-US" dirty="0" smtClean="0">
                <a:solidFill>
                  <a:srgbClr val="FF0000"/>
                </a:solidFill>
              </a:rPr>
              <a:t>一次多個棧板</a:t>
            </a:r>
            <a:r>
              <a:rPr lang="en-US" altLang="zh-TW" dirty="0" smtClean="0">
                <a:solidFill>
                  <a:srgbClr val="FF0000"/>
                </a:solidFill>
              </a:rPr>
              <a:t>)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5010912" y="3218688"/>
            <a:ext cx="27432" cy="1709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297680" y="4846320"/>
            <a:ext cx="300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/>
              <a:t>點擊可看棧板內存放的資訊</a:t>
            </a:r>
            <a:endParaRPr lang="zh-TW" altLang="en-US" dirty="0"/>
          </a:p>
        </p:txBody>
      </p:sp>
      <p:cxnSp>
        <p:nvCxnSpPr>
          <p:cNvPr id="22" name="直線單箭頭接點 21"/>
          <p:cNvCxnSpPr/>
          <p:nvPr/>
        </p:nvCxnSpPr>
        <p:spPr>
          <a:xfrm flipH="1" flipV="1">
            <a:off x="9153144" y="3218688"/>
            <a:ext cx="27432" cy="150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字方塊 22"/>
          <p:cNvSpPr txBox="1"/>
          <p:nvPr/>
        </p:nvSpPr>
        <p:spPr>
          <a:xfrm>
            <a:off x="8694041" y="476597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 smtClean="0"/>
              <a:t>可改變儲位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5285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815820" y="200533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入庫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 smtClean="0"/>
              <a:t>	-&gt;</a:t>
            </a:r>
            <a:r>
              <a:rPr lang="zh-TW" altLang="en-US" sz="3600" dirty="0" smtClean="0"/>
              <a:t>查看</a:t>
            </a:r>
            <a:r>
              <a:rPr lang="zh-TW" altLang="en-US" sz="3600" dirty="0"/>
              <a:t>棧板內存放的資訊</a:t>
            </a:r>
            <a:br>
              <a:rPr lang="zh-TW" altLang="en-US" sz="3600" dirty="0"/>
            </a:br>
            <a:endParaRPr lang="zh-TW" altLang="en-US" sz="3600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80642"/>
            <a:ext cx="9765793" cy="546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3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入庫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sz="3200" dirty="0" smtClean="0"/>
              <a:t>入庫資訊後顯示棧板資訊</a:t>
            </a:r>
            <a:endParaRPr lang="zh-TW" altLang="en-US" sz="32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0369"/>
            <a:ext cx="10515600" cy="422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785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棧板管理頁面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/>
          <a:lstStyle/>
          <a:p>
            <a:r>
              <a:rPr lang="zh-TW" altLang="en-US" dirty="0" smtClean="0"/>
              <a:t>管理分成</a:t>
            </a:r>
            <a:r>
              <a:rPr lang="zh-TW" altLang="en-US" dirty="0" smtClean="0">
                <a:solidFill>
                  <a:srgbClr val="FF0000"/>
                </a:solidFill>
              </a:rPr>
              <a:t>倉庫管理  </a:t>
            </a:r>
            <a:r>
              <a:rPr lang="zh-TW" altLang="en-US" dirty="0" smtClean="0"/>
              <a:t>以及  </a:t>
            </a:r>
            <a:r>
              <a:rPr lang="zh-TW" altLang="en-US" dirty="0" smtClean="0">
                <a:solidFill>
                  <a:srgbClr val="92D050"/>
                </a:solidFill>
              </a:rPr>
              <a:t>棧板管理 </a:t>
            </a:r>
            <a:r>
              <a:rPr lang="zh-TW" altLang="en-US" dirty="0" smtClean="0"/>
              <a:t>兩部分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倉庫管理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 lvl="1"/>
            <a:r>
              <a:rPr lang="zh-TW" altLang="en-US" dirty="0" smtClean="0"/>
              <a:t>使用條碼機掃描棧板條碼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</a:t>
            </a:r>
            <a:endParaRPr lang="en-US" altLang="zh-TW" dirty="0" smtClean="0"/>
          </a:p>
          <a:p>
            <a:pPr lvl="1"/>
            <a:r>
              <a:rPr lang="zh-TW" altLang="en-US" dirty="0"/>
              <a:t>可</a:t>
            </a:r>
            <a:r>
              <a:rPr lang="zh-TW" altLang="en-US" dirty="0" smtClean="0"/>
              <a:t>將空棧板 </a:t>
            </a:r>
            <a:r>
              <a:rPr lang="en-US" altLang="zh-TW" dirty="0" smtClean="0"/>
              <a:t>(</a:t>
            </a:r>
            <a:r>
              <a:rPr lang="zh-TW" altLang="en-US" dirty="0" smtClean="0"/>
              <a:t>棧板內無紙箱</a:t>
            </a:r>
            <a:r>
              <a:rPr lang="en-US" altLang="zh-TW" dirty="0" smtClean="0"/>
              <a:t>) </a:t>
            </a:r>
            <a:r>
              <a:rPr lang="zh-TW" altLang="en-US" dirty="0" smtClean="0"/>
              <a:t>刪除</a:t>
            </a:r>
            <a:endParaRPr lang="en-US" altLang="zh-TW" dirty="0">
              <a:solidFill>
                <a:srgbClr val="FF0000"/>
              </a:solidFill>
            </a:endParaRPr>
          </a:p>
          <a:p>
            <a:r>
              <a:rPr lang="zh-TW" altLang="en-US" dirty="0" smtClean="0">
                <a:solidFill>
                  <a:srgbClr val="92D050"/>
                </a:solidFill>
              </a:rPr>
              <a:t>棧板管理</a:t>
            </a:r>
            <a:endParaRPr lang="en-US" altLang="zh-TW" dirty="0" smtClean="0">
              <a:solidFill>
                <a:srgbClr val="92D050"/>
              </a:solidFill>
            </a:endParaRPr>
          </a:p>
          <a:p>
            <a:pPr lvl="1"/>
            <a:r>
              <a:rPr lang="zh-TW" altLang="en-US" dirty="0" smtClean="0"/>
              <a:t>使用條碼機掃描棧板條碼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可進行整個棧板 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加入待出貨清單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設備轉移</a:t>
            </a:r>
            <a:r>
              <a:rPr lang="en-US" altLang="zh-TW" dirty="0" smtClean="0"/>
              <a:t>(</a:t>
            </a:r>
            <a:r>
              <a:rPr lang="zh-TW" altLang="en-US" dirty="0" smtClean="0"/>
              <a:t>整合</a:t>
            </a:r>
            <a:r>
              <a:rPr lang="en-US" altLang="zh-TW" dirty="0" smtClean="0"/>
              <a:t>)</a:t>
            </a:r>
          </a:p>
          <a:p>
            <a:pPr lvl="1"/>
            <a:r>
              <a:rPr lang="zh-TW" altLang="en-US" dirty="0" smtClean="0"/>
              <a:t>可更改 棧板儲位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可進入單一棧板中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對棧板內容物進行操作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043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創建帳號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初始登入用  帳號</a:t>
            </a:r>
            <a:r>
              <a:rPr lang="en-US" altLang="zh-TW" dirty="0" smtClean="0"/>
              <a:t>:</a:t>
            </a:r>
            <a:r>
              <a:rPr lang="en-US" altLang="zh-TW" dirty="0" err="1" smtClean="0"/>
              <a:t>aciadmin</a:t>
            </a:r>
            <a:r>
              <a:rPr lang="en-US" altLang="zh-TW" dirty="0" smtClean="0"/>
              <a:t>   </a:t>
            </a:r>
            <a:r>
              <a:rPr lang="zh-TW" altLang="en-US" dirty="0" smtClean="0"/>
              <a:t>密碼</a:t>
            </a:r>
            <a:r>
              <a:rPr lang="en-US" altLang="zh-TW" dirty="0" smtClean="0"/>
              <a:t>:1234</a:t>
            </a:r>
          </a:p>
          <a:p>
            <a:r>
              <a:rPr lang="zh-TW" altLang="en-US" dirty="0" smtClean="0"/>
              <a:t>登入後可至左側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新增帳號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選單處新增帳號</a:t>
            </a:r>
            <a:endParaRPr lang="en-US" altLang="zh-TW" dirty="0" smtClean="0"/>
          </a:p>
          <a:p>
            <a:r>
              <a:rPr lang="zh-TW" altLang="en-US" dirty="0" smtClean="0"/>
              <a:t>建立</a:t>
            </a:r>
            <a:r>
              <a:rPr lang="en-US" altLang="zh-TW" dirty="0" smtClean="0"/>
              <a:t>ACI</a:t>
            </a:r>
            <a:r>
              <a:rPr lang="zh-TW" altLang="en-US" dirty="0" smtClean="0"/>
              <a:t>專屬帳號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依照腳色不同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可開放不同的管理權限 </a:t>
            </a:r>
            <a:r>
              <a:rPr lang="en-US" altLang="zh-TW" dirty="0" smtClean="0"/>
              <a:t>(admin</a:t>
            </a:r>
            <a:r>
              <a:rPr lang="zh-TW" altLang="en-US" dirty="0" smtClean="0"/>
              <a:t>擁有全部權限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可至左邊 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帳號管理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 查看管理目前所有帳號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8100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/>
          <p:cNvSpPr>
            <a:spLocks noGrp="1"/>
          </p:cNvSpPr>
          <p:nvPr>
            <p:ph type="title"/>
          </p:nvPr>
        </p:nvSpPr>
        <p:spPr>
          <a:xfrm>
            <a:off x="737616" y="88716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棧板管理頁面</a:t>
            </a:r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9127" y="1713607"/>
            <a:ext cx="12354279" cy="4339721"/>
          </a:xfrm>
          <a:prstGeom prst="rect">
            <a:avLst/>
          </a:prstGeom>
        </p:spPr>
      </p:pic>
      <p:cxnSp>
        <p:nvCxnSpPr>
          <p:cNvPr id="6" name="直線單箭頭接點 5"/>
          <p:cNvCxnSpPr/>
          <p:nvPr/>
        </p:nvCxnSpPr>
        <p:spPr>
          <a:xfrm flipV="1">
            <a:off x="8467344" y="1856232"/>
            <a:ext cx="484632" cy="10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234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ACI – </a:t>
            </a:r>
            <a:r>
              <a:rPr lang="zh-TW" altLang="en-US" dirty="0"/>
              <a:t>棧板管理頁</a:t>
            </a:r>
            <a:r>
              <a:rPr lang="zh-TW" altLang="en-US" dirty="0" smtClean="0"/>
              <a:t>面</a:t>
            </a:r>
            <a:endParaRPr lang="zh-TW" altLang="en-US" sz="3600" dirty="0"/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5487"/>
          </a:xfrm>
        </p:spPr>
        <p:txBody>
          <a:bodyPr/>
          <a:lstStyle/>
          <a:p>
            <a:r>
              <a:rPr lang="zh-TW" altLang="en-US" dirty="0" smtClean="0">
                <a:solidFill>
                  <a:srgbClr val="92D050"/>
                </a:solidFill>
              </a:rPr>
              <a:t>單一棧板管理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點選單一棧板的</a:t>
            </a:r>
            <a:r>
              <a:rPr lang="en-US" altLang="zh-TW" dirty="0" smtClean="0"/>
              <a:t>“</a:t>
            </a:r>
            <a:r>
              <a:rPr lang="zh-TW" altLang="en-US" dirty="0" smtClean="0"/>
              <a:t>編輯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可進入該棧板針對內容物操作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使用條碼機掃描紙箱條碼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</a:t>
            </a:r>
            <a:r>
              <a:rPr lang="zh-TW" altLang="en-US" dirty="0"/>
              <a:t>紙箱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可進行個別紙箱的 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加入待出貨清單</a:t>
            </a:r>
            <a:endParaRPr lang="en-US" altLang="zh-TW" dirty="0" smtClean="0"/>
          </a:p>
          <a:p>
            <a:pPr lvl="2"/>
            <a:r>
              <a:rPr lang="zh-TW" altLang="en-US" dirty="0" smtClean="0"/>
              <a:t>設備轉移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900769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ACI – </a:t>
            </a:r>
            <a:r>
              <a:rPr lang="zh-TW" altLang="en-US" dirty="0"/>
              <a:t>棧板管理頁面</a:t>
            </a:r>
            <a:r>
              <a:rPr lang="en-US" altLang="zh-TW" dirty="0"/>
              <a:t/>
            </a:r>
            <a:br>
              <a:rPr lang="en-US" altLang="zh-TW" dirty="0"/>
            </a:br>
            <a:r>
              <a:rPr lang="en-US" altLang="zh-TW" dirty="0"/>
              <a:t>	</a:t>
            </a:r>
            <a:r>
              <a:rPr lang="zh-TW" altLang="en-US" sz="3600" dirty="0"/>
              <a:t>單一棧板內容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1" y="1546370"/>
            <a:ext cx="10896835" cy="5283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6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待出貨清單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左側導覽列的 </a:t>
            </a:r>
            <a:r>
              <a:rPr lang="en-US" altLang="zh-TW" dirty="0" smtClean="0"/>
              <a:t>“ACI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待出貨清單 </a:t>
            </a:r>
            <a:r>
              <a:rPr lang="en-US" altLang="zh-TW" dirty="0" smtClean="0"/>
              <a:t>” </a:t>
            </a:r>
            <a:r>
              <a:rPr lang="zh-TW" altLang="en-US" dirty="0" smtClean="0"/>
              <a:t>選項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未手動匯入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的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檔案前 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只能進行設備轉移 無法出貨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-&gt;</a:t>
            </a:r>
            <a:r>
              <a:rPr lang="zh-TW" altLang="en-US" dirty="0" smtClean="0"/>
              <a:t> 手動選擇由</a:t>
            </a:r>
            <a:r>
              <a:rPr lang="en-US" altLang="zh-TW" dirty="0" smtClean="0"/>
              <a:t>Oracle</a:t>
            </a:r>
            <a:r>
              <a:rPr lang="zh-TW" altLang="en-US" dirty="0" smtClean="0"/>
              <a:t>匯出的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-&gt;</a:t>
            </a:r>
            <a:r>
              <a:rPr lang="zh-TW" altLang="en-US" dirty="0" smtClean="0"/>
              <a:t> 如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檔案需出貨的</a:t>
            </a:r>
            <a:r>
              <a:rPr lang="zh-TW" altLang="en-US" dirty="0" smtClean="0"/>
              <a:t>數量</a:t>
            </a:r>
            <a:r>
              <a:rPr lang="en-US" altLang="zh-TW" dirty="0" smtClean="0"/>
              <a:t>(amount</a:t>
            </a:r>
            <a:r>
              <a:rPr lang="zh-TW" altLang="en-US" dirty="0" smtClean="0"/>
              <a:t>欄位值</a:t>
            </a:r>
            <a:r>
              <a:rPr lang="en-US" altLang="zh-TW" dirty="0" smtClean="0"/>
              <a:t>)</a:t>
            </a:r>
            <a:r>
              <a:rPr lang="zh-TW" altLang="en-US" dirty="0" smtClean="0"/>
              <a:t> 不等於 </a:t>
            </a:r>
            <a:r>
              <a:rPr lang="zh-TW" altLang="en-US" dirty="0" smtClean="0"/>
              <a:t>待出貨</a:t>
            </a:r>
            <a:r>
              <a:rPr lang="zh-TW" altLang="en-US" dirty="0" smtClean="0"/>
              <a:t>清</a:t>
            </a:r>
            <a:r>
              <a:rPr lang="en-US" altLang="zh-TW" dirty="0" smtClean="0"/>
              <a:t>	</a:t>
            </a:r>
            <a:r>
              <a:rPr lang="zh-TW" altLang="en-US" dirty="0" smtClean="0"/>
              <a:t>單</a:t>
            </a:r>
            <a:r>
              <a:rPr lang="zh-TW" altLang="en-US" dirty="0" smtClean="0"/>
              <a:t>中的數量 </a:t>
            </a:r>
            <a:r>
              <a:rPr lang="en-US" altLang="zh-TW" dirty="0" smtClean="0"/>
              <a:t>,</a:t>
            </a:r>
            <a:r>
              <a:rPr lang="zh-TW" altLang="en-US" dirty="0" smtClean="0"/>
              <a:t> 則</a:t>
            </a:r>
            <a:r>
              <a:rPr lang="en-US" altLang="zh-TW" dirty="0" smtClean="0"/>
              <a:t>	</a:t>
            </a:r>
            <a:r>
              <a:rPr lang="zh-TW" altLang="en-US" dirty="0" smtClean="0"/>
              <a:t>無法出貨 </a:t>
            </a:r>
            <a:r>
              <a:rPr lang="en-US" altLang="zh-TW" dirty="0" smtClean="0"/>
              <a:t>,</a:t>
            </a:r>
            <a:r>
              <a:rPr lang="zh-TW" altLang="en-US" dirty="0" smtClean="0"/>
              <a:t> 只能將設備移出待出貨清單</a:t>
            </a:r>
            <a:endParaRPr lang="en-US" altLang="zh-TW" dirty="0" smtClean="0"/>
          </a:p>
          <a:p>
            <a:pPr marL="0" indent="0">
              <a:buNone/>
            </a:pPr>
            <a:r>
              <a:rPr lang="en-US" altLang="zh-TW" dirty="0" smtClean="0"/>
              <a:t>	-&gt;</a:t>
            </a:r>
            <a:r>
              <a:rPr lang="zh-TW" altLang="en-US" dirty="0" smtClean="0"/>
              <a:t> 如</a:t>
            </a:r>
            <a:r>
              <a:rPr lang="en-US" altLang="zh-TW" dirty="0"/>
              <a:t>excel</a:t>
            </a:r>
            <a:r>
              <a:rPr lang="zh-TW" altLang="en-US" dirty="0"/>
              <a:t>檔案需出貨的數量 </a:t>
            </a:r>
            <a:r>
              <a:rPr lang="zh-TW" altLang="en-US" dirty="0"/>
              <a:t>等於</a:t>
            </a:r>
            <a:r>
              <a:rPr lang="zh-TW" altLang="en-US" dirty="0" smtClean="0"/>
              <a:t> </a:t>
            </a:r>
            <a:r>
              <a:rPr lang="zh-TW" altLang="en-US" dirty="0"/>
              <a:t>待出貨清單中的數量 </a:t>
            </a:r>
            <a:r>
              <a:rPr lang="en-US" altLang="zh-TW" dirty="0"/>
              <a:t>,</a:t>
            </a:r>
            <a:r>
              <a:rPr lang="zh-TW" altLang="en-US" dirty="0"/>
              <a:t> 則</a:t>
            </a:r>
            <a:r>
              <a:rPr lang="en-US" altLang="zh-TW" dirty="0"/>
              <a:t>	</a:t>
            </a:r>
            <a:r>
              <a:rPr lang="zh-TW" altLang="en-US" dirty="0"/>
              <a:t>可以</a:t>
            </a:r>
            <a:r>
              <a:rPr lang="zh-TW" altLang="en-US" dirty="0" smtClean="0"/>
              <a:t>出貨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32813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985"/>
            <a:ext cx="6618844" cy="3502151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865" y="3027809"/>
            <a:ext cx="6422136" cy="3698177"/>
          </a:xfrm>
          <a:prstGeom prst="rect">
            <a:avLst/>
          </a:prstGeom>
        </p:spPr>
      </p:pic>
      <p:sp>
        <p:nvSpPr>
          <p:cNvPr id="6" name="標題 1"/>
          <p:cNvSpPr>
            <a:spLocks noGrp="1"/>
          </p:cNvSpPr>
          <p:nvPr>
            <p:ph type="title"/>
          </p:nvPr>
        </p:nvSpPr>
        <p:spPr>
          <a:xfrm>
            <a:off x="600456" y="0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待出貨清單</a:t>
            </a:r>
            <a:endParaRPr lang="zh-TW" altLang="en-US" dirty="0"/>
          </a:p>
        </p:txBody>
      </p:sp>
      <p:sp>
        <p:nvSpPr>
          <p:cNvPr id="2" name="矩形 1"/>
          <p:cNvSpPr/>
          <p:nvPr/>
        </p:nvSpPr>
        <p:spPr>
          <a:xfrm>
            <a:off x="987552" y="3027809"/>
            <a:ext cx="3941064" cy="3463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6927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–</a:t>
            </a:r>
            <a:r>
              <a:rPr lang="zh-TW" altLang="en-US" dirty="0" smtClean="0"/>
              <a:t> 待出貨清單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en-US" altLang="zh-TW" dirty="0"/>
              <a:t>	</a:t>
            </a:r>
            <a:r>
              <a:rPr lang="zh-TW" altLang="en-US" sz="2800" dirty="0" smtClean="0"/>
              <a:t>貨物</a:t>
            </a:r>
            <a:r>
              <a:rPr lang="zh-TW" altLang="en-US" sz="2800" dirty="0" smtClean="0"/>
              <a:t>出貨</a:t>
            </a:r>
            <a:endParaRPr lang="zh-TW" altLang="en-US" sz="28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點擊</a:t>
            </a:r>
            <a:r>
              <a:rPr lang="en-US" altLang="zh-TW" dirty="0" smtClean="0"/>
              <a:t>”</a:t>
            </a:r>
            <a:r>
              <a:rPr lang="zh-TW" altLang="en-US" dirty="0" smtClean="0"/>
              <a:t>出貨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會跳出需要輸入的文字框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ASN_Number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Purchase_order_number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Received_date</a:t>
            </a:r>
            <a:endParaRPr lang="en-US" altLang="zh-TW" dirty="0"/>
          </a:p>
          <a:p>
            <a:pPr lvl="1"/>
            <a:r>
              <a:rPr lang="en-US" altLang="zh-TW" dirty="0" err="1" smtClean="0"/>
              <a:t>Shipping_date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Shipping_company_contractor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Tracking number</a:t>
            </a:r>
          </a:p>
          <a:p>
            <a:pPr lvl="1"/>
            <a:r>
              <a:rPr lang="zh-TW" altLang="en-US" dirty="0" smtClean="0"/>
              <a:t>客戶</a:t>
            </a:r>
            <a:endParaRPr lang="en-US" altLang="zh-TW" dirty="0" smtClean="0"/>
          </a:p>
          <a:p>
            <a:r>
              <a:rPr lang="zh-TW" altLang="en-US" dirty="0" smtClean="0"/>
              <a:t>輸入完成</a:t>
            </a:r>
            <a:r>
              <a:rPr lang="zh-TW" altLang="en-US" dirty="0" smtClean="0"/>
              <a:t>送出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所有</a:t>
            </a:r>
            <a:r>
              <a:rPr lang="zh-TW" altLang="en-US" dirty="0" smtClean="0"/>
              <a:t>紙箱內容加入到 </a:t>
            </a:r>
            <a:r>
              <a:rPr lang="en-US" altLang="zh-TW" dirty="0" smtClean="0"/>
              <a:t>“ACI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已出貨清單</a:t>
            </a:r>
            <a:r>
              <a:rPr lang="en-US" altLang="zh-TW" dirty="0" smtClean="0"/>
              <a:t>”</a:t>
            </a:r>
            <a:r>
              <a:rPr lang="zh-TW" altLang="en-US" dirty="0" smtClean="0"/>
              <a:t> 供查詢用</a:t>
            </a:r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19364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810768" y="0"/>
            <a:ext cx="10515600" cy="1325563"/>
          </a:xfrm>
        </p:spPr>
        <p:txBody>
          <a:bodyPr/>
          <a:lstStyle/>
          <a:p>
            <a:r>
              <a:rPr lang="en-US" altLang="zh-TW" dirty="0"/>
              <a:t>ACI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zh-TW" altLang="en-US" dirty="0"/>
              <a:t> 待出貨清單</a:t>
            </a: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628" y="1024127"/>
            <a:ext cx="8413949" cy="552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設備轉移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點擊表單的 </a:t>
            </a:r>
            <a:r>
              <a:rPr lang="en-US" altLang="zh-TW" dirty="0"/>
              <a:t>”</a:t>
            </a:r>
            <a:r>
              <a:rPr lang="zh-TW" altLang="en-US" dirty="0"/>
              <a:t>編輯</a:t>
            </a:r>
            <a:r>
              <a:rPr lang="en-US" altLang="zh-TW" dirty="0"/>
              <a:t>“</a:t>
            </a:r>
            <a:r>
              <a:rPr lang="zh-TW" altLang="en-US" dirty="0"/>
              <a:t> 按鈕 </a:t>
            </a:r>
            <a:r>
              <a:rPr lang="en-US" altLang="zh-TW" dirty="0"/>
              <a:t>, </a:t>
            </a:r>
            <a:r>
              <a:rPr lang="zh-TW" altLang="en-US" dirty="0"/>
              <a:t>可對棧板內的個別紙箱進行</a:t>
            </a:r>
            <a:r>
              <a:rPr lang="zh-TW" altLang="en-US" dirty="0" smtClean="0"/>
              <a:t>操作</a:t>
            </a:r>
            <a:endParaRPr lang="en-US" altLang="zh-TW" dirty="0" smtClean="0"/>
          </a:p>
          <a:p>
            <a:r>
              <a:rPr lang="zh-TW" altLang="en-US" dirty="0" smtClean="0"/>
              <a:t>點擊</a:t>
            </a:r>
            <a:r>
              <a:rPr lang="en-US" altLang="zh-TW" dirty="0" smtClean="0"/>
              <a:t>”</a:t>
            </a:r>
            <a:r>
              <a:rPr lang="zh-TW" altLang="en-US" dirty="0"/>
              <a:t>設備轉移</a:t>
            </a:r>
            <a:r>
              <a:rPr lang="en-US" altLang="zh-TW" dirty="0" smtClean="0"/>
              <a:t>”</a:t>
            </a:r>
            <a:r>
              <a:rPr lang="zh-TW" altLang="en-US" dirty="0" smtClean="0"/>
              <a:t>按鈕後 </a:t>
            </a:r>
            <a:r>
              <a:rPr lang="en-US" altLang="zh-TW" dirty="0" smtClean="0"/>
              <a:t>, </a:t>
            </a:r>
            <a:r>
              <a:rPr lang="zh-TW" altLang="en-US" dirty="0" smtClean="0"/>
              <a:t>會跳出可以選擇轉移的棧板 </a:t>
            </a:r>
            <a:r>
              <a:rPr lang="en-US" altLang="zh-TW" dirty="0" smtClean="0"/>
              <a:t>(</a:t>
            </a:r>
            <a:r>
              <a:rPr lang="zh-TW" altLang="en-US" dirty="0" smtClean="0"/>
              <a:t>單選</a:t>
            </a:r>
            <a:r>
              <a:rPr lang="en-US" altLang="zh-TW" dirty="0" smtClean="0"/>
              <a:t>)</a:t>
            </a:r>
          </a:p>
          <a:p>
            <a:pPr marL="228600" lvl="1">
              <a:spcBef>
                <a:spcPts val="1000"/>
              </a:spcBef>
            </a:pPr>
            <a:r>
              <a:rPr lang="zh-TW" altLang="en-US" dirty="0" smtClean="0"/>
              <a:t>使用條碼機掃描棧板條碼</a:t>
            </a:r>
            <a:r>
              <a:rPr lang="en-US" altLang="zh-TW" dirty="0" smtClean="0"/>
              <a:t>, </a:t>
            </a:r>
            <a:r>
              <a:rPr lang="zh-TW" altLang="en-US" dirty="0" smtClean="0"/>
              <a:t>可快速找到要進行操作的棧板 或 手動點選 </a:t>
            </a:r>
            <a:endParaRPr lang="en-US" altLang="zh-TW" dirty="0" smtClean="0"/>
          </a:p>
          <a:p>
            <a:r>
              <a:rPr lang="zh-TW" altLang="en-US" dirty="0" smtClean="0"/>
              <a:t>完成送出後即進行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該棧板內的所有紙箱內容轉移至選擇的棧板 </a:t>
            </a:r>
            <a:endParaRPr lang="en-US" altLang="zh-TW" dirty="0" smtClean="0"/>
          </a:p>
          <a:p>
            <a:endParaRPr lang="en-US" altLang="zh-TW" dirty="0" smtClean="0"/>
          </a:p>
          <a:p>
            <a:pPr lvl="1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511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設備轉移</a:t>
            </a:r>
            <a:endParaRPr lang="zh-TW" altLang="en-US" dirty="0"/>
          </a:p>
        </p:txBody>
      </p:sp>
      <p:pic>
        <p:nvPicPr>
          <p:cNvPr id="8" name="內容版面配置區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044" y="2727896"/>
            <a:ext cx="3956283" cy="2810383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630" y="1411702"/>
            <a:ext cx="7369370" cy="1779078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670" y="5075396"/>
            <a:ext cx="7093290" cy="1699355"/>
          </a:xfrm>
          <a:prstGeom prst="rect">
            <a:avLst/>
          </a:prstGeom>
        </p:spPr>
      </p:pic>
      <p:cxnSp>
        <p:nvCxnSpPr>
          <p:cNvPr id="11" name="直線單箭頭接點 10"/>
          <p:cNvCxnSpPr/>
          <p:nvPr/>
        </p:nvCxnSpPr>
        <p:spPr>
          <a:xfrm flipH="1">
            <a:off x="4175327" y="2559843"/>
            <a:ext cx="647303" cy="73199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>
            <a:off x="4175327" y="4443984"/>
            <a:ext cx="1176081" cy="6314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/>
          <p:cNvSpPr/>
          <p:nvPr/>
        </p:nvSpPr>
        <p:spPr>
          <a:xfrm>
            <a:off x="4960670" y="1527048"/>
            <a:ext cx="7231330" cy="176479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4960670" y="5202936"/>
            <a:ext cx="7157298" cy="1655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橢圓 2"/>
          <p:cNvSpPr/>
          <p:nvPr/>
        </p:nvSpPr>
        <p:spPr>
          <a:xfrm>
            <a:off x="9518904" y="1407699"/>
            <a:ext cx="594360" cy="18442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/>
          <p:cNvCxnSpPr/>
          <p:nvPr/>
        </p:nvCxnSpPr>
        <p:spPr>
          <a:xfrm>
            <a:off x="9884664" y="3364992"/>
            <a:ext cx="0" cy="16093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9518904" y="5202936"/>
            <a:ext cx="594360" cy="157181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5934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</a:t>
            </a:r>
            <a:r>
              <a:rPr lang="zh-TW" altLang="en-US" dirty="0" smtClean="0"/>
              <a:t> </a:t>
            </a:r>
            <a:r>
              <a:rPr lang="en-US" altLang="zh-TW" dirty="0" smtClean="0"/>
              <a:t>-</a:t>
            </a:r>
            <a:r>
              <a:rPr lang="zh-TW" altLang="en-US" dirty="0" smtClean="0"/>
              <a:t> 已出貨歷史清單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表列已出貨的明細</a:t>
            </a:r>
            <a:endParaRPr lang="en-US" altLang="zh-TW" dirty="0" smtClean="0"/>
          </a:p>
          <a:p>
            <a:r>
              <a:rPr lang="zh-TW" altLang="en-US" dirty="0" smtClean="0"/>
              <a:t>可用依照出貨時間日期做查詢 </a:t>
            </a:r>
            <a:r>
              <a:rPr lang="en-US" altLang="zh-TW" dirty="0" smtClean="0"/>
              <a:t>(</a:t>
            </a:r>
            <a:r>
              <a:rPr lang="zh-TW" altLang="en-US" dirty="0" smtClean="0"/>
              <a:t>預設全部顯示</a:t>
            </a:r>
            <a:r>
              <a:rPr lang="en-US" altLang="zh-TW" dirty="0" smtClean="0"/>
              <a:t>)</a:t>
            </a:r>
          </a:p>
          <a:p>
            <a:r>
              <a:rPr lang="zh-TW" altLang="en-US" dirty="0" smtClean="0"/>
              <a:t>可依照條件 </a:t>
            </a:r>
            <a:r>
              <a:rPr lang="en-US" altLang="zh-TW" dirty="0" smtClean="0"/>
              <a:t>, </a:t>
            </a:r>
            <a:r>
              <a:rPr lang="zh-TW" altLang="en-US" dirty="0" smtClean="0"/>
              <a:t>下載</a:t>
            </a:r>
            <a:r>
              <a:rPr lang="zh-TW" altLang="en-US" dirty="0"/>
              <a:t>所</a:t>
            </a:r>
            <a:r>
              <a:rPr lang="zh-TW" altLang="en-US" dirty="0" smtClean="0"/>
              <a:t>需要提供給客戶的出貨</a:t>
            </a:r>
            <a:r>
              <a:rPr lang="en-US" altLang="zh-TW" dirty="0" smtClean="0"/>
              <a:t>excel</a:t>
            </a:r>
            <a:r>
              <a:rPr lang="zh-TW" altLang="en-US" dirty="0" smtClean="0"/>
              <a:t>檔案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762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055" y="1179576"/>
            <a:ext cx="5551050" cy="5605272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274320" y="3520440"/>
            <a:ext cx="1014984" cy="34747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6294" y="1179576"/>
            <a:ext cx="6113946" cy="6055017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5916168" y="3255264"/>
            <a:ext cx="1106424" cy="338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標題 1"/>
          <p:cNvSpPr>
            <a:spLocks noGrp="1"/>
          </p:cNvSpPr>
          <p:nvPr>
            <p:ph type="title"/>
          </p:nvPr>
        </p:nvSpPr>
        <p:spPr>
          <a:xfrm>
            <a:off x="808494" y="96488"/>
            <a:ext cx="10515600" cy="1325563"/>
          </a:xfrm>
        </p:spPr>
        <p:txBody>
          <a:bodyPr/>
          <a:lstStyle/>
          <a:p>
            <a:r>
              <a:rPr lang="zh-TW" altLang="en-US" dirty="0" smtClean="0"/>
              <a:t>創建帳號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1776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ACI</a:t>
            </a:r>
            <a:r>
              <a:rPr lang="zh-TW" altLang="en-US" dirty="0"/>
              <a:t> </a:t>
            </a:r>
            <a:r>
              <a:rPr lang="en-US" altLang="zh-TW" dirty="0"/>
              <a:t>-</a:t>
            </a:r>
            <a:r>
              <a:rPr lang="zh-TW" altLang="en-US" dirty="0"/>
              <a:t> 已出貨歷史清單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83" y="1690688"/>
            <a:ext cx="5125617" cy="5091255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068" y="1993392"/>
            <a:ext cx="6461044" cy="3880782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837944" y="3410712"/>
            <a:ext cx="1060704" cy="649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634286" y="4236315"/>
            <a:ext cx="1456385" cy="649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10579608" y="3067812"/>
            <a:ext cx="1612392" cy="64922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766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ACI-</a:t>
            </a:r>
            <a:r>
              <a:rPr lang="zh-TW" altLang="en-US" dirty="0"/>
              <a:t>入庫歷史</a:t>
            </a:r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52983"/>
          </a:xfrm>
        </p:spPr>
        <p:txBody>
          <a:bodyPr/>
          <a:lstStyle/>
          <a:p>
            <a:r>
              <a:rPr lang="zh-TW" altLang="en-US" dirty="0" smtClean="0"/>
              <a:t>可查看每次入庫的棧板</a:t>
            </a:r>
            <a:r>
              <a:rPr lang="en-US" altLang="zh-TW" dirty="0" smtClean="0"/>
              <a:t>,</a:t>
            </a:r>
            <a:r>
              <a:rPr lang="zh-TW" altLang="en-US" dirty="0" smtClean="0"/>
              <a:t>時間資訊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8322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1016"/>
            <a:ext cx="5757515" cy="5779009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7523" y="274320"/>
            <a:ext cx="6178365" cy="5623560"/>
          </a:xfrm>
          <a:prstGeom prst="rect">
            <a:avLst/>
          </a:prstGeom>
        </p:spPr>
      </p:pic>
      <p:sp>
        <p:nvSpPr>
          <p:cNvPr id="7" name="橢圓 6"/>
          <p:cNvSpPr/>
          <p:nvPr/>
        </p:nvSpPr>
        <p:spPr>
          <a:xfrm>
            <a:off x="1060703" y="1901635"/>
            <a:ext cx="1078992" cy="694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/>
          <p:cNvSpPr/>
          <p:nvPr/>
        </p:nvSpPr>
        <p:spPr>
          <a:xfrm>
            <a:off x="1043572" y="3708210"/>
            <a:ext cx="4696811" cy="209854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/>
        </p:nvSpPr>
        <p:spPr>
          <a:xfrm>
            <a:off x="8407209" y="923544"/>
            <a:ext cx="1078992" cy="6949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7507224" y="1792224"/>
            <a:ext cx="4608576" cy="402336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標題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ACI-</a:t>
            </a:r>
            <a:r>
              <a:rPr lang="zh-TW" altLang="en-US" dirty="0"/>
              <a:t>入庫歷史</a:t>
            </a:r>
            <a:r>
              <a:rPr lang="zh-TW" altLang="en-US" dirty="0" smtClean="0"/>
              <a:t>清單</a:t>
            </a:r>
            <a:endParaRPr lang="zh-TW" altLang="en-US" dirty="0"/>
          </a:p>
        </p:txBody>
      </p:sp>
      <p:sp>
        <p:nvSpPr>
          <p:cNvPr id="14" name="橢圓 13"/>
          <p:cNvSpPr/>
          <p:nvPr/>
        </p:nvSpPr>
        <p:spPr>
          <a:xfrm>
            <a:off x="-73152" y="6391656"/>
            <a:ext cx="1133855" cy="33832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47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, ACI</a:t>
            </a:r>
            <a:r>
              <a:rPr lang="zh-TW" altLang="en-US" dirty="0" smtClean="0"/>
              <a:t>料號設定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993648" y="1690688"/>
            <a:ext cx="10515600" cy="4351338"/>
          </a:xfrm>
        </p:spPr>
        <p:txBody>
          <a:bodyPr/>
          <a:lstStyle/>
          <a:p>
            <a:r>
              <a:rPr lang="zh-TW" altLang="en-US" dirty="0" smtClean="0"/>
              <a:t>建立達運料號和</a:t>
            </a:r>
            <a:r>
              <a:rPr lang="en-US" altLang="zh-TW" dirty="0" smtClean="0"/>
              <a:t>ACI</a:t>
            </a:r>
            <a:r>
              <a:rPr lang="zh-TW" altLang="en-US" dirty="0" smtClean="0"/>
              <a:t>之間的關聯</a:t>
            </a:r>
            <a:endParaRPr lang="en-US" altLang="zh-TW" dirty="0" smtClean="0"/>
          </a:p>
          <a:p>
            <a:r>
              <a:rPr lang="zh-TW" altLang="en-US" dirty="0" smtClean="0"/>
              <a:t>左側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輸入設定</a:t>
            </a:r>
            <a:r>
              <a:rPr lang="en-US" altLang="zh-TW" dirty="0" smtClean="0"/>
              <a:t>”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新增料號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編輯料號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3187886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0283"/>
            <a:ext cx="10515600" cy="4142022"/>
          </a:xfrm>
          <a:prstGeom prst="rect">
            <a:avLst/>
          </a:prstGeom>
        </p:spPr>
      </p:pic>
      <p:sp>
        <p:nvSpPr>
          <p:cNvPr id="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, ACI</a:t>
            </a:r>
            <a:r>
              <a:rPr lang="zh-TW" altLang="en-US" dirty="0" smtClean="0"/>
              <a:t>料號設定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4251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達運 </a:t>
            </a:r>
            <a:r>
              <a:rPr lang="en-US" altLang="zh-TW" dirty="0" smtClean="0"/>
              <a:t>, ACI</a:t>
            </a:r>
            <a:r>
              <a:rPr lang="zh-TW" altLang="en-US" dirty="0" smtClean="0"/>
              <a:t>料號設定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3913"/>
            <a:ext cx="4574234" cy="4351338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552" y="1843913"/>
            <a:ext cx="45997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6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客戶設定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建立</a:t>
            </a:r>
            <a:r>
              <a:rPr lang="en-US" altLang="zh-TW" dirty="0" smtClean="0"/>
              <a:t>ACI</a:t>
            </a:r>
            <a:r>
              <a:rPr lang="zh-TW" altLang="en-US" dirty="0" smtClean="0"/>
              <a:t>的客戶資料</a:t>
            </a:r>
            <a:endParaRPr lang="en-US" altLang="zh-TW" dirty="0"/>
          </a:p>
          <a:p>
            <a:r>
              <a:rPr lang="zh-TW" altLang="en-US" dirty="0"/>
              <a:t>左側 </a:t>
            </a:r>
            <a:r>
              <a:rPr lang="en-US" altLang="zh-TW" dirty="0" smtClean="0"/>
              <a:t>“</a:t>
            </a:r>
            <a:r>
              <a:rPr lang="zh-TW" altLang="en-US" dirty="0" smtClean="0"/>
              <a:t>客戶設定</a:t>
            </a:r>
            <a:r>
              <a:rPr lang="en-US" altLang="zh-TW" dirty="0"/>
              <a:t>”</a:t>
            </a:r>
            <a:r>
              <a:rPr lang="zh-TW" altLang="en-US" dirty="0" smtClean="0"/>
              <a:t>選單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新增客戶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編輯</a:t>
            </a:r>
            <a:endParaRPr lang="en-US" altLang="zh-TW" dirty="0" smtClean="0"/>
          </a:p>
          <a:p>
            <a:pPr lvl="1"/>
            <a:r>
              <a:rPr lang="zh-TW" altLang="en-US" dirty="0"/>
              <a:t>刪除</a:t>
            </a:r>
          </a:p>
        </p:txBody>
      </p:sp>
    </p:spTree>
    <p:extLst>
      <p:ext uri="{BB962C8B-B14F-4D97-AF65-F5344CB8AC3E}">
        <p14:creationId xmlns:p14="http://schemas.microsoft.com/office/powerpoint/2010/main" val="1138556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ACI – </a:t>
            </a:r>
            <a:r>
              <a:rPr lang="zh-TW" altLang="en-US" dirty="0" smtClean="0"/>
              <a:t>客戶設定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05" y="1690688"/>
            <a:ext cx="11821603" cy="434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07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新增</a:t>
            </a:r>
            <a:r>
              <a:rPr lang="en-US" altLang="zh-TW" dirty="0" smtClean="0"/>
              <a:t>&amp;</a:t>
            </a:r>
            <a:r>
              <a:rPr lang="zh-TW" altLang="en-US" dirty="0" smtClean="0"/>
              <a:t>編輯 客戶</a:t>
            </a:r>
            <a:endParaRPr lang="zh-TW" altLang="en-US" dirty="0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1752" y="1316608"/>
            <a:ext cx="6545377" cy="3355976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4867" y="3092105"/>
            <a:ext cx="6343677" cy="3765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428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1515</TotalTime>
  <Words>842</Words>
  <Application>Microsoft Office PowerPoint</Application>
  <PresentationFormat>寬螢幕</PresentationFormat>
  <Paragraphs>117</Paragraphs>
  <Slides>32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32</vt:i4>
      </vt:variant>
    </vt:vector>
  </HeadingPairs>
  <TitlesOfParts>
    <vt:vector size="37" baseType="lpstr">
      <vt:lpstr>新細明體</vt:lpstr>
      <vt:lpstr>Arial</vt:lpstr>
      <vt:lpstr>Calibri</vt:lpstr>
      <vt:lpstr>Calibri Light</vt:lpstr>
      <vt:lpstr>Office 佈景主題</vt:lpstr>
      <vt:lpstr>ACI庫存管理操作流程</vt:lpstr>
      <vt:lpstr>創建帳號</vt:lpstr>
      <vt:lpstr>創建帳號</vt:lpstr>
      <vt:lpstr>達運 , ACI料號設定 </vt:lpstr>
      <vt:lpstr>達運 , ACI料號設定 </vt:lpstr>
      <vt:lpstr>達運 , ACI料號設定 </vt:lpstr>
      <vt:lpstr>ACI – 客戶設定</vt:lpstr>
      <vt:lpstr>ACI – 客戶設定</vt:lpstr>
      <vt:lpstr>新增&amp;編輯 客戶</vt:lpstr>
      <vt:lpstr>達運 – 出貨</vt:lpstr>
      <vt:lpstr>達運 – 出貨</vt:lpstr>
      <vt:lpstr>達運 – 出貨</vt:lpstr>
      <vt:lpstr>(新增) 模擬 達運-出貨   </vt:lpstr>
      <vt:lpstr>(新增) 模擬 達運-出貨 </vt:lpstr>
      <vt:lpstr>ACI – 入庫 </vt:lpstr>
      <vt:lpstr>ACI – 入庫</vt:lpstr>
      <vt:lpstr>ACI – 入庫  -&gt;查看棧板內存放的資訊 </vt:lpstr>
      <vt:lpstr>ACI - 入庫  入庫資訊後顯示棧板資訊</vt:lpstr>
      <vt:lpstr>ACI – 棧板管理頁面</vt:lpstr>
      <vt:lpstr>ACI – 棧板管理頁面</vt:lpstr>
      <vt:lpstr>ACI – 棧板管理頁面</vt:lpstr>
      <vt:lpstr>ACI – 棧板管理頁面  單一棧板內容</vt:lpstr>
      <vt:lpstr>ACI - 待出貨清單</vt:lpstr>
      <vt:lpstr>ACI - 待出貨清單</vt:lpstr>
      <vt:lpstr>ACI – 待出貨清單  貨物出貨</vt:lpstr>
      <vt:lpstr>ACI – 待出貨清單</vt:lpstr>
      <vt:lpstr>ACI - 設備轉移</vt:lpstr>
      <vt:lpstr>ACI - 設備轉移</vt:lpstr>
      <vt:lpstr>ACI - 已出貨歷史清單</vt:lpstr>
      <vt:lpstr>ACI - 已出貨歷史清單</vt:lpstr>
      <vt:lpstr>ACI-入庫歷史清單</vt:lpstr>
      <vt:lpstr>ACI-入庫歷史清單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IoT-洪琦岩</dc:creator>
  <cp:lastModifiedBy>IoT-洪琦岩</cp:lastModifiedBy>
  <cp:revision>49</cp:revision>
  <dcterms:created xsi:type="dcterms:W3CDTF">2025-03-31T01:58:10Z</dcterms:created>
  <dcterms:modified xsi:type="dcterms:W3CDTF">2025-06-26T07:24:27Z</dcterms:modified>
</cp:coreProperties>
</file>