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F1DE3-2EBB-AFE2-FD0D-74D268409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0BB5DA-7F45-4D61-31F7-0B57F6A5A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A3713-E9FD-3DF6-A9EF-56EB505D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90B53-5870-91E7-3FEF-21366C2E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5929A-3A1E-0444-1273-AE3FF20C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3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C0870-2004-ACF2-34A5-FDD64F3B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527712-1BCA-F35D-D8E8-2F1419F3F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7FACDD-1714-34C5-92B8-937DFE5B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781D2-8048-075C-2B4A-3A906754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79E3A-FAD0-EE30-5D49-FA57C8F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9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C1B5E2-11CF-2FDD-DF34-7872B730F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1A4283-D6AA-AE92-505B-8B529538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95EAC-BA1B-A441-4CDD-48728430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0555D-9A62-FAF9-7C08-8D9C0F10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3703E8-7F3F-B8CC-382B-8BF4C6E8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47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BFA1F-C7C8-005B-0E05-6A64DD7C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54F6F-06F9-795D-10B3-C3CB2C0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63040-C26D-1BD9-28C0-08FE37F9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79F0AE-FEE2-31AF-3F77-8888DB4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3CD49-BBBC-BE60-DEE7-95B2D1F5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1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1E55D-9819-59EB-799C-CEE33DBF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CDD7C-10AA-A4B2-0466-48D6BEAC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E01A1D-BAD9-64B0-36AC-90C4398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3CABB5-E9BE-F9D7-07AD-6734039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503EA7-5BE2-38F2-3A47-94B09078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9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E2CB5-00AF-30C9-6958-ACBD491F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45198-C4EA-122C-AF9D-8145D5AA7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3B7E8F-7D43-B5B3-9A1A-E8339B48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8E44A0-ABA6-58B7-10EB-CB22A754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5BFE40-AD73-03DA-4FBD-2F071CD1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19ED95-350C-FA6C-6905-3A8B7B8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A47FC-24BD-38F7-41D3-7E8DFC70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7A115-D4D1-67D5-1779-DEA66083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6B9EDE-F628-17A6-C337-61A2D798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2D7A38-E1FC-69C4-DA6C-E5B33CAD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0B17D3-28E7-08B7-5491-926AAE3EC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664EDF-7309-CD95-547B-1CB049CB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DB1172-3DE7-5913-3E56-6A81BAD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A7A2C3-D335-77F2-234E-031F5ADD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8A568-309F-CA83-C94B-6DD35CF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586F4E-E356-8BFE-2CC0-47C5F148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CB7203-F593-0D3A-0943-ABC1087F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063FB5-FF2A-28F6-35B8-D8190333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2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E94F2B-6B77-0ABD-BBFF-75AAA75F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3D544F-43EC-B81C-7A17-271AA8AD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7734A6-0161-F7AF-FE5D-3B09B8FC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1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6BB1A-8383-7BDC-7413-0FC462F3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33EF7-2504-8BEE-D392-931E44FB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F66471-B3B4-9075-0C2D-C4393BA7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8F3F84-9D80-6BFC-AFD3-E3C64E81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46854-F116-4020-5992-76218CEE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74F910-4AF2-86B5-C9A8-AAE040AE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1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9E252-4AD8-72E4-DC71-BFC78085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4F6C37-103C-D7F0-6803-07F40B347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9C0ED1-E30F-9AE4-4E76-6207D3B1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5CE0F0-69A4-489F-47CD-178DD599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ED5FD2-1308-AC89-0A71-7874AB66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13CF4-D344-E199-2BD9-4E9DD0FA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99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53489F-9732-699D-AE6E-DF426386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56EF5-1849-1027-3204-B23CABEC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D6E2A-2A93-BD0E-3069-B62A7727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63139-2252-4E39-8612-69DDC8A46AD8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5DD8A-2673-10D6-BF2B-67B31EF5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D03EF6-A1A0-A206-DF78-4D65499B4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5449E-21C3-4459-A8AF-33D739646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BE26344-C306-0DED-CBA9-16AEABB7467C}"/>
              </a:ext>
            </a:extLst>
          </p:cNvPr>
          <p:cNvSpPr/>
          <p:nvPr/>
        </p:nvSpPr>
        <p:spPr>
          <a:xfrm>
            <a:off x="2906865" y="4082135"/>
            <a:ext cx="2009670" cy="844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 Label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A0CB959-52D6-2C97-061A-E5495E97C4D0}"/>
              </a:ext>
            </a:extLst>
          </p:cNvPr>
          <p:cNvSpPr/>
          <p:nvPr/>
        </p:nvSpPr>
        <p:spPr>
          <a:xfrm>
            <a:off x="3159532" y="3188264"/>
            <a:ext cx="1504336" cy="3932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Input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05D43B9-4E3C-0B31-922C-C427729A1E01}"/>
              </a:ext>
            </a:extLst>
          </p:cNvPr>
          <p:cNvSpPr/>
          <p:nvPr/>
        </p:nvSpPr>
        <p:spPr>
          <a:xfrm>
            <a:off x="7347531" y="2705619"/>
            <a:ext cx="3126658" cy="1376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Production</a:t>
            </a:r>
          </a:p>
          <a:p>
            <a:pPr algn="ctr"/>
            <a:r>
              <a:rPr lang="en-US" altLang="zh-TW" dirty="0"/>
              <a:t>Generate SN Demand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9BEFE3-1A49-F64D-9F78-BE813FE3BAA7}"/>
              </a:ext>
            </a:extLst>
          </p:cNvPr>
          <p:cNvSpPr/>
          <p:nvPr/>
        </p:nvSpPr>
        <p:spPr>
          <a:xfrm>
            <a:off x="7428239" y="1394153"/>
            <a:ext cx="2939845" cy="624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PMC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7ED1A4B-9B77-3E21-651F-3A8ABB101C91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8898162" y="2018503"/>
            <a:ext cx="12698" cy="687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79BDDB-E7A4-A4E0-A395-9F9BCCFFCEA3}"/>
              </a:ext>
            </a:extLst>
          </p:cNvPr>
          <p:cNvSpPr txBox="1"/>
          <p:nvPr/>
        </p:nvSpPr>
        <p:spPr>
          <a:xfrm>
            <a:off x="9743736" y="2060168"/>
            <a:ext cx="227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Issue WO, creating demand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7788143-68A1-D59F-A566-5B9708CA750F}"/>
              </a:ext>
            </a:extLst>
          </p:cNvPr>
          <p:cNvSpPr/>
          <p:nvPr/>
        </p:nvSpPr>
        <p:spPr>
          <a:xfrm>
            <a:off x="5181923" y="2868716"/>
            <a:ext cx="1504336" cy="103238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Serial Number Control File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D829174-FAC5-64E7-EDA9-BCC08D290F7A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flipH="1" flipV="1">
            <a:off x="6686259" y="3384910"/>
            <a:ext cx="661272" cy="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9FC8ED7-FBE4-8752-F3FA-3752BBDA8D82}"/>
              </a:ext>
            </a:extLst>
          </p:cNvPr>
          <p:cNvSpPr/>
          <p:nvPr/>
        </p:nvSpPr>
        <p:spPr>
          <a:xfrm>
            <a:off x="7434588" y="4504166"/>
            <a:ext cx="2939845" cy="1133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Packaging</a:t>
            </a:r>
          </a:p>
          <a:p>
            <a:pPr algn="ctr"/>
            <a:r>
              <a:rPr lang="en-US" altLang="zh-TW" dirty="0"/>
              <a:t>Putting labels on 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2AE71A7-E4BD-8829-1E46-F864CCBA2BDF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flipH="1">
            <a:off x="8904511" y="4082135"/>
            <a:ext cx="6349" cy="42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940F70B3-EED1-082B-1FD4-C98699AB1B84}"/>
              </a:ext>
            </a:extLst>
          </p:cNvPr>
          <p:cNvCxnSpPr>
            <a:stCxn id="4" idx="2"/>
            <a:endCxn id="23" idx="1"/>
          </p:cNvCxnSpPr>
          <p:nvPr/>
        </p:nvCxnSpPr>
        <p:spPr>
          <a:xfrm rot="16200000" flipH="1">
            <a:off x="5600679" y="3237218"/>
            <a:ext cx="144931" cy="35228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B8FDF2A-280C-417B-1039-7E80C44215C5}"/>
              </a:ext>
            </a:extLst>
          </p:cNvPr>
          <p:cNvSpPr/>
          <p:nvPr/>
        </p:nvSpPr>
        <p:spPr>
          <a:xfrm>
            <a:off x="3733192" y="1326081"/>
            <a:ext cx="2379406" cy="624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Sales Order</a:t>
            </a:r>
            <a:r>
              <a:rPr lang="zh-TW" altLang="en-US" dirty="0"/>
              <a:t> 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B57B3C1-422C-3659-9B1E-2A0510DBEDD9}"/>
              </a:ext>
            </a:extLst>
          </p:cNvPr>
          <p:cNvCxnSpPr>
            <a:stCxn id="29" idx="3"/>
            <a:endCxn id="9" idx="0"/>
          </p:cNvCxnSpPr>
          <p:nvPr/>
        </p:nvCxnSpPr>
        <p:spPr>
          <a:xfrm flipV="1">
            <a:off x="6112598" y="1394153"/>
            <a:ext cx="2785564" cy="244103"/>
          </a:xfrm>
          <a:prstGeom prst="bentConnector4">
            <a:avLst>
              <a:gd name="adj1" fmla="val 23615"/>
              <a:gd name="adj2" fmla="val 2215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9987DB9-C41A-5424-07C1-16C3A8B0E101}"/>
              </a:ext>
            </a:extLst>
          </p:cNvPr>
          <p:cNvSpPr/>
          <p:nvPr/>
        </p:nvSpPr>
        <p:spPr>
          <a:xfrm>
            <a:off x="7857375" y="5880682"/>
            <a:ext cx="2094271" cy="747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Ship to ACI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FC56A36-E556-B4E0-D42E-D95A06319EF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8904511" y="5638090"/>
            <a:ext cx="0" cy="242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標題 38">
            <a:extLst>
              <a:ext uri="{FF2B5EF4-FFF2-40B4-BE49-F238E27FC236}">
                <a16:creationId xmlns:a16="http://schemas.microsoft.com/office/drawing/2014/main" id="{9CEB3C18-A12C-8F85-23AA-99817693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1138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Current SOP @TWY</a:t>
            </a:r>
            <a:endParaRPr lang="zh-TW" altLang="en-US" sz="32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074B876-E348-2B63-60E5-0B3C50407D3A}"/>
              </a:ext>
            </a:extLst>
          </p:cNvPr>
          <p:cNvCxnSpPr>
            <a:stCxn id="17" idx="1"/>
            <a:endCxn id="5" idx="3"/>
          </p:cNvCxnSpPr>
          <p:nvPr/>
        </p:nvCxnSpPr>
        <p:spPr>
          <a:xfrm flipH="1" flipV="1">
            <a:off x="4663868" y="3384909"/>
            <a:ext cx="5180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FF67023-36E4-DFB3-0D6E-C9A68BC21D62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911700" y="3581554"/>
            <a:ext cx="0" cy="500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8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C9751-152B-0852-D34E-A893BBFA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Current SOP @ACI</a:t>
            </a:r>
            <a:endParaRPr lang="zh-TW" altLang="en-US" sz="32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101AF04-D47E-635B-1C44-70FD7A9C0A94}"/>
              </a:ext>
            </a:extLst>
          </p:cNvPr>
          <p:cNvSpPr/>
          <p:nvPr/>
        </p:nvSpPr>
        <p:spPr>
          <a:xfrm>
            <a:off x="4729321" y="365125"/>
            <a:ext cx="2032819" cy="786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 Receiving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1953497-2CAD-A85C-A27E-D72B978849FB}"/>
              </a:ext>
            </a:extLst>
          </p:cNvPr>
          <p:cNvSpPr/>
          <p:nvPr/>
        </p:nvSpPr>
        <p:spPr>
          <a:xfrm>
            <a:off x="4729321" y="1667464"/>
            <a:ext cx="2032820" cy="786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Stock</a:t>
            </a:r>
            <a:r>
              <a:rPr lang="zh-TW" altLang="en-US" dirty="0"/>
              <a:t> </a:t>
            </a:r>
            <a:r>
              <a:rPr lang="en-US" altLang="zh-TW" dirty="0"/>
              <a:t>or WO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BB9CC07-9C01-8747-A3B3-205C64BB4233}"/>
              </a:ext>
            </a:extLst>
          </p:cNvPr>
          <p:cNvSpPr/>
          <p:nvPr/>
        </p:nvSpPr>
        <p:spPr>
          <a:xfrm>
            <a:off x="3255096" y="2837067"/>
            <a:ext cx="2143432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 Picking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603EC40-1BC4-5FDD-3A5F-50D57650776E}"/>
              </a:ext>
            </a:extLst>
          </p:cNvPr>
          <p:cNvSpPr/>
          <p:nvPr/>
        </p:nvSpPr>
        <p:spPr>
          <a:xfrm>
            <a:off x="9210368" y="2846465"/>
            <a:ext cx="2143432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WO Picking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356AD49-1232-3D81-F87C-2982015D946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745731" y="1151705"/>
            <a:ext cx="0" cy="51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71800CE-A91B-D834-0072-9A7E07A3C3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844761" y="1936096"/>
            <a:ext cx="383023" cy="1418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5378E1C-18EB-D703-64DB-3F631176191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817697" y="382077"/>
            <a:ext cx="392421" cy="45363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E956393-598D-D1F8-BE5C-9B204B82380A}"/>
              </a:ext>
            </a:extLst>
          </p:cNvPr>
          <p:cNvSpPr/>
          <p:nvPr/>
        </p:nvSpPr>
        <p:spPr>
          <a:xfrm>
            <a:off x="535249" y="2837067"/>
            <a:ext cx="2143432" cy="9045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Shipping to Customer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ED65F5B-E162-E834-AD85-002A17FAE16F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2678681" y="3289351"/>
            <a:ext cx="5764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872F5A7-ADD8-AC87-AA13-9E8D59F01A08}"/>
              </a:ext>
            </a:extLst>
          </p:cNvPr>
          <p:cNvSpPr/>
          <p:nvPr/>
        </p:nvSpPr>
        <p:spPr>
          <a:xfrm>
            <a:off x="9210368" y="3958839"/>
            <a:ext cx="2143432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Production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8AB9938-A05F-6542-3C7F-CB6BA5BA6167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10282084" y="3751033"/>
            <a:ext cx="0" cy="20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E577EF9-6536-7597-EF1C-BA4743C5F0EE}"/>
              </a:ext>
            </a:extLst>
          </p:cNvPr>
          <p:cNvSpPr/>
          <p:nvPr/>
        </p:nvSpPr>
        <p:spPr>
          <a:xfrm>
            <a:off x="7393863" y="1662549"/>
            <a:ext cx="2032819" cy="786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WO Receiving 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A1829D6-5794-C85F-CBC1-40242EC7D417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6762141" y="2055839"/>
            <a:ext cx="631722" cy="4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6F9F2737-7E85-8487-66DC-8CD7FC6B044B}"/>
              </a:ext>
            </a:extLst>
          </p:cNvPr>
          <p:cNvSpPr/>
          <p:nvPr/>
        </p:nvSpPr>
        <p:spPr>
          <a:xfrm>
            <a:off x="9210368" y="5071213"/>
            <a:ext cx="2143432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Packing</a:t>
            </a:r>
            <a:br>
              <a:rPr lang="en-US" altLang="zh-TW" dirty="0"/>
            </a:br>
            <a:r>
              <a:rPr lang="en-US" altLang="zh-TW" dirty="0"/>
              <a:t>Putting Labels on 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4826C25-9507-7B3F-07E1-1A5ACC83499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0282084" y="4863407"/>
            <a:ext cx="0" cy="20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721210BB-9788-9203-308A-93FCB15E1510}"/>
              </a:ext>
            </a:extLst>
          </p:cNvPr>
          <p:cNvSpPr/>
          <p:nvPr/>
        </p:nvSpPr>
        <p:spPr>
          <a:xfrm>
            <a:off x="5531056" y="5177604"/>
            <a:ext cx="2009670" cy="844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 Label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08CDF96-33F1-BB5C-E332-EBD777D36575}"/>
              </a:ext>
            </a:extLst>
          </p:cNvPr>
          <p:cNvSpPr/>
          <p:nvPr/>
        </p:nvSpPr>
        <p:spPr>
          <a:xfrm>
            <a:off x="5783723" y="4214477"/>
            <a:ext cx="1504336" cy="3932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Input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83384930-8A64-3605-8735-F82AFA2C9039}"/>
              </a:ext>
            </a:extLst>
          </p:cNvPr>
          <p:cNvSpPr/>
          <p:nvPr/>
        </p:nvSpPr>
        <p:spPr>
          <a:xfrm>
            <a:off x="7506109" y="3894929"/>
            <a:ext cx="1504336" cy="103238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Serial Number Control File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7AC67DE-7443-7DBA-B3F6-3C8516508512}"/>
              </a:ext>
            </a:extLst>
          </p:cNvPr>
          <p:cNvCxnSpPr>
            <a:cxnSpLocks/>
            <a:stCxn id="19" idx="1"/>
            <a:endCxn id="37" idx="3"/>
          </p:cNvCxnSpPr>
          <p:nvPr/>
        </p:nvCxnSpPr>
        <p:spPr>
          <a:xfrm flipH="1">
            <a:off x="9010445" y="4411123"/>
            <a:ext cx="199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E4D81BD1-3662-A8E8-4973-19319F3E7B38}"/>
              </a:ext>
            </a:extLst>
          </p:cNvPr>
          <p:cNvCxnSpPr>
            <a:cxnSpLocks/>
            <a:stCxn id="35" idx="2"/>
            <a:endCxn id="28" idx="1"/>
          </p:cNvCxnSpPr>
          <p:nvPr/>
        </p:nvCxnSpPr>
        <p:spPr>
          <a:xfrm rot="5400000" flipH="1" flipV="1">
            <a:off x="7624044" y="4435343"/>
            <a:ext cx="498169" cy="2674477"/>
          </a:xfrm>
          <a:prstGeom prst="bentConnector4">
            <a:avLst>
              <a:gd name="adj1" fmla="val -45888"/>
              <a:gd name="adj2" fmla="val 687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014FCDE-E70A-F9DB-40C5-FF74A46A768C}"/>
              </a:ext>
            </a:extLst>
          </p:cNvPr>
          <p:cNvCxnSpPr>
            <a:stCxn id="37" idx="1"/>
            <a:endCxn id="36" idx="3"/>
          </p:cNvCxnSpPr>
          <p:nvPr/>
        </p:nvCxnSpPr>
        <p:spPr>
          <a:xfrm flipH="1" flipV="1">
            <a:off x="7288059" y="4411122"/>
            <a:ext cx="2180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B15C66E-2459-B97B-6E8D-A82A389E6A04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>
            <a:off x="6535891" y="4607767"/>
            <a:ext cx="0" cy="569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603E7650-B5E6-CDA7-63D4-8EA0A5463D74}"/>
              </a:ext>
            </a:extLst>
          </p:cNvPr>
          <p:cNvCxnSpPr>
            <a:stCxn id="28" idx="3"/>
            <a:endCxn id="26" idx="3"/>
          </p:cNvCxnSpPr>
          <p:nvPr/>
        </p:nvCxnSpPr>
        <p:spPr>
          <a:xfrm flipH="1" flipV="1">
            <a:off x="9426682" y="2055839"/>
            <a:ext cx="1927118" cy="3467658"/>
          </a:xfrm>
          <a:prstGeom prst="bentConnector3">
            <a:avLst>
              <a:gd name="adj1" fmla="val -118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365D4-9B1F-690B-C531-93081824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5E98C2-0168-5BC9-FD54-FBF97E2036F7}"/>
              </a:ext>
            </a:extLst>
          </p:cNvPr>
          <p:cNvSpPr/>
          <p:nvPr/>
        </p:nvSpPr>
        <p:spPr>
          <a:xfrm>
            <a:off x="265474" y="1879455"/>
            <a:ext cx="8245372" cy="460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C3C2ECF-E3F4-FE3C-CC4E-4535EF571C5F}"/>
              </a:ext>
            </a:extLst>
          </p:cNvPr>
          <p:cNvSpPr/>
          <p:nvPr/>
        </p:nvSpPr>
        <p:spPr>
          <a:xfrm>
            <a:off x="6046326" y="4457323"/>
            <a:ext cx="2009670" cy="844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 Label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F3BAF7B-5B73-DF61-A9F9-752840C6C787}"/>
              </a:ext>
            </a:extLst>
          </p:cNvPr>
          <p:cNvSpPr/>
          <p:nvPr/>
        </p:nvSpPr>
        <p:spPr>
          <a:xfrm>
            <a:off x="4541990" y="2996490"/>
            <a:ext cx="1504336" cy="3932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Input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8CB8E90-CA33-0EF2-4AE9-C29A71C201D5}"/>
              </a:ext>
            </a:extLst>
          </p:cNvPr>
          <p:cNvSpPr/>
          <p:nvPr/>
        </p:nvSpPr>
        <p:spPr>
          <a:xfrm>
            <a:off x="8729989" y="2513845"/>
            <a:ext cx="3126658" cy="1376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Production</a:t>
            </a:r>
          </a:p>
          <a:p>
            <a:pPr algn="ctr"/>
            <a:r>
              <a:rPr lang="en-US" altLang="zh-TW" dirty="0"/>
              <a:t>Generate SN Demand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7B91419-B157-7EEA-9DA9-C62E089E130D}"/>
              </a:ext>
            </a:extLst>
          </p:cNvPr>
          <p:cNvSpPr/>
          <p:nvPr/>
        </p:nvSpPr>
        <p:spPr>
          <a:xfrm>
            <a:off x="8817046" y="1412264"/>
            <a:ext cx="2939845" cy="624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PMC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BDF60F-3165-7074-4CDC-666F83158373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0286969" y="2036614"/>
            <a:ext cx="6349" cy="477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00957C8-4467-A965-0175-0DFE8373CC1E}"/>
              </a:ext>
            </a:extLst>
          </p:cNvPr>
          <p:cNvSpPr/>
          <p:nvPr/>
        </p:nvSpPr>
        <p:spPr>
          <a:xfrm>
            <a:off x="6564381" y="2676942"/>
            <a:ext cx="1504336" cy="103238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BEID create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2A88387-B33F-7F59-F815-C6AB1E63FB1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flipH="1" flipV="1">
            <a:off x="8068717" y="3193136"/>
            <a:ext cx="661272" cy="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666B12D-3DED-FF35-F3F7-B454A6BD2568}"/>
              </a:ext>
            </a:extLst>
          </p:cNvPr>
          <p:cNvSpPr/>
          <p:nvPr/>
        </p:nvSpPr>
        <p:spPr>
          <a:xfrm>
            <a:off x="8817046" y="4312392"/>
            <a:ext cx="2939845" cy="1133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Packaging</a:t>
            </a:r>
          </a:p>
          <a:p>
            <a:pPr algn="ctr"/>
            <a:r>
              <a:rPr lang="en-US" altLang="zh-TW" dirty="0"/>
              <a:t>Putting labels on 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93CE2C3-E869-3508-097E-C271DE183914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flipH="1">
            <a:off x="10286969" y="3890361"/>
            <a:ext cx="6349" cy="42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75E6EC9-F3C5-C336-628F-F9EDF454D450}"/>
              </a:ext>
            </a:extLst>
          </p:cNvPr>
          <p:cNvSpPr/>
          <p:nvPr/>
        </p:nvSpPr>
        <p:spPr>
          <a:xfrm>
            <a:off x="4937143" y="1138918"/>
            <a:ext cx="2379406" cy="624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Sales Order</a:t>
            </a:r>
            <a:r>
              <a:rPr lang="zh-TW" altLang="en-US" dirty="0"/>
              <a:t> 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8D10E258-575A-8A58-AC99-D0BF93D0F749}"/>
              </a:ext>
            </a:extLst>
          </p:cNvPr>
          <p:cNvCxnSpPr>
            <a:stCxn id="29" idx="3"/>
            <a:endCxn id="9" idx="0"/>
          </p:cNvCxnSpPr>
          <p:nvPr/>
        </p:nvCxnSpPr>
        <p:spPr>
          <a:xfrm flipV="1">
            <a:off x="7316549" y="1412264"/>
            <a:ext cx="2970420" cy="38829"/>
          </a:xfrm>
          <a:prstGeom prst="bentConnector4">
            <a:avLst>
              <a:gd name="adj1" fmla="val 25257"/>
              <a:gd name="adj2" fmla="val 1392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E8696644-51BE-BA22-E413-044D14D1DB5A}"/>
              </a:ext>
            </a:extLst>
          </p:cNvPr>
          <p:cNvSpPr/>
          <p:nvPr/>
        </p:nvSpPr>
        <p:spPr>
          <a:xfrm>
            <a:off x="9239832" y="5740484"/>
            <a:ext cx="2094271" cy="747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Ship to ACI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48543BF-7C46-4E74-3483-7D92770C428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 flipH="1">
            <a:off x="10286968" y="5446316"/>
            <a:ext cx="1" cy="29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標題 38">
            <a:extLst>
              <a:ext uri="{FF2B5EF4-FFF2-40B4-BE49-F238E27FC236}">
                <a16:creationId xmlns:a16="http://schemas.microsoft.com/office/drawing/2014/main" id="{8930A60F-9BF1-778E-4A92-1E9358D5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3" y="-2948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NEW SOP @TWY</a:t>
            </a:r>
            <a:endParaRPr lang="zh-TW" altLang="en-US" sz="32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49FC889-4D49-B31D-3150-C7AC37950DA4}"/>
              </a:ext>
            </a:extLst>
          </p:cNvPr>
          <p:cNvCxnSpPr>
            <a:stCxn id="17" idx="1"/>
            <a:endCxn id="5" idx="3"/>
          </p:cNvCxnSpPr>
          <p:nvPr/>
        </p:nvCxnSpPr>
        <p:spPr>
          <a:xfrm flipH="1" flipV="1">
            <a:off x="6046326" y="3193135"/>
            <a:ext cx="5180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541737B-D818-002F-F113-0D62CEBC4911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5286354" y="3389780"/>
            <a:ext cx="7804" cy="32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0C4508-CD3A-EEC3-9E68-E21583AB831E}"/>
              </a:ext>
            </a:extLst>
          </p:cNvPr>
          <p:cNvSpPr txBox="1"/>
          <p:nvPr/>
        </p:nvSpPr>
        <p:spPr>
          <a:xfrm>
            <a:off x="5416143" y="5716320"/>
            <a:ext cx="265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Program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6EB1006-617E-1072-9C4F-882805D48179}"/>
              </a:ext>
            </a:extLst>
          </p:cNvPr>
          <p:cNvSpPr/>
          <p:nvPr/>
        </p:nvSpPr>
        <p:spPr>
          <a:xfrm>
            <a:off x="4534186" y="3719158"/>
            <a:ext cx="1504336" cy="593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ASN Basic Info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E067B87-8187-BB21-8331-0303C2A63A3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8055996" y="4879354"/>
            <a:ext cx="76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18120A2B-6E29-CF67-40F3-7673A793DAFA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6809858" y="3950632"/>
            <a:ext cx="747994" cy="265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22A4D2A-EF37-F634-DB92-0FCF2E6B38FD}"/>
              </a:ext>
            </a:extLst>
          </p:cNvPr>
          <p:cNvSpPr txBox="1"/>
          <p:nvPr/>
        </p:nvSpPr>
        <p:spPr>
          <a:xfrm>
            <a:off x="335353" y="2733587"/>
            <a:ext cx="3532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ASN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component QR code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cable operator known material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housing QR code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manufacture batch number or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manufacture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manufacture date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724494A-6F8E-BFE9-37C9-F9FBA9783F56}"/>
              </a:ext>
            </a:extLst>
          </p:cNvPr>
          <p:cNvSpPr/>
          <p:nvPr/>
        </p:nvSpPr>
        <p:spPr>
          <a:xfrm>
            <a:off x="629265" y="2036614"/>
            <a:ext cx="3126658" cy="64032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Base</a:t>
            </a:r>
            <a:endParaRPr lang="zh-TW" altLang="en-US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59A36722-C885-E4BB-AB15-BAD332AE9F55}"/>
              </a:ext>
            </a:extLst>
          </p:cNvPr>
          <p:cNvCxnSpPr>
            <a:stCxn id="20" idx="2"/>
            <a:endCxn id="10" idx="3"/>
          </p:cNvCxnSpPr>
          <p:nvPr/>
        </p:nvCxnSpPr>
        <p:spPr>
          <a:xfrm rot="5400000" flipH="1">
            <a:off x="3543332" y="2569370"/>
            <a:ext cx="1955614" cy="1530431"/>
          </a:xfrm>
          <a:prstGeom prst="bentConnector4">
            <a:avLst>
              <a:gd name="adj1" fmla="val -11689"/>
              <a:gd name="adj2" fmla="val 745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7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9293-A87A-3DA9-7A23-72DFC5EB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A81A9E51-7F7B-F878-19A1-3DAB6E773B21}"/>
              </a:ext>
            </a:extLst>
          </p:cNvPr>
          <p:cNvSpPr/>
          <p:nvPr/>
        </p:nvSpPr>
        <p:spPr>
          <a:xfrm>
            <a:off x="412955" y="3883742"/>
            <a:ext cx="11572568" cy="28750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39F582-47EE-7E89-E5D5-0895EC33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NEW SOP @ACI</a:t>
            </a:r>
            <a:endParaRPr lang="zh-TW" altLang="en-US" sz="32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A8D53E0-56C1-B74B-CD30-C784CA4EFA5D}"/>
              </a:ext>
            </a:extLst>
          </p:cNvPr>
          <p:cNvSpPr/>
          <p:nvPr/>
        </p:nvSpPr>
        <p:spPr>
          <a:xfrm>
            <a:off x="4729321" y="365125"/>
            <a:ext cx="2032819" cy="786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 Receiving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D03C38B-5A55-6BA6-A593-E26569364CD6}"/>
              </a:ext>
            </a:extLst>
          </p:cNvPr>
          <p:cNvSpPr/>
          <p:nvPr/>
        </p:nvSpPr>
        <p:spPr>
          <a:xfrm>
            <a:off x="4729321" y="1667464"/>
            <a:ext cx="2032820" cy="786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Stock</a:t>
            </a:r>
            <a:r>
              <a:rPr lang="zh-TW" altLang="en-US" dirty="0"/>
              <a:t> </a:t>
            </a:r>
            <a:r>
              <a:rPr lang="en-US" altLang="zh-TW" dirty="0"/>
              <a:t>or WO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70E22-72BC-BF4C-E872-0329314E6AE6}"/>
              </a:ext>
            </a:extLst>
          </p:cNvPr>
          <p:cNvSpPr/>
          <p:nvPr/>
        </p:nvSpPr>
        <p:spPr>
          <a:xfrm>
            <a:off x="3255096" y="2837067"/>
            <a:ext cx="2143432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 Picking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93BF59B-4A3E-85A5-434F-CF49519A4EE2}"/>
              </a:ext>
            </a:extLst>
          </p:cNvPr>
          <p:cNvSpPr/>
          <p:nvPr/>
        </p:nvSpPr>
        <p:spPr>
          <a:xfrm>
            <a:off x="5919637" y="2837067"/>
            <a:ext cx="1591010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WO Picking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CD69B0F-B000-EC44-5D4D-A9F2ED9A74C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745731" y="1151705"/>
            <a:ext cx="0" cy="51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DE159A9-C20E-8A6F-B33F-F2103CA4038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844761" y="1936096"/>
            <a:ext cx="383023" cy="1418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B713750B-9023-EFF8-D1EF-5E945FAC912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038925" y="2160849"/>
            <a:ext cx="383023" cy="9694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8101AE9-5A83-78E3-86FE-3020F3DE885A}"/>
              </a:ext>
            </a:extLst>
          </p:cNvPr>
          <p:cNvSpPr/>
          <p:nvPr/>
        </p:nvSpPr>
        <p:spPr>
          <a:xfrm>
            <a:off x="535249" y="2837067"/>
            <a:ext cx="2143432" cy="9045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Shipping to Customer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35C712-3721-640A-E469-E31202659776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2678681" y="3289351"/>
            <a:ext cx="5764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94ECCDB-F455-1E46-C7A2-67E681B53AE6}"/>
              </a:ext>
            </a:extLst>
          </p:cNvPr>
          <p:cNvSpPr/>
          <p:nvPr/>
        </p:nvSpPr>
        <p:spPr>
          <a:xfrm>
            <a:off x="7853738" y="2833944"/>
            <a:ext cx="1591010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Production</a:t>
            </a:r>
            <a:endParaRPr lang="zh-TW" altLang="en-US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557A27C-6738-1F4F-49DD-B3BE08E52152}"/>
              </a:ext>
            </a:extLst>
          </p:cNvPr>
          <p:cNvSpPr/>
          <p:nvPr/>
        </p:nvSpPr>
        <p:spPr>
          <a:xfrm>
            <a:off x="7393863" y="1662549"/>
            <a:ext cx="2032819" cy="786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WO Receiving 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9ADFC82-3E8C-619E-6492-C03883166C42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6762141" y="2055839"/>
            <a:ext cx="631722" cy="4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E36DDF07-9993-6545-B930-5CD662AAB520}"/>
              </a:ext>
            </a:extLst>
          </p:cNvPr>
          <p:cNvSpPr/>
          <p:nvPr/>
        </p:nvSpPr>
        <p:spPr>
          <a:xfrm>
            <a:off x="9687477" y="2833944"/>
            <a:ext cx="2143432" cy="904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Packing</a:t>
            </a:r>
            <a:br>
              <a:rPr lang="en-US" altLang="zh-TW" dirty="0"/>
            </a:br>
            <a:r>
              <a:rPr lang="en-US" altLang="zh-TW" dirty="0"/>
              <a:t>Putting Labels on </a:t>
            </a:r>
            <a:endParaRPr lang="zh-TW" altLang="en-US" dirty="0"/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952F5831-AEBB-5A7E-7BD4-5EBC64DCEE42}"/>
              </a:ext>
            </a:extLst>
          </p:cNvPr>
          <p:cNvCxnSpPr>
            <a:cxnSpLocks/>
            <a:stCxn id="28" idx="0"/>
            <a:endCxn id="26" idx="3"/>
          </p:cNvCxnSpPr>
          <p:nvPr/>
        </p:nvCxnSpPr>
        <p:spPr>
          <a:xfrm rot="16200000" flipV="1">
            <a:off x="9703886" y="1778636"/>
            <a:ext cx="778105" cy="1332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EA7CEF6-16CC-D803-4A3E-116B4970232E}"/>
              </a:ext>
            </a:extLst>
          </p:cNvPr>
          <p:cNvSpPr/>
          <p:nvPr/>
        </p:nvSpPr>
        <p:spPr>
          <a:xfrm>
            <a:off x="7949510" y="5748027"/>
            <a:ext cx="1399465" cy="593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 Label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329D119-0711-21FF-634F-F6B75B09B724}"/>
              </a:ext>
            </a:extLst>
          </p:cNvPr>
          <p:cNvSpPr/>
          <p:nvPr/>
        </p:nvSpPr>
        <p:spPr>
          <a:xfrm>
            <a:off x="6028039" y="4972727"/>
            <a:ext cx="1504336" cy="3932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Input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E70F3B3-817D-41FE-A2FD-21D699E00802}"/>
              </a:ext>
            </a:extLst>
          </p:cNvPr>
          <p:cNvSpPr/>
          <p:nvPr/>
        </p:nvSpPr>
        <p:spPr>
          <a:xfrm>
            <a:off x="7853738" y="4920071"/>
            <a:ext cx="1591010" cy="50151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BEID recreate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C5ED884-4DFA-0E74-1374-35FCF1804706}"/>
              </a:ext>
            </a:extLst>
          </p:cNvPr>
          <p:cNvSpPr/>
          <p:nvPr/>
        </p:nvSpPr>
        <p:spPr>
          <a:xfrm>
            <a:off x="6039899" y="5767926"/>
            <a:ext cx="1504336" cy="593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ASN Info</a:t>
            </a:r>
            <a:endParaRPr lang="zh-TW" altLang="en-US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50888ABD-F741-6865-8666-C968BC5542F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7510647" y="3286228"/>
            <a:ext cx="343091" cy="3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7483B50-9F4C-8CC9-EF14-53D7C2EF4E50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>
            <a:off x="9444748" y="3286228"/>
            <a:ext cx="242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4F810EBD-B94A-CAA7-1761-50A14767C94F}"/>
              </a:ext>
            </a:extLst>
          </p:cNvPr>
          <p:cNvSpPr/>
          <p:nvPr/>
        </p:nvSpPr>
        <p:spPr>
          <a:xfrm>
            <a:off x="5260257" y="4040947"/>
            <a:ext cx="4552337" cy="49156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Base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AD591CB-FF62-9983-AE74-B4AEA0B220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649243" y="3738512"/>
            <a:ext cx="0" cy="30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74D1DA0F-BB46-5DE5-C4F2-DA9C56CC3B6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49243" y="4570818"/>
            <a:ext cx="0" cy="3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566795F3-C4CC-E8FC-AA36-4AED0460D92A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 flipV="1">
            <a:off x="9348975" y="3738512"/>
            <a:ext cx="1410218" cy="23061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8A32E609-7FE9-E238-AA5E-61A538950CF0}"/>
              </a:ext>
            </a:extLst>
          </p:cNvPr>
          <p:cNvCxnSpPr>
            <a:stCxn id="10" idx="2"/>
          </p:cNvCxnSpPr>
          <p:nvPr/>
        </p:nvCxnSpPr>
        <p:spPr>
          <a:xfrm flipH="1">
            <a:off x="8649242" y="5421587"/>
            <a:ext cx="1" cy="323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0522820E-B896-7C82-EF0A-D4A86CB122B0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7532375" y="5169372"/>
            <a:ext cx="321363" cy="1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632F5FA4-834D-6591-E0FA-56D42AE1ACC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6780207" y="5366017"/>
            <a:ext cx="11860" cy="401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9D2CBC23-A84B-6215-5618-EABF86357DAD}"/>
              </a:ext>
            </a:extLst>
          </p:cNvPr>
          <p:cNvCxnSpPr>
            <a:stCxn id="16" idx="1"/>
          </p:cNvCxnSpPr>
          <p:nvPr/>
        </p:nvCxnSpPr>
        <p:spPr>
          <a:xfrm rot="10800000">
            <a:off x="5624053" y="4532515"/>
            <a:ext cx="415847" cy="15320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0BAF72F-97D0-DADE-9328-D5C8986B1C1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13658" y="3741635"/>
            <a:ext cx="13154" cy="670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62CC67C4-49DD-EAD5-11BC-09145A16C66D}"/>
              </a:ext>
            </a:extLst>
          </p:cNvPr>
          <p:cNvSpPr/>
          <p:nvPr/>
        </p:nvSpPr>
        <p:spPr>
          <a:xfrm>
            <a:off x="3249596" y="4411937"/>
            <a:ext cx="1477902" cy="11215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SO, Shipping Info ASN Entry</a:t>
            </a:r>
            <a:endParaRPr lang="zh-TW" altLang="en-US" dirty="0"/>
          </a:p>
        </p:txBody>
      </p: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DBFC5152-18FB-1A08-5C3F-360A60ACD6B0}"/>
              </a:ext>
            </a:extLst>
          </p:cNvPr>
          <p:cNvCxnSpPr>
            <a:stCxn id="114" idx="3"/>
            <a:endCxn id="94" idx="1"/>
          </p:cNvCxnSpPr>
          <p:nvPr/>
        </p:nvCxnSpPr>
        <p:spPr>
          <a:xfrm flipV="1">
            <a:off x="4727498" y="4286731"/>
            <a:ext cx="532759" cy="6859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02F4377-DADB-B217-2C90-A70874CD00EF}"/>
              </a:ext>
            </a:extLst>
          </p:cNvPr>
          <p:cNvSpPr txBox="1"/>
          <p:nvPr/>
        </p:nvSpPr>
        <p:spPr>
          <a:xfrm>
            <a:off x="639097" y="4040947"/>
            <a:ext cx="2593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ASN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purchase order received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purchase 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shipping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shipping company / contractor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tracking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5B4675-05B2-CC4C-8EB2-9DB66C9149E4}"/>
              </a:ext>
            </a:extLst>
          </p:cNvPr>
          <p:cNvSpPr txBox="1"/>
          <p:nvPr/>
        </p:nvSpPr>
        <p:spPr>
          <a:xfrm>
            <a:off x="10779754" y="4816404"/>
            <a:ext cx="190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Repeat Production</a:t>
            </a:r>
          </a:p>
          <a:p>
            <a:r>
              <a:rPr lang="en-US" altLang="zh-TW" dirty="0"/>
              <a:t>Data Entry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69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5761B-C2E8-46EE-E2AF-42B5D70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Requirement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B02307-1C9F-189F-4E9B-78378AD2341B}"/>
              </a:ext>
            </a:extLst>
          </p:cNvPr>
          <p:cNvSpPr txBox="1"/>
          <p:nvPr/>
        </p:nvSpPr>
        <p:spPr>
          <a:xfrm>
            <a:off x="838200" y="2143432"/>
            <a:ext cx="562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TW</a:t>
            </a:r>
            <a:r>
              <a:rPr lang="zh-TW" altLang="en-US" dirty="0"/>
              <a:t>製造端需建立產品基礎資訊</a:t>
            </a:r>
            <a:r>
              <a:rPr lang="en-US" altLang="zh-TW" dirty="0"/>
              <a:t>,</a:t>
            </a:r>
            <a:r>
              <a:rPr lang="zh-TW" altLang="en-US" dirty="0"/>
              <a:t> 輸入至數據庫內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包裝後需記錄該棧板上的產品細節資訊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出貨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68F439A-854B-0DF8-6C38-783E639D233B}"/>
              </a:ext>
            </a:extLst>
          </p:cNvPr>
          <p:cNvSpPr/>
          <p:nvPr/>
        </p:nvSpPr>
        <p:spPr>
          <a:xfrm>
            <a:off x="2222090" y="1553497"/>
            <a:ext cx="2123768" cy="422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TW</a:t>
            </a:r>
            <a:r>
              <a:rPr lang="zh-TW" altLang="en-US" dirty="0"/>
              <a:t>端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9C23A99-653D-F02F-340D-D83DADF5D549}"/>
              </a:ext>
            </a:extLst>
          </p:cNvPr>
          <p:cNvSpPr/>
          <p:nvPr/>
        </p:nvSpPr>
        <p:spPr>
          <a:xfrm>
            <a:off x="7669161" y="1553497"/>
            <a:ext cx="1986116" cy="422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ACI</a:t>
            </a:r>
            <a:r>
              <a:rPr lang="zh-TW" altLang="en-US" dirty="0"/>
              <a:t> 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585AA5-38DE-AAE7-C0BC-8610C6A54960}"/>
              </a:ext>
            </a:extLst>
          </p:cNvPr>
          <p:cNvSpPr txBox="1"/>
          <p:nvPr/>
        </p:nvSpPr>
        <p:spPr>
          <a:xfrm>
            <a:off x="6843253" y="2143432"/>
            <a:ext cx="4886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收料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重新包裝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重工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zh-TW" altLang="en-US" dirty="0"/>
              <a:t>須從原先</a:t>
            </a:r>
            <a:r>
              <a:rPr lang="en-US" altLang="zh-TW" dirty="0"/>
              <a:t>database</a:t>
            </a:r>
            <a:r>
              <a:rPr lang="zh-TW" altLang="en-US" dirty="0"/>
              <a:t>中提取某項目</a:t>
            </a:r>
            <a:r>
              <a:rPr lang="en-US" altLang="zh-TW" dirty="0"/>
              <a:t>, </a:t>
            </a:r>
            <a:r>
              <a:rPr lang="zh-TW" altLang="en-US" dirty="0"/>
              <a:t>重新賦予</a:t>
            </a:r>
            <a:r>
              <a:rPr lang="en-US" altLang="zh-TW" dirty="0"/>
              <a:t>SN, BEID, </a:t>
            </a:r>
            <a:r>
              <a:rPr lang="zh-TW" altLang="en-US" dirty="0"/>
              <a:t>料號</a:t>
            </a:r>
            <a:r>
              <a:rPr lang="en-US" altLang="zh-TW" dirty="0"/>
              <a:t>,</a:t>
            </a:r>
            <a:r>
              <a:rPr lang="zh-TW" altLang="en-US" dirty="0"/>
              <a:t> 等等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zh-TW" altLang="en-US" dirty="0"/>
              <a:t>更新</a:t>
            </a:r>
            <a:r>
              <a:rPr lang="en-US" altLang="zh-TW" dirty="0"/>
              <a:t>database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出貨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zh-TW" altLang="en-US" dirty="0"/>
              <a:t>整版出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zh-TW" altLang="en-US" dirty="0"/>
              <a:t>分料出</a:t>
            </a:r>
            <a:endParaRPr lang="en-US" altLang="zh-TW" dirty="0"/>
          </a:p>
          <a:p>
            <a:pPr marL="1257300" lvl="2" indent="-342900">
              <a:buAutoNum type="arabicPeriod"/>
            </a:pPr>
            <a:r>
              <a:rPr lang="zh-TW" altLang="en-US" dirty="0"/>
              <a:t>如何從棧板群組提出某些項目</a:t>
            </a:r>
            <a:r>
              <a:rPr lang="en-US" altLang="zh-TW" dirty="0"/>
              <a:t>? </a:t>
            </a:r>
          </a:p>
          <a:p>
            <a:pPr marL="800100" lvl="1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1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34304</TotalTime>
  <Words>258</Words>
  <Application>Microsoft Office PowerPoint</Application>
  <PresentationFormat>寬螢幕</PresentationFormat>
  <Paragraphs>84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Current SOP @TWY</vt:lpstr>
      <vt:lpstr>Current SOP @ACI</vt:lpstr>
      <vt:lpstr>NEW SOP @TWY</vt:lpstr>
      <vt:lpstr>NEW SOP @ACI</vt:lpstr>
      <vt:lpstr>Software Requirement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Tai</dc:creator>
  <cp:lastModifiedBy>Aaron Tai</cp:lastModifiedBy>
  <cp:revision>2</cp:revision>
  <dcterms:created xsi:type="dcterms:W3CDTF">2024-11-14T10:57:21Z</dcterms:created>
  <dcterms:modified xsi:type="dcterms:W3CDTF">2024-12-09T07:16:37Z</dcterms:modified>
</cp:coreProperties>
</file>