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0" r:id="rId3"/>
    <p:sldId id="281" r:id="rId4"/>
    <p:sldId id="282" r:id="rId5"/>
    <p:sldId id="283" r:id="rId6"/>
    <p:sldId id="284" r:id="rId7"/>
    <p:sldId id="275" r:id="rId8"/>
    <p:sldId id="276" r:id="rId9"/>
    <p:sldId id="277" r:id="rId10"/>
    <p:sldId id="257" r:id="rId11"/>
    <p:sldId id="258" r:id="rId12"/>
    <p:sldId id="259" r:id="rId13"/>
    <p:sldId id="260" r:id="rId14"/>
    <p:sldId id="261" r:id="rId15"/>
    <p:sldId id="262" r:id="rId16"/>
    <p:sldId id="263" r:id="rId17"/>
    <p:sldId id="265" r:id="rId18"/>
    <p:sldId id="272" r:id="rId19"/>
    <p:sldId id="273" r:id="rId20"/>
    <p:sldId id="264" r:id="rId21"/>
    <p:sldId id="266" r:id="rId22"/>
    <p:sldId id="271" r:id="rId23"/>
    <p:sldId id="274" r:id="rId24"/>
    <p:sldId id="287" r:id="rId25"/>
    <p:sldId id="288" r:id="rId26"/>
    <p:sldId id="270" r:id="rId27"/>
    <p:sldId id="286" r:id="rId28"/>
    <p:sldId id="278" r:id="rId29"/>
    <p:sldId id="285" r:id="rId30"/>
    <p:sldId id="290" r:id="rId31"/>
    <p:sldId id="289" r:id="rId3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0BF83F52-7D59-45B5-B017-ABEB8042948F}" type="datetimeFigureOut">
              <a:rPr lang="zh-TW" altLang="en-US" smtClean="0"/>
              <a:t>2025/4/17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8D52159-9D1E-4CE0-B9A9-198F96BF055E}" type="slidenum">
              <a:rPr lang="zh-TW" altLang="en-US" smtClean="0"/>
              <a:t>‹#›</a:t>
            </a:fld>
            <a:endParaRPr lang="zh-TW" altLang="en-US"/>
          </a:p>
        </p:txBody>
      </p:sp>
    </p:spTree>
    <p:extLst>
      <p:ext uri="{BB962C8B-B14F-4D97-AF65-F5344CB8AC3E}">
        <p14:creationId xmlns:p14="http://schemas.microsoft.com/office/powerpoint/2010/main" val="293253841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0BF83F52-7D59-45B5-B017-ABEB8042948F}" type="datetimeFigureOut">
              <a:rPr lang="zh-TW" altLang="en-US" smtClean="0"/>
              <a:t>2025/4/17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8D52159-9D1E-4CE0-B9A9-198F96BF055E}" type="slidenum">
              <a:rPr lang="zh-TW" altLang="en-US" smtClean="0"/>
              <a:t>‹#›</a:t>
            </a:fld>
            <a:endParaRPr lang="zh-TW" altLang="en-US"/>
          </a:p>
        </p:txBody>
      </p:sp>
    </p:spTree>
    <p:extLst>
      <p:ext uri="{BB962C8B-B14F-4D97-AF65-F5344CB8AC3E}">
        <p14:creationId xmlns:p14="http://schemas.microsoft.com/office/powerpoint/2010/main" val="408473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0BF83F52-7D59-45B5-B017-ABEB8042948F}" type="datetimeFigureOut">
              <a:rPr lang="zh-TW" altLang="en-US" smtClean="0"/>
              <a:t>2025/4/17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8D52159-9D1E-4CE0-B9A9-198F96BF055E}" type="slidenum">
              <a:rPr lang="zh-TW" altLang="en-US" smtClean="0"/>
              <a:t>‹#›</a:t>
            </a:fld>
            <a:endParaRPr lang="zh-TW" altLang="en-US"/>
          </a:p>
        </p:txBody>
      </p:sp>
    </p:spTree>
    <p:extLst>
      <p:ext uri="{BB962C8B-B14F-4D97-AF65-F5344CB8AC3E}">
        <p14:creationId xmlns:p14="http://schemas.microsoft.com/office/powerpoint/2010/main" val="162729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0BF83F52-7D59-45B5-B017-ABEB8042948F}" type="datetimeFigureOut">
              <a:rPr lang="zh-TW" altLang="en-US" smtClean="0"/>
              <a:t>2025/4/17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8D52159-9D1E-4CE0-B9A9-198F96BF055E}" type="slidenum">
              <a:rPr lang="zh-TW" altLang="en-US" smtClean="0"/>
              <a:t>‹#›</a:t>
            </a:fld>
            <a:endParaRPr lang="zh-TW" altLang="en-US"/>
          </a:p>
        </p:txBody>
      </p:sp>
    </p:spTree>
    <p:extLst>
      <p:ext uri="{BB962C8B-B14F-4D97-AF65-F5344CB8AC3E}">
        <p14:creationId xmlns:p14="http://schemas.microsoft.com/office/powerpoint/2010/main" val="349555541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0BF83F52-7D59-45B5-B017-ABEB8042948F}" type="datetimeFigureOut">
              <a:rPr lang="zh-TW" altLang="en-US" smtClean="0"/>
              <a:t>2025/4/17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8D52159-9D1E-4CE0-B9A9-198F96BF055E}" type="slidenum">
              <a:rPr lang="zh-TW" altLang="en-US" smtClean="0"/>
              <a:t>‹#›</a:t>
            </a:fld>
            <a:endParaRPr lang="zh-TW" altLang="en-US"/>
          </a:p>
        </p:txBody>
      </p:sp>
    </p:spTree>
    <p:extLst>
      <p:ext uri="{BB962C8B-B14F-4D97-AF65-F5344CB8AC3E}">
        <p14:creationId xmlns:p14="http://schemas.microsoft.com/office/powerpoint/2010/main" val="81875219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0BF83F52-7D59-45B5-B017-ABEB8042948F}" type="datetimeFigureOut">
              <a:rPr lang="zh-TW" altLang="en-US" smtClean="0"/>
              <a:t>2025/4/17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F8D52159-9D1E-4CE0-B9A9-198F96BF055E}" type="slidenum">
              <a:rPr lang="zh-TW" altLang="en-US" smtClean="0"/>
              <a:t>‹#›</a:t>
            </a:fld>
            <a:endParaRPr lang="zh-TW" altLang="en-US"/>
          </a:p>
        </p:txBody>
      </p:sp>
    </p:spTree>
    <p:extLst>
      <p:ext uri="{BB962C8B-B14F-4D97-AF65-F5344CB8AC3E}">
        <p14:creationId xmlns:p14="http://schemas.microsoft.com/office/powerpoint/2010/main" val="351200559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0BF83F52-7D59-45B5-B017-ABEB8042948F}" type="datetimeFigureOut">
              <a:rPr lang="zh-TW" altLang="en-US" smtClean="0"/>
              <a:t>2025/4/17</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F8D52159-9D1E-4CE0-B9A9-198F96BF055E}" type="slidenum">
              <a:rPr lang="zh-TW" altLang="en-US" smtClean="0"/>
              <a:t>‹#›</a:t>
            </a:fld>
            <a:endParaRPr lang="zh-TW" altLang="en-US"/>
          </a:p>
        </p:txBody>
      </p:sp>
    </p:spTree>
    <p:extLst>
      <p:ext uri="{BB962C8B-B14F-4D97-AF65-F5344CB8AC3E}">
        <p14:creationId xmlns:p14="http://schemas.microsoft.com/office/powerpoint/2010/main" val="103257167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0BF83F52-7D59-45B5-B017-ABEB8042948F}" type="datetimeFigureOut">
              <a:rPr lang="zh-TW" altLang="en-US" smtClean="0"/>
              <a:t>2025/4/17</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F8D52159-9D1E-4CE0-B9A9-198F96BF055E}" type="slidenum">
              <a:rPr lang="zh-TW" altLang="en-US" smtClean="0"/>
              <a:t>‹#›</a:t>
            </a:fld>
            <a:endParaRPr lang="zh-TW" altLang="en-US"/>
          </a:p>
        </p:txBody>
      </p:sp>
    </p:spTree>
    <p:extLst>
      <p:ext uri="{BB962C8B-B14F-4D97-AF65-F5344CB8AC3E}">
        <p14:creationId xmlns:p14="http://schemas.microsoft.com/office/powerpoint/2010/main" val="219764084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0BF83F52-7D59-45B5-B017-ABEB8042948F}" type="datetimeFigureOut">
              <a:rPr lang="zh-TW" altLang="en-US" smtClean="0"/>
              <a:t>2025/4/17</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F8D52159-9D1E-4CE0-B9A9-198F96BF055E}" type="slidenum">
              <a:rPr lang="zh-TW" altLang="en-US" smtClean="0"/>
              <a:t>‹#›</a:t>
            </a:fld>
            <a:endParaRPr lang="zh-TW" altLang="en-US"/>
          </a:p>
        </p:txBody>
      </p:sp>
    </p:spTree>
    <p:extLst>
      <p:ext uri="{BB962C8B-B14F-4D97-AF65-F5344CB8AC3E}">
        <p14:creationId xmlns:p14="http://schemas.microsoft.com/office/powerpoint/2010/main" val="111883338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0BF83F52-7D59-45B5-B017-ABEB8042948F}" type="datetimeFigureOut">
              <a:rPr lang="zh-TW" altLang="en-US" smtClean="0"/>
              <a:t>2025/4/17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F8D52159-9D1E-4CE0-B9A9-198F96BF055E}" type="slidenum">
              <a:rPr lang="zh-TW" altLang="en-US" smtClean="0"/>
              <a:t>‹#›</a:t>
            </a:fld>
            <a:endParaRPr lang="zh-TW" altLang="en-US"/>
          </a:p>
        </p:txBody>
      </p:sp>
    </p:spTree>
    <p:extLst>
      <p:ext uri="{BB962C8B-B14F-4D97-AF65-F5344CB8AC3E}">
        <p14:creationId xmlns:p14="http://schemas.microsoft.com/office/powerpoint/2010/main" val="292435105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0BF83F52-7D59-45B5-B017-ABEB8042948F}" type="datetimeFigureOut">
              <a:rPr lang="zh-TW" altLang="en-US" smtClean="0"/>
              <a:t>2025/4/17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F8D52159-9D1E-4CE0-B9A9-198F96BF055E}" type="slidenum">
              <a:rPr lang="zh-TW" altLang="en-US" smtClean="0"/>
              <a:t>‹#›</a:t>
            </a:fld>
            <a:endParaRPr lang="zh-TW" altLang="en-US"/>
          </a:p>
        </p:txBody>
      </p:sp>
    </p:spTree>
    <p:extLst>
      <p:ext uri="{BB962C8B-B14F-4D97-AF65-F5344CB8AC3E}">
        <p14:creationId xmlns:p14="http://schemas.microsoft.com/office/powerpoint/2010/main" val="288913127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F83F52-7D59-45B5-B017-ABEB8042948F}" type="datetimeFigureOut">
              <a:rPr lang="zh-TW" altLang="en-US" smtClean="0"/>
              <a:t>2025/4/17</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D52159-9D1E-4CE0-B9A9-198F96BF055E}" type="slidenum">
              <a:rPr lang="zh-TW" altLang="en-US" smtClean="0"/>
              <a:t>‹#›</a:t>
            </a:fld>
            <a:endParaRPr lang="zh-TW" altLang="en-US"/>
          </a:p>
        </p:txBody>
      </p:sp>
      <p:sp>
        <p:nvSpPr>
          <p:cNvPr id="9" name="動作按鈕: 首頁 8">
            <a:hlinkClick r:id="" action="ppaction://hlinkshowjump?jump=firstslide" highlightClick="1"/>
          </p:cNvPr>
          <p:cNvSpPr/>
          <p:nvPr userDrawn="1"/>
        </p:nvSpPr>
        <p:spPr>
          <a:xfrm>
            <a:off x="10117666" y="4986867"/>
            <a:ext cx="1042416" cy="104241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0364646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18.xml"/><Relationship Id="rId3" Type="http://schemas.openxmlformats.org/officeDocument/2006/relationships/slide" Target="slide10.xml"/><Relationship Id="rId7" Type="http://schemas.openxmlformats.org/officeDocument/2006/relationships/slide" Target="slide16.xml"/><Relationship Id="rId2" Type="http://schemas.openxmlformats.org/officeDocument/2006/relationships/slide" Target="slide2.xml"/><Relationship Id="rId1" Type="http://schemas.openxmlformats.org/officeDocument/2006/relationships/slideLayout" Target="../slideLayouts/slideLayout1.xml"/><Relationship Id="rId6" Type="http://schemas.openxmlformats.org/officeDocument/2006/relationships/slide" Target="slide13.xml"/><Relationship Id="rId11" Type="http://schemas.openxmlformats.org/officeDocument/2006/relationships/slide" Target="slide28.xml"/><Relationship Id="rId5" Type="http://schemas.openxmlformats.org/officeDocument/2006/relationships/slide" Target="slide7.xml"/><Relationship Id="rId10" Type="http://schemas.openxmlformats.org/officeDocument/2006/relationships/slide" Target="slide21.xml"/><Relationship Id="rId4" Type="http://schemas.openxmlformats.org/officeDocument/2006/relationships/slide" Target="slide4.xml"/><Relationship Id="rId9" Type="http://schemas.openxmlformats.org/officeDocument/2006/relationships/slide" Target="slide2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00585"/>
            <a:ext cx="9144000" cy="1170431"/>
          </a:xfrm>
        </p:spPr>
        <p:txBody>
          <a:bodyPr>
            <a:normAutofit/>
          </a:bodyPr>
          <a:lstStyle/>
          <a:p>
            <a:r>
              <a:rPr lang="en-US" altLang="zh-TW" sz="4000" dirty="0" smtClean="0"/>
              <a:t>ACI</a:t>
            </a:r>
            <a:r>
              <a:rPr lang="zh-TW" altLang="en-US" sz="4000" dirty="0" smtClean="0"/>
              <a:t>庫存管理操作流程</a:t>
            </a:r>
            <a:endParaRPr lang="zh-TW" altLang="en-US" sz="4000" dirty="0"/>
          </a:p>
        </p:txBody>
      </p:sp>
      <p:sp>
        <p:nvSpPr>
          <p:cNvPr id="7" name="內容版面配置區 2"/>
          <p:cNvSpPr txBox="1">
            <a:spLocks/>
          </p:cNvSpPr>
          <p:nvPr/>
        </p:nvSpPr>
        <p:spPr>
          <a:xfrm>
            <a:off x="838200" y="1825624"/>
            <a:ext cx="10515600" cy="4876927"/>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TW" altLang="en-US" dirty="0" smtClean="0">
                <a:hlinkClick r:id="rId2" action="ppaction://hlinksldjump"/>
              </a:rPr>
              <a:t>創建帳號</a:t>
            </a:r>
            <a:r>
              <a:rPr lang="en-US" altLang="zh-TW" dirty="0" smtClean="0">
                <a:hlinkClick r:id="rId3" action="ppaction://hlinksldjump"/>
              </a:rPr>
              <a:t>…</a:t>
            </a:r>
          </a:p>
          <a:p>
            <a:r>
              <a:rPr lang="zh-TW" altLang="en-US" dirty="0">
                <a:hlinkClick r:id="rId4" action="ppaction://hlinksldjump"/>
              </a:rPr>
              <a:t>達運</a:t>
            </a:r>
            <a:r>
              <a:rPr lang="en-US" altLang="zh-TW" dirty="0">
                <a:hlinkClick r:id="rId4" action="ppaction://hlinksldjump"/>
              </a:rPr>
              <a:t>-ACI</a:t>
            </a:r>
            <a:r>
              <a:rPr lang="zh-TW" altLang="en-US" dirty="0">
                <a:hlinkClick r:id="rId4" action="ppaction://hlinksldjump"/>
              </a:rPr>
              <a:t>料號</a:t>
            </a:r>
            <a:r>
              <a:rPr lang="zh-TW" altLang="en-US" dirty="0" smtClean="0">
                <a:hlinkClick r:id="rId4" action="ppaction://hlinksldjump"/>
              </a:rPr>
              <a:t>設定</a:t>
            </a:r>
            <a:r>
              <a:rPr lang="en-US" altLang="zh-TW" dirty="0" smtClean="0">
                <a:hlinkClick r:id="rId3" action="ppaction://hlinksldjump"/>
              </a:rPr>
              <a:t>…</a:t>
            </a:r>
          </a:p>
          <a:p>
            <a:r>
              <a:rPr lang="en-US" altLang="zh-TW" dirty="0" smtClean="0">
                <a:hlinkClick r:id="rId5" action="ppaction://hlinksldjump"/>
              </a:rPr>
              <a:t>ACI – </a:t>
            </a:r>
            <a:r>
              <a:rPr lang="zh-TW" altLang="en-US" dirty="0" smtClean="0">
                <a:hlinkClick r:id="rId5" action="ppaction://hlinksldjump"/>
              </a:rPr>
              <a:t>客戶設定</a:t>
            </a:r>
            <a:r>
              <a:rPr lang="en-US" altLang="zh-TW" dirty="0" smtClean="0">
                <a:hlinkClick r:id="rId5" action="ppaction://hlinksldjump"/>
              </a:rPr>
              <a:t>…</a:t>
            </a:r>
            <a:endParaRPr lang="en-US" altLang="zh-TW" dirty="0" smtClean="0">
              <a:hlinkClick r:id="rId3" action="ppaction://hlinksldjump"/>
            </a:endParaRPr>
          </a:p>
          <a:p>
            <a:r>
              <a:rPr lang="zh-TW" altLang="en-US" dirty="0" smtClean="0">
                <a:hlinkClick r:id="rId3" action="ppaction://hlinksldjump"/>
              </a:rPr>
              <a:t>達運出貨</a:t>
            </a:r>
            <a:r>
              <a:rPr lang="en-US" altLang="zh-TW" dirty="0" smtClean="0">
                <a:hlinkClick r:id="rId3" action="ppaction://hlinksldjump"/>
              </a:rPr>
              <a:t>…</a:t>
            </a:r>
            <a:endParaRPr lang="en-US" altLang="zh-TW" dirty="0" smtClean="0"/>
          </a:p>
          <a:p>
            <a:r>
              <a:rPr lang="en-US" altLang="zh-TW" dirty="0" smtClean="0">
                <a:hlinkClick r:id="rId6" action="ppaction://hlinksldjump"/>
              </a:rPr>
              <a:t>ACI-</a:t>
            </a:r>
            <a:r>
              <a:rPr lang="zh-TW" altLang="en-US" dirty="0" smtClean="0">
                <a:hlinkClick r:id="rId6" action="ppaction://hlinksldjump"/>
              </a:rPr>
              <a:t>入庫</a:t>
            </a:r>
            <a:r>
              <a:rPr lang="en-US" altLang="zh-TW" dirty="0" smtClean="0">
                <a:hlinkClick r:id="rId6" action="ppaction://hlinksldjump"/>
              </a:rPr>
              <a:t>…</a:t>
            </a:r>
            <a:endParaRPr lang="en-US" altLang="zh-TW" dirty="0" smtClean="0"/>
          </a:p>
          <a:p>
            <a:r>
              <a:rPr lang="en-US" altLang="zh-TW" dirty="0" smtClean="0">
                <a:hlinkClick r:id="rId7" action="ppaction://hlinksldjump"/>
              </a:rPr>
              <a:t>ACI-</a:t>
            </a:r>
            <a:r>
              <a:rPr lang="zh-TW" altLang="en-US" dirty="0" smtClean="0">
                <a:hlinkClick r:id="rId7" action="ppaction://hlinksldjump"/>
              </a:rPr>
              <a:t>棧板管理頁面</a:t>
            </a:r>
            <a:r>
              <a:rPr lang="en-US" altLang="zh-TW" dirty="0" smtClean="0">
                <a:hlinkClick r:id="rId7" action="ppaction://hlinksldjump"/>
              </a:rPr>
              <a:t>…</a:t>
            </a:r>
            <a:endParaRPr lang="en-US" altLang="zh-TW" dirty="0" smtClean="0"/>
          </a:p>
          <a:p>
            <a:r>
              <a:rPr lang="en-US" altLang="zh-TW" dirty="0" smtClean="0">
                <a:hlinkClick r:id="rId8" action="ppaction://hlinksldjump"/>
              </a:rPr>
              <a:t>ACI</a:t>
            </a:r>
            <a:r>
              <a:rPr lang="zh-TW" altLang="en-US" dirty="0" smtClean="0">
                <a:hlinkClick r:id="rId8" action="ppaction://hlinksldjump"/>
              </a:rPr>
              <a:t>設備轉移 </a:t>
            </a:r>
            <a:r>
              <a:rPr lang="en-US" altLang="zh-TW" dirty="0" smtClean="0">
                <a:hlinkClick r:id="rId8" action="ppaction://hlinksldjump"/>
              </a:rPr>
              <a:t>-</a:t>
            </a:r>
            <a:r>
              <a:rPr lang="zh-TW" altLang="en-US" dirty="0" smtClean="0">
                <a:hlinkClick r:id="rId8" action="ppaction://hlinksldjump"/>
              </a:rPr>
              <a:t> 整個棧板</a:t>
            </a:r>
            <a:r>
              <a:rPr lang="en-US" altLang="zh-TW" dirty="0" smtClean="0">
                <a:hlinkClick r:id="rId8" action="ppaction://hlinksldjump"/>
              </a:rPr>
              <a:t>…</a:t>
            </a:r>
            <a:endParaRPr lang="en-US" altLang="zh-TW" dirty="0" smtClean="0"/>
          </a:p>
          <a:p>
            <a:r>
              <a:rPr lang="en-US" altLang="zh-TW" dirty="0" smtClean="0">
                <a:hlinkClick r:id="rId7" action="ppaction://hlinksldjump"/>
              </a:rPr>
              <a:t>ACI-</a:t>
            </a:r>
            <a:r>
              <a:rPr lang="zh-TW" altLang="en-US" dirty="0" smtClean="0">
                <a:hlinkClick r:id="rId7" action="ppaction://hlinksldjump"/>
              </a:rPr>
              <a:t>棧板管理頁面</a:t>
            </a:r>
            <a:r>
              <a:rPr lang="en-US" altLang="zh-TW" dirty="0" smtClean="0">
                <a:hlinkClick r:id="rId7" action="ppaction://hlinksldjump"/>
              </a:rPr>
              <a:t>…</a:t>
            </a:r>
            <a:endParaRPr lang="en-US" altLang="zh-TW" dirty="0" smtClean="0"/>
          </a:p>
          <a:p>
            <a:r>
              <a:rPr lang="en-US" altLang="zh-TW" dirty="0" smtClean="0">
                <a:hlinkClick r:id="rId9" action="ppaction://hlinksldjump"/>
              </a:rPr>
              <a:t>ACI</a:t>
            </a:r>
            <a:r>
              <a:rPr lang="zh-TW" altLang="en-US" dirty="0" smtClean="0">
                <a:hlinkClick r:id="rId9" action="ppaction://hlinksldjump"/>
              </a:rPr>
              <a:t>設備轉移</a:t>
            </a:r>
            <a:r>
              <a:rPr lang="en-US" altLang="zh-TW" dirty="0" smtClean="0">
                <a:hlinkClick r:id="rId9" action="ppaction://hlinksldjump"/>
              </a:rPr>
              <a:t>– </a:t>
            </a:r>
            <a:r>
              <a:rPr lang="zh-TW" altLang="en-US" dirty="0" smtClean="0">
                <a:hlinkClick r:id="rId9" action="ppaction://hlinksldjump"/>
              </a:rPr>
              <a:t>個別紙箱</a:t>
            </a:r>
            <a:r>
              <a:rPr lang="en-US" altLang="zh-TW" dirty="0" smtClean="0">
                <a:hlinkClick r:id="rId9" action="ppaction://hlinksldjump"/>
              </a:rPr>
              <a:t>…</a:t>
            </a:r>
            <a:endParaRPr lang="en-US" altLang="zh-TW" dirty="0" smtClean="0"/>
          </a:p>
          <a:p>
            <a:r>
              <a:rPr lang="en-US" altLang="zh-TW" dirty="0" smtClean="0">
                <a:hlinkClick r:id="rId10" action="ppaction://hlinksldjump"/>
              </a:rPr>
              <a:t>ACI-</a:t>
            </a:r>
            <a:r>
              <a:rPr lang="zh-TW" altLang="en-US" dirty="0" smtClean="0">
                <a:hlinkClick r:id="rId10" action="ppaction://hlinksldjump"/>
              </a:rPr>
              <a:t>加入待出貨清單</a:t>
            </a:r>
            <a:r>
              <a:rPr lang="en-US" altLang="zh-TW" dirty="0" smtClean="0">
                <a:hlinkClick r:id="rId10" action="ppaction://hlinksldjump"/>
              </a:rPr>
              <a:t>..</a:t>
            </a:r>
            <a:endParaRPr lang="en-US" altLang="zh-TW" dirty="0" smtClean="0"/>
          </a:p>
          <a:p>
            <a:r>
              <a:rPr lang="en-US" altLang="zh-TW" dirty="0" smtClean="0">
                <a:hlinkClick r:id="rId11" action="ppaction://hlinksldjump"/>
              </a:rPr>
              <a:t>ACI-</a:t>
            </a:r>
            <a:r>
              <a:rPr lang="zh-TW" altLang="en-US" dirty="0" smtClean="0">
                <a:hlinkClick r:id="rId11" action="ppaction://hlinksldjump"/>
              </a:rPr>
              <a:t>已出貨清單</a:t>
            </a:r>
            <a:r>
              <a:rPr lang="en-US" altLang="zh-TW" dirty="0" smtClean="0">
                <a:hlinkClick r:id="rId11" action="ppaction://hlinksldjump"/>
              </a:rPr>
              <a:t>…</a:t>
            </a:r>
            <a:endParaRPr lang="en-US" altLang="zh-TW" dirty="0" smtClean="0"/>
          </a:p>
          <a:p>
            <a:r>
              <a:rPr lang="en-US" altLang="zh-TW" dirty="0" smtClean="0"/>
              <a:t>ACI-</a:t>
            </a:r>
            <a:r>
              <a:rPr lang="zh-TW" altLang="en-US" dirty="0" smtClean="0"/>
              <a:t>測試收貨</a:t>
            </a:r>
            <a:r>
              <a:rPr lang="en-US" altLang="zh-TW" dirty="0" smtClean="0"/>
              <a:t>(</a:t>
            </a:r>
            <a:r>
              <a:rPr lang="zh-TW" altLang="en-US" dirty="0" smtClean="0"/>
              <a:t>僅提供測試</a:t>
            </a:r>
            <a:r>
              <a:rPr lang="en-US" altLang="zh-TW" dirty="0" smtClean="0"/>
              <a:t>..)</a:t>
            </a:r>
            <a:endParaRPr lang="en-US" altLang="zh-TW" dirty="0" smtClean="0"/>
          </a:p>
          <a:p>
            <a:endParaRPr lang="en-US" altLang="zh-TW" dirty="0" smtClean="0"/>
          </a:p>
          <a:p>
            <a:endParaRPr lang="en-US" altLang="zh-TW" dirty="0"/>
          </a:p>
        </p:txBody>
      </p:sp>
    </p:spTree>
    <p:extLst>
      <p:ext uri="{BB962C8B-B14F-4D97-AF65-F5344CB8AC3E}">
        <p14:creationId xmlns:p14="http://schemas.microsoft.com/office/powerpoint/2010/main" val="42712699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91896" y="2200529"/>
            <a:ext cx="10515600" cy="4351338"/>
          </a:xfrm>
        </p:spPr>
        <p:txBody>
          <a:bodyPr/>
          <a:lstStyle/>
          <a:p>
            <a:pPr marL="0" indent="0">
              <a:buNone/>
            </a:pPr>
            <a:r>
              <a:rPr lang="zh-TW" altLang="en-US" dirty="0" smtClean="0"/>
              <a:t>達運出貨  </a:t>
            </a:r>
            <a:endParaRPr lang="en-US" altLang="zh-TW" dirty="0" smtClean="0"/>
          </a:p>
          <a:p>
            <a:pPr marL="0" indent="0">
              <a:buNone/>
            </a:pPr>
            <a:r>
              <a:rPr lang="en-US" altLang="zh-TW" dirty="0" smtClean="0"/>
              <a:t>-</a:t>
            </a:r>
            <a:r>
              <a:rPr lang="zh-TW" altLang="en-US" dirty="0" smtClean="0"/>
              <a:t> 可產生貼在棧板上的條碼</a:t>
            </a:r>
            <a:r>
              <a:rPr lang="en-US" altLang="zh-TW" dirty="0" smtClean="0"/>
              <a:t>.</a:t>
            </a:r>
            <a:r>
              <a:rPr lang="en-US" altLang="zh-TW" dirty="0" err="1" smtClean="0"/>
              <a:t>png</a:t>
            </a:r>
            <a:r>
              <a:rPr lang="zh-TW" altLang="en-US" dirty="0" smtClean="0"/>
              <a:t>檔</a:t>
            </a:r>
            <a:endParaRPr lang="en-US" altLang="zh-TW" dirty="0" smtClean="0"/>
          </a:p>
          <a:p>
            <a:pPr marL="0" indent="0">
              <a:buNone/>
            </a:pPr>
            <a:r>
              <a:rPr lang="zh-TW" altLang="en-US" dirty="0" smtClean="0"/>
              <a:t> </a:t>
            </a:r>
            <a:r>
              <a:rPr lang="en-US" altLang="zh-TW" dirty="0" smtClean="0"/>
              <a:t>(</a:t>
            </a:r>
            <a:r>
              <a:rPr lang="zh-TW" altLang="en-US" dirty="0" smtClean="0"/>
              <a:t> 棧板條碼編碼方式目前是使用</a:t>
            </a:r>
            <a:r>
              <a:rPr lang="en-US" altLang="zh-TW" dirty="0" smtClean="0"/>
              <a:t>“</a:t>
            </a:r>
            <a:r>
              <a:rPr lang="zh-TW" altLang="en-US" dirty="0" smtClean="0"/>
              <a:t>達運料號</a:t>
            </a:r>
            <a:r>
              <a:rPr lang="en-US" altLang="zh-TW" dirty="0" smtClean="0"/>
              <a:t>”+”</a:t>
            </a:r>
            <a:r>
              <a:rPr lang="zh-TW" altLang="en-US" dirty="0" smtClean="0"/>
              <a:t>當</a:t>
            </a:r>
            <a:r>
              <a:rPr lang="zh-TW" altLang="en-US" dirty="0"/>
              <a:t>時的</a:t>
            </a:r>
            <a:r>
              <a:rPr lang="zh-TW" altLang="en-US" dirty="0" smtClean="0"/>
              <a:t>日期時間</a:t>
            </a:r>
            <a:r>
              <a:rPr lang="en-US" altLang="zh-TW" dirty="0" smtClean="0"/>
              <a:t>“</a:t>
            </a:r>
            <a:r>
              <a:rPr lang="zh-TW" altLang="en-US" dirty="0" smtClean="0"/>
              <a:t>的唯一值 </a:t>
            </a:r>
            <a:r>
              <a:rPr lang="en-US" altLang="zh-TW" dirty="0" smtClean="0"/>
              <a:t>)</a:t>
            </a:r>
          </a:p>
        </p:txBody>
      </p:sp>
      <p:sp>
        <p:nvSpPr>
          <p:cNvPr id="4" name="標題 1"/>
          <p:cNvSpPr>
            <a:spLocks noGrp="1"/>
          </p:cNvSpPr>
          <p:nvPr>
            <p:ph type="title"/>
          </p:nvPr>
        </p:nvSpPr>
        <p:spPr>
          <a:xfrm>
            <a:off x="627888" y="291973"/>
            <a:ext cx="10515600" cy="1325563"/>
          </a:xfrm>
        </p:spPr>
        <p:txBody>
          <a:bodyPr/>
          <a:lstStyle/>
          <a:p>
            <a:r>
              <a:rPr lang="zh-TW" altLang="en-US" dirty="0" smtClean="0"/>
              <a:t>達運 </a:t>
            </a:r>
            <a:r>
              <a:rPr lang="en-US" altLang="zh-TW" dirty="0" smtClean="0"/>
              <a:t>–</a:t>
            </a:r>
            <a:r>
              <a:rPr lang="zh-TW" altLang="en-US" dirty="0" smtClean="0"/>
              <a:t> 出貨</a:t>
            </a:r>
            <a:endParaRPr lang="zh-TW" altLang="en-US" dirty="0"/>
          </a:p>
        </p:txBody>
      </p:sp>
    </p:spTree>
    <p:extLst>
      <p:ext uri="{BB962C8B-B14F-4D97-AF65-F5344CB8AC3E}">
        <p14:creationId xmlns:p14="http://schemas.microsoft.com/office/powerpoint/2010/main" val="20176124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2"/>
          <a:stretch>
            <a:fillRect/>
          </a:stretch>
        </p:blipFill>
        <p:spPr>
          <a:xfrm>
            <a:off x="110369" y="1234440"/>
            <a:ext cx="4892760" cy="4243996"/>
          </a:xfrm>
          <a:prstGeom prst="rect">
            <a:avLst/>
          </a:prstGeom>
        </p:spPr>
      </p:pic>
      <p:pic>
        <p:nvPicPr>
          <p:cNvPr id="6" name="圖片 5"/>
          <p:cNvPicPr>
            <a:picLocks noChangeAspect="1"/>
          </p:cNvPicPr>
          <p:nvPr/>
        </p:nvPicPr>
        <p:blipFill>
          <a:blip r:embed="rId3"/>
          <a:stretch>
            <a:fillRect/>
          </a:stretch>
        </p:blipFill>
        <p:spPr>
          <a:xfrm>
            <a:off x="5661379" y="2368296"/>
            <a:ext cx="6530621" cy="4590288"/>
          </a:xfrm>
          <a:prstGeom prst="rect">
            <a:avLst/>
          </a:prstGeom>
        </p:spPr>
      </p:pic>
      <p:sp>
        <p:nvSpPr>
          <p:cNvPr id="8" name="標題 1"/>
          <p:cNvSpPr>
            <a:spLocks noGrp="1"/>
          </p:cNvSpPr>
          <p:nvPr>
            <p:ph type="title"/>
          </p:nvPr>
        </p:nvSpPr>
        <p:spPr>
          <a:xfrm>
            <a:off x="838200" y="81661"/>
            <a:ext cx="10515600" cy="1325563"/>
          </a:xfrm>
        </p:spPr>
        <p:txBody>
          <a:bodyPr/>
          <a:lstStyle/>
          <a:p>
            <a:r>
              <a:rPr lang="zh-TW" altLang="en-US" dirty="0" smtClean="0"/>
              <a:t>達運 </a:t>
            </a:r>
            <a:r>
              <a:rPr lang="en-US" altLang="zh-TW" dirty="0" smtClean="0"/>
              <a:t>–</a:t>
            </a:r>
            <a:r>
              <a:rPr lang="zh-TW" altLang="en-US" dirty="0" smtClean="0"/>
              <a:t> 出貨</a:t>
            </a:r>
            <a:endParaRPr lang="zh-TW" altLang="en-US" dirty="0"/>
          </a:p>
        </p:txBody>
      </p:sp>
      <p:cxnSp>
        <p:nvCxnSpPr>
          <p:cNvPr id="10" name="直線單箭頭接點 9"/>
          <p:cNvCxnSpPr/>
          <p:nvPr/>
        </p:nvCxnSpPr>
        <p:spPr>
          <a:xfrm>
            <a:off x="5084064" y="2889504"/>
            <a:ext cx="365760" cy="91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110369" y="1234440"/>
            <a:ext cx="4892760" cy="41056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4844294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0" y="1133857"/>
            <a:ext cx="6896831" cy="5212080"/>
          </a:xfrm>
          <a:prstGeom prst="rect">
            <a:avLst/>
          </a:prstGeom>
        </p:spPr>
      </p:pic>
      <p:pic>
        <p:nvPicPr>
          <p:cNvPr id="7" name="圖片 6"/>
          <p:cNvPicPr>
            <a:picLocks noChangeAspect="1"/>
          </p:cNvPicPr>
          <p:nvPr/>
        </p:nvPicPr>
        <p:blipFill>
          <a:blip r:embed="rId3"/>
          <a:stretch>
            <a:fillRect/>
          </a:stretch>
        </p:blipFill>
        <p:spPr>
          <a:xfrm>
            <a:off x="7657893" y="1069848"/>
            <a:ext cx="4232355" cy="1737360"/>
          </a:xfrm>
          <a:prstGeom prst="rect">
            <a:avLst/>
          </a:prstGeom>
        </p:spPr>
      </p:pic>
      <p:pic>
        <p:nvPicPr>
          <p:cNvPr id="8" name="圖片 7"/>
          <p:cNvPicPr>
            <a:picLocks noChangeAspect="1"/>
          </p:cNvPicPr>
          <p:nvPr/>
        </p:nvPicPr>
        <p:blipFill>
          <a:blip r:embed="rId4"/>
          <a:stretch>
            <a:fillRect/>
          </a:stretch>
        </p:blipFill>
        <p:spPr>
          <a:xfrm>
            <a:off x="7384438" y="4361688"/>
            <a:ext cx="4779264" cy="855601"/>
          </a:xfrm>
          <a:prstGeom prst="rect">
            <a:avLst/>
          </a:prstGeom>
        </p:spPr>
      </p:pic>
      <p:sp>
        <p:nvSpPr>
          <p:cNvPr id="9" name="標題 1"/>
          <p:cNvSpPr>
            <a:spLocks noGrp="1"/>
          </p:cNvSpPr>
          <p:nvPr>
            <p:ph type="title"/>
          </p:nvPr>
        </p:nvSpPr>
        <p:spPr>
          <a:xfrm>
            <a:off x="838200" y="81661"/>
            <a:ext cx="10515600" cy="1325563"/>
          </a:xfrm>
        </p:spPr>
        <p:txBody>
          <a:bodyPr/>
          <a:lstStyle/>
          <a:p>
            <a:r>
              <a:rPr lang="zh-TW" altLang="en-US" dirty="0" smtClean="0"/>
              <a:t>達運 </a:t>
            </a:r>
            <a:r>
              <a:rPr lang="en-US" altLang="zh-TW" dirty="0" smtClean="0"/>
              <a:t>–</a:t>
            </a:r>
            <a:r>
              <a:rPr lang="zh-TW" altLang="en-US" dirty="0" smtClean="0"/>
              <a:t> 出貨</a:t>
            </a:r>
            <a:endParaRPr lang="zh-TW" altLang="en-US" dirty="0"/>
          </a:p>
        </p:txBody>
      </p:sp>
      <p:cxnSp>
        <p:nvCxnSpPr>
          <p:cNvPr id="11" name="直線單箭頭接點 10"/>
          <p:cNvCxnSpPr/>
          <p:nvPr/>
        </p:nvCxnSpPr>
        <p:spPr>
          <a:xfrm flipV="1">
            <a:off x="6896831" y="2130552"/>
            <a:ext cx="761062" cy="91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a:off x="6896831" y="3236976"/>
            <a:ext cx="848137" cy="10515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文字方塊 13"/>
          <p:cNvSpPr txBox="1"/>
          <p:nvPr/>
        </p:nvSpPr>
        <p:spPr>
          <a:xfrm>
            <a:off x="8165592" y="5733288"/>
            <a:ext cx="3602736" cy="369332"/>
          </a:xfrm>
          <a:prstGeom prst="rect">
            <a:avLst/>
          </a:prstGeom>
          <a:noFill/>
        </p:spPr>
        <p:txBody>
          <a:bodyPr wrap="square" rtlCol="0">
            <a:spAutoFit/>
          </a:bodyPr>
          <a:lstStyle/>
          <a:p>
            <a:r>
              <a:rPr lang="zh-TW" altLang="en-US" dirty="0" smtClean="0"/>
              <a:t>產生</a:t>
            </a:r>
            <a:r>
              <a:rPr lang="en-US" altLang="zh-TW" dirty="0" smtClean="0"/>
              <a:t>.</a:t>
            </a:r>
            <a:r>
              <a:rPr lang="en-US" altLang="zh-TW" dirty="0" err="1" smtClean="0"/>
              <a:t>png</a:t>
            </a:r>
            <a:r>
              <a:rPr lang="zh-TW" altLang="en-US" dirty="0" smtClean="0"/>
              <a:t>檔 以及得知 棧板條碼</a:t>
            </a:r>
            <a:endParaRPr lang="zh-TW" altLang="en-US" dirty="0"/>
          </a:p>
        </p:txBody>
      </p:sp>
    </p:spTree>
    <p:extLst>
      <p:ext uri="{BB962C8B-B14F-4D97-AF65-F5344CB8AC3E}">
        <p14:creationId xmlns:p14="http://schemas.microsoft.com/office/powerpoint/2010/main" val="9847805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ACI</a:t>
            </a:r>
            <a:r>
              <a:rPr lang="zh-TW" altLang="en-US" dirty="0" smtClean="0"/>
              <a:t> </a:t>
            </a:r>
            <a:r>
              <a:rPr lang="en-US" altLang="zh-TW" dirty="0" smtClean="0"/>
              <a:t>–</a:t>
            </a:r>
            <a:r>
              <a:rPr lang="zh-TW" altLang="en-US" dirty="0" smtClean="0"/>
              <a:t> 入庫</a:t>
            </a:r>
            <a:endParaRPr lang="zh-TW" altLang="en-US" dirty="0"/>
          </a:p>
        </p:txBody>
      </p:sp>
      <p:sp>
        <p:nvSpPr>
          <p:cNvPr id="3" name="內容版面配置區 2"/>
          <p:cNvSpPr>
            <a:spLocks noGrp="1"/>
          </p:cNvSpPr>
          <p:nvPr>
            <p:ph idx="1"/>
          </p:nvPr>
        </p:nvSpPr>
        <p:spPr/>
        <p:txBody>
          <a:bodyPr>
            <a:normAutofit fontScale="85000" lnSpcReduction="20000"/>
          </a:bodyPr>
          <a:lstStyle/>
          <a:p>
            <a:r>
              <a:rPr lang="en-US" altLang="zh-TW" dirty="0" smtClean="0"/>
              <a:t>ACI</a:t>
            </a:r>
            <a:r>
              <a:rPr lang="zh-TW" altLang="en-US" dirty="0"/>
              <a:t> </a:t>
            </a:r>
            <a:r>
              <a:rPr lang="en-US" altLang="zh-TW" dirty="0" smtClean="0"/>
              <a:t>:</a:t>
            </a:r>
            <a:r>
              <a:rPr lang="zh-TW" altLang="en-US" dirty="0" smtClean="0"/>
              <a:t> 將達運出貨的棧板做入庫的動作</a:t>
            </a:r>
            <a:endParaRPr lang="en-US" altLang="zh-TW" dirty="0" smtClean="0"/>
          </a:p>
          <a:p>
            <a:pPr marL="0" indent="0">
              <a:buNone/>
            </a:pPr>
            <a:endParaRPr lang="en-US" altLang="zh-TW" dirty="0"/>
          </a:p>
          <a:p>
            <a:pPr marL="0" indent="0">
              <a:buNone/>
            </a:pPr>
            <a:r>
              <a:rPr lang="en-US" altLang="zh-TW" dirty="0" smtClean="0"/>
              <a:t>-&gt;</a:t>
            </a:r>
            <a:r>
              <a:rPr lang="zh-TW" altLang="en-US" dirty="0" smtClean="0"/>
              <a:t> 點擊左側的 </a:t>
            </a:r>
            <a:r>
              <a:rPr lang="en-US" altLang="zh-TW" dirty="0" smtClean="0"/>
              <a:t>“ACI-</a:t>
            </a:r>
            <a:r>
              <a:rPr lang="zh-TW" altLang="en-US" dirty="0" smtClean="0"/>
              <a:t>入庫</a:t>
            </a:r>
            <a:r>
              <a:rPr lang="en-US" altLang="zh-TW" dirty="0" smtClean="0"/>
              <a:t>”</a:t>
            </a:r>
            <a:r>
              <a:rPr lang="zh-TW" altLang="en-US" dirty="0" smtClean="0"/>
              <a:t> 選單</a:t>
            </a:r>
            <a:endParaRPr lang="en-US" altLang="zh-TW" dirty="0" smtClean="0"/>
          </a:p>
          <a:p>
            <a:pPr marL="0" indent="0">
              <a:buNone/>
            </a:pPr>
            <a:r>
              <a:rPr lang="en-US" altLang="zh-TW" dirty="0" smtClean="0"/>
              <a:t>-&gt;</a:t>
            </a:r>
            <a:r>
              <a:rPr lang="zh-TW" altLang="en-US" dirty="0" smtClean="0"/>
              <a:t> 使用條碼機掃描棧板上的條碼 </a:t>
            </a:r>
            <a:r>
              <a:rPr lang="en-US" altLang="zh-TW" dirty="0" smtClean="0"/>
              <a:t>(</a:t>
            </a:r>
            <a:r>
              <a:rPr lang="zh-TW" altLang="en-US" dirty="0" smtClean="0"/>
              <a:t>或手</a:t>
            </a:r>
            <a:r>
              <a:rPr lang="en-US" altLang="zh-TW" dirty="0" smtClean="0"/>
              <a:t>key</a:t>
            </a:r>
            <a:r>
              <a:rPr lang="zh-TW" altLang="en-US" dirty="0" smtClean="0"/>
              <a:t>後按</a:t>
            </a:r>
            <a:r>
              <a:rPr lang="en-US" altLang="zh-TW" dirty="0" smtClean="0"/>
              <a:t>Enter)</a:t>
            </a:r>
          </a:p>
          <a:p>
            <a:pPr marL="0" indent="0">
              <a:buNone/>
            </a:pPr>
            <a:r>
              <a:rPr lang="en-US" altLang="zh-TW" dirty="0" smtClean="0"/>
              <a:t>-&gt; </a:t>
            </a:r>
            <a:r>
              <a:rPr lang="zh-TW" altLang="en-US" dirty="0" smtClean="0"/>
              <a:t>入庫成功提示後會跳出一個可輸入的欄位 </a:t>
            </a:r>
            <a:r>
              <a:rPr lang="en-US" altLang="zh-TW" dirty="0" smtClean="0"/>
              <a:t>, </a:t>
            </a:r>
            <a:r>
              <a:rPr lang="zh-TW" altLang="en-US" dirty="0" smtClean="0"/>
              <a:t>此為設定棧板儲位 </a:t>
            </a:r>
            <a:r>
              <a:rPr lang="en-US" altLang="zh-TW" dirty="0" smtClean="0"/>
              <a:t>, </a:t>
            </a:r>
            <a:r>
              <a:rPr lang="zh-TW" altLang="en-US" dirty="0" smtClean="0"/>
              <a:t>可在入庫時直接設定存放位置 </a:t>
            </a:r>
            <a:r>
              <a:rPr lang="en-US" altLang="zh-TW" dirty="0" smtClean="0"/>
              <a:t>(</a:t>
            </a:r>
            <a:r>
              <a:rPr lang="zh-TW" altLang="en-US" dirty="0" smtClean="0"/>
              <a:t>也可以隨時更改</a:t>
            </a:r>
            <a:r>
              <a:rPr lang="en-US" altLang="zh-TW" dirty="0" smtClean="0"/>
              <a:t>)</a:t>
            </a:r>
            <a:r>
              <a:rPr lang="zh-TW" altLang="en-US" dirty="0" smtClean="0"/>
              <a:t> </a:t>
            </a:r>
            <a:r>
              <a:rPr lang="en-US" altLang="zh-TW" dirty="0" smtClean="0"/>
              <a:t>, </a:t>
            </a:r>
            <a:r>
              <a:rPr lang="zh-TW" altLang="en-US" dirty="0" smtClean="0"/>
              <a:t>如無設定則初始為值為 </a:t>
            </a:r>
            <a:r>
              <a:rPr lang="en-US" altLang="zh-TW" dirty="0" smtClean="0"/>
              <a:t>“INSP”</a:t>
            </a:r>
          </a:p>
          <a:p>
            <a:pPr marL="0" indent="0">
              <a:buNone/>
            </a:pPr>
            <a:r>
              <a:rPr lang="en-US" altLang="zh-TW" dirty="0" smtClean="0"/>
              <a:t>-&gt;</a:t>
            </a:r>
            <a:r>
              <a:rPr lang="zh-TW" altLang="en-US" dirty="0" smtClean="0"/>
              <a:t>完成入庫</a:t>
            </a:r>
            <a:endParaRPr lang="en-US" altLang="zh-TW" dirty="0" smtClean="0"/>
          </a:p>
          <a:p>
            <a:pPr marL="0" indent="0">
              <a:buNone/>
            </a:pPr>
            <a:endParaRPr lang="en-US" altLang="zh-TW" dirty="0"/>
          </a:p>
          <a:p>
            <a:pPr marL="0" indent="0">
              <a:buNone/>
            </a:pPr>
            <a:r>
              <a:rPr lang="zh-TW" altLang="en-US" dirty="0" smtClean="0"/>
              <a:t>頁面將顯示該棧板</a:t>
            </a:r>
            <a:endParaRPr lang="en-US" altLang="zh-TW" dirty="0" smtClean="0"/>
          </a:p>
          <a:p>
            <a:pPr marL="0" indent="0">
              <a:buNone/>
            </a:pPr>
            <a:r>
              <a:rPr lang="zh-TW" altLang="en-US" dirty="0" smtClean="0"/>
              <a:t>入庫資訊</a:t>
            </a:r>
            <a:endParaRPr lang="en-US" altLang="zh-TW" dirty="0" smtClean="0"/>
          </a:p>
          <a:p>
            <a:pPr marL="0" indent="0">
              <a:buNone/>
            </a:pPr>
            <a:r>
              <a:rPr lang="zh-TW" altLang="en-US" dirty="0"/>
              <a:t>棧</a:t>
            </a:r>
            <a:r>
              <a:rPr lang="zh-TW" altLang="en-US" dirty="0" smtClean="0"/>
              <a:t>板資訊</a:t>
            </a:r>
            <a:endParaRPr lang="zh-TW" altLang="en-US" dirty="0"/>
          </a:p>
        </p:txBody>
      </p:sp>
    </p:spTree>
    <p:extLst>
      <p:ext uri="{BB962C8B-B14F-4D97-AF65-F5344CB8AC3E}">
        <p14:creationId xmlns:p14="http://schemas.microsoft.com/office/powerpoint/2010/main" val="28866045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2"/>
          <a:stretch>
            <a:fillRect/>
          </a:stretch>
        </p:blipFill>
        <p:spPr>
          <a:xfrm>
            <a:off x="0" y="1271016"/>
            <a:ext cx="4464089" cy="3904488"/>
          </a:xfrm>
          <a:prstGeom prst="rect">
            <a:avLst/>
          </a:prstGeom>
        </p:spPr>
      </p:pic>
      <p:pic>
        <p:nvPicPr>
          <p:cNvPr id="6" name="圖片 5"/>
          <p:cNvPicPr>
            <a:picLocks noChangeAspect="1"/>
          </p:cNvPicPr>
          <p:nvPr/>
        </p:nvPicPr>
        <p:blipFill>
          <a:blip r:embed="rId3"/>
          <a:stretch>
            <a:fillRect/>
          </a:stretch>
        </p:blipFill>
        <p:spPr>
          <a:xfrm>
            <a:off x="4937117" y="1380409"/>
            <a:ext cx="5022878" cy="1600535"/>
          </a:xfrm>
          <a:prstGeom prst="rect">
            <a:avLst/>
          </a:prstGeom>
        </p:spPr>
      </p:pic>
      <p:pic>
        <p:nvPicPr>
          <p:cNvPr id="7" name="圖片 6"/>
          <p:cNvPicPr>
            <a:picLocks noChangeAspect="1"/>
          </p:cNvPicPr>
          <p:nvPr/>
        </p:nvPicPr>
        <p:blipFill>
          <a:blip r:embed="rId4"/>
          <a:stretch>
            <a:fillRect/>
          </a:stretch>
        </p:blipFill>
        <p:spPr>
          <a:xfrm>
            <a:off x="4834330" y="3685032"/>
            <a:ext cx="7357670" cy="3172968"/>
          </a:xfrm>
          <a:prstGeom prst="rect">
            <a:avLst/>
          </a:prstGeom>
        </p:spPr>
      </p:pic>
      <p:sp>
        <p:nvSpPr>
          <p:cNvPr id="8" name="標題 1"/>
          <p:cNvSpPr>
            <a:spLocks noGrp="1"/>
          </p:cNvSpPr>
          <p:nvPr>
            <p:ph type="title"/>
          </p:nvPr>
        </p:nvSpPr>
        <p:spPr>
          <a:xfrm>
            <a:off x="792480" y="54846"/>
            <a:ext cx="10515600" cy="1325563"/>
          </a:xfrm>
        </p:spPr>
        <p:txBody>
          <a:bodyPr/>
          <a:lstStyle/>
          <a:p>
            <a:r>
              <a:rPr lang="en-US" altLang="zh-TW" dirty="0" smtClean="0"/>
              <a:t>ACI</a:t>
            </a:r>
            <a:r>
              <a:rPr lang="zh-TW" altLang="en-US" dirty="0" smtClean="0"/>
              <a:t> </a:t>
            </a:r>
            <a:r>
              <a:rPr lang="en-US" altLang="zh-TW" dirty="0" smtClean="0"/>
              <a:t>–</a:t>
            </a:r>
            <a:r>
              <a:rPr lang="zh-TW" altLang="en-US" dirty="0" smtClean="0"/>
              <a:t> 入庫</a:t>
            </a:r>
            <a:endParaRPr lang="zh-TW" altLang="en-US" dirty="0"/>
          </a:p>
        </p:txBody>
      </p:sp>
      <p:cxnSp>
        <p:nvCxnSpPr>
          <p:cNvPr id="10" name="直線單箭頭接點 9"/>
          <p:cNvCxnSpPr/>
          <p:nvPr/>
        </p:nvCxnSpPr>
        <p:spPr>
          <a:xfrm>
            <a:off x="4464089" y="1865376"/>
            <a:ext cx="47302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a:off x="7296912" y="2980944"/>
            <a:ext cx="402336" cy="6492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0" y="1298448"/>
            <a:ext cx="4464089" cy="38404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p:cNvSpPr txBox="1"/>
          <p:nvPr/>
        </p:nvSpPr>
        <p:spPr>
          <a:xfrm flipH="1">
            <a:off x="6281929" y="5100901"/>
            <a:ext cx="3678066" cy="369332"/>
          </a:xfrm>
          <a:prstGeom prst="rect">
            <a:avLst/>
          </a:prstGeom>
          <a:noFill/>
        </p:spPr>
        <p:txBody>
          <a:bodyPr wrap="square" rtlCol="0">
            <a:spAutoFit/>
          </a:bodyPr>
          <a:lstStyle/>
          <a:p>
            <a:r>
              <a:rPr lang="zh-TW" altLang="en-US" dirty="0" smtClean="0">
                <a:solidFill>
                  <a:srgbClr val="FF0000"/>
                </a:solidFill>
              </a:rPr>
              <a:t>可進行儲位編輯</a:t>
            </a:r>
            <a:endParaRPr lang="zh-TW" altLang="en-US" dirty="0">
              <a:solidFill>
                <a:srgbClr val="FF0000"/>
              </a:solidFill>
            </a:endParaRPr>
          </a:p>
        </p:txBody>
      </p:sp>
    </p:spTree>
    <p:extLst>
      <p:ext uri="{BB962C8B-B14F-4D97-AF65-F5344CB8AC3E}">
        <p14:creationId xmlns:p14="http://schemas.microsoft.com/office/powerpoint/2010/main" val="34052859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264216" y="1794130"/>
            <a:ext cx="12675672" cy="4912230"/>
          </a:xfrm>
          <a:prstGeom prst="rect">
            <a:avLst/>
          </a:prstGeom>
        </p:spPr>
      </p:pic>
      <p:sp>
        <p:nvSpPr>
          <p:cNvPr id="5" name="標題 1"/>
          <p:cNvSpPr>
            <a:spLocks noGrp="1"/>
          </p:cNvSpPr>
          <p:nvPr>
            <p:ph type="title"/>
          </p:nvPr>
        </p:nvSpPr>
        <p:spPr>
          <a:xfrm>
            <a:off x="815820" y="200533"/>
            <a:ext cx="10515600" cy="1325563"/>
          </a:xfrm>
        </p:spPr>
        <p:txBody>
          <a:bodyPr/>
          <a:lstStyle/>
          <a:p>
            <a:r>
              <a:rPr lang="en-US" altLang="zh-TW" dirty="0" smtClean="0"/>
              <a:t>ACI</a:t>
            </a:r>
            <a:r>
              <a:rPr lang="zh-TW" altLang="en-US" dirty="0" smtClean="0"/>
              <a:t> </a:t>
            </a:r>
            <a:r>
              <a:rPr lang="en-US" altLang="zh-TW" dirty="0" smtClean="0"/>
              <a:t>–</a:t>
            </a:r>
            <a:r>
              <a:rPr lang="zh-TW" altLang="en-US" dirty="0" smtClean="0"/>
              <a:t> 入庫</a:t>
            </a:r>
            <a:endParaRPr lang="zh-TW" altLang="en-US" dirty="0"/>
          </a:p>
        </p:txBody>
      </p:sp>
    </p:spTree>
    <p:extLst>
      <p:ext uri="{BB962C8B-B14F-4D97-AF65-F5344CB8AC3E}">
        <p14:creationId xmlns:p14="http://schemas.microsoft.com/office/powerpoint/2010/main" val="32521396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ACI – </a:t>
            </a:r>
            <a:r>
              <a:rPr lang="zh-TW" altLang="en-US" dirty="0" smtClean="0"/>
              <a:t>棧板管理頁面</a:t>
            </a:r>
            <a:endParaRPr lang="zh-TW" altLang="en-US" dirty="0"/>
          </a:p>
        </p:txBody>
      </p:sp>
      <p:sp>
        <p:nvSpPr>
          <p:cNvPr id="3" name="內容版面配置區 2"/>
          <p:cNvSpPr>
            <a:spLocks noGrp="1"/>
          </p:cNvSpPr>
          <p:nvPr>
            <p:ph idx="1"/>
          </p:nvPr>
        </p:nvSpPr>
        <p:spPr>
          <a:xfrm>
            <a:off x="838200" y="1825624"/>
            <a:ext cx="10515600" cy="4785487"/>
          </a:xfrm>
        </p:spPr>
        <p:txBody>
          <a:bodyPr/>
          <a:lstStyle/>
          <a:p>
            <a:r>
              <a:rPr lang="zh-TW" altLang="en-US" dirty="0" smtClean="0"/>
              <a:t>管理分成</a:t>
            </a:r>
            <a:r>
              <a:rPr lang="zh-TW" altLang="en-US" dirty="0" smtClean="0">
                <a:solidFill>
                  <a:srgbClr val="FF0000"/>
                </a:solidFill>
              </a:rPr>
              <a:t>倉庫管理  </a:t>
            </a:r>
            <a:r>
              <a:rPr lang="zh-TW" altLang="en-US" dirty="0" smtClean="0"/>
              <a:t>以及  </a:t>
            </a:r>
            <a:r>
              <a:rPr lang="zh-TW" altLang="en-US" dirty="0" smtClean="0">
                <a:solidFill>
                  <a:srgbClr val="92D050"/>
                </a:solidFill>
              </a:rPr>
              <a:t>棧板管理 </a:t>
            </a:r>
            <a:r>
              <a:rPr lang="zh-TW" altLang="en-US" dirty="0" smtClean="0"/>
              <a:t>兩部分</a:t>
            </a:r>
            <a:endParaRPr lang="en-US" altLang="zh-TW" dirty="0" smtClean="0"/>
          </a:p>
          <a:p>
            <a:r>
              <a:rPr lang="zh-TW" altLang="en-US" dirty="0" smtClean="0">
                <a:solidFill>
                  <a:srgbClr val="FF0000"/>
                </a:solidFill>
              </a:rPr>
              <a:t>倉庫管理</a:t>
            </a:r>
            <a:endParaRPr lang="en-US" altLang="zh-TW" dirty="0" smtClean="0">
              <a:solidFill>
                <a:srgbClr val="FF0000"/>
              </a:solidFill>
            </a:endParaRPr>
          </a:p>
          <a:p>
            <a:pPr lvl="1"/>
            <a:r>
              <a:rPr lang="zh-TW" altLang="en-US" dirty="0" smtClean="0"/>
              <a:t>使用條碼機掃描棧板條碼 </a:t>
            </a:r>
            <a:r>
              <a:rPr lang="en-US" altLang="zh-TW" dirty="0" smtClean="0"/>
              <a:t>, </a:t>
            </a:r>
            <a:r>
              <a:rPr lang="zh-TW" altLang="en-US" dirty="0" smtClean="0"/>
              <a:t>可快速找到要進行操作的棧板</a:t>
            </a:r>
            <a:endParaRPr lang="en-US" altLang="zh-TW" dirty="0" smtClean="0"/>
          </a:p>
          <a:p>
            <a:pPr lvl="1"/>
            <a:r>
              <a:rPr lang="zh-TW" altLang="en-US" dirty="0"/>
              <a:t>可</a:t>
            </a:r>
            <a:r>
              <a:rPr lang="zh-TW" altLang="en-US" dirty="0" smtClean="0"/>
              <a:t>將空棧板 </a:t>
            </a:r>
            <a:r>
              <a:rPr lang="en-US" altLang="zh-TW" dirty="0" smtClean="0"/>
              <a:t>(</a:t>
            </a:r>
            <a:r>
              <a:rPr lang="zh-TW" altLang="en-US" dirty="0" smtClean="0"/>
              <a:t>棧板內無紙箱</a:t>
            </a:r>
            <a:r>
              <a:rPr lang="en-US" altLang="zh-TW" dirty="0" smtClean="0"/>
              <a:t>) </a:t>
            </a:r>
            <a:r>
              <a:rPr lang="zh-TW" altLang="en-US" dirty="0" smtClean="0"/>
              <a:t>刪除</a:t>
            </a:r>
            <a:endParaRPr lang="en-US" altLang="zh-TW" dirty="0">
              <a:solidFill>
                <a:srgbClr val="FF0000"/>
              </a:solidFill>
            </a:endParaRPr>
          </a:p>
          <a:p>
            <a:r>
              <a:rPr lang="zh-TW" altLang="en-US" dirty="0" smtClean="0">
                <a:solidFill>
                  <a:srgbClr val="92D050"/>
                </a:solidFill>
              </a:rPr>
              <a:t>棧板管理</a:t>
            </a:r>
            <a:endParaRPr lang="en-US" altLang="zh-TW" dirty="0" smtClean="0">
              <a:solidFill>
                <a:srgbClr val="92D050"/>
              </a:solidFill>
            </a:endParaRPr>
          </a:p>
          <a:p>
            <a:pPr lvl="1"/>
            <a:r>
              <a:rPr lang="zh-TW" altLang="en-US" dirty="0" smtClean="0"/>
              <a:t>使用條碼機掃描棧板條碼 </a:t>
            </a:r>
            <a:r>
              <a:rPr lang="en-US" altLang="zh-TW" dirty="0" smtClean="0"/>
              <a:t>, </a:t>
            </a:r>
            <a:r>
              <a:rPr lang="zh-TW" altLang="en-US" dirty="0" smtClean="0"/>
              <a:t>可快速找到要進行操作的棧板</a:t>
            </a:r>
            <a:endParaRPr lang="en-US" altLang="zh-TW" dirty="0" smtClean="0"/>
          </a:p>
          <a:p>
            <a:pPr lvl="1"/>
            <a:r>
              <a:rPr lang="zh-TW" altLang="en-US" dirty="0" smtClean="0"/>
              <a:t>可進行整個棧板  </a:t>
            </a:r>
            <a:endParaRPr lang="en-US" altLang="zh-TW" dirty="0" smtClean="0"/>
          </a:p>
          <a:p>
            <a:pPr lvl="2"/>
            <a:r>
              <a:rPr lang="zh-TW" altLang="en-US" dirty="0" smtClean="0"/>
              <a:t>加入待出貨清單</a:t>
            </a:r>
            <a:endParaRPr lang="en-US" altLang="zh-TW" dirty="0" smtClean="0"/>
          </a:p>
          <a:p>
            <a:pPr lvl="2"/>
            <a:r>
              <a:rPr lang="zh-TW" altLang="en-US" dirty="0" smtClean="0"/>
              <a:t>設備轉移</a:t>
            </a:r>
            <a:r>
              <a:rPr lang="en-US" altLang="zh-TW" dirty="0" smtClean="0"/>
              <a:t>(</a:t>
            </a:r>
            <a:r>
              <a:rPr lang="zh-TW" altLang="en-US" dirty="0" smtClean="0"/>
              <a:t>整合</a:t>
            </a:r>
            <a:r>
              <a:rPr lang="en-US" altLang="zh-TW" dirty="0" smtClean="0"/>
              <a:t>)</a:t>
            </a:r>
          </a:p>
          <a:p>
            <a:pPr lvl="1"/>
            <a:r>
              <a:rPr lang="zh-TW" altLang="en-US" dirty="0" smtClean="0"/>
              <a:t>可更改 棧板儲位</a:t>
            </a:r>
            <a:endParaRPr lang="zh-TW" altLang="en-US" dirty="0"/>
          </a:p>
        </p:txBody>
      </p:sp>
    </p:spTree>
    <p:extLst>
      <p:ext uri="{BB962C8B-B14F-4D97-AF65-F5344CB8AC3E}">
        <p14:creationId xmlns:p14="http://schemas.microsoft.com/office/powerpoint/2010/main" val="25604316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1"/>
          <p:cNvSpPr>
            <a:spLocks noGrp="1"/>
          </p:cNvSpPr>
          <p:nvPr>
            <p:ph type="title"/>
          </p:nvPr>
        </p:nvSpPr>
        <p:spPr>
          <a:xfrm>
            <a:off x="737616" y="88716"/>
            <a:ext cx="10515600" cy="1325563"/>
          </a:xfrm>
        </p:spPr>
        <p:txBody>
          <a:bodyPr/>
          <a:lstStyle/>
          <a:p>
            <a:r>
              <a:rPr lang="en-US" altLang="zh-TW" dirty="0" smtClean="0"/>
              <a:t>ACI – </a:t>
            </a:r>
            <a:r>
              <a:rPr lang="zh-TW" altLang="en-US" dirty="0" smtClean="0"/>
              <a:t>棧板管理頁面</a:t>
            </a:r>
            <a:endParaRPr lang="zh-TW" altLang="en-US" dirty="0"/>
          </a:p>
        </p:txBody>
      </p:sp>
      <p:sp>
        <p:nvSpPr>
          <p:cNvPr id="15" name="文字方塊 14"/>
          <p:cNvSpPr txBox="1"/>
          <p:nvPr/>
        </p:nvSpPr>
        <p:spPr>
          <a:xfrm>
            <a:off x="2286000" y="2980944"/>
            <a:ext cx="184731" cy="369332"/>
          </a:xfrm>
          <a:prstGeom prst="rect">
            <a:avLst/>
          </a:prstGeom>
          <a:noFill/>
        </p:spPr>
        <p:txBody>
          <a:bodyPr wrap="none" rtlCol="0">
            <a:spAutoFit/>
          </a:bodyPr>
          <a:lstStyle/>
          <a:p>
            <a:endParaRPr lang="zh-TW" altLang="en-US" dirty="0"/>
          </a:p>
        </p:txBody>
      </p:sp>
      <p:sp>
        <p:nvSpPr>
          <p:cNvPr id="17" name="文字方塊 16"/>
          <p:cNvSpPr txBox="1"/>
          <p:nvPr/>
        </p:nvSpPr>
        <p:spPr>
          <a:xfrm>
            <a:off x="1920240" y="1773936"/>
            <a:ext cx="184731" cy="369332"/>
          </a:xfrm>
          <a:prstGeom prst="rect">
            <a:avLst/>
          </a:prstGeom>
          <a:noFill/>
        </p:spPr>
        <p:txBody>
          <a:bodyPr wrap="none" rtlCol="0">
            <a:spAutoFit/>
          </a:bodyPr>
          <a:lstStyle/>
          <a:p>
            <a:endParaRPr lang="zh-TW" altLang="en-US" dirty="0"/>
          </a:p>
        </p:txBody>
      </p:sp>
      <p:pic>
        <p:nvPicPr>
          <p:cNvPr id="18" name="圖片 17"/>
          <p:cNvPicPr>
            <a:picLocks noChangeAspect="1"/>
          </p:cNvPicPr>
          <p:nvPr/>
        </p:nvPicPr>
        <p:blipFill>
          <a:blip r:embed="rId2"/>
          <a:stretch>
            <a:fillRect/>
          </a:stretch>
        </p:blipFill>
        <p:spPr>
          <a:xfrm>
            <a:off x="465382" y="1197863"/>
            <a:ext cx="10907512" cy="5749697"/>
          </a:xfrm>
          <a:prstGeom prst="rect">
            <a:avLst/>
          </a:prstGeom>
        </p:spPr>
      </p:pic>
    </p:spTree>
    <p:extLst>
      <p:ext uri="{BB962C8B-B14F-4D97-AF65-F5344CB8AC3E}">
        <p14:creationId xmlns:p14="http://schemas.microsoft.com/office/powerpoint/2010/main" val="19542345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ACI</a:t>
            </a:r>
            <a:r>
              <a:rPr lang="zh-TW" altLang="en-US" dirty="0" smtClean="0"/>
              <a:t>設備轉移 </a:t>
            </a:r>
            <a:r>
              <a:rPr lang="en-US" altLang="zh-TW" dirty="0" smtClean="0"/>
              <a:t>-</a:t>
            </a:r>
            <a:r>
              <a:rPr lang="zh-TW" altLang="en-US" dirty="0" smtClean="0"/>
              <a:t> 整個棧板</a:t>
            </a:r>
            <a:endParaRPr lang="zh-TW" altLang="en-US" dirty="0"/>
          </a:p>
        </p:txBody>
      </p:sp>
      <p:sp>
        <p:nvSpPr>
          <p:cNvPr id="3" name="內容版面配置區 2"/>
          <p:cNvSpPr>
            <a:spLocks noGrp="1"/>
          </p:cNvSpPr>
          <p:nvPr>
            <p:ph idx="1"/>
          </p:nvPr>
        </p:nvSpPr>
        <p:spPr/>
        <p:txBody>
          <a:bodyPr/>
          <a:lstStyle/>
          <a:p>
            <a:r>
              <a:rPr lang="zh-TW" altLang="en-US" dirty="0" smtClean="0"/>
              <a:t>點擊</a:t>
            </a:r>
            <a:r>
              <a:rPr lang="en-US" altLang="zh-TW" dirty="0" smtClean="0"/>
              <a:t>”</a:t>
            </a:r>
            <a:r>
              <a:rPr lang="zh-TW" altLang="en-US" dirty="0"/>
              <a:t>設備轉移</a:t>
            </a:r>
            <a:r>
              <a:rPr lang="en-US" altLang="zh-TW" dirty="0" smtClean="0"/>
              <a:t>”</a:t>
            </a:r>
            <a:r>
              <a:rPr lang="zh-TW" altLang="en-US" dirty="0" smtClean="0"/>
              <a:t>按鈕後 </a:t>
            </a:r>
            <a:r>
              <a:rPr lang="en-US" altLang="zh-TW" dirty="0" smtClean="0"/>
              <a:t>, </a:t>
            </a:r>
            <a:r>
              <a:rPr lang="zh-TW" altLang="en-US" dirty="0" smtClean="0"/>
              <a:t>會跳出可以選擇轉移的棧板 </a:t>
            </a:r>
            <a:r>
              <a:rPr lang="en-US" altLang="zh-TW" dirty="0" smtClean="0"/>
              <a:t>(</a:t>
            </a:r>
            <a:r>
              <a:rPr lang="zh-TW" altLang="en-US" dirty="0" smtClean="0"/>
              <a:t>單選</a:t>
            </a:r>
            <a:r>
              <a:rPr lang="en-US" altLang="zh-TW" dirty="0" smtClean="0"/>
              <a:t>)</a:t>
            </a:r>
          </a:p>
          <a:p>
            <a:pPr marL="228600" lvl="1">
              <a:spcBef>
                <a:spcPts val="1000"/>
              </a:spcBef>
            </a:pPr>
            <a:r>
              <a:rPr lang="zh-TW" altLang="en-US" dirty="0" smtClean="0"/>
              <a:t>使用條碼機掃描棧板條碼</a:t>
            </a:r>
            <a:r>
              <a:rPr lang="en-US" altLang="zh-TW" dirty="0" smtClean="0"/>
              <a:t>, </a:t>
            </a:r>
            <a:r>
              <a:rPr lang="zh-TW" altLang="en-US" dirty="0" smtClean="0"/>
              <a:t>可快速找到要進行操作的棧板 或 手動點選 </a:t>
            </a:r>
            <a:endParaRPr lang="en-US" altLang="zh-TW" dirty="0" smtClean="0"/>
          </a:p>
          <a:p>
            <a:r>
              <a:rPr lang="zh-TW" altLang="en-US" dirty="0" smtClean="0"/>
              <a:t>完成送出後即進行</a:t>
            </a:r>
            <a:endParaRPr lang="en-US" altLang="zh-TW" dirty="0" smtClean="0"/>
          </a:p>
          <a:p>
            <a:pPr lvl="1"/>
            <a:r>
              <a:rPr lang="zh-TW" altLang="en-US" dirty="0" smtClean="0"/>
              <a:t>該棧板內的所有紙箱內容轉移至選擇的棧板 </a:t>
            </a:r>
            <a:endParaRPr lang="en-US" altLang="zh-TW" dirty="0" smtClean="0"/>
          </a:p>
          <a:p>
            <a:pPr lvl="1"/>
            <a:endParaRPr lang="zh-TW" altLang="en-US" dirty="0"/>
          </a:p>
        </p:txBody>
      </p:sp>
    </p:spTree>
    <p:extLst>
      <p:ext uri="{BB962C8B-B14F-4D97-AF65-F5344CB8AC3E}">
        <p14:creationId xmlns:p14="http://schemas.microsoft.com/office/powerpoint/2010/main" val="23651153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a:spLocks noGrp="1"/>
          </p:cNvSpPr>
          <p:nvPr>
            <p:ph type="title"/>
          </p:nvPr>
        </p:nvSpPr>
        <p:spPr/>
        <p:txBody>
          <a:bodyPr/>
          <a:lstStyle/>
          <a:p>
            <a:r>
              <a:rPr lang="en-US" altLang="zh-TW" dirty="0" smtClean="0"/>
              <a:t>ACI</a:t>
            </a:r>
            <a:r>
              <a:rPr lang="zh-TW" altLang="en-US" dirty="0" smtClean="0"/>
              <a:t>設備轉移 </a:t>
            </a:r>
            <a:r>
              <a:rPr lang="en-US" altLang="zh-TW" dirty="0" smtClean="0"/>
              <a:t>-</a:t>
            </a:r>
            <a:r>
              <a:rPr lang="zh-TW" altLang="en-US" dirty="0" smtClean="0"/>
              <a:t> 整個棧板</a:t>
            </a:r>
            <a:endParaRPr lang="zh-TW" altLang="en-US" dirty="0"/>
          </a:p>
        </p:txBody>
      </p:sp>
      <p:pic>
        <p:nvPicPr>
          <p:cNvPr id="8" name="內容版面配置區 3"/>
          <p:cNvPicPr>
            <a:picLocks noChangeAspect="1"/>
          </p:cNvPicPr>
          <p:nvPr/>
        </p:nvPicPr>
        <p:blipFill>
          <a:blip r:embed="rId2"/>
          <a:stretch>
            <a:fillRect/>
          </a:stretch>
        </p:blipFill>
        <p:spPr>
          <a:xfrm>
            <a:off x="219044" y="2727896"/>
            <a:ext cx="3956283" cy="2810383"/>
          </a:xfrm>
          <a:prstGeom prst="rect">
            <a:avLst/>
          </a:prstGeom>
        </p:spPr>
      </p:pic>
      <p:pic>
        <p:nvPicPr>
          <p:cNvPr id="9" name="圖片 8"/>
          <p:cNvPicPr>
            <a:picLocks noChangeAspect="1"/>
          </p:cNvPicPr>
          <p:nvPr/>
        </p:nvPicPr>
        <p:blipFill>
          <a:blip r:embed="rId3"/>
          <a:stretch>
            <a:fillRect/>
          </a:stretch>
        </p:blipFill>
        <p:spPr>
          <a:xfrm>
            <a:off x="4822630" y="1411702"/>
            <a:ext cx="7369370" cy="1779078"/>
          </a:xfrm>
          <a:prstGeom prst="rect">
            <a:avLst/>
          </a:prstGeom>
        </p:spPr>
      </p:pic>
      <p:pic>
        <p:nvPicPr>
          <p:cNvPr id="10" name="圖片 9"/>
          <p:cNvPicPr>
            <a:picLocks noChangeAspect="1"/>
          </p:cNvPicPr>
          <p:nvPr/>
        </p:nvPicPr>
        <p:blipFill>
          <a:blip r:embed="rId4"/>
          <a:stretch>
            <a:fillRect/>
          </a:stretch>
        </p:blipFill>
        <p:spPr>
          <a:xfrm>
            <a:off x="4960670" y="5075396"/>
            <a:ext cx="7093290" cy="1699355"/>
          </a:xfrm>
          <a:prstGeom prst="rect">
            <a:avLst/>
          </a:prstGeom>
        </p:spPr>
      </p:pic>
      <p:cxnSp>
        <p:nvCxnSpPr>
          <p:cNvPr id="11" name="直線單箭頭接點 10"/>
          <p:cNvCxnSpPr/>
          <p:nvPr/>
        </p:nvCxnSpPr>
        <p:spPr>
          <a:xfrm flipH="1">
            <a:off x="4175327" y="2559843"/>
            <a:ext cx="647303" cy="7319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a:off x="4175327" y="4443984"/>
            <a:ext cx="1176081" cy="63141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4960670" y="1527048"/>
            <a:ext cx="7231330" cy="17647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4960670" y="5202936"/>
            <a:ext cx="7157298" cy="1655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5659346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創建帳號</a:t>
            </a:r>
            <a:endParaRPr lang="zh-TW" altLang="en-US" dirty="0"/>
          </a:p>
        </p:txBody>
      </p:sp>
      <p:sp>
        <p:nvSpPr>
          <p:cNvPr id="3" name="內容版面配置區 2"/>
          <p:cNvSpPr>
            <a:spLocks noGrp="1"/>
          </p:cNvSpPr>
          <p:nvPr>
            <p:ph idx="1"/>
          </p:nvPr>
        </p:nvSpPr>
        <p:spPr/>
        <p:txBody>
          <a:bodyPr/>
          <a:lstStyle/>
          <a:p>
            <a:r>
              <a:rPr lang="zh-TW" altLang="en-US" dirty="0" smtClean="0"/>
              <a:t>初始登入用  帳號</a:t>
            </a:r>
            <a:r>
              <a:rPr lang="en-US" altLang="zh-TW" dirty="0" smtClean="0"/>
              <a:t>:</a:t>
            </a:r>
            <a:r>
              <a:rPr lang="en-US" altLang="zh-TW" dirty="0" err="1" smtClean="0"/>
              <a:t>aciadmin</a:t>
            </a:r>
            <a:r>
              <a:rPr lang="en-US" altLang="zh-TW" dirty="0" smtClean="0"/>
              <a:t>   </a:t>
            </a:r>
            <a:r>
              <a:rPr lang="zh-TW" altLang="en-US" dirty="0" smtClean="0"/>
              <a:t>密碼</a:t>
            </a:r>
            <a:r>
              <a:rPr lang="en-US" altLang="zh-TW" dirty="0" smtClean="0"/>
              <a:t>:1234</a:t>
            </a:r>
          </a:p>
          <a:p>
            <a:r>
              <a:rPr lang="zh-TW" altLang="en-US" dirty="0" smtClean="0"/>
              <a:t>登入後可至左側  </a:t>
            </a:r>
            <a:r>
              <a:rPr lang="en-US" altLang="zh-TW" dirty="0" smtClean="0"/>
              <a:t>“</a:t>
            </a:r>
            <a:r>
              <a:rPr lang="zh-TW" altLang="en-US" dirty="0" smtClean="0"/>
              <a:t>新增帳號</a:t>
            </a:r>
            <a:r>
              <a:rPr lang="en-US" altLang="zh-TW" dirty="0" smtClean="0"/>
              <a:t>”</a:t>
            </a:r>
            <a:r>
              <a:rPr lang="zh-TW" altLang="en-US" dirty="0" smtClean="0"/>
              <a:t> 選單處新增帳號</a:t>
            </a:r>
            <a:endParaRPr lang="en-US" altLang="zh-TW" dirty="0" smtClean="0"/>
          </a:p>
          <a:p>
            <a:r>
              <a:rPr lang="zh-TW" altLang="en-US" dirty="0" smtClean="0"/>
              <a:t>建立</a:t>
            </a:r>
            <a:r>
              <a:rPr lang="en-US" altLang="zh-TW" dirty="0" smtClean="0"/>
              <a:t>ACI</a:t>
            </a:r>
            <a:r>
              <a:rPr lang="zh-TW" altLang="en-US" dirty="0" smtClean="0"/>
              <a:t>專屬帳號 </a:t>
            </a:r>
            <a:r>
              <a:rPr lang="en-US" altLang="zh-TW" dirty="0" smtClean="0"/>
              <a:t>, </a:t>
            </a:r>
            <a:r>
              <a:rPr lang="zh-TW" altLang="en-US" dirty="0" smtClean="0"/>
              <a:t>依照腳色不同 </a:t>
            </a:r>
            <a:r>
              <a:rPr lang="en-US" altLang="zh-TW" dirty="0" smtClean="0"/>
              <a:t>, </a:t>
            </a:r>
            <a:r>
              <a:rPr lang="zh-TW" altLang="en-US" dirty="0" smtClean="0"/>
              <a:t>可開放不同的管理權限 </a:t>
            </a:r>
            <a:r>
              <a:rPr lang="en-US" altLang="zh-TW" dirty="0" smtClean="0"/>
              <a:t>(admin</a:t>
            </a:r>
            <a:r>
              <a:rPr lang="zh-TW" altLang="en-US" dirty="0" smtClean="0"/>
              <a:t>擁有全部權限</a:t>
            </a:r>
            <a:r>
              <a:rPr lang="en-US" altLang="zh-TW" dirty="0" smtClean="0"/>
              <a:t>)</a:t>
            </a:r>
          </a:p>
          <a:p>
            <a:r>
              <a:rPr lang="zh-TW" altLang="en-US" dirty="0" smtClean="0"/>
              <a:t>可至左邊  </a:t>
            </a:r>
            <a:r>
              <a:rPr lang="en-US" altLang="zh-TW" dirty="0" smtClean="0"/>
              <a:t>“</a:t>
            </a:r>
            <a:r>
              <a:rPr lang="zh-TW" altLang="en-US" dirty="0" smtClean="0"/>
              <a:t>帳號管理</a:t>
            </a:r>
            <a:r>
              <a:rPr lang="en-US" altLang="zh-TW" dirty="0" smtClean="0"/>
              <a:t>”</a:t>
            </a:r>
            <a:r>
              <a:rPr lang="zh-TW" altLang="en-US" dirty="0" smtClean="0"/>
              <a:t>選單 查看管理目前所有帳號</a:t>
            </a:r>
            <a:endParaRPr lang="en-US" altLang="zh-TW" dirty="0" smtClean="0"/>
          </a:p>
          <a:p>
            <a:endParaRPr lang="en-US" altLang="zh-TW" dirty="0" smtClean="0"/>
          </a:p>
          <a:p>
            <a:endParaRPr lang="en-US" altLang="zh-TW" dirty="0" smtClean="0"/>
          </a:p>
          <a:p>
            <a:endParaRPr lang="zh-TW" altLang="en-US" dirty="0"/>
          </a:p>
        </p:txBody>
      </p:sp>
    </p:spTree>
    <p:extLst>
      <p:ext uri="{BB962C8B-B14F-4D97-AF65-F5344CB8AC3E}">
        <p14:creationId xmlns:p14="http://schemas.microsoft.com/office/powerpoint/2010/main" val="3581009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ACI</a:t>
            </a:r>
            <a:r>
              <a:rPr lang="zh-TW" altLang="en-US" dirty="0" smtClean="0"/>
              <a:t> </a:t>
            </a:r>
            <a:r>
              <a:rPr lang="en-US" altLang="zh-TW" dirty="0" smtClean="0"/>
              <a:t>–</a:t>
            </a:r>
            <a:r>
              <a:rPr lang="zh-TW" altLang="en-US" dirty="0" smtClean="0"/>
              <a:t> 個別紙箱管理</a:t>
            </a:r>
            <a:endParaRPr lang="zh-TW" altLang="en-US" dirty="0"/>
          </a:p>
        </p:txBody>
      </p:sp>
      <p:sp>
        <p:nvSpPr>
          <p:cNvPr id="3" name="內容版面配置區 2"/>
          <p:cNvSpPr>
            <a:spLocks noGrp="1"/>
          </p:cNvSpPr>
          <p:nvPr>
            <p:ph idx="1"/>
          </p:nvPr>
        </p:nvSpPr>
        <p:spPr/>
        <p:txBody>
          <a:bodyPr/>
          <a:lstStyle/>
          <a:p>
            <a:pPr marL="0" indent="0">
              <a:buNone/>
            </a:pPr>
            <a:endParaRPr lang="en-US" altLang="zh-TW" dirty="0" smtClean="0">
              <a:solidFill>
                <a:srgbClr val="92D050"/>
              </a:solidFill>
            </a:endParaRPr>
          </a:p>
          <a:p>
            <a:r>
              <a:rPr lang="zh-TW" altLang="en-US" dirty="0" smtClean="0"/>
              <a:t>點擊表單的 </a:t>
            </a:r>
            <a:r>
              <a:rPr lang="en-US" altLang="zh-TW" dirty="0" smtClean="0"/>
              <a:t>”</a:t>
            </a:r>
            <a:r>
              <a:rPr lang="zh-TW" altLang="en-US" dirty="0" smtClean="0"/>
              <a:t>編輯</a:t>
            </a:r>
            <a:r>
              <a:rPr lang="en-US" altLang="zh-TW" dirty="0" smtClean="0"/>
              <a:t>“</a:t>
            </a:r>
            <a:r>
              <a:rPr lang="zh-TW" altLang="en-US" dirty="0" smtClean="0"/>
              <a:t> 按鈕 </a:t>
            </a:r>
            <a:r>
              <a:rPr lang="en-US" altLang="zh-TW" dirty="0" smtClean="0"/>
              <a:t>, </a:t>
            </a:r>
            <a:r>
              <a:rPr lang="zh-TW" altLang="en-US" dirty="0" smtClean="0"/>
              <a:t>可對棧板內的個別紙箱進行操作</a:t>
            </a:r>
            <a:endParaRPr lang="en-US" altLang="zh-TW" dirty="0" smtClean="0"/>
          </a:p>
          <a:p>
            <a:r>
              <a:rPr lang="zh-TW" altLang="en-US" dirty="0" smtClean="0"/>
              <a:t>使用條碼機掃描紙箱條碼 </a:t>
            </a:r>
            <a:r>
              <a:rPr lang="en-US" altLang="zh-TW" dirty="0" smtClean="0"/>
              <a:t>, </a:t>
            </a:r>
            <a:r>
              <a:rPr lang="zh-TW" altLang="en-US" dirty="0" smtClean="0"/>
              <a:t>可快速找到要進行操作的紙箱</a:t>
            </a:r>
            <a:endParaRPr lang="en-US" altLang="zh-TW" dirty="0"/>
          </a:p>
          <a:p>
            <a:r>
              <a:rPr lang="zh-TW" altLang="en-US" dirty="0" smtClean="0"/>
              <a:t>可進行個別紙箱的 </a:t>
            </a:r>
            <a:endParaRPr lang="en-US" altLang="zh-TW" dirty="0" smtClean="0"/>
          </a:p>
          <a:p>
            <a:pPr lvl="1"/>
            <a:r>
              <a:rPr lang="zh-TW" altLang="en-US" dirty="0" smtClean="0"/>
              <a:t>加入 待出貨清單</a:t>
            </a:r>
            <a:endParaRPr lang="en-US" altLang="zh-TW" dirty="0" smtClean="0"/>
          </a:p>
          <a:p>
            <a:pPr lvl="1"/>
            <a:r>
              <a:rPr lang="zh-TW" altLang="en-US" dirty="0" smtClean="0"/>
              <a:t>設備轉移</a:t>
            </a:r>
            <a:r>
              <a:rPr lang="en-US" altLang="zh-TW" dirty="0" smtClean="0"/>
              <a:t>(</a:t>
            </a:r>
            <a:r>
              <a:rPr lang="zh-TW" altLang="en-US" dirty="0" smtClean="0"/>
              <a:t>整合</a:t>
            </a:r>
            <a:r>
              <a:rPr lang="en-US" altLang="zh-TW" dirty="0" smtClean="0"/>
              <a:t>)</a:t>
            </a:r>
            <a:endParaRPr lang="zh-TW" altLang="en-US" dirty="0" smtClean="0"/>
          </a:p>
          <a:p>
            <a:endParaRPr lang="en-US" altLang="zh-TW" dirty="0" smtClean="0">
              <a:solidFill>
                <a:srgbClr val="92D050"/>
              </a:solidFill>
            </a:endParaRPr>
          </a:p>
          <a:p>
            <a:pPr lvl="1"/>
            <a:endParaRPr lang="en-US" altLang="zh-TW" dirty="0" smtClean="0">
              <a:solidFill>
                <a:srgbClr val="92D050"/>
              </a:solidFill>
            </a:endParaRPr>
          </a:p>
          <a:p>
            <a:endParaRPr lang="zh-TW" altLang="en-US" dirty="0"/>
          </a:p>
        </p:txBody>
      </p:sp>
    </p:spTree>
    <p:extLst>
      <p:ext uri="{BB962C8B-B14F-4D97-AF65-F5344CB8AC3E}">
        <p14:creationId xmlns:p14="http://schemas.microsoft.com/office/powerpoint/2010/main" val="40959010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2"/>
          <a:stretch>
            <a:fillRect/>
          </a:stretch>
        </p:blipFill>
        <p:spPr>
          <a:xfrm>
            <a:off x="296032" y="1305875"/>
            <a:ext cx="6294376" cy="722736"/>
          </a:xfrm>
          <a:prstGeom prst="rect">
            <a:avLst/>
          </a:prstGeom>
        </p:spPr>
      </p:pic>
      <p:cxnSp>
        <p:nvCxnSpPr>
          <p:cNvPr id="9" name="直線單箭頭接點 8"/>
          <p:cNvCxnSpPr/>
          <p:nvPr/>
        </p:nvCxnSpPr>
        <p:spPr>
          <a:xfrm>
            <a:off x="6590408" y="1709928"/>
            <a:ext cx="23364" cy="51206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標題 1"/>
          <p:cNvSpPr>
            <a:spLocks noGrp="1"/>
          </p:cNvSpPr>
          <p:nvPr>
            <p:ph type="title"/>
          </p:nvPr>
        </p:nvSpPr>
        <p:spPr>
          <a:xfrm>
            <a:off x="947928" y="274290"/>
            <a:ext cx="10515600" cy="1325563"/>
          </a:xfrm>
        </p:spPr>
        <p:txBody>
          <a:bodyPr/>
          <a:lstStyle/>
          <a:p>
            <a:r>
              <a:rPr lang="en-US" altLang="zh-TW" dirty="0" smtClean="0"/>
              <a:t>ACI</a:t>
            </a:r>
            <a:r>
              <a:rPr lang="zh-TW" altLang="en-US" dirty="0" smtClean="0"/>
              <a:t> </a:t>
            </a:r>
            <a:r>
              <a:rPr lang="en-US" altLang="zh-TW" dirty="0" smtClean="0"/>
              <a:t>–</a:t>
            </a:r>
            <a:r>
              <a:rPr lang="zh-TW" altLang="en-US" dirty="0" smtClean="0"/>
              <a:t> 個別紙箱管理</a:t>
            </a:r>
            <a:endParaRPr lang="zh-TW" altLang="en-US" dirty="0"/>
          </a:p>
        </p:txBody>
      </p:sp>
      <p:pic>
        <p:nvPicPr>
          <p:cNvPr id="3" name="圖片 2"/>
          <p:cNvPicPr>
            <a:picLocks noChangeAspect="1"/>
          </p:cNvPicPr>
          <p:nvPr/>
        </p:nvPicPr>
        <p:blipFill>
          <a:blip r:embed="rId3"/>
          <a:stretch>
            <a:fillRect/>
          </a:stretch>
        </p:blipFill>
        <p:spPr>
          <a:xfrm>
            <a:off x="2537677" y="2292447"/>
            <a:ext cx="7811590" cy="4105848"/>
          </a:xfrm>
          <a:prstGeom prst="rect">
            <a:avLst/>
          </a:prstGeom>
        </p:spPr>
      </p:pic>
    </p:spTree>
    <p:extLst>
      <p:ext uri="{BB962C8B-B14F-4D97-AF65-F5344CB8AC3E}">
        <p14:creationId xmlns:p14="http://schemas.microsoft.com/office/powerpoint/2010/main" val="24196150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ACI</a:t>
            </a:r>
            <a:r>
              <a:rPr lang="zh-TW" altLang="en-US" dirty="0" smtClean="0"/>
              <a:t>設備轉移</a:t>
            </a:r>
            <a:r>
              <a:rPr lang="en-US" altLang="zh-TW" dirty="0" smtClean="0"/>
              <a:t>–</a:t>
            </a:r>
            <a:r>
              <a:rPr lang="zh-TW" altLang="en-US" dirty="0" smtClean="0"/>
              <a:t> 個別紙箱</a:t>
            </a:r>
            <a:endParaRPr lang="zh-TW" altLang="en-US" dirty="0"/>
          </a:p>
        </p:txBody>
      </p:sp>
      <p:sp>
        <p:nvSpPr>
          <p:cNvPr id="3" name="內容版面配置區 2"/>
          <p:cNvSpPr>
            <a:spLocks noGrp="1"/>
          </p:cNvSpPr>
          <p:nvPr>
            <p:ph idx="1"/>
          </p:nvPr>
        </p:nvSpPr>
        <p:spPr/>
        <p:txBody>
          <a:bodyPr/>
          <a:lstStyle/>
          <a:p>
            <a:r>
              <a:rPr lang="zh-TW" altLang="en-US" dirty="0" smtClean="0"/>
              <a:t>點擊</a:t>
            </a:r>
            <a:r>
              <a:rPr lang="en-US" altLang="zh-TW" dirty="0" smtClean="0"/>
              <a:t>”</a:t>
            </a:r>
            <a:r>
              <a:rPr lang="zh-TW" altLang="en-US" dirty="0" smtClean="0"/>
              <a:t>設備轉移</a:t>
            </a:r>
            <a:r>
              <a:rPr lang="en-US" altLang="zh-TW" dirty="0" smtClean="0"/>
              <a:t>”</a:t>
            </a:r>
            <a:r>
              <a:rPr lang="zh-TW" altLang="en-US" dirty="0" smtClean="0"/>
              <a:t>按鈕後 </a:t>
            </a:r>
            <a:r>
              <a:rPr lang="en-US" altLang="zh-TW" dirty="0" smtClean="0"/>
              <a:t>, </a:t>
            </a:r>
            <a:r>
              <a:rPr lang="zh-TW" altLang="en-US" dirty="0" smtClean="0"/>
              <a:t>會跳出可以選擇轉移的棧板 </a:t>
            </a:r>
            <a:r>
              <a:rPr lang="en-US" altLang="zh-TW" dirty="0" smtClean="0"/>
              <a:t>(</a:t>
            </a:r>
            <a:r>
              <a:rPr lang="zh-TW" altLang="en-US" dirty="0" smtClean="0"/>
              <a:t>單選</a:t>
            </a:r>
            <a:r>
              <a:rPr lang="en-US" altLang="zh-TW" dirty="0" smtClean="0"/>
              <a:t>)</a:t>
            </a:r>
          </a:p>
          <a:p>
            <a:pPr marL="228600" lvl="1">
              <a:spcBef>
                <a:spcPts val="1000"/>
              </a:spcBef>
            </a:pPr>
            <a:r>
              <a:rPr lang="zh-TW" altLang="en-US" dirty="0" smtClean="0"/>
              <a:t>使用條碼機掃描棧板條碼</a:t>
            </a:r>
            <a:r>
              <a:rPr lang="en-US" altLang="zh-TW" dirty="0" smtClean="0"/>
              <a:t>, </a:t>
            </a:r>
            <a:r>
              <a:rPr lang="zh-TW" altLang="en-US" dirty="0" smtClean="0"/>
              <a:t>可快速找到要進行操作的棧板 或 手動點選 </a:t>
            </a:r>
            <a:endParaRPr lang="en-US" altLang="zh-TW" dirty="0" smtClean="0"/>
          </a:p>
          <a:p>
            <a:r>
              <a:rPr lang="zh-TW" altLang="en-US" dirty="0" smtClean="0"/>
              <a:t>完成送出後即進行</a:t>
            </a:r>
            <a:endParaRPr lang="en-US" altLang="zh-TW" dirty="0" smtClean="0"/>
          </a:p>
          <a:p>
            <a:pPr lvl="1"/>
            <a:r>
              <a:rPr lang="zh-TW" altLang="en-US" dirty="0" smtClean="0"/>
              <a:t>該棧板內選擇的紙箱內容轉移至選擇的棧板中</a:t>
            </a:r>
            <a:endParaRPr lang="en-US" altLang="zh-TW" dirty="0" smtClean="0"/>
          </a:p>
          <a:p>
            <a:endParaRPr lang="zh-TW" altLang="en-US" dirty="0"/>
          </a:p>
        </p:txBody>
      </p:sp>
    </p:spTree>
    <p:extLst>
      <p:ext uri="{BB962C8B-B14F-4D97-AF65-F5344CB8AC3E}">
        <p14:creationId xmlns:p14="http://schemas.microsoft.com/office/powerpoint/2010/main" val="39943797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ACI</a:t>
            </a:r>
            <a:r>
              <a:rPr lang="zh-TW" altLang="en-US" dirty="0" smtClean="0"/>
              <a:t>設備轉移</a:t>
            </a:r>
            <a:r>
              <a:rPr lang="en-US" altLang="zh-TW" dirty="0" smtClean="0"/>
              <a:t>–</a:t>
            </a:r>
            <a:r>
              <a:rPr lang="zh-TW" altLang="en-US" dirty="0" smtClean="0"/>
              <a:t> 個別紙箱</a:t>
            </a:r>
            <a:endParaRPr lang="zh-TW" altLang="en-US" dirty="0"/>
          </a:p>
        </p:txBody>
      </p:sp>
      <p:pic>
        <p:nvPicPr>
          <p:cNvPr id="4" name="內容版面配置區 3"/>
          <p:cNvPicPr>
            <a:picLocks noGrp="1" noChangeAspect="1"/>
          </p:cNvPicPr>
          <p:nvPr>
            <p:ph idx="1"/>
          </p:nvPr>
        </p:nvPicPr>
        <p:blipFill>
          <a:blip r:embed="rId2"/>
          <a:stretch>
            <a:fillRect/>
          </a:stretch>
        </p:blipFill>
        <p:spPr>
          <a:xfrm>
            <a:off x="134580" y="2526728"/>
            <a:ext cx="3956283" cy="2810383"/>
          </a:xfrm>
          <a:prstGeom prst="rect">
            <a:avLst/>
          </a:prstGeom>
        </p:spPr>
      </p:pic>
      <p:pic>
        <p:nvPicPr>
          <p:cNvPr id="5" name="圖片 4"/>
          <p:cNvPicPr>
            <a:picLocks noChangeAspect="1"/>
          </p:cNvPicPr>
          <p:nvPr/>
        </p:nvPicPr>
        <p:blipFill>
          <a:blip r:embed="rId3"/>
          <a:stretch>
            <a:fillRect/>
          </a:stretch>
        </p:blipFill>
        <p:spPr>
          <a:xfrm>
            <a:off x="4770170" y="1887666"/>
            <a:ext cx="7369370" cy="1779078"/>
          </a:xfrm>
          <a:prstGeom prst="rect">
            <a:avLst/>
          </a:prstGeom>
        </p:spPr>
      </p:pic>
      <p:pic>
        <p:nvPicPr>
          <p:cNvPr id="6" name="圖片 5"/>
          <p:cNvPicPr>
            <a:picLocks noChangeAspect="1"/>
          </p:cNvPicPr>
          <p:nvPr/>
        </p:nvPicPr>
        <p:blipFill>
          <a:blip r:embed="rId4"/>
          <a:stretch>
            <a:fillRect/>
          </a:stretch>
        </p:blipFill>
        <p:spPr>
          <a:xfrm>
            <a:off x="4876206" y="4874228"/>
            <a:ext cx="7093290" cy="1699355"/>
          </a:xfrm>
          <a:prstGeom prst="rect">
            <a:avLst/>
          </a:prstGeom>
        </p:spPr>
      </p:pic>
      <p:cxnSp>
        <p:nvCxnSpPr>
          <p:cNvPr id="8" name="直線單箭頭接點 7"/>
          <p:cNvCxnSpPr/>
          <p:nvPr/>
        </p:nvCxnSpPr>
        <p:spPr>
          <a:xfrm flipH="1">
            <a:off x="4090863" y="2358675"/>
            <a:ext cx="647303" cy="7319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p:cNvCxnSpPr/>
          <p:nvPr/>
        </p:nvCxnSpPr>
        <p:spPr>
          <a:xfrm>
            <a:off x="4090863" y="4242816"/>
            <a:ext cx="1176081" cy="63141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839190" y="1874282"/>
            <a:ext cx="7231330" cy="17647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4876206" y="5001768"/>
            <a:ext cx="7157298" cy="1655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0983036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ACI</a:t>
            </a:r>
            <a:r>
              <a:rPr lang="zh-TW" altLang="en-US" dirty="0"/>
              <a:t> </a:t>
            </a:r>
            <a:r>
              <a:rPr lang="zh-TW" altLang="en-US" dirty="0" smtClean="0"/>
              <a:t>加入待出貨清單 </a:t>
            </a:r>
            <a:r>
              <a:rPr lang="en-US" altLang="zh-TW" dirty="0"/>
              <a:t>–</a:t>
            </a:r>
            <a:r>
              <a:rPr lang="zh-TW" altLang="en-US" dirty="0"/>
              <a:t> </a:t>
            </a:r>
            <a:r>
              <a:rPr lang="zh-TW" altLang="en-US" dirty="0" smtClean="0"/>
              <a:t>整個棧板</a:t>
            </a:r>
            <a:endParaRPr lang="zh-TW" altLang="en-US" dirty="0"/>
          </a:p>
        </p:txBody>
      </p:sp>
      <p:sp>
        <p:nvSpPr>
          <p:cNvPr id="3" name="內容版面配置區 2"/>
          <p:cNvSpPr>
            <a:spLocks noGrp="1"/>
          </p:cNvSpPr>
          <p:nvPr>
            <p:ph idx="1"/>
          </p:nvPr>
        </p:nvSpPr>
        <p:spPr/>
        <p:txBody>
          <a:bodyPr/>
          <a:lstStyle/>
          <a:p>
            <a:r>
              <a:rPr lang="zh-TW" altLang="en-US" dirty="0" smtClean="0"/>
              <a:t>於棧板管理頁面勾選任一個棧板即可將整個棧板資料加入待出貨清單中</a:t>
            </a:r>
            <a:endParaRPr lang="en-US" altLang="zh-TW" dirty="0" smtClean="0"/>
          </a:p>
          <a:p>
            <a:endParaRPr lang="zh-TW" altLang="en-US" dirty="0"/>
          </a:p>
        </p:txBody>
      </p:sp>
      <p:pic>
        <p:nvPicPr>
          <p:cNvPr id="4" name="圖片 3"/>
          <p:cNvPicPr>
            <a:picLocks noChangeAspect="1"/>
          </p:cNvPicPr>
          <p:nvPr/>
        </p:nvPicPr>
        <p:blipFill>
          <a:blip r:embed="rId2"/>
          <a:stretch>
            <a:fillRect/>
          </a:stretch>
        </p:blipFill>
        <p:spPr>
          <a:xfrm>
            <a:off x="5376671" y="2582178"/>
            <a:ext cx="6360285" cy="4275822"/>
          </a:xfrm>
          <a:prstGeom prst="rect">
            <a:avLst/>
          </a:prstGeom>
        </p:spPr>
      </p:pic>
    </p:spTree>
    <p:extLst>
      <p:ext uri="{BB962C8B-B14F-4D97-AF65-F5344CB8AC3E}">
        <p14:creationId xmlns:p14="http://schemas.microsoft.com/office/powerpoint/2010/main" val="35887479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ACI</a:t>
            </a:r>
            <a:r>
              <a:rPr lang="zh-TW" altLang="en-US" dirty="0"/>
              <a:t> 加入待出貨清單 </a:t>
            </a:r>
            <a:r>
              <a:rPr lang="en-US" altLang="zh-TW" dirty="0"/>
              <a:t>–</a:t>
            </a:r>
            <a:r>
              <a:rPr lang="zh-TW" altLang="en-US" dirty="0"/>
              <a:t> </a:t>
            </a:r>
            <a:r>
              <a:rPr lang="zh-TW" altLang="en-US" dirty="0" smtClean="0"/>
              <a:t>個別紙箱</a:t>
            </a:r>
            <a:endParaRPr lang="zh-TW" altLang="en-US" dirty="0"/>
          </a:p>
        </p:txBody>
      </p:sp>
      <p:sp>
        <p:nvSpPr>
          <p:cNvPr id="3" name="內容版面配置區 2"/>
          <p:cNvSpPr>
            <a:spLocks noGrp="1"/>
          </p:cNvSpPr>
          <p:nvPr>
            <p:ph idx="1"/>
          </p:nvPr>
        </p:nvSpPr>
        <p:spPr/>
        <p:txBody>
          <a:bodyPr/>
          <a:lstStyle/>
          <a:p>
            <a:r>
              <a:rPr lang="zh-TW" altLang="en-US" dirty="0" smtClean="0"/>
              <a:t>於某棧板頁面中勾</a:t>
            </a:r>
            <a:r>
              <a:rPr lang="zh-TW" altLang="en-US" dirty="0"/>
              <a:t>選任</a:t>
            </a:r>
            <a:r>
              <a:rPr lang="zh-TW" altLang="en-US" dirty="0" smtClean="0"/>
              <a:t>一個</a:t>
            </a:r>
            <a:r>
              <a:rPr lang="zh-TW" altLang="en-US" dirty="0"/>
              <a:t>紙箱</a:t>
            </a:r>
            <a:r>
              <a:rPr lang="zh-TW" altLang="en-US" dirty="0" smtClean="0"/>
              <a:t>即可將該紙箱資料</a:t>
            </a:r>
            <a:r>
              <a:rPr lang="zh-TW" altLang="en-US" dirty="0"/>
              <a:t>加入待出貨清單中</a:t>
            </a:r>
            <a:endParaRPr lang="en-US" altLang="zh-TW" dirty="0"/>
          </a:p>
        </p:txBody>
      </p:sp>
      <p:pic>
        <p:nvPicPr>
          <p:cNvPr id="4" name="圖片 3"/>
          <p:cNvPicPr>
            <a:picLocks noChangeAspect="1"/>
          </p:cNvPicPr>
          <p:nvPr/>
        </p:nvPicPr>
        <p:blipFill>
          <a:blip r:embed="rId2"/>
          <a:stretch>
            <a:fillRect/>
          </a:stretch>
        </p:blipFill>
        <p:spPr>
          <a:xfrm>
            <a:off x="4986803" y="2463303"/>
            <a:ext cx="6653509" cy="4262973"/>
          </a:xfrm>
          <a:prstGeom prst="rect">
            <a:avLst/>
          </a:prstGeom>
        </p:spPr>
      </p:pic>
    </p:spTree>
    <p:extLst>
      <p:ext uri="{BB962C8B-B14F-4D97-AF65-F5344CB8AC3E}">
        <p14:creationId xmlns:p14="http://schemas.microsoft.com/office/powerpoint/2010/main" val="13201096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ACI</a:t>
            </a:r>
            <a:r>
              <a:rPr lang="zh-TW" altLang="en-US" dirty="0" smtClean="0"/>
              <a:t> 出貨 </a:t>
            </a:r>
            <a:r>
              <a:rPr lang="en-US" altLang="zh-TW" dirty="0" smtClean="0"/>
              <a:t>–</a:t>
            </a:r>
            <a:r>
              <a:rPr lang="zh-TW" altLang="en-US" dirty="0" smtClean="0"/>
              <a:t> </a:t>
            </a:r>
            <a:endParaRPr lang="zh-TW" altLang="en-US" dirty="0"/>
          </a:p>
        </p:txBody>
      </p:sp>
      <p:sp>
        <p:nvSpPr>
          <p:cNvPr id="3" name="內容版面配置區 2"/>
          <p:cNvSpPr>
            <a:spLocks noGrp="1"/>
          </p:cNvSpPr>
          <p:nvPr>
            <p:ph idx="1"/>
          </p:nvPr>
        </p:nvSpPr>
        <p:spPr/>
        <p:txBody>
          <a:bodyPr>
            <a:normAutofit fontScale="92500" lnSpcReduction="20000"/>
          </a:bodyPr>
          <a:lstStyle/>
          <a:p>
            <a:r>
              <a:rPr lang="zh-TW" altLang="en-US" dirty="0" smtClean="0"/>
              <a:t>於待出貨清單頁面中勾選要出貨的資料 </a:t>
            </a:r>
            <a:r>
              <a:rPr lang="en-US" altLang="zh-TW" dirty="0" smtClean="0"/>
              <a:t>, </a:t>
            </a:r>
            <a:r>
              <a:rPr lang="zh-TW" altLang="en-US" dirty="0" smtClean="0"/>
              <a:t>點擊</a:t>
            </a:r>
            <a:r>
              <a:rPr lang="en-US" altLang="zh-TW" dirty="0" smtClean="0"/>
              <a:t>”</a:t>
            </a:r>
            <a:r>
              <a:rPr lang="zh-TW" altLang="en-US" dirty="0" smtClean="0"/>
              <a:t>出貨</a:t>
            </a:r>
            <a:r>
              <a:rPr lang="en-US" altLang="zh-TW" dirty="0" smtClean="0"/>
              <a:t>”</a:t>
            </a:r>
            <a:r>
              <a:rPr lang="zh-TW" altLang="en-US" dirty="0" smtClean="0"/>
              <a:t>按鈕後 </a:t>
            </a:r>
            <a:r>
              <a:rPr lang="en-US" altLang="zh-TW" dirty="0" smtClean="0"/>
              <a:t>, </a:t>
            </a:r>
            <a:r>
              <a:rPr lang="zh-TW" altLang="en-US" dirty="0" smtClean="0"/>
              <a:t>會跳出需要輸入的文字框</a:t>
            </a:r>
            <a:endParaRPr lang="en-US" altLang="zh-TW" dirty="0" smtClean="0"/>
          </a:p>
          <a:p>
            <a:pPr lvl="1"/>
            <a:r>
              <a:rPr lang="en-US" altLang="zh-TW" dirty="0" err="1" smtClean="0"/>
              <a:t>ASN_Number</a:t>
            </a:r>
            <a:endParaRPr lang="en-US" altLang="zh-TW" dirty="0" smtClean="0"/>
          </a:p>
          <a:p>
            <a:pPr lvl="1"/>
            <a:r>
              <a:rPr lang="en-US" altLang="zh-TW" dirty="0" err="1" smtClean="0"/>
              <a:t>Purchase_order_number</a:t>
            </a:r>
            <a:endParaRPr lang="en-US" altLang="zh-TW" dirty="0" smtClean="0"/>
          </a:p>
          <a:p>
            <a:pPr lvl="1"/>
            <a:r>
              <a:rPr lang="en-US" altLang="zh-TW" dirty="0" smtClean="0"/>
              <a:t>Received date</a:t>
            </a:r>
          </a:p>
          <a:p>
            <a:pPr lvl="1"/>
            <a:r>
              <a:rPr lang="en-US" altLang="zh-TW" dirty="0" err="1" smtClean="0"/>
              <a:t>Shipping_date</a:t>
            </a:r>
            <a:endParaRPr lang="en-US" altLang="zh-TW" dirty="0" smtClean="0"/>
          </a:p>
          <a:p>
            <a:pPr lvl="1"/>
            <a:r>
              <a:rPr lang="en-US" altLang="zh-TW" dirty="0" err="1" smtClean="0"/>
              <a:t>Shipping_company_contractor</a:t>
            </a:r>
            <a:endParaRPr lang="en-US" altLang="zh-TW" dirty="0" smtClean="0"/>
          </a:p>
          <a:p>
            <a:pPr lvl="1"/>
            <a:r>
              <a:rPr lang="en-US" altLang="zh-TW" dirty="0" smtClean="0"/>
              <a:t>Tracking number</a:t>
            </a:r>
          </a:p>
          <a:p>
            <a:pPr lvl="1"/>
            <a:r>
              <a:rPr lang="zh-TW" altLang="en-US" dirty="0" smtClean="0"/>
              <a:t>客戶名稱</a:t>
            </a:r>
            <a:endParaRPr lang="en-US" altLang="zh-TW" dirty="0" smtClean="0"/>
          </a:p>
          <a:p>
            <a:r>
              <a:rPr lang="zh-TW" altLang="en-US" dirty="0" smtClean="0"/>
              <a:t>輸入完成送出後即進行</a:t>
            </a:r>
            <a:endParaRPr lang="en-US" altLang="zh-TW" dirty="0" smtClean="0"/>
          </a:p>
          <a:p>
            <a:pPr lvl="1"/>
            <a:r>
              <a:rPr lang="zh-TW" altLang="en-US" dirty="0" smtClean="0"/>
              <a:t>下載</a:t>
            </a:r>
            <a:r>
              <a:rPr lang="en-US" altLang="zh-TW" dirty="0" smtClean="0"/>
              <a:t>excel</a:t>
            </a:r>
            <a:r>
              <a:rPr lang="zh-TW" altLang="en-US" dirty="0" smtClean="0"/>
              <a:t>檔 </a:t>
            </a:r>
            <a:r>
              <a:rPr lang="en-US" altLang="zh-TW" dirty="0" smtClean="0"/>
              <a:t>, </a:t>
            </a:r>
            <a:r>
              <a:rPr lang="zh-TW" altLang="en-US" dirty="0" smtClean="0"/>
              <a:t>內容為選擇的所有紙箱內容 </a:t>
            </a:r>
            <a:r>
              <a:rPr lang="en-US" altLang="zh-TW" dirty="0" smtClean="0"/>
              <a:t>, excel</a:t>
            </a:r>
            <a:r>
              <a:rPr lang="zh-TW" altLang="en-US" dirty="0" smtClean="0"/>
              <a:t>內的對應欄位會全部填上上面填入的資料</a:t>
            </a:r>
            <a:endParaRPr lang="en-US" altLang="zh-TW" dirty="0" smtClean="0"/>
          </a:p>
          <a:p>
            <a:pPr lvl="1"/>
            <a:r>
              <a:rPr lang="zh-TW" altLang="en-US" dirty="0" smtClean="0"/>
              <a:t>該棧板內的選擇的紙箱移出該棧板</a:t>
            </a:r>
            <a:endParaRPr lang="en-US" altLang="zh-TW" dirty="0" smtClean="0"/>
          </a:p>
          <a:p>
            <a:pPr lvl="1"/>
            <a:r>
              <a:rPr lang="zh-TW" altLang="en-US" dirty="0" smtClean="0"/>
              <a:t>選擇的紙箱內容加入到 </a:t>
            </a:r>
            <a:r>
              <a:rPr lang="en-US" altLang="zh-TW" dirty="0" smtClean="0"/>
              <a:t>“ACI</a:t>
            </a:r>
            <a:r>
              <a:rPr lang="zh-TW" altLang="en-US" dirty="0" smtClean="0"/>
              <a:t> </a:t>
            </a:r>
            <a:r>
              <a:rPr lang="en-US" altLang="zh-TW" dirty="0" smtClean="0"/>
              <a:t>-</a:t>
            </a:r>
            <a:r>
              <a:rPr lang="zh-TW" altLang="en-US" dirty="0" smtClean="0"/>
              <a:t> 已出貨清單</a:t>
            </a:r>
            <a:r>
              <a:rPr lang="en-US" altLang="zh-TW" dirty="0" smtClean="0"/>
              <a:t>”</a:t>
            </a:r>
            <a:r>
              <a:rPr lang="zh-TW" altLang="en-US" dirty="0" smtClean="0"/>
              <a:t> 供查詢用</a:t>
            </a:r>
            <a:endParaRPr lang="en-US" altLang="zh-TW" dirty="0" smtClean="0"/>
          </a:p>
          <a:p>
            <a:endParaRPr lang="zh-TW" altLang="en-US" dirty="0"/>
          </a:p>
        </p:txBody>
      </p:sp>
    </p:spTree>
    <p:extLst>
      <p:ext uri="{BB962C8B-B14F-4D97-AF65-F5344CB8AC3E}">
        <p14:creationId xmlns:p14="http://schemas.microsoft.com/office/powerpoint/2010/main" val="116891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ACI</a:t>
            </a:r>
            <a:r>
              <a:rPr lang="zh-TW" altLang="en-US" dirty="0"/>
              <a:t> 出貨 </a:t>
            </a:r>
            <a:r>
              <a:rPr lang="en-US" altLang="zh-TW" dirty="0"/>
              <a:t>–</a:t>
            </a:r>
            <a:r>
              <a:rPr lang="zh-TW" altLang="en-US" dirty="0"/>
              <a:t> </a:t>
            </a:r>
          </a:p>
        </p:txBody>
      </p:sp>
      <p:pic>
        <p:nvPicPr>
          <p:cNvPr id="4" name="內容版面配置區 3"/>
          <p:cNvPicPr>
            <a:picLocks noGrp="1" noChangeAspect="1"/>
          </p:cNvPicPr>
          <p:nvPr>
            <p:ph idx="1"/>
          </p:nvPr>
        </p:nvPicPr>
        <p:blipFill>
          <a:blip r:embed="rId2"/>
          <a:stretch>
            <a:fillRect/>
          </a:stretch>
        </p:blipFill>
        <p:spPr>
          <a:xfrm>
            <a:off x="180149" y="1393183"/>
            <a:ext cx="5915851" cy="2381582"/>
          </a:xfrm>
          <a:prstGeom prst="rect">
            <a:avLst/>
          </a:prstGeom>
        </p:spPr>
      </p:pic>
      <p:pic>
        <p:nvPicPr>
          <p:cNvPr id="5" name="圖片 4"/>
          <p:cNvPicPr>
            <a:picLocks noChangeAspect="1"/>
          </p:cNvPicPr>
          <p:nvPr/>
        </p:nvPicPr>
        <p:blipFill>
          <a:blip r:embed="rId3"/>
          <a:stretch>
            <a:fillRect/>
          </a:stretch>
        </p:blipFill>
        <p:spPr>
          <a:xfrm>
            <a:off x="6565392" y="1393183"/>
            <a:ext cx="5091531" cy="5423412"/>
          </a:xfrm>
          <a:prstGeom prst="rect">
            <a:avLst/>
          </a:prstGeom>
        </p:spPr>
      </p:pic>
      <p:cxnSp>
        <p:nvCxnSpPr>
          <p:cNvPr id="7" name="直線單箭頭接點 6"/>
          <p:cNvCxnSpPr/>
          <p:nvPr/>
        </p:nvCxnSpPr>
        <p:spPr>
          <a:xfrm>
            <a:off x="1453896" y="1690688"/>
            <a:ext cx="4828032" cy="3484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13069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已出貨清單</a:t>
            </a:r>
            <a:endParaRPr lang="zh-TW" altLang="en-US" dirty="0"/>
          </a:p>
        </p:txBody>
      </p:sp>
      <p:sp>
        <p:nvSpPr>
          <p:cNvPr id="3" name="內容版面配置區 2"/>
          <p:cNvSpPr>
            <a:spLocks noGrp="1"/>
          </p:cNvSpPr>
          <p:nvPr>
            <p:ph idx="1"/>
          </p:nvPr>
        </p:nvSpPr>
        <p:spPr/>
        <p:txBody>
          <a:bodyPr/>
          <a:lstStyle/>
          <a:p>
            <a:r>
              <a:rPr lang="zh-TW" altLang="en-US" dirty="0" smtClean="0"/>
              <a:t>表列已出貨的明細</a:t>
            </a:r>
            <a:endParaRPr lang="en-US" altLang="zh-TW" dirty="0" smtClean="0"/>
          </a:p>
          <a:p>
            <a:r>
              <a:rPr lang="zh-TW" altLang="en-US" dirty="0" smtClean="0"/>
              <a:t>可用依照出貨時間日期做查詢</a:t>
            </a:r>
            <a:endParaRPr lang="zh-TW" altLang="en-US" dirty="0"/>
          </a:p>
        </p:txBody>
      </p:sp>
    </p:spTree>
    <p:extLst>
      <p:ext uri="{BB962C8B-B14F-4D97-AF65-F5344CB8AC3E}">
        <p14:creationId xmlns:p14="http://schemas.microsoft.com/office/powerpoint/2010/main" val="4937621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已出貨清單</a:t>
            </a:r>
          </a:p>
        </p:txBody>
      </p:sp>
      <p:pic>
        <p:nvPicPr>
          <p:cNvPr id="5" name="圖片 4"/>
          <p:cNvPicPr>
            <a:picLocks noChangeAspect="1"/>
          </p:cNvPicPr>
          <p:nvPr/>
        </p:nvPicPr>
        <p:blipFill>
          <a:blip r:embed="rId2"/>
          <a:stretch>
            <a:fillRect/>
          </a:stretch>
        </p:blipFill>
        <p:spPr>
          <a:xfrm>
            <a:off x="24413" y="1882477"/>
            <a:ext cx="6071587" cy="2965029"/>
          </a:xfrm>
          <a:prstGeom prst="rect">
            <a:avLst/>
          </a:prstGeom>
        </p:spPr>
      </p:pic>
      <p:pic>
        <p:nvPicPr>
          <p:cNvPr id="6" name="圖片 5"/>
          <p:cNvPicPr>
            <a:picLocks noChangeAspect="1"/>
          </p:cNvPicPr>
          <p:nvPr/>
        </p:nvPicPr>
        <p:blipFill>
          <a:blip r:embed="rId3"/>
          <a:stretch>
            <a:fillRect/>
          </a:stretch>
        </p:blipFill>
        <p:spPr>
          <a:xfrm>
            <a:off x="4370703" y="3867911"/>
            <a:ext cx="7710951" cy="2901777"/>
          </a:xfrm>
          <a:prstGeom prst="rect">
            <a:avLst/>
          </a:prstGeom>
        </p:spPr>
      </p:pic>
      <p:sp>
        <p:nvSpPr>
          <p:cNvPr id="9" name="矩形 8"/>
          <p:cNvSpPr/>
          <p:nvPr/>
        </p:nvSpPr>
        <p:spPr>
          <a:xfrm>
            <a:off x="24413" y="2807208"/>
            <a:ext cx="167611" cy="64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1850342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p:cNvPicPr>
            <a:picLocks noChangeAspect="1"/>
          </p:cNvPicPr>
          <p:nvPr/>
        </p:nvPicPr>
        <p:blipFill>
          <a:blip r:embed="rId2"/>
          <a:stretch>
            <a:fillRect/>
          </a:stretch>
        </p:blipFill>
        <p:spPr>
          <a:xfrm>
            <a:off x="290055" y="1179576"/>
            <a:ext cx="5551050" cy="5605272"/>
          </a:xfrm>
          <a:prstGeom prst="rect">
            <a:avLst/>
          </a:prstGeom>
        </p:spPr>
      </p:pic>
      <p:sp>
        <p:nvSpPr>
          <p:cNvPr id="8" name="矩形 7"/>
          <p:cNvSpPr/>
          <p:nvPr/>
        </p:nvSpPr>
        <p:spPr>
          <a:xfrm>
            <a:off x="274320" y="3520440"/>
            <a:ext cx="1014984" cy="3474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1" name="圖片 10"/>
          <p:cNvPicPr>
            <a:picLocks noChangeAspect="1"/>
          </p:cNvPicPr>
          <p:nvPr/>
        </p:nvPicPr>
        <p:blipFill>
          <a:blip r:embed="rId3"/>
          <a:stretch>
            <a:fillRect/>
          </a:stretch>
        </p:blipFill>
        <p:spPr>
          <a:xfrm>
            <a:off x="6066294" y="1179576"/>
            <a:ext cx="6113946" cy="6055017"/>
          </a:xfrm>
          <a:prstGeom prst="rect">
            <a:avLst/>
          </a:prstGeom>
        </p:spPr>
      </p:pic>
      <p:sp>
        <p:nvSpPr>
          <p:cNvPr id="13" name="矩形 12"/>
          <p:cNvSpPr/>
          <p:nvPr/>
        </p:nvSpPr>
        <p:spPr>
          <a:xfrm>
            <a:off x="5916168" y="3255264"/>
            <a:ext cx="1106424" cy="3383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標題 1"/>
          <p:cNvSpPr>
            <a:spLocks noGrp="1"/>
          </p:cNvSpPr>
          <p:nvPr>
            <p:ph type="title"/>
          </p:nvPr>
        </p:nvSpPr>
        <p:spPr>
          <a:xfrm>
            <a:off x="808494" y="96488"/>
            <a:ext cx="10515600" cy="1325563"/>
          </a:xfrm>
        </p:spPr>
        <p:txBody>
          <a:bodyPr/>
          <a:lstStyle/>
          <a:p>
            <a:r>
              <a:rPr lang="zh-TW" altLang="en-US" dirty="0" smtClean="0"/>
              <a:t>創建帳號</a:t>
            </a:r>
            <a:endParaRPr lang="zh-TW" altLang="en-US" dirty="0"/>
          </a:p>
        </p:txBody>
      </p:sp>
    </p:spTree>
    <p:extLst>
      <p:ext uri="{BB962C8B-B14F-4D97-AF65-F5344CB8AC3E}">
        <p14:creationId xmlns:p14="http://schemas.microsoft.com/office/powerpoint/2010/main" val="11177611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ACI-</a:t>
            </a:r>
            <a:r>
              <a:rPr lang="zh-TW" altLang="en-US" dirty="0"/>
              <a:t>測試收貨</a:t>
            </a:r>
          </a:p>
        </p:txBody>
      </p:sp>
      <p:sp>
        <p:nvSpPr>
          <p:cNvPr id="3" name="內容版面配置區 2"/>
          <p:cNvSpPr>
            <a:spLocks noGrp="1"/>
          </p:cNvSpPr>
          <p:nvPr>
            <p:ph idx="1"/>
          </p:nvPr>
        </p:nvSpPr>
        <p:spPr/>
        <p:txBody>
          <a:bodyPr/>
          <a:lstStyle/>
          <a:p>
            <a:r>
              <a:rPr lang="zh-TW" altLang="en-US" dirty="0" smtClean="0"/>
              <a:t>隨機產生與達運出貨相同的測試資料</a:t>
            </a:r>
            <a:r>
              <a:rPr lang="zh-TW" altLang="en-US" dirty="0"/>
              <a:t> </a:t>
            </a:r>
            <a:r>
              <a:rPr lang="en-US" altLang="zh-TW" dirty="0" smtClean="0"/>
              <a:t>, </a:t>
            </a:r>
            <a:r>
              <a:rPr lang="zh-TW" altLang="en-US" dirty="0" smtClean="0"/>
              <a:t>棧板資料 提供測試</a:t>
            </a:r>
            <a:endParaRPr lang="en-US" altLang="zh-TW" dirty="0" smtClean="0"/>
          </a:p>
          <a:p>
            <a:pPr marL="0" indent="0">
              <a:buNone/>
            </a:pPr>
            <a:endParaRPr lang="zh-TW" altLang="en-US" dirty="0"/>
          </a:p>
        </p:txBody>
      </p:sp>
    </p:spTree>
    <p:extLst>
      <p:ext uri="{BB962C8B-B14F-4D97-AF65-F5344CB8AC3E}">
        <p14:creationId xmlns:p14="http://schemas.microsoft.com/office/powerpoint/2010/main" val="18677503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ACI-</a:t>
            </a:r>
            <a:r>
              <a:rPr lang="zh-TW" altLang="en-US" dirty="0"/>
              <a:t>測試收貨</a:t>
            </a:r>
          </a:p>
        </p:txBody>
      </p:sp>
      <p:pic>
        <p:nvPicPr>
          <p:cNvPr id="6" name="圖片 5"/>
          <p:cNvPicPr>
            <a:picLocks noChangeAspect="1"/>
          </p:cNvPicPr>
          <p:nvPr/>
        </p:nvPicPr>
        <p:blipFill>
          <a:blip r:embed="rId2"/>
          <a:stretch>
            <a:fillRect/>
          </a:stretch>
        </p:blipFill>
        <p:spPr>
          <a:xfrm>
            <a:off x="0" y="1545336"/>
            <a:ext cx="3866572" cy="3093257"/>
          </a:xfrm>
          <a:prstGeom prst="rect">
            <a:avLst/>
          </a:prstGeom>
        </p:spPr>
      </p:pic>
      <p:pic>
        <p:nvPicPr>
          <p:cNvPr id="7" name="圖片 6"/>
          <p:cNvPicPr>
            <a:picLocks noChangeAspect="1"/>
          </p:cNvPicPr>
          <p:nvPr/>
        </p:nvPicPr>
        <p:blipFill>
          <a:blip r:embed="rId3"/>
          <a:stretch>
            <a:fillRect/>
          </a:stretch>
        </p:blipFill>
        <p:spPr>
          <a:xfrm>
            <a:off x="4166278" y="1027906"/>
            <a:ext cx="3990375" cy="5604129"/>
          </a:xfrm>
          <a:prstGeom prst="rect">
            <a:avLst/>
          </a:prstGeom>
        </p:spPr>
      </p:pic>
      <p:cxnSp>
        <p:nvCxnSpPr>
          <p:cNvPr id="10" name="直線單箭頭接點 9"/>
          <p:cNvCxnSpPr/>
          <p:nvPr/>
        </p:nvCxnSpPr>
        <p:spPr>
          <a:xfrm>
            <a:off x="2831092" y="3008376"/>
            <a:ext cx="1298448" cy="914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12" name="圖片 11"/>
          <p:cNvPicPr>
            <a:picLocks noChangeAspect="1"/>
          </p:cNvPicPr>
          <p:nvPr/>
        </p:nvPicPr>
        <p:blipFill>
          <a:blip r:embed="rId4"/>
          <a:stretch>
            <a:fillRect/>
          </a:stretch>
        </p:blipFill>
        <p:spPr>
          <a:xfrm>
            <a:off x="8424080" y="1082770"/>
            <a:ext cx="3229426" cy="1629002"/>
          </a:xfrm>
          <a:prstGeom prst="rect">
            <a:avLst/>
          </a:prstGeom>
        </p:spPr>
      </p:pic>
      <p:cxnSp>
        <p:nvCxnSpPr>
          <p:cNvPr id="14" name="直線單箭頭接點 13"/>
          <p:cNvCxnSpPr>
            <a:endCxn id="12" idx="1"/>
          </p:cNvCxnSpPr>
          <p:nvPr/>
        </p:nvCxnSpPr>
        <p:spPr>
          <a:xfrm flipV="1">
            <a:off x="7836408" y="1897271"/>
            <a:ext cx="587672" cy="8697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15" name="圖片 14"/>
          <p:cNvPicPr>
            <a:picLocks noChangeAspect="1"/>
          </p:cNvPicPr>
          <p:nvPr/>
        </p:nvPicPr>
        <p:blipFill>
          <a:blip r:embed="rId5"/>
          <a:stretch>
            <a:fillRect/>
          </a:stretch>
        </p:blipFill>
        <p:spPr>
          <a:xfrm>
            <a:off x="8424080" y="3429417"/>
            <a:ext cx="4020705" cy="1218395"/>
          </a:xfrm>
          <a:prstGeom prst="rect">
            <a:avLst/>
          </a:prstGeom>
        </p:spPr>
      </p:pic>
    </p:spTree>
    <p:extLst>
      <p:ext uri="{BB962C8B-B14F-4D97-AF65-F5344CB8AC3E}">
        <p14:creationId xmlns:p14="http://schemas.microsoft.com/office/powerpoint/2010/main" val="1055717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達運 </a:t>
            </a:r>
            <a:r>
              <a:rPr lang="en-US" altLang="zh-TW" dirty="0" smtClean="0"/>
              <a:t>, ACI</a:t>
            </a:r>
            <a:r>
              <a:rPr lang="zh-TW" altLang="en-US" dirty="0" smtClean="0"/>
              <a:t>料號設定</a:t>
            </a:r>
            <a:r>
              <a:rPr lang="en-US" altLang="zh-TW" dirty="0" smtClean="0"/>
              <a:t/>
            </a:r>
            <a:br>
              <a:rPr lang="en-US" altLang="zh-TW" dirty="0" smtClean="0"/>
            </a:br>
            <a:endParaRPr lang="zh-TW" altLang="en-US" dirty="0"/>
          </a:p>
        </p:txBody>
      </p:sp>
      <p:sp>
        <p:nvSpPr>
          <p:cNvPr id="3" name="內容版面配置區 2"/>
          <p:cNvSpPr>
            <a:spLocks noGrp="1"/>
          </p:cNvSpPr>
          <p:nvPr>
            <p:ph idx="1"/>
          </p:nvPr>
        </p:nvSpPr>
        <p:spPr/>
        <p:txBody>
          <a:bodyPr/>
          <a:lstStyle/>
          <a:p>
            <a:r>
              <a:rPr lang="zh-TW" altLang="en-US" dirty="0" smtClean="0"/>
              <a:t>建立達運料號和</a:t>
            </a:r>
            <a:r>
              <a:rPr lang="en-US" altLang="zh-TW" dirty="0" smtClean="0"/>
              <a:t>ACI</a:t>
            </a:r>
            <a:r>
              <a:rPr lang="zh-TW" altLang="en-US" dirty="0" smtClean="0"/>
              <a:t>之間的關聯</a:t>
            </a:r>
            <a:endParaRPr lang="en-US" altLang="zh-TW" dirty="0" smtClean="0"/>
          </a:p>
          <a:p>
            <a:r>
              <a:rPr lang="zh-TW" altLang="en-US" dirty="0" smtClean="0"/>
              <a:t>左側 </a:t>
            </a:r>
            <a:r>
              <a:rPr lang="en-US" altLang="zh-TW" dirty="0" smtClean="0"/>
              <a:t>“</a:t>
            </a:r>
            <a:r>
              <a:rPr lang="zh-TW" altLang="en-US" dirty="0" smtClean="0"/>
              <a:t>輸入設定</a:t>
            </a:r>
            <a:r>
              <a:rPr lang="en-US" altLang="zh-TW" dirty="0" smtClean="0"/>
              <a:t>”</a:t>
            </a:r>
            <a:r>
              <a:rPr lang="zh-TW" altLang="en-US" dirty="0" smtClean="0"/>
              <a:t>選單</a:t>
            </a:r>
            <a:endParaRPr lang="en-US" altLang="zh-TW" dirty="0" smtClean="0"/>
          </a:p>
          <a:p>
            <a:pPr lvl="1"/>
            <a:r>
              <a:rPr lang="zh-TW" altLang="en-US" dirty="0" smtClean="0"/>
              <a:t>新增料號</a:t>
            </a:r>
            <a:endParaRPr lang="en-US" altLang="zh-TW" dirty="0" smtClean="0"/>
          </a:p>
          <a:p>
            <a:pPr lvl="1"/>
            <a:r>
              <a:rPr lang="zh-TW" altLang="en-US" dirty="0" smtClean="0"/>
              <a:t>編輯料號</a:t>
            </a:r>
            <a:endParaRPr lang="en-US" altLang="zh-TW" dirty="0" smtClean="0"/>
          </a:p>
          <a:p>
            <a:pPr lvl="1"/>
            <a:r>
              <a:rPr lang="zh-TW" altLang="en-US" dirty="0"/>
              <a:t>刪除</a:t>
            </a:r>
          </a:p>
        </p:txBody>
      </p:sp>
    </p:spTree>
    <p:extLst>
      <p:ext uri="{BB962C8B-B14F-4D97-AF65-F5344CB8AC3E}">
        <p14:creationId xmlns:p14="http://schemas.microsoft.com/office/powerpoint/2010/main" val="31878866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內容版面配置區 5"/>
          <p:cNvPicPr>
            <a:picLocks noGrp="1" noChangeAspect="1"/>
          </p:cNvPicPr>
          <p:nvPr>
            <p:ph idx="1"/>
          </p:nvPr>
        </p:nvPicPr>
        <p:blipFill>
          <a:blip r:embed="rId2"/>
          <a:stretch>
            <a:fillRect/>
          </a:stretch>
        </p:blipFill>
        <p:spPr>
          <a:xfrm>
            <a:off x="838200" y="1930283"/>
            <a:ext cx="10515600" cy="4142022"/>
          </a:xfrm>
          <a:prstGeom prst="rect">
            <a:avLst/>
          </a:prstGeom>
        </p:spPr>
      </p:pic>
      <p:sp>
        <p:nvSpPr>
          <p:cNvPr id="8" name="標題 1"/>
          <p:cNvSpPr>
            <a:spLocks noGrp="1"/>
          </p:cNvSpPr>
          <p:nvPr>
            <p:ph type="title"/>
          </p:nvPr>
        </p:nvSpPr>
        <p:spPr/>
        <p:txBody>
          <a:bodyPr/>
          <a:lstStyle/>
          <a:p>
            <a:r>
              <a:rPr lang="zh-TW" altLang="en-US" dirty="0" smtClean="0"/>
              <a:t>達運 </a:t>
            </a:r>
            <a:r>
              <a:rPr lang="en-US" altLang="zh-TW" dirty="0" smtClean="0"/>
              <a:t>, ACI</a:t>
            </a:r>
            <a:r>
              <a:rPr lang="zh-TW" altLang="en-US" dirty="0" smtClean="0"/>
              <a:t>料號設定</a:t>
            </a:r>
            <a:r>
              <a:rPr lang="en-US" altLang="zh-TW" dirty="0" smtClean="0"/>
              <a:t/>
            </a:r>
            <a:br>
              <a:rPr lang="en-US" altLang="zh-TW" dirty="0" smtClean="0"/>
            </a:br>
            <a:endParaRPr lang="zh-TW" altLang="en-US" dirty="0"/>
          </a:p>
        </p:txBody>
      </p:sp>
    </p:spTree>
    <p:extLst>
      <p:ext uri="{BB962C8B-B14F-4D97-AF65-F5344CB8AC3E}">
        <p14:creationId xmlns:p14="http://schemas.microsoft.com/office/powerpoint/2010/main" val="5425171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達運 </a:t>
            </a:r>
            <a:r>
              <a:rPr lang="en-US" altLang="zh-TW" dirty="0" smtClean="0"/>
              <a:t>, ACI</a:t>
            </a:r>
            <a:r>
              <a:rPr lang="zh-TW" altLang="en-US" dirty="0" smtClean="0"/>
              <a:t>料號設定</a:t>
            </a:r>
            <a:r>
              <a:rPr lang="en-US" altLang="zh-TW" dirty="0" smtClean="0"/>
              <a:t/>
            </a:r>
            <a:br>
              <a:rPr lang="en-US" altLang="zh-TW" dirty="0" smtClean="0"/>
            </a:br>
            <a:endParaRPr lang="zh-TW" altLang="en-US" dirty="0"/>
          </a:p>
        </p:txBody>
      </p:sp>
      <p:pic>
        <p:nvPicPr>
          <p:cNvPr id="4" name="內容版面配置區 3"/>
          <p:cNvPicPr>
            <a:picLocks noGrp="1" noChangeAspect="1"/>
          </p:cNvPicPr>
          <p:nvPr>
            <p:ph idx="1"/>
          </p:nvPr>
        </p:nvPicPr>
        <p:blipFill>
          <a:blip r:embed="rId2"/>
          <a:stretch>
            <a:fillRect/>
          </a:stretch>
        </p:blipFill>
        <p:spPr>
          <a:xfrm>
            <a:off x="838200" y="1843913"/>
            <a:ext cx="4574234" cy="4351338"/>
          </a:xfrm>
          <a:prstGeom prst="rect">
            <a:avLst/>
          </a:prstGeom>
        </p:spPr>
      </p:pic>
      <p:pic>
        <p:nvPicPr>
          <p:cNvPr id="5" name="圖片 4"/>
          <p:cNvPicPr>
            <a:picLocks noChangeAspect="1"/>
          </p:cNvPicPr>
          <p:nvPr/>
        </p:nvPicPr>
        <p:blipFill>
          <a:blip r:embed="rId3"/>
          <a:stretch>
            <a:fillRect/>
          </a:stretch>
        </p:blipFill>
        <p:spPr>
          <a:xfrm>
            <a:off x="6173552" y="1843913"/>
            <a:ext cx="4599702" cy="4351338"/>
          </a:xfrm>
          <a:prstGeom prst="rect">
            <a:avLst/>
          </a:prstGeom>
        </p:spPr>
      </p:pic>
    </p:spTree>
    <p:extLst>
      <p:ext uri="{BB962C8B-B14F-4D97-AF65-F5344CB8AC3E}">
        <p14:creationId xmlns:p14="http://schemas.microsoft.com/office/powerpoint/2010/main" val="33650610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ACI – </a:t>
            </a:r>
            <a:r>
              <a:rPr lang="zh-TW" altLang="en-US" dirty="0" smtClean="0"/>
              <a:t>客戶設定</a:t>
            </a:r>
            <a:endParaRPr lang="zh-TW" altLang="en-US" dirty="0"/>
          </a:p>
        </p:txBody>
      </p:sp>
      <p:sp>
        <p:nvSpPr>
          <p:cNvPr id="3" name="內容版面配置區 2"/>
          <p:cNvSpPr>
            <a:spLocks noGrp="1"/>
          </p:cNvSpPr>
          <p:nvPr>
            <p:ph idx="1"/>
          </p:nvPr>
        </p:nvSpPr>
        <p:spPr/>
        <p:txBody>
          <a:bodyPr/>
          <a:lstStyle/>
          <a:p>
            <a:r>
              <a:rPr lang="zh-TW" altLang="en-US" dirty="0" smtClean="0"/>
              <a:t>新增客戶</a:t>
            </a:r>
            <a:endParaRPr lang="en-US" altLang="zh-TW" dirty="0" smtClean="0"/>
          </a:p>
          <a:p>
            <a:r>
              <a:rPr lang="zh-TW" altLang="en-US" dirty="0" smtClean="0"/>
              <a:t>編輯</a:t>
            </a:r>
            <a:endParaRPr lang="en-US" altLang="zh-TW" dirty="0" smtClean="0"/>
          </a:p>
          <a:p>
            <a:r>
              <a:rPr lang="zh-TW" altLang="en-US" dirty="0"/>
              <a:t>刪除</a:t>
            </a:r>
          </a:p>
        </p:txBody>
      </p:sp>
    </p:spTree>
    <p:extLst>
      <p:ext uri="{BB962C8B-B14F-4D97-AF65-F5344CB8AC3E}">
        <p14:creationId xmlns:p14="http://schemas.microsoft.com/office/powerpoint/2010/main" val="11385568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ACI – </a:t>
            </a:r>
            <a:r>
              <a:rPr lang="zh-TW" altLang="en-US" dirty="0" smtClean="0"/>
              <a:t>客戶設定</a:t>
            </a:r>
            <a:endParaRPr lang="zh-TW" altLang="en-US" dirty="0"/>
          </a:p>
        </p:txBody>
      </p:sp>
      <p:pic>
        <p:nvPicPr>
          <p:cNvPr id="5" name="圖片 4"/>
          <p:cNvPicPr>
            <a:picLocks noChangeAspect="1"/>
          </p:cNvPicPr>
          <p:nvPr/>
        </p:nvPicPr>
        <p:blipFill>
          <a:blip r:embed="rId2"/>
          <a:stretch>
            <a:fillRect/>
          </a:stretch>
        </p:blipFill>
        <p:spPr>
          <a:xfrm>
            <a:off x="434405" y="1690688"/>
            <a:ext cx="11821603" cy="4348864"/>
          </a:xfrm>
          <a:prstGeom prst="rect">
            <a:avLst/>
          </a:prstGeom>
        </p:spPr>
      </p:pic>
    </p:spTree>
    <p:extLst>
      <p:ext uri="{BB962C8B-B14F-4D97-AF65-F5344CB8AC3E}">
        <p14:creationId xmlns:p14="http://schemas.microsoft.com/office/powerpoint/2010/main" val="33010729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新增</a:t>
            </a:r>
            <a:r>
              <a:rPr lang="en-US" altLang="zh-TW" dirty="0" smtClean="0"/>
              <a:t>&amp;</a:t>
            </a:r>
            <a:r>
              <a:rPr lang="zh-TW" altLang="en-US" dirty="0" smtClean="0"/>
              <a:t>編輯 客戶</a:t>
            </a:r>
            <a:endParaRPr lang="zh-TW" altLang="en-US" dirty="0"/>
          </a:p>
        </p:txBody>
      </p:sp>
      <p:pic>
        <p:nvPicPr>
          <p:cNvPr id="5" name="圖片 4"/>
          <p:cNvPicPr>
            <a:picLocks noChangeAspect="1"/>
          </p:cNvPicPr>
          <p:nvPr/>
        </p:nvPicPr>
        <p:blipFill>
          <a:blip r:embed="rId2"/>
          <a:stretch>
            <a:fillRect/>
          </a:stretch>
        </p:blipFill>
        <p:spPr>
          <a:xfrm>
            <a:off x="-301752" y="1316608"/>
            <a:ext cx="6545377" cy="3355976"/>
          </a:xfrm>
          <a:prstGeom prst="rect">
            <a:avLst/>
          </a:prstGeom>
        </p:spPr>
      </p:pic>
      <p:pic>
        <p:nvPicPr>
          <p:cNvPr id="8" name="圖片 7"/>
          <p:cNvPicPr>
            <a:picLocks noChangeAspect="1"/>
          </p:cNvPicPr>
          <p:nvPr/>
        </p:nvPicPr>
        <p:blipFill>
          <a:blip r:embed="rId3"/>
          <a:stretch>
            <a:fillRect/>
          </a:stretch>
        </p:blipFill>
        <p:spPr>
          <a:xfrm>
            <a:off x="6134867" y="3092105"/>
            <a:ext cx="6343677" cy="3765895"/>
          </a:xfrm>
          <a:prstGeom prst="rect">
            <a:avLst/>
          </a:prstGeom>
        </p:spPr>
      </p:pic>
    </p:spTree>
    <p:extLst>
      <p:ext uri="{BB962C8B-B14F-4D97-AF65-F5344CB8AC3E}">
        <p14:creationId xmlns:p14="http://schemas.microsoft.com/office/powerpoint/2010/main" val="35284281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491</TotalTime>
  <Words>885</Words>
  <Application>Microsoft Office PowerPoint</Application>
  <PresentationFormat>寬螢幕</PresentationFormat>
  <Paragraphs>113</Paragraphs>
  <Slides>31</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31</vt:i4>
      </vt:variant>
    </vt:vector>
  </HeadingPairs>
  <TitlesOfParts>
    <vt:vector size="36" baseType="lpstr">
      <vt:lpstr>新細明體</vt:lpstr>
      <vt:lpstr>Arial</vt:lpstr>
      <vt:lpstr>Calibri</vt:lpstr>
      <vt:lpstr>Calibri Light</vt:lpstr>
      <vt:lpstr>Office 佈景主題</vt:lpstr>
      <vt:lpstr>ACI庫存管理操作流程</vt:lpstr>
      <vt:lpstr>創建帳號</vt:lpstr>
      <vt:lpstr>創建帳號</vt:lpstr>
      <vt:lpstr>達運 , ACI料號設定 </vt:lpstr>
      <vt:lpstr>達運 , ACI料號設定 </vt:lpstr>
      <vt:lpstr>達運 , ACI料號設定 </vt:lpstr>
      <vt:lpstr>ACI – 客戶設定</vt:lpstr>
      <vt:lpstr>ACI – 客戶設定</vt:lpstr>
      <vt:lpstr>新增&amp;編輯 客戶</vt:lpstr>
      <vt:lpstr>達運 – 出貨</vt:lpstr>
      <vt:lpstr>達運 – 出貨</vt:lpstr>
      <vt:lpstr>達運 – 出貨</vt:lpstr>
      <vt:lpstr>ACI – 入庫</vt:lpstr>
      <vt:lpstr>ACI – 入庫</vt:lpstr>
      <vt:lpstr>ACI – 入庫</vt:lpstr>
      <vt:lpstr>ACI – 棧板管理頁面</vt:lpstr>
      <vt:lpstr>ACI – 棧板管理頁面</vt:lpstr>
      <vt:lpstr>ACI設備轉移 - 整個棧板</vt:lpstr>
      <vt:lpstr>ACI設備轉移 - 整個棧板</vt:lpstr>
      <vt:lpstr>ACI – 個別紙箱管理</vt:lpstr>
      <vt:lpstr>ACI – 個別紙箱管理</vt:lpstr>
      <vt:lpstr>ACI設備轉移– 個別紙箱</vt:lpstr>
      <vt:lpstr>ACI設備轉移– 個別紙箱</vt:lpstr>
      <vt:lpstr>ACI 加入待出貨清單 – 整個棧板</vt:lpstr>
      <vt:lpstr>ACI 加入待出貨清單 – 個別紙箱</vt:lpstr>
      <vt:lpstr>ACI 出貨 – </vt:lpstr>
      <vt:lpstr>ACI 出貨 – </vt:lpstr>
      <vt:lpstr>已出貨清單</vt:lpstr>
      <vt:lpstr>已出貨清單</vt:lpstr>
      <vt:lpstr>ACI-測試收貨</vt:lpstr>
      <vt:lpstr>ACI-測試收貨</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IoT-洪琦岩</dc:creator>
  <cp:lastModifiedBy>IoT-洪琦岩</cp:lastModifiedBy>
  <cp:revision>30</cp:revision>
  <dcterms:created xsi:type="dcterms:W3CDTF">2025-03-31T01:58:10Z</dcterms:created>
  <dcterms:modified xsi:type="dcterms:W3CDTF">2025-04-17T09:31:37Z</dcterms:modified>
</cp:coreProperties>
</file>