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75" r:id="rId5"/>
    <p:sldId id="628" r:id="rId6"/>
    <p:sldId id="2076136611" r:id="rId7"/>
    <p:sldId id="269" r:id="rId8"/>
    <p:sldId id="293" r:id="rId9"/>
    <p:sldId id="292" r:id="rId10"/>
  </p:sldIdLst>
  <p:sldSz cx="9144000" cy="5143500" type="screen16x9"/>
  <p:notesSz cx="6858000" cy="9144000"/>
  <p:defaultTextStyle>
    <a:defPPr>
      <a:defRPr lang="en-US"/>
    </a:defPPr>
    <a:lvl1pPr marL="0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342853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514279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685706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857132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028559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199985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1371411" algn="l" defTabSz="171426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illanger" initials="MW" lastIdx="8" clrIdx="0">
    <p:extLst>
      <p:ext uri="{19B8F6BF-5375-455C-9EA6-DF929625EA0E}">
        <p15:presenceInfo xmlns:p15="http://schemas.microsoft.com/office/powerpoint/2012/main" userId="S::martin.willanger@crayon.com::29290791-43e5-4215-be05-049fc4bb27fe" providerId="AD"/>
      </p:ext>
    </p:extLst>
  </p:cmAuthor>
  <p:cmAuthor id="2" name="Betina Schau-Liberg" initials="BS" lastIdx="2" clrIdx="1">
    <p:extLst>
      <p:ext uri="{19B8F6BF-5375-455C-9EA6-DF929625EA0E}">
        <p15:presenceInfo xmlns:p15="http://schemas.microsoft.com/office/powerpoint/2012/main" userId="S::betina.schau-liberg@crayon.com::5d44239d-0534-42ef-bf6c-5dbd8a134ab6" providerId="AD"/>
      </p:ext>
    </p:extLst>
  </p:cmAuthor>
  <p:cmAuthor id="3" name="Patrick Holm" initials="PH" lastIdx="3" clrIdx="2">
    <p:extLst>
      <p:ext uri="{19B8F6BF-5375-455C-9EA6-DF929625EA0E}">
        <p15:presenceInfo xmlns:p15="http://schemas.microsoft.com/office/powerpoint/2012/main" userId="S::patrick.holm@crayon.com::a4ab898b-334d-4980-b513-1c0ee28d6b64" providerId="AD"/>
      </p:ext>
    </p:extLst>
  </p:cmAuthor>
  <p:cmAuthor id="4" name="Peter Osang" initials="PO" lastIdx="11" clrIdx="3">
    <p:extLst>
      <p:ext uri="{19B8F6BF-5375-455C-9EA6-DF929625EA0E}">
        <p15:presenceInfo xmlns:p15="http://schemas.microsoft.com/office/powerpoint/2012/main" userId="Peter Os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808000"/>
    <a:srgbClr val="FF7C80"/>
    <a:srgbClr val="094E5D"/>
    <a:srgbClr val="800000"/>
    <a:srgbClr val="FF9900"/>
    <a:srgbClr val="C9BFB7"/>
    <a:srgbClr val="E6E4D9"/>
    <a:srgbClr val="FF6A4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83E89-FAC3-DE4E-8154-16F71F6F848A}" type="datetimeFigureOut">
              <a:t>7/26/2021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82394-67E1-6746-A610-9C5C5DD3D716}" type="slidenum"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748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299CD-3469-7241-AD37-C0E01E3A61D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9329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93E4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78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file:////Users/qoo/Library/Containers/com.microsoft.Outlook/Data/Library/Caches/Signatures/signature_1651829157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3DB90B-999F-48DC-BBF7-B18228CEA3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6"/>
            <a:ext cx="3279802" cy="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 (R) dark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26.07.2021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9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 (R) Light">
    <p:bg>
      <p:bgPr>
        <a:solidFill>
          <a:srgbClr val="E6E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26.07.2021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6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 (R) Light 2">
    <p:bg>
      <p:bgPr>
        <a:solidFill>
          <a:srgbClr val="F2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26.07.2021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094E5D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59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24" y="3654304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094E5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224" y="3344885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3129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9184" y="3344885"/>
            <a:ext cx="3862592" cy="1227084"/>
          </a:xfrm>
          <a:prstGeom prst="rect">
            <a:avLst/>
          </a:prstGeom>
        </p:spPr>
        <p:txBody>
          <a:bodyPr lIns="91440" tIns="13680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094E5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3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446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679" y="1740718"/>
            <a:ext cx="3545903" cy="2899149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9223" y="1740973"/>
            <a:ext cx="3545902" cy="2898893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AEB628-9048-44D7-B88A-F308ABAC72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7679" y="139728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26445D3-AD7C-422F-817D-E1B0CAA700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8991" y="139728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2.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8ACF8-CC5E-2340-9A5F-4E6DE474C998}"/>
              </a:ext>
            </a:extLst>
          </p:cNvPr>
          <p:cNvCxnSpPr>
            <a:cxnSpLocks/>
          </p:cNvCxnSpPr>
          <p:nvPr userDrawn="1"/>
        </p:nvCxnSpPr>
        <p:spPr>
          <a:xfrm>
            <a:off x="4571402" y="1467983"/>
            <a:ext cx="0" cy="292235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4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215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679" y="1740973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595EC-0361-49B6-81CA-04FD6F9F6BFF}"/>
              </a:ext>
            </a:extLst>
          </p:cNvPr>
          <p:cNvCxnSpPr>
            <a:cxnSpLocks/>
          </p:cNvCxnSpPr>
          <p:nvPr userDrawn="1"/>
        </p:nvCxnSpPr>
        <p:spPr>
          <a:xfrm>
            <a:off x="4571404" y="1467983"/>
            <a:ext cx="0" cy="292235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AEB628-9048-44D7-B88A-F308ABAC7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79" y="1397281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C0175F-E72E-49A4-8ADB-2C14D8F09A3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7679" y="3372975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E4EF244-21DA-47B2-8F0D-BEEF10E609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79" y="304357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7EE901-C051-4CE5-ABB1-E28A8637919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908991" y="1740973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765E099-EC2C-4736-BCF0-CC11535AC0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8991" y="1397281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CBDDE2C-2C54-450D-8BA1-3C6DC3BB92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908991" y="3372975"/>
            <a:ext cx="3545903" cy="1259750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ACC96FB-9901-410D-9DD5-2E2E794E0C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08991" y="3043572"/>
            <a:ext cx="3546140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05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3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E4EF244-21DA-47B2-8F0D-BEEF10E609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78" y="2662409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4F1AA4-191D-4952-B274-A780EDB74A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05469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ABA2140-291F-484E-A46C-B34C10995B6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6760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577E2EC7-038C-494F-8D0B-691B0805A45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28051" y="1589558"/>
            <a:ext cx="825061" cy="828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D0DEB43-7FB7-4048-895E-21C26525E3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8969" y="2662408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7FCC674-D252-4B15-B916-261003ECB4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10260" y="2662409"/>
            <a:ext cx="2060642" cy="286554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91F145-A3F9-4328-A078-A9D1A27853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678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2FD7CC3-59D3-45DD-AF61-A26D13892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8969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60EAC6D-34A6-4BA8-B83E-6A9AC8CD96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10260" y="3000563"/>
            <a:ext cx="2060642" cy="163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F08BE8-A0C7-44D1-86AA-68A6E4EE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79" y="480990"/>
            <a:ext cx="7767215" cy="47614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33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B401202-623C-4D19-ADFD-4F22985ECE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B401202-623C-4D19-ADFD-4F22985EC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5BC78A7-9288-4624-A947-CA26A99C60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419" y="502800"/>
            <a:ext cx="8329717" cy="49140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869ABA-A236-47BD-838B-98E48BAC12B3}"/>
              </a:ext>
            </a:extLst>
          </p:cNvPr>
          <p:cNvCxnSpPr>
            <a:cxnSpLocks/>
          </p:cNvCxnSpPr>
          <p:nvPr userDrawn="1"/>
        </p:nvCxnSpPr>
        <p:spPr>
          <a:xfrm>
            <a:off x="421030" y="412348"/>
            <a:ext cx="8420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1EC4A5DF">
            <a:extLst>
              <a:ext uri="{FF2B5EF4-FFF2-40B4-BE49-F238E27FC236}">
                <a16:creationId xmlns:a16="http://schemas.microsoft.com/office/drawing/2014/main" id="{1297FDD6-635F-1D48-AD91-B932D85F04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613" y="87458"/>
            <a:ext cx="1266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9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#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3EF2C-80D4-604C-A01C-82D2581B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7"/>
            <a:ext cx="3279802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#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793243"/>
            <a:ext cx="3943350" cy="917665"/>
          </a:xfrm>
        </p:spPr>
        <p:txBody>
          <a:bodyPr lIns="22860" tIns="11430" rIns="22860" bIns="11430" anchor="b"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754094"/>
            <a:ext cx="3943350" cy="847242"/>
          </a:xfrm>
        </p:spPr>
        <p:txBody>
          <a:bodyPr lIns="22860" tIns="11430" rIns="22860" bIns="1143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5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1881" y="216157"/>
            <a:ext cx="1463469" cy="273844"/>
          </a:xfrm>
        </p:spPr>
        <p:txBody>
          <a:bodyPr lIns="0" tIns="11430" rIns="0" bIns="11430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216157"/>
            <a:ext cx="2431705" cy="273844"/>
          </a:xfrm>
        </p:spPr>
        <p:txBody>
          <a:bodyPr lIns="22860" tIns="11430" rIns="22860" bIns="1143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22860" tIns="11430" rIns="22860" bIns="1143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3EF2C-80D4-604C-A01C-82D2581B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25" y="1323507"/>
            <a:ext cx="3279802" cy="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7918776" cy="3240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E5AB5-B854-486D-B12E-0B5DAA7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7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punkt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7918776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2726"/>
            <a:ext cx="3725548" cy="324000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584EC5E-0F4F-4D27-96CF-2C9E04FB2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40987" y="1392726"/>
            <a:ext cx="3725548" cy="3240000"/>
          </a:xfrm>
          <a:prstGeom prst="rect">
            <a:avLst/>
          </a:prstGeom>
        </p:spPr>
        <p:txBody>
          <a:bodyPr lIns="91440" tIns="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C0CDF4-3DF1-4EE2-B9E5-B969E0D2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9" y="628858"/>
            <a:ext cx="7918776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5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punkt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628858"/>
            <a:ext cx="3725548" cy="4761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7AD4-1126-44A2-B8AE-C24508FC0A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333133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1393842"/>
            <a:ext cx="3725548" cy="3238884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1800"/>
              </a:spcBef>
              <a:defRPr/>
            </a:lvl1pPr>
            <a:lvl2pPr>
              <a:spcBef>
                <a:spcPts val="450"/>
              </a:spcBef>
              <a:defRPr/>
            </a:lvl2pPr>
            <a:lvl3pPr>
              <a:spcBef>
                <a:spcPts val="450"/>
              </a:spcBef>
              <a:defRPr/>
            </a:lvl3pPr>
            <a:lvl4pPr>
              <a:spcBef>
                <a:spcPts val="450"/>
              </a:spcBef>
              <a:defRPr/>
            </a:lvl4pPr>
            <a:lvl5pPr>
              <a:spcBef>
                <a:spcPts val="45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8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(H) (Mørk)">
    <p:bg>
      <p:bgPr>
        <a:solidFill>
          <a:srgbClr val="0C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E5E3D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FBBD83-CDD7-49B6-9C05-BE7C6658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759" y="980064"/>
            <a:ext cx="3725548" cy="286554"/>
          </a:xfrm>
        </p:spPr>
        <p:txBody>
          <a:bodyPr anchor="b">
            <a:noAutofit/>
          </a:bodyPr>
          <a:lstStyle>
            <a:lvl1pPr marL="0" indent="0">
              <a:buNone/>
              <a:defRPr sz="105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46338-611B-44C6-86C3-47765A4B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1750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E5E3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38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(H) (Mørk, Logo)">
    <p:bg>
      <p:bgPr>
        <a:solidFill>
          <a:srgbClr val="0C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rgbClr val="E5E3D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rgbClr val="E5E3D9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rgbClr val="E5E3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27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R)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59" y="1338899"/>
            <a:ext cx="3725548" cy="9176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6722F9-92F6-F441-8868-C450CCF37167}" type="datetime1">
              <a:rPr lang="nb-NO" smtClean="0"/>
              <a:pPr/>
              <a:t>26.07.2021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FF9BAF-1AD8-4165-8B0E-327BF2C2C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A9F33-B109-44C3-8A40-ACE6BE7B8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65" y="965147"/>
            <a:ext cx="536447" cy="287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2512964-BD5E-4B21-BBEB-C817317971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759" y="2573525"/>
            <a:ext cx="3725548" cy="205920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7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760" y="623058"/>
            <a:ext cx="7967591" cy="476147"/>
          </a:xfrm>
          <a:prstGeom prst="rect">
            <a:avLst/>
          </a:prstGeom>
        </p:spPr>
        <p:txBody>
          <a:bodyPr vert="horz" lIns="45720" tIns="22860" rIns="45720" bIns="2286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60" y="1393842"/>
            <a:ext cx="7967591" cy="3238883"/>
          </a:xfrm>
          <a:prstGeom prst="rect">
            <a:avLst/>
          </a:prstGeom>
        </p:spPr>
        <p:txBody>
          <a:bodyPr vert="horz" lIns="45720" tIns="22860" rIns="45720" bIns="2286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760" y="4794571"/>
            <a:ext cx="562187" cy="273844"/>
          </a:xfrm>
          <a:prstGeom prst="rect">
            <a:avLst/>
          </a:prstGeom>
        </p:spPr>
        <p:txBody>
          <a:bodyPr vert="horz" lIns="0" tIns="22860" rIns="0" bIns="22860" rtlCol="0" anchor="ctr"/>
          <a:lstStyle>
            <a:lvl1pPr algn="l">
              <a:defRPr sz="638">
                <a:solidFill>
                  <a:srgbClr val="404040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2396" y="4794571"/>
            <a:ext cx="2649604" cy="27384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38">
                <a:solidFill>
                  <a:srgbClr val="404040"/>
                </a:solidFill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947" y="4794571"/>
            <a:ext cx="812449" cy="273844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38">
                <a:solidFill>
                  <a:srgbClr val="404040"/>
                </a:solidFill>
              </a:defRPr>
            </a:lvl1pPr>
          </a:lstStyle>
          <a:p>
            <a:fld id="{6E737AD4-1126-44A2-B8AE-C24508FC0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88" r:id="rId3"/>
    <p:sldLayoutId id="2147483676" r:id="rId4"/>
    <p:sldLayoutId id="2147483675" r:id="rId5"/>
    <p:sldLayoutId id="2147483674" r:id="rId6"/>
    <p:sldLayoutId id="2147483677" r:id="rId7"/>
    <p:sldLayoutId id="2147483678" r:id="rId8"/>
    <p:sldLayoutId id="2147483691" r:id="rId9"/>
    <p:sldLayoutId id="2147483693" r:id="rId10"/>
    <p:sldLayoutId id="2147483694" r:id="rId11"/>
    <p:sldLayoutId id="2147483695" r:id="rId12"/>
    <p:sldLayoutId id="2147483679" r:id="rId13"/>
    <p:sldLayoutId id="2147483664" r:id="rId14"/>
    <p:sldLayoutId id="2147483680" r:id="rId15"/>
    <p:sldLayoutId id="2147483681" r:id="rId16"/>
    <p:sldLayoutId id="2147483667" r:id="rId17"/>
    <p:sldLayoutId id="2147483698" r:id="rId18"/>
  </p:sldLayoutIdLst>
  <p:hf sldNum="0" hdr="0" ftr="0" dt="0"/>
  <p:txStyles>
    <p:titleStyle>
      <a:lvl1pPr algn="l" defTabSz="685628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094E5D"/>
          </a:solidFill>
          <a:latin typeface="+mj-lt"/>
          <a:ea typeface="+mj-ea"/>
          <a:cs typeface="+mj-cs"/>
        </a:defRPr>
      </a:lvl1pPr>
    </p:titleStyle>
    <p:bodyStyle>
      <a:lvl1pPr marL="103940" indent="-103940" algn="l" defTabSz="685628" rtl="0" eaLnBrk="1" latinLnBrk="0" hangingPunct="1">
        <a:lnSpc>
          <a:spcPct val="97000"/>
        </a:lnSpc>
        <a:spcBef>
          <a:spcPts val="1800"/>
        </a:spcBef>
        <a:buFont typeface="Arial" panose="020B0604020202020204" pitchFamily="34" charset="0"/>
        <a:buChar char="•"/>
        <a:defRPr sz="1600" kern="1200">
          <a:solidFill>
            <a:srgbClr val="094E5D"/>
          </a:solidFill>
          <a:latin typeface="+mn-lt"/>
          <a:ea typeface="+mn-ea"/>
          <a:cs typeface="+mn-cs"/>
        </a:defRPr>
      </a:lvl1pPr>
      <a:lvl2pPr marL="25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2pPr>
      <a:lvl3pPr marL="43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3pPr>
      <a:lvl4pPr marL="61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4pPr>
      <a:lvl5pPr marL="792000" indent="-103940" algn="l" defTabSz="685628" rtl="0" eaLnBrk="1" latinLnBrk="0" hangingPunct="1">
        <a:lnSpc>
          <a:spcPct val="97000"/>
        </a:lnSpc>
        <a:spcBef>
          <a:spcPts val="450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094E5D"/>
          </a:solidFill>
          <a:latin typeface="+mn-lt"/>
          <a:ea typeface="+mn-ea"/>
          <a:cs typeface="+mn-cs"/>
        </a:defRPr>
      </a:lvl5pPr>
      <a:lvl6pPr marL="1885478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8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E67B-E16E-1E4B-838A-5EA27752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4709" y="2793243"/>
            <a:ext cx="4890642" cy="917665"/>
          </a:xfrm>
        </p:spPr>
        <p:txBody>
          <a:bodyPr/>
          <a:lstStyle/>
          <a:p>
            <a:r>
              <a:rPr lang="nb-NO" dirty="0"/>
              <a:t>Legacy FNMS Migration to FlexeraOne cloud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32EE2-0E20-7048-AEC3-D9D2BD22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363" y="3754094"/>
            <a:ext cx="3943350" cy="847242"/>
          </a:xfrm>
        </p:spPr>
        <p:txBody>
          <a:bodyPr/>
          <a:lstStyle/>
          <a:p>
            <a:r>
              <a:rPr lang="nb-NO" dirty="0"/>
              <a:t>Trevor Holmes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7086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1F00-A60D-4A86-8D59-B7E52CBE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79" y="259106"/>
            <a:ext cx="7767215" cy="476147"/>
          </a:xfrm>
        </p:spPr>
        <p:txBody>
          <a:bodyPr/>
          <a:lstStyle/>
          <a:p>
            <a:r>
              <a:rPr lang="en-US" sz="2400" dirty="0">
                <a:solidFill>
                  <a:srgbClr val="FF6A4C"/>
                </a:solidFill>
              </a:rPr>
              <a:t>Legacy FNMS to </a:t>
            </a:r>
            <a:r>
              <a:rPr lang="en-US" sz="2400" dirty="0" err="1">
                <a:solidFill>
                  <a:srgbClr val="FF6A4C"/>
                </a:solidFill>
              </a:rPr>
              <a:t>FlexeraOne</a:t>
            </a:r>
            <a:r>
              <a:rPr lang="en-US" sz="2400" dirty="0">
                <a:solidFill>
                  <a:srgbClr val="FF6A4C"/>
                </a:solidFill>
              </a:rPr>
              <a:t> Migration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27620C3-C56F-4599-AA0A-82B182B1FF6F}"/>
              </a:ext>
            </a:extLst>
          </p:cNvPr>
          <p:cNvSpPr txBox="1">
            <a:spLocks/>
          </p:cNvSpPr>
          <p:nvPr/>
        </p:nvSpPr>
        <p:spPr>
          <a:xfrm>
            <a:off x="5754811" y="1182682"/>
            <a:ext cx="2550987" cy="7340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Geneva"/>
                <a:cs typeface="Geneva"/>
              </a:rPr>
              <a:t>1. Extract Key FNMS Data Records: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solidFill>
                  <a:schemeClr val="accent2">
                    <a:lumMod val="90000"/>
                    <a:lumOff val="10000"/>
                  </a:schemeClr>
                </a:solidFill>
                <a:ea typeface="Geneva"/>
                <a:cs typeface="Geneva"/>
              </a:rPr>
              <a:t>Use custom scripts and reports to extract all key FNMS records to spreadsheet files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BA32BE4-5BBB-4122-AFB4-A18CCE55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4894" y="80443"/>
            <a:ext cx="476147" cy="47614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2DC965B-61FF-40D4-9CCD-A1682417E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0627" y="1235457"/>
            <a:ext cx="476147" cy="476147"/>
          </a:xfrm>
          <a:prstGeom prst="rect">
            <a:avLst/>
          </a:prstGeom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484CC3A-6800-42C6-9467-ACAC79121F57}"/>
              </a:ext>
            </a:extLst>
          </p:cNvPr>
          <p:cNvSpPr txBox="1">
            <a:spLocks/>
          </p:cNvSpPr>
          <p:nvPr/>
        </p:nvSpPr>
        <p:spPr>
          <a:xfrm>
            <a:off x="5786618" y="2774092"/>
            <a:ext cx="2849437" cy="8679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D7071E"/>
              </a:buClr>
              <a:buNone/>
              <a:defRPr/>
            </a:pPr>
            <a:r>
              <a:rPr lang="en-AU" sz="1200" b="1" dirty="0">
                <a:solidFill>
                  <a:srgbClr val="073B45"/>
                </a:solidFill>
              </a:rPr>
              <a:t>3. Reprocess and Relink</a:t>
            </a:r>
            <a:br>
              <a:rPr lang="en-AU" sz="1200" b="1" dirty="0">
                <a:solidFill>
                  <a:srgbClr val="073B45"/>
                </a:solidFill>
              </a:rPr>
            </a:br>
            <a:r>
              <a:rPr lang="en-AU" sz="1100" dirty="0">
                <a:solidFill>
                  <a:srgbClr val="073B45"/>
                </a:solidFill>
              </a:rPr>
              <a:t>Consultants reprocess imported records, rebuilding any missed data links while checking for consistency with the legacy FNMS data state</a:t>
            </a:r>
            <a:endParaRPr lang="en-AU" sz="1200" dirty="0">
              <a:solidFill>
                <a:srgbClr val="073B45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38DB21C-55DC-4A17-BF6A-9CC6D4847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6982" y="2805776"/>
            <a:ext cx="476147" cy="476147"/>
          </a:xfrm>
          <a:prstGeom prst="rect">
            <a:avLst/>
          </a:prstGeom>
        </p:spPr>
      </p:pic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AF4E27A-5F10-484C-AD99-E22F4A734C04}"/>
              </a:ext>
            </a:extLst>
          </p:cNvPr>
          <p:cNvSpPr txBox="1">
            <a:spLocks/>
          </p:cNvSpPr>
          <p:nvPr/>
        </p:nvSpPr>
        <p:spPr>
          <a:xfrm>
            <a:off x="5786618" y="1916634"/>
            <a:ext cx="2550987" cy="7340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D7071E"/>
              </a:buClr>
              <a:buNone/>
              <a:defRPr/>
            </a:pPr>
            <a:r>
              <a:rPr lang="en-US" sz="1200" b="1" dirty="0">
                <a:solidFill>
                  <a:srgbClr val="073B45"/>
                </a:solidFill>
              </a:rPr>
              <a:t>2. </a:t>
            </a:r>
            <a:r>
              <a:rPr lang="en-US" sz="1200" b="1" dirty="0" err="1">
                <a:solidFill>
                  <a:srgbClr val="073B45"/>
                </a:solidFill>
              </a:rPr>
              <a:t>FlexeraOne</a:t>
            </a:r>
            <a:r>
              <a:rPr lang="en-US" sz="1200" b="1" dirty="0">
                <a:solidFill>
                  <a:srgbClr val="073B45"/>
                </a:solidFill>
              </a:rPr>
              <a:t> Data Imports:</a:t>
            </a:r>
          </a:p>
          <a:p>
            <a:pPr marL="0" indent="0">
              <a:spcBef>
                <a:spcPts val="0"/>
              </a:spcBef>
              <a:buClr>
                <a:srgbClr val="D7071E"/>
              </a:buClr>
              <a:buNone/>
              <a:defRPr/>
            </a:pPr>
            <a:r>
              <a:rPr lang="en-US" sz="1100" dirty="0">
                <a:solidFill>
                  <a:srgbClr val="073B45"/>
                </a:solidFill>
              </a:rPr>
              <a:t>Use custom Business Adapters to reimport FNMS extracted data into </a:t>
            </a:r>
            <a:r>
              <a:rPr lang="en-US" sz="1100" dirty="0" err="1">
                <a:solidFill>
                  <a:srgbClr val="073B45"/>
                </a:solidFill>
              </a:rPr>
              <a:t>FlexeraOne</a:t>
            </a:r>
            <a:endParaRPr lang="en-AU" sz="1100" dirty="0">
              <a:solidFill>
                <a:srgbClr val="073B45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0A468C4-3601-488F-953C-E893986560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6982" y="1969409"/>
            <a:ext cx="476147" cy="47614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A51138B-E22F-4175-B936-86869935BC82}"/>
              </a:ext>
            </a:extLst>
          </p:cNvPr>
          <p:cNvSpPr txBox="1">
            <a:spLocks/>
          </p:cNvSpPr>
          <p:nvPr/>
        </p:nvSpPr>
        <p:spPr>
          <a:xfrm>
            <a:off x="640185" y="1172461"/>
            <a:ext cx="3507864" cy="155016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buNone/>
            </a:pPr>
            <a:r>
              <a:rPr lang="en-US" sz="1600" dirty="0">
                <a:solidFill>
                  <a:srgbClr val="04242D"/>
                </a:solidFill>
              </a:rPr>
              <a:t>Our consultants provided professional services to migrate all the key FNMS data to a </a:t>
            </a:r>
            <a:r>
              <a:rPr lang="en-US" sz="1600" dirty="0" err="1">
                <a:solidFill>
                  <a:srgbClr val="04242D"/>
                </a:solidFill>
              </a:rPr>
              <a:t>FlexeraOne</a:t>
            </a:r>
            <a:r>
              <a:rPr lang="en-US" sz="1600" dirty="0">
                <a:solidFill>
                  <a:srgbClr val="04242D"/>
                </a:solidFill>
              </a:rPr>
              <a:t> hosted environment.</a:t>
            </a:r>
          </a:p>
          <a:p>
            <a:pPr marL="0" indent="0" algn="r" fontAlgn="base">
              <a:buNone/>
            </a:pPr>
            <a:r>
              <a:rPr lang="en-US" sz="1600" dirty="0">
                <a:solidFill>
                  <a:srgbClr val="04242D"/>
                </a:solidFill>
              </a:rPr>
              <a:t>This migration is performed in a simple 3-step procedure.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33E5C4-8846-4578-A0A7-3E73D0425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0" y="2587505"/>
            <a:ext cx="2249716" cy="2555995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9FA455-19DF-4FAB-98EF-7C2B4BCE6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283" y="4753457"/>
            <a:ext cx="723900" cy="2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1151683-B0B7-4BB4-97F1-BF80690CBE1B}"/>
              </a:ext>
            </a:extLst>
          </p:cNvPr>
          <p:cNvSpPr txBox="1">
            <a:spLocks/>
          </p:cNvSpPr>
          <p:nvPr/>
        </p:nvSpPr>
        <p:spPr bwMode="gray">
          <a:xfrm>
            <a:off x="142796" y="-94575"/>
            <a:ext cx="8749475" cy="491495"/>
          </a:xfrm>
          <a:prstGeom prst="rect">
            <a:avLst/>
          </a:prstGeom>
          <a:noFill/>
          <a:ln>
            <a:noFill/>
          </a:ln>
        </p:spPr>
        <p:txBody>
          <a:bodyPr vert="horz" lIns="68526" tIns="0" rIns="68526" bIns="0" rtlCol="0" anchor="b" anchorCtr="0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32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+mn-lt"/>
                <a:ea typeface="MS PGothic" charset="0"/>
                <a:cs typeface="+mj-cs"/>
              </a:rPr>
              <a:t>Legacy FNMS Data Extracts and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+mn-lt"/>
                <a:ea typeface="MS PGothic" charset="0"/>
                <a:cs typeface="+mj-cs"/>
              </a:rPr>
              <a:t>FlexeraOne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3E40"/>
                </a:solidFill>
                <a:effectLst/>
                <a:uLnTx/>
                <a:uFillTx/>
                <a:latin typeface="+mn-lt"/>
                <a:ea typeface="MS PGothic" charset="0"/>
                <a:cs typeface="+mj-cs"/>
              </a:rPr>
              <a:t> Imports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0DDB4CB-4101-4C44-A60A-955AC2E61E76}"/>
              </a:ext>
            </a:extLst>
          </p:cNvPr>
          <p:cNvCxnSpPr>
            <a:cxnSpLocks/>
          </p:cNvCxnSpPr>
          <p:nvPr/>
        </p:nvCxnSpPr>
        <p:spPr>
          <a:xfrm flipH="1" flipV="1">
            <a:off x="2941231" y="2512908"/>
            <a:ext cx="2795854" cy="2637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D7FD82-A558-4F72-BFD8-B2674AF09648}"/>
              </a:ext>
            </a:extLst>
          </p:cNvPr>
          <p:cNvCxnSpPr>
            <a:cxnSpLocks/>
          </p:cNvCxnSpPr>
          <p:nvPr/>
        </p:nvCxnSpPr>
        <p:spPr>
          <a:xfrm>
            <a:off x="3651283" y="1998002"/>
            <a:ext cx="147028" cy="137026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3D8914-A081-4EE9-A84A-9982D4EFFCB8}"/>
              </a:ext>
            </a:extLst>
          </p:cNvPr>
          <p:cNvCxnSpPr>
            <a:cxnSpLocks/>
          </p:cNvCxnSpPr>
          <p:nvPr/>
        </p:nvCxnSpPr>
        <p:spPr>
          <a:xfrm flipV="1">
            <a:off x="3639984" y="2848213"/>
            <a:ext cx="153100" cy="156813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712012-528D-48E3-8D3E-6BB1420AB3CA}"/>
              </a:ext>
            </a:extLst>
          </p:cNvPr>
          <p:cNvCxnSpPr>
            <a:cxnSpLocks/>
          </p:cNvCxnSpPr>
          <p:nvPr/>
        </p:nvCxnSpPr>
        <p:spPr>
          <a:xfrm flipV="1">
            <a:off x="4392693" y="2013495"/>
            <a:ext cx="172753" cy="179337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9930A015-667E-4AE8-9930-B61B2C976233}"/>
              </a:ext>
            </a:extLst>
          </p:cNvPr>
          <p:cNvSpPr>
            <a:spLocks noChangeAspect="1"/>
          </p:cNvSpPr>
          <p:nvPr/>
        </p:nvSpPr>
        <p:spPr>
          <a:xfrm>
            <a:off x="2919639" y="1237281"/>
            <a:ext cx="1028403" cy="1066832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Purchase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160166F3-FCBA-4320-AF5A-7E8501708C14}"/>
              </a:ext>
            </a:extLst>
          </p:cNvPr>
          <p:cNvSpPr/>
          <p:nvPr/>
        </p:nvSpPr>
        <p:spPr>
          <a:xfrm>
            <a:off x="2388905" y="2089713"/>
            <a:ext cx="815166" cy="831961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spcBef>
                <a:spcPts val="900"/>
              </a:spcBef>
            </a:pPr>
            <a:r>
              <a:rPr lang="en-US" sz="1000" b="1" dirty="0">
                <a:solidFill>
                  <a:srgbClr val="FFFFFF"/>
                </a:solidFill>
              </a:rPr>
              <a:t>Contract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D8A56A-01A5-4F6B-BA8B-7562DCA29EFB}"/>
              </a:ext>
            </a:extLst>
          </p:cNvPr>
          <p:cNvCxnSpPr>
            <a:cxnSpLocks/>
          </p:cNvCxnSpPr>
          <p:nvPr/>
        </p:nvCxnSpPr>
        <p:spPr>
          <a:xfrm>
            <a:off x="4436957" y="2823578"/>
            <a:ext cx="190256" cy="176553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9411A9DE-F464-4FAC-A3C3-E977D32281E0}"/>
              </a:ext>
            </a:extLst>
          </p:cNvPr>
          <p:cNvSpPr>
            <a:spLocks noChangeAspect="1"/>
          </p:cNvSpPr>
          <p:nvPr/>
        </p:nvSpPr>
        <p:spPr>
          <a:xfrm>
            <a:off x="3454568" y="1803214"/>
            <a:ext cx="1319813" cy="1395461"/>
          </a:xfrm>
          <a:prstGeom prst="diamond">
            <a:avLst/>
          </a:prstGeom>
          <a:solidFill>
            <a:srgbClr val="FF6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FFFF"/>
                </a:solidFill>
              </a:rPr>
              <a:t>License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DF5D8471-E619-43EB-9D97-8B8D38FFF0D1}"/>
              </a:ext>
            </a:extLst>
          </p:cNvPr>
          <p:cNvSpPr>
            <a:spLocks noChangeAspect="1"/>
          </p:cNvSpPr>
          <p:nvPr/>
        </p:nvSpPr>
        <p:spPr>
          <a:xfrm>
            <a:off x="4302240" y="1230217"/>
            <a:ext cx="1028403" cy="1066832"/>
          </a:xfrm>
          <a:prstGeom prst="diamond">
            <a:avLst/>
          </a:prstGeom>
          <a:solidFill>
            <a:srgbClr val="09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Application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EB35CE-24CD-43C2-BCD8-68239D6AA472}"/>
              </a:ext>
            </a:extLst>
          </p:cNvPr>
          <p:cNvCxnSpPr>
            <a:cxnSpLocks/>
          </p:cNvCxnSpPr>
          <p:nvPr/>
        </p:nvCxnSpPr>
        <p:spPr>
          <a:xfrm flipV="1">
            <a:off x="5095694" y="2766663"/>
            <a:ext cx="163971" cy="172852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2D145C26-4784-411D-BBF8-BC9BB1F96E47}"/>
              </a:ext>
            </a:extLst>
          </p:cNvPr>
          <p:cNvSpPr/>
          <p:nvPr/>
        </p:nvSpPr>
        <p:spPr>
          <a:xfrm>
            <a:off x="4984984" y="2038596"/>
            <a:ext cx="958738" cy="939039"/>
          </a:xfrm>
          <a:prstGeom prst="diamond">
            <a:avLst/>
          </a:prstGeom>
          <a:solidFill>
            <a:srgbClr val="09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User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8EC4930E-F8CF-4D41-BCD4-01954478A238}"/>
              </a:ext>
            </a:extLst>
          </p:cNvPr>
          <p:cNvSpPr>
            <a:spLocks noChangeAspect="1"/>
          </p:cNvSpPr>
          <p:nvPr/>
        </p:nvSpPr>
        <p:spPr>
          <a:xfrm>
            <a:off x="4340602" y="2665351"/>
            <a:ext cx="1024814" cy="1083554"/>
          </a:xfrm>
          <a:prstGeom prst="diamond">
            <a:avLst/>
          </a:prstGeom>
          <a:solidFill>
            <a:srgbClr val="09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Inventory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Device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F2739B-5E6C-4C71-A6B7-D6076AE14F20}"/>
              </a:ext>
            </a:extLst>
          </p:cNvPr>
          <p:cNvSpPr txBox="1"/>
          <p:nvPr/>
        </p:nvSpPr>
        <p:spPr>
          <a:xfrm rot="18828172">
            <a:off x="3383328" y="2074513"/>
            <a:ext cx="1034453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eiryo" panose="020B0400000000000000" pitchFamily="34" charset="-128"/>
                <a:cs typeface="Vani" panose="020B0502040204020203" pitchFamily="18" charset="0"/>
              </a:rPr>
              <a:t>#Entitlements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5DC959-C3A3-44CB-AD0A-4A540F681106}"/>
              </a:ext>
            </a:extLst>
          </p:cNvPr>
          <p:cNvSpPr txBox="1"/>
          <p:nvPr/>
        </p:nvSpPr>
        <p:spPr>
          <a:xfrm rot="18828172">
            <a:off x="3987523" y="2667112"/>
            <a:ext cx="810341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eiryo" panose="020B0400000000000000" pitchFamily="34" charset="-128"/>
                <a:cs typeface="Vani" panose="020B0502040204020203" pitchFamily="18" charset="0"/>
              </a:rPr>
              <a:t># Consumed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4F5C54-66F9-4988-AC7F-F76DAA50BD89}"/>
              </a:ext>
            </a:extLst>
          </p:cNvPr>
          <p:cNvCxnSpPr>
            <a:cxnSpLocks/>
          </p:cNvCxnSpPr>
          <p:nvPr/>
        </p:nvCxnSpPr>
        <p:spPr>
          <a:xfrm flipV="1">
            <a:off x="2989385" y="2051512"/>
            <a:ext cx="237950" cy="247846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D567E3-6030-4D99-90EC-AB5925F30161}"/>
              </a:ext>
            </a:extLst>
          </p:cNvPr>
          <p:cNvSpPr/>
          <p:nvPr/>
        </p:nvSpPr>
        <p:spPr>
          <a:xfrm>
            <a:off x="1183910" y="2573989"/>
            <a:ext cx="995774" cy="400110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Contract data extract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9E34B0A-800D-4918-8BFC-23E2302BBFBA}"/>
              </a:ext>
            </a:extLst>
          </p:cNvPr>
          <p:cNvSpPr/>
          <p:nvPr/>
        </p:nvSpPr>
        <p:spPr>
          <a:xfrm>
            <a:off x="4871886" y="4551688"/>
            <a:ext cx="1488478" cy="381757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(Summary) Inventory data extract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8AF164C-776B-427C-8CF7-D51402AED192}"/>
              </a:ext>
            </a:extLst>
          </p:cNvPr>
          <p:cNvSpPr/>
          <p:nvPr/>
        </p:nvSpPr>
        <p:spPr>
          <a:xfrm>
            <a:off x="4371144" y="602684"/>
            <a:ext cx="1244981" cy="381757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ARL custom app definition extract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27CD991-9829-48AE-811C-3D08F17118D6}"/>
              </a:ext>
            </a:extLst>
          </p:cNvPr>
          <p:cNvSpPr/>
          <p:nvPr/>
        </p:nvSpPr>
        <p:spPr>
          <a:xfrm>
            <a:off x="6877054" y="3971682"/>
            <a:ext cx="1077303" cy="389926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Asset data extract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911F83-9837-4DA2-B412-AA7639484E32}"/>
              </a:ext>
            </a:extLst>
          </p:cNvPr>
          <p:cNvSpPr/>
          <p:nvPr/>
        </p:nvSpPr>
        <p:spPr>
          <a:xfrm>
            <a:off x="6871894" y="2090894"/>
            <a:ext cx="1043371" cy="389926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User and HR data extract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7D90-883C-4971-A6DA-39AC7145C251}"/>
              </a:ext>
            </a:extLst>
          </p:cNvPr>
          <p:cNvSpPr/>
          <p:nvPr/>
        </p:nvSpPr>
        <p:spPr>
          <a:xfrm>
            <a:off x="6880665" y="2749535"/>
            <a:ext cx="1244981" cy="389926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50" b="1" dirty="0">
                <a:solidFill>
                  <a:srgbClr val="094E5D"/>
                </a:solidFill>
              </a:rPr>
              <a:t>Ent. Group data and hierarchy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extract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044A26F-5646-4DFF-BADF-B7B8578FF5B1}"/>
              </a:ext>
            </a:extLst>
          </p:cNvPr>
          <p:cNvSpPr/>
          <p:nvPr/>
        </p:nvSpPr>
        <p:spPr>
          <a:xfrm>
            <a:off x="2699404" y="619373"/>
            <a:ext cx="1244981" cy="400110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Purchase data extract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36D97B-2EE8-44E4-B455-1E0DD925FB00}"/>
              </a:ext>
            </a:extLst>
          </p:cNvPr>
          <p:cNvCxnSpPr>
            <a:cxnSpLocks/>
          </p:cNvCxnSpPr>
          <p:nvPr/>
        </p:nvCxnSpPr>
        <p:spPr>
          <a:xfrm>
            <a:off x="5098303" y="3468134"/>
            <a:ext cx="190256" cy="176553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4159B6E-B7E9-48CE-90F9-DCBDD0D1A1DC}"/>
              </a:ext>
            </a:extLst>
          </p:cNvPr>
          <p:cNvSpPr/>
          <p:nvPr/>
        </p:nvSpPr>
        <p:spPr>
          <a:xfrm>
            <a:off x="5746742" y="2789438"/>
            <a:ext cx="815166" cy="831961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000" b="1" dirty="0">
                <a:solidFill>
                  <a:srgbClr val="FFFFFF"/>
                </a:solidFill>
              </a:rPr>
              <a:t>Enterprise</a:t>
            </a:r>
          </a:p>
          <a:p>
            <a:pPr algn="ctr" defTabSz="914400"/>
            <a:r>
              <a:rPr lang="en-US" sz="1000" b="1" dirty="0">
                <a:solidFill>
                  <a:srgbClr val="FFFFFF"/>
                </a:solidFill>
              </a:rPr>
              <a:t>Group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5ED42F-2060-47E1-9771-BF71F2B76D95}"/>
              </a:ext>
            </a:extLst>
          </p:cNvPr>
          <p:cNvCxnSpPr>
            <a:cxnSpLocks/>
          </p:cNvCxnSpPr>
          <p:nvPr/>
        </p:nvCxnSpPr>
        <p:spPr>
          <a:xfrm>
            <a:off x="5686623" y="2745441"/>
            <a:ext cx="256969" cy="239831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94BDB5-02C9-4D6F-A2D0-74108F75BD0E}"/>
              </a:ext>
            </a:extLst>
          </p:cNvPr>
          <p:cNvCxnSpPr>
            <a:cxnSpLocks/>
            <a:stCxn id="52" idx="1"/>
            <a:endCxn id="105" idx="3"/>
          </p:cNvCxnSpPr>
          <p:nvPr/>
        </p:nvCxnSpPr>
        <p:spPr>
          <a:xfrm flipH="1">
            <a:off x="5365416" y="3205419"/>
            <a:ext cx="381326" cy="1709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B65E5226-62D0-40AC-B3C1-B829B2BE58EB}"/>
              </a:ext>
            </a:extLst>
          </p:cNvPr>
          <p:cNvSpPr>
            <a:spLocks noChangeAspect="1"/>
          </p:cNvSpPr>
          <p:nvPr/>
        </p:nvSpPr>
        <p:spPr>
          <a:xfrm>
            <a:off x="5013613" y="3377474"/>
            <a:ext cx="1024814" cy="1083554"/>
          </a:xfrm>
          <a:prstGeom prst="diamond">
            <a:avLst/>
          </a:prstGeom>
          <a:solidFill>
            <a:srgbClr val="09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Asset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2C7CFC44-0FFF-43B5-8977-D33F35782242}"/>
              </a:ext>
            </a:extLst>
          </p:cNvPr>
          <p:cNvSpPr/>
          <p:nvPr/>
        </p:nvSpPr>
        <p:spPr>
          <a:xfrm>
            <a:off x="1797670" y="1364828"/>
            <a:ext cx="815166" cy="831961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spcBef>
                <a:spcPts val="900"/>
              </a:spcBef>
            </a:pPr>
            <a:r>
              <a:rPr lang="en-US" sz="1000" b="1" dirty="0">
                <a:solidFill>
                  <a:srgbClr val="FFFFFF"/>
                </a:solidFill>
              </a:rPr>
              <a:t>Vendor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046EA6E0-9CA7-45EB-AABC-404CC314F49A}"/>
              </a:ext>
            </a:extLst>
          </p:cNvPr>
          <p:cNvSpPr>
            <a:spLocks noChangeAspect="1"/>
          </p:cNvSpPr>
          <p:nvPr/>
        </p:nvSpPr>
        <p:spPr>
          <a:xfrm>
            <a:off x="2912774" y="2656898"/>
            <a:ext cx="1024814" cy="1083554"/>
          </a:xfrm>
          <a:prstGeom prst="diamond">
            <a:avLst/>
          </a:prstGeom>
          <a:solidFill>
            <a:srgbClr val="09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FFFF"/>
                </a:solidFill>
              </a:rPr>
              <a:t>SaaS Usage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5686DE-FAB1-4854-A9C4-B492AA205D6E}"/>
              </a:ext>
            </a:extLst>
          </p:cNvPr>
          <p:cNvCxnSpPr>
            <a:cxnSpLocks/>
          </p:cNvCxnSpPr>
          <p:nvPr/>
        </p:nvCxnSpPr>
        <p:spPr>
          <a:xfrm flipH="1">
            <a:off x="2565487" y="1773712"/>
            <a:ext cx="381326" cy="1709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D90013-2585-4D85-8A27-BEEEB34BEDEA}"/>
              </a:ext>
            </a:extLst>
          </p:cNvPr>
          <p:cNvCxnSpPr>
            <a:cxnSpLocks/>
          </p:cNvCxnSpPr>
          <p:nvPr/>
        </p:nvCxnSpPr>
        <p:spPr>
          <a:xfrm>
            <a:off x="2341981" y="2028601"/>
            <a:ext cx="256969" cy="239831"/>
          </a:xfrm>
          <a:prstGeom prst="line">
            <a:avLst/>
          </a:prstGeom>
          <a:ln w="12700">
            <a:solidFill>
              <a:srgbClr val="094E5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243F6E6-33DC-4826-9892-179435B38E86}"/>
              </a:ext>
            </a:extLst>
          </p:cNvPr>
          <p:cNvSpPr/>
          <p:nvPr/>
        </p:nvSpPr>
        <p:spPr>
          <a:xfrm>
            <a:off x="802409" y="979436"/>
            <a:ext cx="1043371" cy="389926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Vendor data extract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91368288-D148-420E-9B22-F242AEA7BFAA}"/>
              </a:ext>
            </a:extLst>
          </p:cNvPr>
          <p:cNvSpPr/>
          <p:nvPr/>
        </p:nvSpPr>
        <p:spPr>
          <a:xfrm>
            <a:off x="2234246" y="620776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2FF321EB-897D-44F4-B999-55D8DD7BAF07}"/>
              </a:ext>
            </a:extLst>
          </p:cNvPr>
          <p:cNvSpPr/>
          <p:nvPr/>
        </p:nvSpPr>
        <p:spPr>
          <a:xfrm>
            <a:off x="3903693" y="614467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8392E4F8-C33A-4DBA-935D-7AE53036C665}"/>
              </a:ext>
            </a:extLst>
          </p:cNvPr>
          <p:cNvSpPr/>
          <p:nvPr/>
        </p:nvSpPr>
        <p:spPr>
          <a:xfrm>
            <a:off x="7868317" y="2055769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D2E3A46-3F0E-4CEB-B500-8384D05DF3B0}"/>
              </a:ext>
            </a:extLst>
          </p:cNvPr>
          <p:cNvSpPr/>
          <p:nvPr/>
        </p:nvSpPr>
        <p:spPr>
          <a:xfrm>
            <a:off x="7974091" y="2691007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0D721DA3-669F-4591-BB70-0588FB071FBD}"/>
              </a:ext>
            </a:extLst>
          </p:cNvPr>
          <p:cNvSpPr/>
          <p:nvPr/>
        </p:nvSpPr>
        <p:spPr>
          <a:xfrm>
            <a:off x="8049869" y="2754383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B638D302-B62E-4B4C-AC38-33611BA68D66}"/>
              </a:ext>
            </a:extLst>
          </p:cNvPr>
          <p:cNvSpPr/>
          <p:nvPr/>
        </p:nvSpPr>
        <p:spPr>
          <a:xfrm>
            <a:off x="8137229" y="2823578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77EDFAA0-6DE6-4990-AD54-D2FC6A85F4FF}"/>
              </a:ext>
            </a:extLst>
          </p:cNvPr>
          <p:cNvSpPr/>
          <p:nvPr/>
        </p:nvSpPr>
        <p:spPr>
          <a:xfrm>
            <a:off x="7762964" y="3946716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61E0585-2470-42CE-8A29-3E4B9D20838E}"/>
              </a:ext>
            </a:extLst>
          </p:cNvPr>
          <p:cNvSpPr>
            <a:spLocks noChangeAspect="1"/>
          </p:cNvSpPr>
          <p:nvPr/>
        </p:nvSpPr>
        <p:spPr>
          <a:xfrm rot="5400000">
            <a:off x="4235701" y="3799371"/>
            <a:ext cx="888280" cy="36272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 dirty="0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B8A4B913-D1D1-4971-9460-A6E52DE26D6A}"/>
              </a:ext>
            </a:extLst>
          </p:cNvPr>
          <p:cNvSpPr/>
          <p:nvPr/>
        </p:nvSpPr>
        <p:spPr>
          <a:xfrm>
            <a:off x="4415064" y="4545971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8A95BFF0-BC9D-4770-9EBE-596C0A5079E8}"/>
              </a:ext>
            </a:extLst>
          </p:cNvPr>
          <p:cNvSpPr/>
          <p:nvPr/>
        </p:nvSpPr>
        <p:spPr>
          <a:xfrm>
            <a:off x="741566" y="2571750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64" name="Flowchart: Document 63">
            <a:extLst>
              <a:ext uri="{FF2B5EF4-FFF2-40B4-BE49-F238E27FC236}">
                <a16:creationId xmlns:a16="http://schemas.microsoft.com/office/drawing/2014/main" id="{1C76D056-1946-4AC4-B3AF-59D50D55522F}"/>
              </a:ext>
            </a:extLst>
          </p:cNvPr>
          <p:cNvSpPr/>
          <p:nvPr/>
        </p:nvSpPr>
        <p:spPr>
          <a:xfrm>
            <a:off x="883276" y="1365746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A5C0B-E84A-417C-9D22-C1FC94353D3B}"/>
              </a:ext>
            </a:extLst>
          </p:cNvPr>
          <p:cNvSpPr/>
          <p:nvPr/>
        </p:nvSpPr>
        <p:spPr>
          <a:xfrm>
            <a:off x="3513660" y="3881805"/>
            <a:ext cx="923558" cy="381757"/>
          </a:xfrm>
          <a:prstGeom prst="rect">
            <a:avLst/>
          </a:prstGeom>
          <a:noFill/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342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94E5D"/>
                </a:solidFill>
                <a:effectLst/>
                <a:uLnTx/>
                <a:uFillTx/>
                <a:ea typeface="+mn-ea"/>
                <a:cs typeface="+mn-cs"/>
              </a:rPr>
              <a:t>License data extract</a:t>
            </a:r>
          </a:p>
        </p:txBody>
      </p:sp>
      <p:sp>
        <p:nvSpPr>
          <p:cNvPr id="70" name="Flowchart: Document 69">
            <a:extLst>
              <a:ext uri="{FF2B5EF4-FFF2-40B4-BE49-F238E27FC236}">
                <a16:creationId xmlns:a16="http://schemas.microsoft.com/office/drawing/2014/main" id="{E0A5CB7F-D072-4405-AB02-CCB7420EC53A}"/>
              </a:ext>
            </a:extLst>
          </p:cNvPr>
          <p:cNvSpPr/>
          <p:nvPr/>
        </p:nvSpPr>
        <p:spPr>
          <a:xfrm>
            <a:off x="3568126" y="4287938"/>
            <a:ext cx="470312" cy="491495"/>
          </a:xfrm>
          <a:prstGeom prst="flowChartDocument">
            <a:avLst/>
          </a:prstGeom>
          <a:solidFill>
            <a:srgbClr val="66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.</a:t>
            </a:r>
            <a:r>
              <a:rPr lang="en-AU" b="1" dirty="0">
                <a:solidFill>
                  <a:schemeClr val="bg1"/>
                </a:solidFill>
              </a:rPr>
              <a:t>XLSX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85D7531-0719-4297-9331-C189EB04C4FF}"/>
              </a:ext>
            </a:extLst>
          </p:cNvPr>
          <p:cNvSpPr>
            <a:spLocks noChangeAspect="1"/>
          </p:cNvSpPr>
          <p:nvPr/>
        </p:nvSpPr>
        <p:spPr>
          <a:xfrm rot="5400000">
            <a:off x="4198826" y="1218152"/>
            <a:ext cx="666517" cy="345792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0F4C280-DD4E-4EF9-B865-2E87E7BD9EC5}"/>
              </a:ext>
            </a:extLst>
          </p:cNvPr>
          <p:cNvSpPr>
            <a:spLocks noChangeAspect="1"/>
          </p:cNvSpPr>
          <p:nvPr/>
        </p:nvSpPr>
        <p:spPr>
          <a:xfrm rot="5400000">
            <a:off x="2754665" y="1223023"/>
            <a:ext cx="666517" cy="345792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514A6CE-35E8-431A-BF08-83F0B738F7BC}"/>
              </a:ext>
            </a:extLst>
          </p:cNvPr>
          <p:cNvSpPr>
            <a:spLocks noChangeAspect="1"/>
          </p:cNvSpPr>
          <p:nvPr/>
        </p:nvSpPr>
        <p:spPr>
          <a:xfrm rot="16200000">
            <a:off x="2910162" y="1153214"/>
            <a:ext cx="666517" cy="345792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D4F79ED-0C67-4ABB-99B6-79C6998C2819}"/>
              </a:ext>
            </a:extLst>
          </p:cNvPr>
          <p:cNvSpPr>
            <a:spLocks noChangeAspect="1"/>
          </p:cNvSpPr>
          <p:nvPr/>
        </p:nvSpPr>
        <p:spPr>
          <a:xfrm rot="16200000">
            <a:off x="4346855" y="1130280"/>
            <a:ext cx="666517" cy="345792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A95C9C6-0F39-4BAE-96B0-E0920FAD77EC}"/>
              </a:ext>
            </a:extLst>
          </p:cNvPr>
          <p:cNvSpPr>
            <a:spLocks noChangeAspect="1"/>
          </p:cNvSpPr>
          <p:nvPr/>
        </p:nvSpPr>
        <p:spPr>
          <a:xfrm rot="16200000">
            <a:off x="3625948" y="3085943"/>
            <a:ext cx="1054870" cy="345792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C260CCB-FAC9-4CF3-9700-3BB55F184632}"/>
              </a:ext>
            </a:extLst>
          </p:cNvPr>
          <p:cNvSpPr>
            <a:spLocks noChangeAspect="1"/>
          </p:cNvSpPr>
          <p:nvPr/>
        </p:nvSpPr>
        <p:spPr>
          <a:xfrm rot="5400000">
            <a:off x="3481483" y="3157098"/>
            <a:ext cx="1054870" cy="345792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D4974B-BE21-4B1C-B9F6-4DCF67ADE9D9}"/>
              </a:ext>
            </a:extLst>
          </p:cNvPr>
          <p:cNvSpPr>
            <a:spLocks noChangeAspect="1"/>
          </p:cNvSpPr>
          <p:nvPr/>
        </p:nvSpPr>
        <p:spPr>
          <a:xfrm>
            <a:off x="2255462" y="2620016"/>
            <a:ext cx="545736" cy="345792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A1FCE833-8E97-4640-A582-42DD3B6C9D7D}"/>
              </a:ext>
            </a:extLst>
          </p:cNvPr>
          <p:cNvSpPr>
            <a:spLocks noChangeAspect="1"/>
          </p:cNvSpPr>
          <p:nvPr/>
        </p:nvSpPr>
        <p:spPr>
          <a:xfrm rot="10800000">
            <a:off x="2148141" y="2543942"/>
            <a:ext cx="545736" cy="345792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C304711-3471-4A78-8929-96D585C53EA5}"/>
              </a:ext>
            </a:extLst>
          </p:cNvPr>
          <p:cNvSpPr>
            <a:spLocks noChangeAspect="1"/>
          </p:cNvSpPr>
          <p:nvPr/>
        </p:nvSpPr>
        <p:spPr>
          <a:xfrm>
            <a:off x="1383094" y="1502387"/>
            <a:ext cx="634309" cy="353269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F88C2ED-F0B6-42DD-B0AD-F724A93E274E}"/>
              </a:ext>
            </a:extLst>
          </p:cNvPr>
          <p:cNvSpPr>
            <a:spLocks noChangeAspect="1"/>
          </p:cNvSpPr>
          <p:nvPr/>
        </p:nvSpPr>
        <p:spPr>
          <a:xfrm rot="10800000">
            <a:off x="1420504" y="1376370"/>
            <a:ext cx="634309" cy="353269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9E1FA112-9CD7-4318-9AE3-7C3085C692E4}"/>
              </a:ext>
            </a:extLst>
          </p:cNvPr>
          <p:cNvSpPr>
            <a:spLocks noChangeAspect="1"/>
          </p:cNvSpPr>
          <p:nvPr/>
        </p:nvSpPr>
        <p:spPr>
          <a:xfrm rot="10800000">
            <a:off x="6170441" y="2713100"/>
            <a:ext cx="634309" cy="353269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32A15143-F624-4517-9763-CEB61BC88CB0}"/>
              </a:ext>
            </a:extLst>
          </p:cNvPr>
          <p:cNvSpPr>
            <a:spLocks noChangeAspect="1"/>
          </p:cNvSpPr>
          <p:nvPr/>
        </p:nvSpPr>
        <p:spPr>
          <a:xfrm>
            <a:off x="6282643" y="2794619"/>
            <a:ext cx="634309" cy="353269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A918992D-002C-4173-8525-90D0936E40BC}"/>
              </a:ext>
            </a:extLst>
          </p:cNvPr>
          <p:cNvSpPr>
            <a:spLocks noChangeAspect="1"/>
          </p:cNvSpPr>
          <p:nvPr/>
        </p:nvSpPr>
        <p:spPr>
          <a:xfrm rot="10800000">
            <a:off x="5613517" y="4048355"/>
            <a:ext cx="1096475" cy="345792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E369DA6-D1DB-49A9-985E-65B15EE24F4D}"/>
              </a:ext>
            </a:extLst>
          </p:cNvPr>
          <p:cNvSpPr>
            <a:spLocks noChangeAspect="1"/>
          </p:cNvSpPr>
          <p:nvPr/>
        </p:nvSpPr>
        <p:spPr>
          <a:xfrm>
            <a:off x="5746742" y="3942146"/>
            <a:ext cx="1096475" cy="345792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819375-FE5C-4DE1-9479-B05F07926325}"/>
              </a:ext>
            </a:extLst>
          </p:cNvPr>
          <p:cNvSpPr>
            <a:spLocks noChangeAspect="1"/>
          </p:cNvSpPr>
          <p:nvPr/>
        </p:nvSpPr>
        <p:spPr>
          <a:xfrm rot="10800000">
            <a:off x="5561175" y="2067534"/>
            <a:ext cx="1222226" cy="345792"/>
          </a:xfrm>
          <a:prstGeom prst="rightArrow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8ED1428D-2E3E-45F6-8FDC-AB062EAEBFE6}"/>
              </a:ext>
            </a:extLst>
          </p:cNvPr>
          <p:cNvSpPr>
            <a:spLocks noChangeAspect="1"/>
          </p:cNvSpPr>
          <p:nvPr/>
        </p:nvSpPr>
        <p:spPr>
          <a:xfrm>
            <a:off x="5687351" y="2155152"/>
            <a:ext cx="1222226" cy="345792"/>
          </a:xfrm>
          <a:prstGeom prst="rightArrow">
            <a:avLst/>
          </a:prstGeom>
          <a:solidFill>
            <a:srgbClr val="E6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endParaRPr lang="en-AU" sz="2000" b="1"/>
          </a:p>
        </p:txBody>
      </p:sp>
    </p:spTree>
    <p:extLst>
      <p:ext uri="{BB962C8B-B14F-4D97-AF65-F5344CB8AC3E}">
        <p14:creationId xmlns:p14="http://schemas.microsoft.com/office/powerpoint/2010/main" val="42665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52" y="4728972"/>
            <a:ext cx="1165860" cy="38404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42079" y="1011437"/>
            <a:ext cx="5137744" cy="394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10" spc="10" dirty="0">
                <a:solidFill>
                  <a:srgbClr val="094E5D"/>
                </a:solidFill>
                <a:latin typeface="Arial"/>
                <a:cs typeface="Arial"/>
              </a:rPr>
              <a:t>An Australian State Health Care Network needed to migrate from an existing inhouse FNMS system to a new Service Provider’s hosted (multi-tenant cloud based) FNMS environment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10" spc="10" dirty="0">
              <a:solidFill>
                <a:srgbClr val="094E5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10" spc="10" dirty="0">
                <a:solidFill>
                  <a:srgbClr val="094E5D"/>
                </a:solidFill>
                <a:latin typeface="Arial"/>
                <a:cs typeface="Arial"/>
              </a:rPr>
              <a:t>Our consultants provided professional services to build and use a combination of data extract scripts, FNMS reports, and FNMS Data Import “Adapters” to migrate all the key FNMS configuration data to the new hosted environment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10" spc="10" dirty="0">
              <a:solidFill>
                <a:srgbClr val="094E5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10" spc="10" dirty="0">
                <a:solidFill>
                  <a:srgbClr val="094E5D"/>
                </a:solidFill>
                <a:latin typeface="Arial"/>
                <a:cs typeface="Arial"/>
              </a:rPr>
              <a:t>Total services effort was about 40 hours</a:t>
            </a:r>
          </a:p>
          <a:p>
            <a:pPr>
              <a:lnSpc>
                <a:spcPct val="100000"/>
              </a:lnSpc>
            </a:pPr>
            <a:endParaRPr lang="en-US" sz="1510" spc="10" dirty="0">
              <a:solidFill>
                <a:srgbClr val="094E5D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10" spc="10" dirty="0">
                <a:solidFill>
                  <a:srgbClr val="094E5D"/>
                </a:solidFill>
                <a:latin typeface="Arial"/>
                <a:cs typeface="Arial"/>
              </a:rPr>
              <a:t>The Service Provider was able to begin delivering a SAM managed service soon after the migration had been completed</a:t>
            </a:r>
          </a:p>
          <a:p>
            <a:pPr marL="0"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0542" y="358473"/>
            <a:ext cx="6464270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2800" spc="10" dirty="0">
                <a:solidFill>
                  <a:srgbClr val="094E5D"/>
                </a:solidFill>
                <a:latin typeface="Arial"/>
                <a:cs typeface="Arial"/>
              </a:rPr>
              <a:t>Case Study: Large Health Care Network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A61AC657-184A-8B4D-9F54-87B2CB7E0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9" y="767494"/>
            <a:ext cx="2947471" cy="37139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bject 29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" y="4759452"/>
            <a:ext cx="1165860" cy="38404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593478" y="676308"/>
            <a:ext cx="837058" cy="3962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>
                <a:solidFill>
                  <a:srgbClr val="094E5D"/>
                </a:solidFill>
                <a:latin typeface="Arial"/>
                <a:cs typeface="Arial"/>
              </a:rPr>
              <a:t>Q&amp;A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4ADC11-3543-4DC3-BB8A-9E5C2095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96" r="22096"/>
          <a:stretch>
            <a:fillRect/>
          </a:stretch>
        </p:blipFill>
        <p:spPr>
          <a:xfrm>
            <a:off x="4561452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29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A4F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1296519"/>
            <a:ext cx="886917" cy="684968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7" y="1327988"/>
            <a:ext cx="886917" cy="684967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11" y="1575317"/>
            <a:ext cx="304011" cy="405187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4" y="1428647"/>
            <a:ext cx="392248" cy="452182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83" y="1568913"/>
            <a:ext cx="193226" cy="305514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51" y="1568915"/>
            <a:ext cx="313672" cy="311917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71" y="1568914"/>
            <a:ext cx="314963" cy="311917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52" y="1568912"/>
            <a:ext cx="277603" cy="3055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vJT_RTJhq2fkw1zC1hCA"/>
</p:tagLst>
</file>

<file path=ppt/theme/theme1.xml><?xml version="1.0" encoding="utf-8"?>
<a:theme xmlns:a="http://schemas.openxmlformats.org/drawingml/2006/main" name="Office Theme">
  <a:themeElements>
    <a:clrScheme name="Cray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4D"/>
      </a:accent1>
      <a:accent2>
        <a:srgbClr val="0C222C"/>
      </a:accent2>
      <a:accent3>
        <a:srgbClr val="0A4F5C"/>
      </a:accent3>
      <a:accent4>
        <a:srgbClr val="F92900"/>
      </a:accent4>
      <a:accent5>
        <a:srgbClr val="246685"/>
      </a:accent5>
      <a:accent6>
        <a:srgbClr val="073B45"/>
      </a:accent6>
      <a:hlink>
        <a:srgbClr val="0563C1"/>
      </a:hlink>
      <a:folHlink>
        <a:srgbClr val="954F72"/>
      </a:folHlink>
    </a:clrScheme>
    <a:fontScheme name="Crayon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yon PPT v.1.1.potx" id="{8A53D671-32A7-4793-A481-098FBEDE6C31}" vid="{6645210B-2FDA-4196-BFFF-7F649E672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6509171-1B2F-4AC3-85E5-874FA903E74B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ource_x0020_Type xmlns="75278f2c-ff30-4944-bcce-058989a3d697">PPT</Resourc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56A2390113F4581FC50585B1647AB" ma:contentTypeVersion="12" ma:contentTypeDescription="Create a new document." ma:contentTypeScope="" ma:versionID="94c08bc42c9026849f5ec964aba56141">
  <xsd:schema xmlns:xsd="http://www.w3.org/2001/XMLSchema" xmlns:xs="http://www.w3.org/2001/XMLSchema" xmlns:p="http://schemas.microsoft.com/office/2006/metadata/properties" xmlns:ns2="75278f2c-ff30-4944-bcce-058989a3d697" xmlns:ns3="316709f4-cc7d-4a59-a8ed-4f550d33eb0d" targetNamespace="http://schemas.microsoft.com/office/2006/metadata/properties" ma:root="true" ma:fieldsID="742f07016559e07136c43a9210c3f3bb" ns2:_="" ns3:_="">
    <xsd:import namespace="75278f2c-ff30-4944-bcce-058989a3d697"/>
    <xsd:import namespace="316709f4-cc7d-4a59-a8ed-4f550d33e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Resource_x0020_Type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78f2c-ff30-4944-bcce-058989a3d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ource_x0020_Type" ma:index="12" nillable="true" ma:displayName="Resource Type" ma:default="PPT" ma:format="Dropdown" ma:internalName="Resource_x0020_Type">
      <xsd:simpleType>
        <xsd:restriction base="dms:Choice">
          <xsd:enumeration value="PPT"/>
          <xsd:enumeration value="Logo"/>
          <xsd:enumeration value="Signature Banner"/>
          <xsd:enumeration value="Social Media Banner"/>
          <xsd:enumeration value="Business Card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709f4-cc7d-4a59-a8ed-4f550d33e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1533AE-4B32-4665-9C79-BE55A8856BB6}">
  <ds:schemaRefs>
    <ds:schemaRef ds:uri="http://schemas.microsoft.com/office/2006/metadata/properties"/>
    <ds:schemaRef ds:uri="http://schemas.microsoft.com/office/infopath/2007/PartnerControls"/>
    <ds:schemaRef ds:uri="75278f2c-ff30-4944-bcce-058989a3d697"/>
  </ds:schemaRefs>
</ds:datastoreItem>
</file>

<file path=customXml/itemProps2.xml><?xml version="1.0" encoding="utf-8"?>
<ds:datastoreItem xmlns:ds="http://schemas.openxmlformats.org/officeDocument/2006/customXml" ds:itemID="{F496B63D-A053-46F3-AF61-3B84778BF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278f2c-ff30-4944-bcce-058989a3d697"/>
    <ds:schemaRef ds:uri="316709f4-cc7d-4a59-a8ed-4f550d33e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D77467-82CD-4A38-86B4-67DB5C20C4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 PPT</Template>
  <TotalTime>3667</TotalTime>
  <Words>294</Words>
  <Application>Microsoft Office PowerPoint</Application>
  <PresentationFormat>On-screen Show (16:9)</PresentationFormat>
  <Paragraphs>55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Nova Light</vt:lpstr>
      <vt:lpstr>Bahnschrift</vt:lpstr>
      <vt:lpstr>Calibri</vt:lpstr>
      <vt:lpstr>Century Gothic</vt:lpstr>
      <vt:lpstr>Office Theme</vt:lpstr>
      <vt:lpstr>think-cell Slide</vt:lpstr>
      <vt:lpstr>Legacy FNMS Migration to FlexeraOne cloud</vt:lpstr>
      <vt:lpstr>Legacy FNMS to FlexeraOne Migration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 Sørensen</dc:creator>
  <cp:lastModifiedBy>Trevor Holmes</cp:lastModifiedBy>
  <cp:revision>266</cp:revision>
  <dcterms:created xsi:type="dcterms:W3CDTF">2020-05-12T13:31:18Z</dcterms:created>
  <dcterms:modified xsi:type="dcterms:W3CDTF">2021-07-26T05:10:30Z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0x010100B6056A2390113F4581FC50585B1647AB</vt:lpwstr>
  </property>
</Properties>
</file>