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75" r:id="rId5"/>
    <p:sldId id="4118" r:id="rId6"/>
    <p:sldId id="2076136611" r:id="rId7"/>
    <p:sldId id="2076136610" r:id="rId8"/>
    <p:sldId id="2076136573" r:id="rId9"/>
    <p:sldId id="342" r:id="rId10"/>
    <p:sldId id="4121" r:id="rId11"/>
    <p:sldId id="4122" r:id="rId12"/>
    <p:sldId id="4123" r:id="rId13"/>
    <p:sldId id="4124" r:id="rId14"/>
    <p:sldId id="4125" r:id="rId15"/>
    <p:sldId id="2076136581" r:id="rId16"/>
    <p:sldId id="293" r:id="rId17"/>
    <p:sldId id="2076136563" r:id="rId18"/>
    <p:sldId id="292" r:id="rId19"/>
  </p:sldIdLst>
  <p:sldSz cx="9144000" cy="5143500" type="screen16x9"/>
  <p:notesSz cx="6858000" cy="9144000"/>
  <p:defaultTextStyle>
    <a:defPPr>
      <a:defRPr lang="en-US"/>
    </a:defPPr>
    <a:lvl1pPr marL="0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342853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51427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68570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857132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02855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199985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1371411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illanger" initials="MW" lastIdx="8" clrIdx="0">
    <p:extLst>
      <p:ext uri="{19B8F6BF-5375-455C-9EA6-DF929625EA0E}">
        <p15:presenceInfo xmlns:p15="http://schemas.microsoft.com/office/powerpoint/2012/main" userId="S::martin.willanger@crayon.com::29290791-43e5-4215-be05-049fc4bb27fe" providerId="AD"/>
      </p:ext>
    </p:extLst>
  </p:cmAuthor>
  <p:cmAuthor id="2" name="Betina Schau-Liberg" initials="BS" lastIdx="2" clrIdx="1">
    <p:extLst>
      <p:ext uri="{19B8F6BF-5375-455C-9EA6-DF929625EA0E}">
        <p15:presenceInfo xmlns:p15="http://schemas.microsoft.com/office/powerpoint/2012/main" userId="S::betina.schau-liberg@crayon.com::5d44239d-0534-42ef-bf6c-5dbd8a134ab6" providerId="AD"/>
      </p:ext>
    </p:extLst>
  </p:cmAuthor>
  <p:cmAuthor id="3" name="Patrick Holm" initials="PH" lastIdx="3" clrIdx="2">
    <p:extLst>
      <p:ext uri="{19B8F6BF-5375-455C-9EA6-DF929625EA0E}">
        <p15:presenceInfo xmlns:p15="http://schemas.microsoft.com/office/powerpoint/2012/main" userId="S::patrick.holm@crayon.com::a4ab898b-334d-4980-b513-1c0ee28d6b64" providerId="AD"/>
      </p:ext>
    </p:extLst>
  </p:cmAuthor>
  <p:cmAuthor id="4" name="Peter Osang" initials="PO" lastIdx="10" clrIdx="3">
    <p:extLst>
      <p:ext uri="{19B8F6BF-5375-455C-9EA6-DF929625EA0E}">
        <p15:presenceInfo xmlns:p15="http://schemas.microsoft.com/office/powerpoint/2012/main" userId="Peter O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94E5D"/>
    <a:srgbClr val="009999"/>
    <a:srgbClr val="FFCC00"/>
    <a:srgbClr val="FFCC99"/>
    <a:srgbClr val="FF6A4C"/>
    <a:srgbClr val="E6E4D9"/>
    <a:srgbClr val="006600"/>
    <a:srgbClr val="8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83E89-FAC3-DE4E-8154-16F71F6F848A}" type="datetimeFigureOut">
              <a:t>7/8/2021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82394-67E1-6746-A610-9C5C5DD3D716}" type="slidenum"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74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acon/ManageSoftR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299CD-3469-7241-AD37-C0E01E3A6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329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93E4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78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299CD-3469-7241-AD37-C0E01E3A6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329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93E4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4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0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2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2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6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diagram</a:t>
            </a:r>
            <a:r>
              <a:rPr lang="en-US" baseline="0" dirty="0"/>
              <a:t> of the common </a:t>
            </a:r>
            <a:r>
              <a:rPr lang="en-US" dirty="0"/>
              <a:t>Steps for collection of inventory on a client from an installed FlexNet Inventory agent</a:t>
            </a:r>
            <a:endParaRPr lang="en-US" baseline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the scheduled time, the inventory is run on the client by the client’s Schedule Agent.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remote agent collects inventory and stores the results in a cached location on the system awaiting uploading.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Usually in the System</a:t>
            </a:r>
            <a:r>
              <a:rPr lang="en-US" baseline="0" dirty="0"/>
              <a:t> temp directory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client then runs the </a:t>
            </a:r>
            <a:r>
              <a:rPr lang="en-US" dirty="0" err="1"/>
              <a:t>NetSelector</a:t>
            </a:r>
            <a:r>
              <a:rPr lang="en-US" dirty="0"/>
              <a:t> algorithm to identify the nearest Beacon and sets a priority for which beacons are the closest. The client will select the beacon with the highest priority to upload the resulting inventory and log files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NetSelector</a:t>
            </a:r>
            <a:r>
              <a:rPr lang="en-US" dirty="0"/>
              <a:t> algorithm is stored in the client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client then uploaded to the </a:t>
            </a:r>
            <a:r>
              <a:rPr lang="en-US" dirty="0">
                <a:hlinkClick r:id="rId3"/>
              </a:rPr>
              <a:t>http://beacon/ManageSoftRL</a:t>
            </a:r>
            <a:r>
              <a:rPr lang="en-US" dirty="0"/>
              <a:t> share on the beacon. The inventory is temporarily stored in the following location on the beacon awaiting upload to the Application Server.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\Program Data\Flexera Software\Incoming\Inventories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Beacon will then upload any inventory files to the Application Server via a schedule task set to run every minute.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Application server will process the inventory files immediately by the Web Resolver and placed in the IM Inventory Manager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night, during a reconcile and inventory import, the updated inventory will be imported from the IM Inventory Manager database into the FlexNet Manager Compliance database.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0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file:////Users/qoo/Library/Containers/com.microsoft.Outlook/Data/Library/Caches/Signatures/signature_1651829157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3DB90B-999F-48DC-BBF7-B18228CEA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6"/>
            <a:ext cx="3279802" cy="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 (R) dark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9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 (R) Light">
    <p:bg>
      <p:bgPr>
        <a:solidFill>
          <a:srgbClr val="E6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6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 (R) Light 2">
    <p:bg>
      <p:bgPr>
        <a:solidFill>
          <a:srgbClr val="F2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59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24" y="3654304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224" y="3344885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3129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9184" y="3344885"/>
            <a:ext cx="3862592" cy="1227084"/>
          </a:xfrm>
          <a:prstGeom prst="rect">
            <a:avLst/>
          </a:prstGeom>
        </p:spPr>
        <p:txBody>
          <a:bodyPr lIns="91440" tIns="13680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3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446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718"/>
            <a:ext cx="3545903" cy="2899149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223" y="1740973"/>
            <a:ext cx="3545902" cy="2898893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7679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26445D3-AD7C-422F-817D-E1B0CAA700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8991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2.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8ACF8-CC5E-2340-9A5F-4E6DE474C998}"/>
              </a:ext>
            </a:extLst>
          </p:cNvPr>
          <p:cNvCxnSpPr>
            <a:cxnSpLocks/>
          </p:cNvCxnSpPr>
          <p:nvPr userDrawn="1"/>
        </p:nvCxnSpPr>
        <p:spPr>
          <a:xfrm>
            <a:off x="4571402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4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595EC-0361-49B6-81CA-04FD6F9F6BFF}"/>
              </a:ext>
            </a:extLst>
          </p:cNvPr>
          <p:cNvCxnSpPr>
            <a:cxnSpLocks/>
          </p:cNvCxnSpPr>
          <p:nvPr userDrawn="1"/>
        </p:nvCxnSpPr>
        <p:spPr>
          <a:xfrm>
            <a:off x="4571404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79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C0175F-E72E-49A4-8ADB-2C14D8F09A3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7679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9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7EE901-C051-4CE5-ABB1-E28A8637919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908991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765E099-EC2C-4736-BCF0-CC11535AC0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8991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BDDE2C-2C54-450D-8BA1-3C6DC3BB92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908991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ACC96FB-9901-410D-9DD5-2E2E794E0C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08991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05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8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4F1AA4-191D-4952-B274-A780EDB74A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05469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ABA2140-291F-484E-A46C-B34C10995B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6760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577E2EC7-038C-494F-8D0B-691B0805A45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28051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D0DEB43-7FB7-4048-895E-21C26525E3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8969" y="2662408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7FCC674-D252-4B15-B916-261003ECB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10260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91F145-A3F9-4328-A078-A9D1A27853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678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FD7CC3-59D3-45DD-AF61-A26D13892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8969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60EAC6D-34A6-4BA8-B83E-6A9AC8CD96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10260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F08BE8-A0C7-44D1-86AA-68A6E4E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33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B401202-623C-4D19-ADFD-4F22985ECE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B401202-623C-4D19-ADFD-4F22985EC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5BC78A7-9288-4624-A947-CA26A99C60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419" y="502800"/>
            <a:ext cx="8329717" cy="491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869ABA-A236-47BD-838B-98E48BAC12B3}"/>
              </a:ext>
            </a:extLst>
          </p:cNvPr>
          <p:cNvCxnSpPr>
            <a:cxnSpLocks/>
          </p:cNvCxnSpPr>
          <p:nvPr userDrawn="1"/>
        </p:nvCxnSpPr>
        <p:spPr>
          <a:xfrm>
            <a:off x="421030" y="412348"/>
            <a:ext cx="842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1EC4A5DF">
            <a:extLst>
              <a:ext uri="{FF2B5EF4-FFF2-40B4-BE49-F238E27FC236}">
                <a16:creationId xmlns:a16="http://schemas.microsoft.com/office/drawing/2014/main" id="{1297FDD6-635F-1D48-AD91-B932D85F04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13" y="87458"/>
            <a:ext cx="1266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7D0-CBB9-954F-A603-A247C7B90B97}" type="datetime1"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7918776" cy="3240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E5AB5-B854-486D-B12E-0B5DAA7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– DarkForest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0" y="216157"/>
            <a:ext cx="1463469" cy="273844"/>
          </a:xfrm>
        </p:spPr>
        <p:txBody>
          <a:bodyPr lIns="0" tIns="11430" rIns="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5DCC52BC-A0BA-194D-8BEE-D45633F34F21}" type="datetime1">
              <a:t>7/8/2021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3DB90B-999F-48DC-BBF7-B18228CEA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6"/>
            <a:ext cx="3279802" cy="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800" y="82067"/>
            <a:ext cx="7465500" cy="491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20900" y="942300"/>
            <a:ext cx="7354800" cy="325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77B-1660-4407-9746-491E10D3B5CC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81E6-01DF-486B-88D7-1606FF08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7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7918776" cy="3240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E5AB5-B854-486D-B12E-0B5DAA7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7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3725548" cy="324000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584EC5E-0F4F-4D27-96CF-2C9E04FB2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40987" y="1392726"/>
            <a:ext cx="3725548" cy="3240000"/>
          </a:xfrm>
          <a:prstGeom prst="rect">
            <a:avLst/>
          </a:prstGeom>
        </p:spPr>
        <p:txBody>
          <a:bodyPr lIns="91440" tIns="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C0CDF4-3DF1-4EE2-B9E5-B969E0D2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628858"/>
            <a:ext cx="3725548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3842"/>
            <a:ext cx="3725548" cy="3238884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1800"/>
              </a:spcBef>
              <a:defRPr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8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980064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1750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38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, Logo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2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R)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7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760" y="623058"/>
            <a:ext cx="7967591" cy="476147"/>
          </a:xfrm>
          <a:prstGeom prst="rect">
            <a:avLst/>
          </a:prstGeom>
        </p:spPr>
        <p:txBody>
          <a:bodyPr vert="horz" lIns="45720" tIns="22860" rIns="45720" bIns="2286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60" y="1393842"/>
            <a:ext cx="7967591" cy="3238883"/>
          </a:xfrm>
          <a:prstGeom prst="rect">
            <a:avLst/>
          </a:prstGeom>
        </p:spPr>
        <p:txBody>
          <a:bodyPr vert="horz" lIns="45720" tIns="22860" rIns="45720" bIns="228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760" y="4794571"/>
            <a:ext cx="562187" cy="273844"/>
          </a:xfrm>
          <a:prstGeom prst="rect">
            <a:avLst/>
          </a:prstGeom>
        </p:spPr>
        <p:txBody>
          <a:bodyPr vert="horz" lIns="0" tIns="22860" rIns="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396" y="4794571"/>
            <a:ext cx="2649604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947" y="4794571"/>
            <a:ext cx="812449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38">
                <a:solidFill>
                  <a:srgbClr val="404040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88" r:id="rId3"/>
    <p:sldLayoutId id="2147483676" r:id="rId4"/>
    <p:sldLayoutId id="2147483675" r:id="rId5"/>
    <p:sldLayoutId id="2147483674" r:id="rId6"/>
    <p:sldLayoutId id="2147483677" r:id="rId7"/>
    <p:sldLayoutId id="2147483678" r:id="rId8"/>
    <p:sldLayoutId id="2147483691" r:id="rId9"/>
    <p:sldLayoutId id="2147483693" r:id="rId10"/>
    <p:sldLayoutId id="2147483694" r:id="rId11"/>
    <p:sldLayoutId id="2147483695" r:id="rId12"/>
    <p:sldLayoutId id="2147483679" r:id="rId13"/>
    <p:sldLayoutId id="2147483664" r:id="rId14"/>
    <p:sldLayoutId id="2147483680" r:id="rId15"/>
    <p:sldLayoutId id="2147483681" r:id="rId16"/>
    <p:sldLayoutId id="2147483667" r:id="rId17"/>
    <p:sldLayoutId id="2147483698" r:id="rId18"/>
    <p:sldLayoutId id="2147483701" r:id="rId19"/>
    <p:sldLayoutId id="2147483702" r:id="rId20"/>
    <p:sldLayoutId id="2147483703" r:id="rId21"/>
  </p:sldLayoutIdLst>
  <p:hf sldNum="0" hdr="0" ftr="0" dt="0"/>
  <p:txStyles>
    <p:titleStyle>
      <a:lvl1pPr algn="l" defTabSz="685628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94E5D"/>
          </a:solidFill>
          <a:latin typeface="+mj-lt"/>
          <a:ea typeface="+mj-ea"/>
          <a:cs typeface="+mj-cs"/>
        </a:defRPr>
      </a:lvl1pPr>
    </p:titleStyle>
    <p:bodyStyle>
      <a:lvl1pPr marL="103940" indent="-103940" algn="l" defTabSz="685628" rtl="0" eaLnBrk="1" latinLnBrk="0" hangingPunct="1">
        <a:lnSpc>
          <a:spcPct val="97000"/>
        </a:lnSpc>
        <a:spcBef>
          <a:spcPts val="1800"/>
        </a:spcBef>
        <a:buFont typeface="Arial" panose="020B0604020202020204" pitchFamily="34" charset="0"/>
        <a:buChar char="•"/>
        <a:defRPr sz="1600" kern="1200">
          <a:solidFill>
            <a:srgbClr val="094E5D"/>
          </a:solidFill>
          <a:latin typeface="+mn-lt"/>
          <a:ea typeface="+mn-ea"/>
          <a:cs typeface="+mn-cs"/>
        </a:defRPr>
      </a:lvl1pPr>
      <a:lvl2pPr marL="25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2pPr>
      <a:lvl3pPr marL="43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3pPr>
      <a:lvl4pPr marL="61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4pPr>
      <a:lvl5pPr marL="79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5pPr>
      <a:lvl6pPr marL="1885478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8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5.xml"/><Relationship Id="rId7" Type="http://schemas.openxmlformats.org/officeDocument/2006/relationships/image" Target="../media/image5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45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3.png"/><Relationship Id="rId18" Type="http://schemas.openxmlformats.org/officeDocument/2006/relationships/image" Target="../media/image62.png"/><Relationship Id="rId3" Type="http://schemas.openxmlformats.org/officeDocument/2006/relationships/tags" Target="../tags/tag78.xml"/><Relationship Id="rId21" Type="http://schemas.openxmlformats.org/officeDocument/2006/relationships/image" Target="../media/image63.png"/><Relationship Id="rId7" Type="http://schemas.openxmlformats.org/officeDocument/2006/relationships/tags" Target="../tags/tag82.xml"/><Relationship Id="rId12" Type="http://schemas.openxmlformats.org/officeDocument/2006/relationships/image" Target="../media/image60.png"/><Relationship Id="rId17" Type="http://schemas.openxmlformats.org/officeDocument/2006/relationships/image" Target="../media/image61.png"/><Relationship Id="rId25" Type="http://schemas.openxmlformats.org/officeDocument/2006/relationships/hyperlink" Target="http://beacon/ManageSoftRL" TargetMode="External"/><Relationship Id="rId2" Type="http://schemas.openxmlformats.org/officeDocument/2006/relationships/tags" Target="../tags/tag77.xml"/><Relationship Id="rId16" Type="http://schemas.openxmlformats.org/officeDocument/2006/relationships/image" Target="../media/image52.png"/><Relationship Id="rId20" Type="http://schemas.openxmlformats.org/officeDocument/2006/relationships/image" Target="../media/image50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45.png"/><Relationship Id="rId24" Type="http://schemas.openxmlformats.org/officeDocument/2006/relationships/image" Target="../media/image47.png"/><Relationship Id="rId5" Type="http://schemas.openxmlformats.org/officeDocument/2006/relationships/tags" Target="../tags/tag80.xml"/><Relationship Id="rId15" Type="http://schemas.openxmlformats.org/officeDocument/2006/relationships/image" Target="../media/image46.png"/><Relationship Id="rId23" Type="http://schemas.openxmlformats.org/officeDocument/2006/relationships/image" Target="../media/image65.pn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tags" Target="../tags/tag79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54.png"/><Relationship Id="rId22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notesSlide" Target="../notesSlides/notesSlide3.xml"/><Relationship Id="rId55" Type="http://schemas.openxmlformats.org/officeDocument/2006/relationships/image" Target="../media/image32.pn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image" Target="../media/image30.png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image" Target="../media/image29.jpe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image" Target="../media/image28.png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image" Target="../media/image31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4.jpeg"/><Relationship Id="rId18" Type="http://schemas.openxmlformats.org/officeDocument/2006/relationships/image" Target="../media/image39.png"/><Relationship Id="rId3" Type="http://schemas.openxmlformats.org/officeDocument/2006/relationships/tags" Target="../tags/tag53.xml"/><Relationship Id="rId21" Type="http://schemas.openxmlformats.org/officeDocument/2006/relationships/image" Target="../media/image42.png"/><Relationship Id="rId7" Type="http://schemas.openxmlformats.org/officeDocument/2006/relationships/tags" Target="../tags/tag57.xml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" Type="http://schemas.openxmlformats.org/officeDocument/2006/relationships/tags" Target="../tags/tag52.xml"/><Relationship Id="rId16" Type="http://schemas.openxmlformats.org/officeDocument/2006/relationships/image" Target="../media/image37.jpeg"/><Relationship Id="rId20" Type="http://schemas.openxmlformats.org/officeDocument/2006/relationships/image" Target="../media/image41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55.xml"/><Relationship Id="rId15" Type="http://schemas.openxmlformats.org/officeDocument/2006/relationships/image" Target="../media/image36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0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tags" Target="../tags/tag62.xml"/><Relationship Id="rId21" Type="http://schemas.openxmlformats.org/officeDocument/2006/relationships/image" Target="../media/image49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tags" Target="../tags/tag61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52.png"/><Relationship Id="rId5" Type="http://schemas.openxmlformats.org/officeDocument/2006/relationships/tags" Target="../tags/tag64.xml"/><Relationship Id="rId15" Type="http://schemas.openxmlformats.org/officeDocument/2006/relationships/notesSlide" Target="../notesSlides/notesSlide6.xml"/><Relationship Id="rId23" Type="http://schemas.openxmlformats.org/officeDocument/2006/relationships/image" Target="../media/image51.png"/><Relationship Id="rId10" Type="http://schemas.openxmlformats.org/officeDocument/2006/relationships/tags" Target="../tags/tag69.xml"/><Relationship Id="rId19" Type="http://schemas.openxmlformats.org/officeDocument/2006/relationships/image" Target="../media/image47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E67B-E16E-1E4B-838A-5EA277522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FNMS Introduction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32EE2-0E20-7048-AEC3-D9D2BD22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Trevor Holmes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7086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FNMS – On Premises Component Architecture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28" name="Content Placeholder 2">
            <a:extLst>
              <a:ext uri="{FF2B5EF4-FFF2-40B4-BE49-F238E27FC236}">
                <a16:creationId xmlns:a16="http://schemas.microsoft.com/office/drawing/2014/main" id="{FE11179C-9AF5-47F6-BD6E-50495C8C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81" y="989661"/>
            <a:ext cx="6616258" cy="36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6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91" y="59601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Data Imports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8" name="Picture 5" descr="Flexera Software - The leading provider of software licensing, entitlement management, installation, and application readiness">
            <a:extLst>
              <a:ext uri="{FF2B5EF4-FFF2-40B4-BE49-F238E27FC236}">
                <a16:creationId xmlns:a16="http://schemas.microsoft.com/office/drawing/2014/main" id="{8AB4DF6D-A7B2-4385-B7FA-FDC24DBB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46" y="3478482"/>
            <a:ext cx="1428750" cy="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9D379-1865-475F-83A7-434A58509385}"/>
              </a:ext>
            </a:extLst>
          </p:cNvPr>
          <p:cNvCxnSpPr/>
          <p:nvPr/>
        </p:nvCxnSpPr>
        <p:spPr>
          <a:xfrm>
            <a:off x="3272599" y="4067842"/>
            <a:ext cx="14067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12113-BDF4-4E25-8BE2-6CAB09F5F1F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272599" y="4115601"/>
            <a:ext cx="407165" cy="30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68C22A-3B79-41EF-A0F2-4861D485844F}"/>
              </a:ext>
            </a:extLst>
          </p:cNvPr>
          <p:cNvCxnSpPr/>
          <p:nvPr/>
        </p:nvCxnSpPr>
        <p:spPr>
          <a:xfrm>
            <a:off x="3958399" y="4416100"/>
            <a:ext cx="148895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B131F-0DAD-4357-9359-37EB4626E0AC}"/>
              </a:ext>
            </a:extLst>
          </p:cNvPr>
          <p:cNvCxnSpPr/>
          <p:nvPr/>
        </p:nvCxnSpPr>
        <p:spPr>
          <a:xfrm flipV="1">
            <a:off x="3844099" y="4046633"/>
            <a:ext cx="858779" cy="369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4DF596-82BC-441F-8944-BDD18824AF07}"/>
              </a:ext>
            </a:extLst>
          </p:cNvPr>
          <p:cNvCxnSpPr/>
          <p:nvPr/>
        </p:nvCxnSpPr>
        <p:spPr>
          <a:xfrm>
            <a:off x="4765805" y="4115601"/>
            <a:ext cx="681553" cy="30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Pale Computer Server Clip Art">
            <a:extLst>
              <a:ext uri="{FF2B5EF4-FFF2-40B4-BE49-F238E27FC236}">
                <a16:creationId xmlns:a16="http://schemas.microsoft.com/office/drawing/2014/main" id="{783FE555-9CBF-4FD9-AB7C-9ED52C46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82" y="3907108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" descr="Pale Computer Server Clip Art">
            <a:extLst>
              <a:ext uri="{FF2B5EF4-FFF2-40B4-BE49-F238E27FC236}">
                <a16:creationId xmlns:a16="http://schemas.microsoft.com/office/drawing/2014/main" id="{75189D27-7852-4BBB-9353-391FC71C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64" y="4207607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Pale Computer Server Clip Art">
            <a:extLst>
              <a:ext uri="{FF2B5EF4-FFF2-40B4-BE49-F238E27FC236}">
                <a16:creationId xmlns:a16="http://schemas.microsoft.com/office/drawing/2014/main" id="{40E8A974-3DEA-4905-8649-DD1DA525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78" y="3907108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Pale Computer Server Clip Art">
            <a:extLst>
              <a:ext uri="{FF2B5EF4-FFF2-40B4-BE49-F238E27FC236}">
                <a16:creationId xmlns:a16="http://schemas.microsoft.com/office/drawing/2014/main" id="{5AFD2BF1-CE25-44EE-8249-0BC19D04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99" y="4207607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26">
            <a:extLst>
              <a:ext uri="{FF2B5EF4-FFF2-40B4-BE49-F238E27FC236}">
                <a16:creationId xmlns:a16="http://schemas.microsoft.com/office/drawing/2014/main" id="{5C96E00B-FC94-4169-80C7-BB68055C8A5F}"/>
              </a:ext>
            </a:extLst>
          </p:cNvPr>
          <p:cNvSpPr/>
          <p:nvPr/>
        </p:nvSpPr>
        <p:spPr>
          <a:xfrm rot="12196897">
            <a:off x="4202239" y="2220326"/>
            <a:ext cx="1786062" cy="3584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ight Arrow 79">
            <a:extLst>
              <a:ext uri="{FF2B5EF4-FFF2-40B4-BE49-F238E27FC236}">
                <a16:creationId xmlns:a16="http://schemas.microsoft.com/office/drawing/2014/main" id="{522221E8-5CB8-4102-9659-1BE4E700F76F}"/>
              </a:ext>
            </a:extLst>
          </p:cNvPr>
          <p:cNvSpPr/>
          <p:nvPr/>
        </p:nvSpPr>
        <p:spPr>
          <a:xfrm rot="10544082">
            <a:off x="4329275" y="1329016"/>
            <a:ext cx="1786062" cy="3584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ight Arrow 9">
            <a:extLst>
              <a:ext uri="{FF2B5EF4-FFF2-40B4-BE49-F238E27FC236}">
                <a16:creationId xmlns:a16="http://schemas.microsoft.com/office/drawing/2014/main" id="{9324CFDD-84B6-4B4F-825A-BDEAFE5C2D69}"/>
              </a:ext>
            </a:extLst>
          </p:cNvPr>
          <p:cNvSpPr/>
          <p:nvPr/>
        </p:nvSpPr>
        <p:spPr>
          <a:xfrm rot="3204196">
            <a:off x="3142999" y="2638845"/>
            <a:ext cx="1642569" cy="2694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A3BE4DB-95C4-4C98-A491-D9DA9DC161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62" y="1196148"/>
            <a:ext cx="2738438" cy="14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CBB34B7-DEFF-4BE9-BB57-AF098AD633AF}"/>
              </a:ext>
            </a:extLst>
          </p:cNvPr>
          <p:cNvSpPr txBox="1">
            <a:spLocks/>
          </p:cNvSpPr>
          <p:nvPr/>
        </p:nvSpPr>
        <p:spPr>
          <a:xfrm>
            <a:off x="79750" y="287716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grpSp>
        <p:nvGrpSpPr>
          <p:cNvPr id="23" name="Group 45">
            <a:extLst>
              <a:ext uri="{FF2B5EF4-FFF2-40B4-BE49-F238E27FC236}">
                <a16:creationId xmlns:a16="http://schemas.microsoft.com/office/drawing/2014/main" id="{DC59959B-84FE-4D4C-BE09-416C541AD2D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68767" y="853248"/>
            <a:ext cx="1950244" cy="1158386"/>
            <a:chOff x="4191000" y="1447800"/>
            <a:chExt cx="3962400" cy="2362200"/>
          </a:xfrm>
        </p:grpSpPr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2E0B8D60-0569-4B23-A5CD-19C9CA4E3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25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E60EFB6-2CD0-462A-81C5-3EBD39483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C96C07-B6CB-41A3-AC37-77EEA2E75D6B}"/>
                </a:ext>
              </a:extLst>
            </p:cNvPr>
            <p:cNvGrpSpPr/>
            <p:nvPr/>
          </p:nvGrpSpPr>
          <p:grpSpPr>
            <a:xfrm>
              <a:off x="4888611" y="3048000"/>
              <a:ext cx="2413660" cy="614082"/>
              <a:chOff x="4279011" y="5317123"/>
              <a:chExt cx="2413660" cy="614082"/>
            </a:xfrm>
          </p:grpSpPr>
          <p:sp>
            <p:nvSpPr>
              <p:cNvPr id="29" name="Flowchart: Magnetic Disk 28">
                <a:extLst>
                  <a:ext uri="{FF2B5EF4-FFF2-40B4-BE49-F238E27FC236}">
                    <a16:creationId xmlns:a16="http://schemas.microsoft.com/office/drawing/2014/main" id="{A7113238-3C53-4F93-8829-087F982E3895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04D970-17B0-495E-B815-6BB728D261F8}"/>
                  </a:ext>
                </a:extLst>
              </p:cNvPr>
              <p:cNvSpPr txBox="1"/>
              <p:nvPr/>
            </p:nvSpPr>
            <p:spPr>
              <a:xfrm>
                <a:off x="4871417" y="5317123"/>
                <a:ext cx="1821254" cy="5177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SCCM Server</a:t>
                </a:r>
              </a:p>
            </p:txBody>
          </p:sp>
        </p:grp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B49799EB-01E3-4B1C-9702-42C6CA0B255D}"/>
                </a:ext>
              </a:extLst>
            </p:cNvPr>
            <p:cNvSpPr/>
            <p:nvPr/>
          </p:nvSpPr>
          <p:spPr>
            <a:xfrm>
              <a:off x="6172200" y="2438400"/>
              <a:ext cx="1447800" cy="533400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SCCM</a:t>
              </a:r>
            </a:p>
          </p:txBody>
        </p:sp>
      </p:grpSp>
      <p:grpSp>
        <p:nvGrpSpPr>
          <p:cNvPr id="31" name="PPTShape_1">
            <a:extLst>
              <a:ext uri="{FF2B5EF4-FFF2-40B4-BE49-F238E27FC236}">
                <a16:creationId xmlns:a16="http://schemas.microsoft.com/office/drawing/2014/main" id="{91F51B4E-1917-445C-BB14-5AA9DFAC2B1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96582" y="2225197"/>
            <a:ext cx="2007422" cy="1158386"/>
            <a:chOff x="4191000" y="1447800"/>
            <a:chExt cx="4078572" cy="2362200"/>
          </a:xfrm>
        </p:grpSpPr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10C4D8F2-7FF6-4982-A2B8-11CF0BE71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33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096635EA-56C2-4AB0-8F49-A44F9A0EA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  <p:grpSp>
          <p:nvGrpSpPr>
            <p:cNvPr id="34" name="Group 25">
              <a:extLst>
                <a:ext uri="{FF2B5EF4-FFF2-40B4-BE49-F238E27FC236}">
                  <a16:creationId xmlns:a16="http://schemas.microsoft.com/office/drawing/2014/main" id="{4380095B-7281-4365-B97F-CCF8491F4780}"/>
                </a:ext>
              </a:extLst>
            </p:cNvPr>
            <p:cNvGrpSpPr/>
            <p:nvPr/>
          </p:nvGrpSpPr>
          <p:grpSpPr>
            <a:xfrm>
              <a:off x="4888611" y="3048000"/>
              <a:ext cx="3380961" cy="614082"/>
              <a:chOff x="4279011" y="5317123"/>
              <a:chExt cx="3380961" cy="614082"/>
            </a:xfrm>
          </p:grpSpPr>
          <p:sp>
            <p:nvSpPr>
              <p:cNvPr id="36" name="Flowchart: Magnetic Disk 35">
                <a:extLst>
                  <a:ext uri="{FF2B5EF4-FFF2-40B4-BE49-F238E27FC236}">
                    <a16:creationId xmlns:a16="http://schemas.microsoft.com/office/drawing/2014/main" id="{1DC03F0C-48D1-414E-B20E-5B54F4D5EB0B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C31CC-CC61-4509-88A1-A1B2B1EF616F}"/>
                  </a:ext>
                </a:extLst>
              </p:cNvPr>
              <p:cNvSpPr txBox="1"/>
              <p:nvPr/>
            </p:nvSpPr>
            <p:spPr>
              <a:xfrm>
                <a:off x="4871417" y="5317123"/>
                <a:ext cx="2788555" cy="5177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Business Data Source</a:t>
                </a:r>
              </a:p>
            </p:txBody>
          </p:sp>
        </p:grp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1375B27C-B343-4825-AAB0-A479C89CEF54}"/>
                </a:ext>
              </a:extLst>
            </p:cNvPr>
            <p:cNvSpPr/>
            <p:nvPr/>
          </p:nvSpPr>
          <p:spPr>
            <a:xfrm>
              <a:off x="6172201" y="2201069"/>
              <a:ext cx="1447800" cy="770732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Oracle Financial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57936DF-5744-4B4A-9D5E-DB14734882B9}"/>
              </a:ext>
            </a:extLst>
          </p:cNvPr>
          <p:cNvSpPr txBox="1"/>
          <p:nvPr/>
        </p:nvSpPr>
        <p:spPr>
          <a:xfrm>
            <a:off x="4663869" y="927982"/>
            <a:ext cx="1116875" cy="649188"/>
          </a:xfrm>
          <a:prstGeom prst="ellipse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Inventory</a:t>
            </a:r>
            <a:br>
              <a:rPr lang="en-US" sz="1200" b="1" i="1" dirty="0">
                <a:solidFill>
                  <a:srgbClr val="FF00FF"/>
                </a:solidFill>
              </a:rPr>
            </a:br>
            <a:r>
              <a:rPr lang="en-US" sz="1200" b="1" i="1" dirty="0"/>
              <a:t>Adapter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288559-3716-442C-929F-AA31BC5A32A9}"/>
              </a:ext>
            </a:extLst>
          </p:cNvPr>
          <p:cNvSpPr txBox="1"/>
          <p:nvPr/>
        </p:nvSpPr>
        <p:spPr>
          <a:xfrm>
            <a:off x="4661713" y="2160024"/>
            <a:ext cx="1028333" cy="649188"/>
          </a:xfrm>
          <a:prstGeom prst="ellipse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Business</a:t>
            </a:r>
            <a:br>
              <a:rPr lang="en-US" sz="1200" b="1" i="1" dirty="0">
                <a:solidFill>
                  <a:srgbClr val="FF00FF"/>
                </a:solidFill>
              </a:rPr>
            </a:br>
            <a:r>
              <a:rPr lang="en-US" sz="1200" b="1" i="1" dirty="0"/>
              <a:t>Adapter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DC02F-4B82-4356-9A4E-52F052918794}"/>
              </a:ext>
            </a:extLst>
          </p:cNvPr>
          <p:cNvSpPr txBox="1"/>
          <p:nvPr/>
        </p:nvSpPr>
        <p:spPr>
          <a:xfrm>
            <a:off x="2638374" y="4605138"/>
            <a:ext cx="3706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FlexNet Manager Suite On-Premises</a:t>
            </a:r>
          </a:p>
        </p:txBody>
      </p:sp>
      <p:pic>
        <p:nvPicPr>
          <p:cNvPr id="41" name="Picture 36">
            <a:extLst>
              <a:ext uri="{FF2B5EF4-FFF2-40B4-BE49-F238E27FC236}">
                <a16:creationId xmlns:a16="http://schemas.microsoft.com/office/drawing/2014/main" id="{AA230292-CAF9-4214-B5A3-528D7EC7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59" y="4631032"/>
            <a:ext cx="228600" cy="22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8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45">
            <a:extLst>
              <a:ext uri="{FF2B5EF4-FFF2-40B4-BE49-F238E27FC236}">
                <a16:creationId xmlns:a16="http://schemas.microsoft.com/office/drawing/2014/main" id="{00B68573-6FAF-4D64-8A79-DA72A18ED3D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266" y="1029086"/>
            <a:ext cx="1950244" cy="1158386"/>
            <a:chOff x="4191000" y="1447800"/>
            <a:chExt cx="3962400" cy="2362200"/>
          </a:xfrm>
        </p:grpSpPr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id="{F046CCA7-C8FE-4C10-B4B7-41C5F901DA0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100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CD81E308-38EB-49EE-B3AF-12E7F53CD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16" y="49841"/>
            <a:ext cx="8339884" cy="750787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Data Flow Steps for collection of inventory on a client from an installed FlexNet Inventory agent</a:t>
            </a:r>
            <a:br>
              <a:rPr lang="en-US" sz="2700" dirty="0">
                <a:solidFill>
                  <a:srgbClr val="FF6B4D"/>
                </a:solidFill>
              </a:rPr>
            </a:br>
            <a:endParaRPr lang="en-GB" sz="2700" dirty="0">
              <a:solidFill>
                <a:srgbClr val="FF6B4D"/>
              </a:solidFill>
            </a:endParaRP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CBB34B7-DEFF-4BE9-BB57-AF098AD633AF}"/>
              </a:ext>
            </a:extLst>
          </p:cNvPr>
          <p:cNvSpPr txBox="1">
            <a:spLocks/>
          </p:cNvSpPr>
          <p:nvPr/>
        </p:nvSpPr>
        <p:spPr>
          <a:xfrm>
            <a:off x="79750" y="287716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6B52AE-43E7-4980-9427-6A80B742CE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5372" y="625532"/>
            <a:ext cx="896190" cy="86875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1F8B87E-19F6-4DCB-B2D4-96AD49D4F358}"/>
              </a:ext>
            </a:extLst>
          </p:cNvPr>
          <p:cNvGrpSpPr/>
          <p:nvPr/>
        </p:nvGrpSpPr>
        <p:grpSpPr>
          <a:xfrm>
            <a:off x="4246760" y="4038687"/>
            <a:ext cx="1200150" cy="971550"/>
            <a:chOff x="2133600" y="5029201"/>
            <a:chExt cx="1600200" cy="1295400"/>
          </a:xfrm>
        </p:grpSpPr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8C9C3552-5907-4320-8CD4-08BE2200CBA6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133600" y="5029201"/>
              <a:ext cx="1600200" cy="1295400"/>
              <a:chOff x="228600" y="4724400"/>
              <a:chExt cx="2438400" cy="1981200"/>
            </a:xfrm>
          </p:grpSpPr>
          <p:pic>
            <p:nvPicPr>
              <p:cNvPr id="46" name="Picture 14">
                <a:extLst>
                  <a:ext uri="{FF2B5EF4-FFF2-40B4-BE49-F238E27FC236}">
                    <a16:creationId xmlns:a16="http://schemas.microsoft.com/office/drawing/2014/main" id="{DC935BDD-C106-46DD-8EFC-46A1E75D2CB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228600" y="4724400"/>
                <a:ext cx="2438400" cy="1981200"/>
              </a:xfrm>
              <a:prstGeom prst="rect">
                <a:avLst/>
              </a:prstGeom>
              <a:ln>
                <a:noFill/>
              </a:ln>
              <a:effectLst>
                <a:softEdge rad="317500"/>
              </a:effectLst>
            </p:spPr>
          </p:pic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7087F8B9-A74D-44F0-9387-671411EBE357}"/>
                  </a:ext>
                </a:extLst>
              </p:cNvPr>
              <p:cNvGrpSpPr/>
              <p:nvPr/>
            </p:nvGrpSpPr>
            <p:grpSpPr>
              <a:xfrm>
                <a:off x="381000" y="4876800"/>
                <a:ext cx="1981200" cy="1416498"/>
                <a:chOff x="5943600" y="4800600"/>
                <a:chExt cx="1981200" cy="1416498"/>
              </a:xfrm>
            </p:grpSpPr>
            <p:pic>
              <p:nvPicPr>
                <p:cNvPr id="48" name="Picture 11" descr="F:\Flexera\Images\PresentationImages\product-use.png">
                  <a:extLst>
                    <a:ext uri="{FF2B5EF4-FFF2-40B4-BE49-F238E27FC236}">
                      <a16:creationId xmlns:a16="http://schemas.microsoft.com/office/drawing/2014/main" id="{7CC85E05-F707-4237-A08D-1B5A17BFED8D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3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6355556" y="4800600"/>
                  <a:ext cx="1157288" cy="879538"/>
                </a:xfrm>
                <a:prstGeom prst="rect">
                  <a:avLst/>
                </a:prstGeom>
                <a:noFill/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845330B-F698-4A69-98CC-0E03FC5729D5}"/>
                    </a:ext>
                  </a:extLst>
                </p:cNvPr>
                <p:cNvSpPr txBox="1"/>
                <p:nvPr/>
              </p:nvSpPr>
              <p:spPr>
                <a:xfrm>
                  <a:off x="5943600" y="5715000"/>
                  <a:ext cx="1981200" cy="5020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Calibri" pitchFamily="34" charset="0"/>
                      <a:cs typeface="Calibri" pitchFamily="34" charset="0"/>
                    </a:rPr>
                    <a:t>FNMS  Web-UI</a:t>
                  </a:r>
                </a:p>
              </p:txBody>
            </p:sp>
          </p:grpSp>
        </p:grp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38D8D0DF-361A-4408-9597-951C55A57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82446" y="5151375"/>
              <a:ext cx="598129" cy="335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3DF56-3907-4086-AA15-24DC6576B676}"/>
              </a:ext>
            </a:extLst>
          </p:cNvPr>
          <p:cNvGrpSpPr/>
          <p:nvPr/>
        </p:nvGrpSpPr>
        <p:grpSpPr>
          <a:xfrm>
            <a:off x="5646964" y="3813088"/>
            <a:ext cx="2450241" cy="1421227"/>
            <a:chOff x="7300736" y="4948816"/>
            <a:chExt cx="3266988" cy="1894969"/>
          </a:xfrm>
        </p:grpSpPr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BBAFB56F-E5B4-4210-92E2-CAAB1AE76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300736" y="5398916"/>
              <a:ext cx="2600325" cy="1444869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52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6EDE184-8295-40E7-9C10-5788A2F4B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23904" y="4948816"/>
              <a:ext cx="576482" cy="929402"/>
            </a:xfrm>
            <a:prstGeom prst="rect">
              <a:avLst/>
            </a:prstGeom>
            <a:noFill/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DF9061-BC7A-43B2-A803-39B6027490E2}"/>
                </a:ext>
              </a:extLst>
            </p:cNvPr>
            <p:cNvGrpSpPr/>
            <p:nvPr/>
          </p:nvGrpSpPr>
          <p:grpSpPr>
            <a:xfrm>
              <a:off x="8175063" y="5899160"/>
              <a:ext cx="2392661" cy="533480"/>
              <a:chOff x="3001648" y="4645223"/>
              <a:chExt cx="2392661" cy="533480"/>
            </a:xfrm>
          </p:grpSpPr>
          <p:pic>
            <p:nvPicPr>
              <p:cNvPr id="54" name="Picture 10" descr="F:\Flexera\Images\PresentationImages\GlobeDeploy.png">
                <a:extLst>
                  <a:ext uri="{FF2B5EF4-FFF2-40B4-BE49-F238E27FC236}">
                    <a16:creationId xmlns:a16="http://schemas.microsoft.com/office/drawing/2014/main" id="{F6D880FF-0027-412C-96C2-83119ED59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001648" y="4654062"/>
                <a:ext cx="380256" cy="29893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47FED1-5813-4AF3-8E34-7254FD02F65A}"/>
                  </a:ext>
                </a:extLst>
              </p:cNvPr>
              <p:cNvSpPr txBox="1"/>
              <p:nvPr/>
            </p:nvSpPr>
            <p:spPr>
              <a:xfrm>
                <a:off x="3382648" y="4645223"/>
                <a:ext cx="2011661" cy="5334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FNMS Application Server</a:t>
                </a:r>
                <a:br>
                  <a:rPr lang="en-US" sz="1000" b="1" dirty="0">
                    <a:solidFill>
                      <a:srgbClr val="FF00FF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(Processing Server)</a:t>
                </a:r>
              </a:p>
            </p:txBody>
          </p:sp>
        </p:grpSp>
      </p:grpSp>
      <p:sp>
        <p:nvSpPr>
          <p:cNvPr id="56" name="Right Arrow 9">
            <a:extLst>
              <a:ext uri="{FF2B5EF4-FFF2-40B4-BE49-F238E27FC236}">
                <a16:creationId xmlns:a16="http://schemas.microsoft.com/office/drawing/2014/main" id="{6B9A5C2D-8603-4EFF-85D0-4C53F4B2DB32}"/>
              </a:ext>
            </a:extLst>
          </p:cNvPr>
          <p:cNvSpPr/>
          <p:nvPr/>
        </p:nvSpPr>
        <p:spPr>
          <a:xfrm rot="19980712">
            <a:off x="6453125" y="3564302"/>
            <a:ext cx="573948" cy="269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ight Arrow 10">
            <a:extLst>
              <a:ext uri="{FF2B5EF4-FFF2-40B4-BE49-F238E27FC236}">
                <a16:creationId xmlns:a16="http://schemas.microsoft.com/office/drawing/2014/main" id="{B0B55C60-09C4-4840-91A1-5075DFA33D19}"/>
              </a:ext>
            </a:extLst>
          </p:cNvPr>
          <p:cNvSpPr/>
          <p:nvPr/>
        </p:nvSpPr>
        <p:spPr>
          <a:xfrm rot="4662217">
            <a:off x="4775652" y="2574611"/>
            <a:ext cx="1299340" cy="26946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436BA9-FA37-41FF-8B32-E3CFCB10D902}"/>
              </a:ext>
            </a:extLst>
          </p:cNvPr>
          <p:cNvGrpSpPr/>
          <p:nvPr/>
        </p:nvGrpSpPr>
        <p:grpSpPr>
          <a:xfrm>
            <a:off x="6792803" y="2686584"/>
            <a:ext cx="2112262" cy="1295644"/>
            <a:chOff x="8701873" y="4021231"/>
            <a:chExt cx="2816346" cy="1727525"/>
          </a:xfrm>
        </p:grpSpPr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id="{6F2E7067-8437-4694-80F7-B97DBCB61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01873" y="4120877"/>
              <a:ext cx="2600325" cy="1444869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60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F8F6A204-407A-4194-9787-4B05D3F42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351954" y="4021231"/>
              <a:ext cx="610995" cy="985043"/>
            </a:xfrm>
            <a:prstGeom prst="rect">
              <a:avLst/>
            </a:prstGeom>
            <a:noFill/>
          </p:spPr>
        </p:pic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FA432F9D-CAB9-487E-BF7C-85678971D69C}"/>
                </a:ext>
              </a:extLst>
            </p:cNvPr>
            <p:cNvSpPr/>
            <p:nvPr/>
          </p:nvSpPr>
          <p:spPr>
            <a:xfrm>
              <a:off x="9060442" y="4980685"/>
              <a:ext cx="304193" cy="39048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122937-50F7-46E1-AF6C-591229367802}"/>
                </a:ext>
              </a:extLst>
            </p:cNvPr>
            <p:cNvSpPr txBox="1"/>
            <p:nvPr/>
          </p:nvSpPr>
          <p:spPr>
            <a:xfrm>
              <a:off x="9383928" y="5033648"/>
              <a:ext cx="1637626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FNMS Inventory DB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0A185BB-BAD7-4A2C-ABEE-FE86B1B4E193}"/>
                </a:ext>
              </a:extLst>
            </p:cNvPr>
            <p:cNvSpPr/>
            <p:nvPr/>
          </p:nvSpPr>
          <p:spPr>
            <a:xfrm>
              <a:off x="9212842" y="5358275"/>
              <a:ext cx="304193" cy="39048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5A376D-4843-4098-AB46-25C752BA4760}"/>
                </a:ext>
              </a:extLst>
            </p:cNvPr>
            <p:cNvSpPr txBox="1"/>
            <p:nvPr/>
          </p:nvSpPr>
          <p:spPr>
            <a:xfrm>
              <a:off x="9739528" y="5377375"/>
              <a:ext cx="1778691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FNMS Compliance 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A8F3D9-D6F0-4ED9-92BA-C3DC06F09AB3}"/>
              </a:ext>
            </a:extLst>
          </p:cNvPr>
          <p:cNvGrpSpPr/>
          <p:nvPr/>
        </p:nvGrpSpPr>
        <p:grpSpPr>
          <a:xfrm>
            <a:off x="4383351" y="1844531"/>
            <a:ext cx="1757140" cy="246221"/>
            <a:chOff x="6381281" y="2250102"/>
            <a:chExt cx="2342853" cy="328295"/>
          </a:xfrm>
        </p:grpSpPr>
        <p:pic>
          <p:nvPicPr>
            <p:cNvPr id="66" name="Picture 3" descr="F:\Flexera\Images\PresentationImages\AnalyzeSoftware.png">
              <a:extLst>
                <a:ext uri="{FF2B5EF4-FFF2-40B4-BE49-F238E27FC236}">
                  <a16:creationId xmlns:a16="http://schemas.microsoft.com/office/drawing/2014/main" id="{3729F9E7-760B-4B6F-953D-3E294CB0C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381281" y="2250102"/>
              <a:ext cx="300038" cy="2989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4CE350-1AE5-4F39-8C29-EBFE49C3764D}"/>
                </a:ext>
              </a:extLst>
            </p:cNvPr>
            <p:cNvSpPr txBox="1"/>
            <p:nvPr/>
          </p:nvSpPr>
          <p:spPr>
            <a:xfrm>
              <a:off x="6609881" y="2250102"/>
              <a:ext cx="2114253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Flexera Inventory Beacons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5C4B532-3F49-4C88-9267-49619AEE86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944" y="1455712"/>
            <a:ext cx="480101" cy="374936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22AFAB1-EFF2-483A-8632-D7784008D70E}"/>
              </a:ext>
            </a:extLst>
          </p:cNvPr>
          <p:cNvSpPr/>
          <p:nvPr/>
        </p:nvSpPr>
        <p:spPr>
          <a:xfrm>
            <a:off x="7971435" y="1681667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15C13A-3FD5-4887-A954-5C12534439E1}"/>
              </a:ext>
            </a:extLst>
          </p:cNvPr>
          <p:cNvSpPr/>
          <p:nvPr/>
        </p:nvSpPr>
        <p:spPr>
          <a:xfrm>
            <a:off x="6362111" y="1500396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266CDF-3C00-423E-8B1A-D2A81A8EB992}"/>
              </a:ext>
            </a:extLst>
          </p:cNvPr>
          <p:cNvSpPr/>
          <p:nvPr/>
        </p:nvSpPr>
        <p:spPr>
          <a:xfrm>
            <a:off x="6215317" y="589507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67958D-BDF2-4F98-98B8-668D03BC5691}"/>
              </a:ext>
            </a:extLst>
          </p:cNvPr>
          <p:cNvSpPr/>
          <p:nvPr/>
        </p:nvSpPr>
        <p:spPr>
          <a:xfrm>
            <a:off x="7203479" y="1415580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36C86A-0757-48CB-A6BA-7346EC85B1F4}"/>
              </a:ext>
            </a:extLst>
          </p:cNvPr>
          <p:cNvSpPr/>
          <p:nvPr/>
        </p:nvSpPr>
        <p:spPr>
          <a:xfrm>
            <a:off x="5572807" y="2476713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430ACF-4BC7-4E82-9D78-C9AF2B8B0FE7}"/>
              </a:ext>
            </a:extLst>
          </p:cNvPr>
          <p:cNvSpPr/>
          <p:nvPr/>
        </p:nvSpPr>
        <p:spPr>
          <a:xfrm>
            <a:off x="6453355" y="3198068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89038-2B88-472D-B0A9-A02B0E275440}"/>
              </a:ext>
            </a:extLst>
          </p:cNvPr>
          <p:cNvSpPr/>
          <p:nvPr/>
        </p:nvSpPr>
        <p:spPr>
          <a:xfrm>
            <a:off x="7470576" y="3920134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7</a:t>
            </a:r>
          </a:p>
        </p:txBody>
      </p:sp>
      <p:pic>
        <p:nvPicPr>
          <p:cNvPr id="77" name="Picture 3">
            <a:extLst>
              <a:ext uri="{FF2B5EF4-FFF2-40B4-BE49-F238E27FC236}">
                <a16:creationId xmlns:a16="http://schemas.microsoft.com/office/drawing/2014/main" id="{1CB522B4-4E35-4337-B8FD-FAB7D3459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8"/>
          <a:stretch/>
        </p:blipFill>
        <p:spPr bwMode="auto">
          <a:xfrm>
            <a:off x="8036668" y="1202605"/>
            <a:ext cx="517663" cy="4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Group 78">
            <a:extLst>
              <a:ext uri="{FF2B5EF4-FFF2-40B4-BE49-F238E27FC236}">
                <a16:creationId xmlns:a16="http://schemas.microsoft.com/office/drawing/2014/main" id="{661024CF-CC78-4AF7-BDC9-95EE24C7E0A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70451" y="476973"/>
            <a:ext cx="2343150" cy="958171"/>
            <a:chOff x="4267200" y="645886"/>
            <a:chExt cx="3733800" cy="2127777"/>
          </a:xfrm>
        </p:grpSpPr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id="{168AC9C0-07A6-4FEE-9FB4-581AAC44EA6A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4267200" y="645886"/>
              <a:ext cx="3733800" cy="2097314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5A6F06-039D-4618-A348-3D02F58F398B}"/>
                </a:ext>
              </a:extLst>
            </p:cNvPr>
            <p:cNvSpPr txBox="1"/>
            <p:nvPr/>
          </p:nvSpPr>
          <p:spPr>
            <a:xfrm>
              <a:off x="4724399" y="2209801"/>
              <a:ext cx="1300162" cy="56386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Devices</a:t>
              </a:r>
            </a:p>
          </p:txBody>
        </p:sp>
        <p:pic>
          <p:nvPicPr>
            <p:cNvPr id="81" name="Picture 80" descr="AdminSrv2.png">
              <a:extLst>
                <a:ext uri="{FF2B5EF4-FFF2-40B4-BE49-F238E27FC236}">
                  <a16:creationId xmlns:a16="http://schemas.microsoft.com/office/drawing/2014/main" id="{D76097DB-55F8-47BE-8A0F-E6815087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29200" y="762000"/>
              <a:ext cx="380406" cy="533556"/>
            </a:xfrm>
            <a:prstGeom prst="rect">
              <a:avLst/>
            </a:prstGeom>
          </p:spPr>
        </p:pic>
        <p:pic>
          <p:nvPicPr>
            <p:cNvPr id="82" name="Picture 81" descr="AdminSrv2.png">
              <a:extLst>
                <a:ext uri="{FF2B5EF4-FFF2-40B4-BE49-F238E27FC236}">
                  <a16:creationId xmlns:a16="http://schemas.microsoft.com/office/drawing/2014/main" id="{5128E939-7FA9-40E3-8C8B-02004B81E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53000" y="914400"/>
              <a:ext cx="380406" cy="533556"/>
            </a:xfrm>
            <a:prstGeom prst="rect">
              <a:avLst/>
            </a:prstGeom>
          </p:spPr>
        </p:pic>
        <p:pic>
          <p:nvPicPr>
            <p:cNvPr id="83" name="Picture 82" descr="AdminSrv2.png">
              <a:extLst>
                <a:ext uri="{FF2B5EF4-FFF2-40B4-BE49-F238E27FC236}">
                  <a16:creationId xmlns:a16="http://schemas.microsoft.com/office/drawing/2014/main" id="{348601C7-E9DC-44B6-B448-016A5E66D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76800" y="1066800"/>
              <a:ext cx="380406" cy="533556"/>
            </a:xfrm>
            <a:prstGeom prst="rect">
              <a:avLst/>
            </a:prstGeom>
          </p:spPr>
        </p:pic>
        <p:pic>
          <p:nvPicPr>
            <p:cNvPr id="84" name="Picture 83" descr="AdminSrv2.png">
              <a:extLst>
                <a:ext uri="{FF2B5EF4-FFF2-40B4-BE49-F238E27FC236}">
                  <a16:creationId xmlns:a16="http://schemas.microsoft.com/office/drawing/2014/main" id="{D578C8CA-A425-47DE-822A-3BBEC171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00600" y="1219200"/>
              <a:ext cx="380406" cy="533556"/>
            </a:xfrm>
            <a:prstGeom prst="rect">
              <a:avLst/>
            </a:prstGeom>
          </p:spPr>
        </p:pic>
        <p:pic>
          <p:nvPicPr>
            <p:cNvPr id="85" name="Picture 84" descr="AdminSrv2.png">
              <a:extLst>
                <a:ext uri="{FF2B5EF4-FFF2-40B4-BE49-F238E27FC236}">
                  <a16:creationId xmlns:a16="http://schemas.microsoft.com/office/drawing/2014/main" id="{67E3D697-BE15-46EE-84C4-7ED9F55F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4400" y="1371600"/>
              <a:ext cx="380406" cy="533556"/>
            </a:xfrm>
            <a:prstGeom prst="rect">
              <a:avLst/>
            </a:prstGeom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5C408CF0-E73C-4284-AC6C-053A68784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257800" y="7620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F82072BA-FA91-4691-AA77-645112704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791200" y="9144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01E3E043-0746-4B56-8F59-E6D55B827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324600" y="10668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9" name="Picture 4" descr="C:\Users\stevemullins\Documents\Flexera\Images\PresentationImages\AnalyzeSoftware.png">
            <a:extLst>
              <a:ext uri="{FF2B5EF4-FFF2-40B4-BE49-F238E27FC236}">
                <a16:creationId xmlns:a16="http://schemas.microsoft.com/office/drawing/2014/main" id="{886DC952-3D34-472A-8CF2-B478DB90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48" y="697745"/>
            <a:ext cx="671905" cy="6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8CE657C-631C-4C64-9857-0F81DC1FB0C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85296" y="2206111"/>
            <a:ext cx="1514475" cy="16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1" name="Picture 24" descr="C:\Users\luannefeatherstone\Desktop\TransparentPNGs\2_Streamline Mobile App Deployment with Microsoft® System Center 2012 Configuration Manager SP1.png">
            <a:extLst>
              <a:ext uri="{FF2B5EF4-FFF2-40B4-BE49-F238E27FC236}">
                <a16:creationId xmlns:a16="http://schemas.microsoft.com/office/drawing/2014/main" id="{E191BF99-FBE1-466C-B234-27C9C023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8119">
            <a:off x="5578526" y="888803"/>
            <a:ext cx="997708" cy="9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30">
            <a:extLst>
              <a:ext uri="{FF2B5EF4-FFF2-40B4-BE49-F238E27FC236}">
                <a16:creationId xmlns:a16="http://schemas.microsoft.com/office/drawing/2014/main" id="{5A671220-896F-4FDC-9680-C13283344DC6}"/>
              </a:ext>
            </a:extLst>
          </p:cNvPr>
          <p:cNvGrpSpPr/>
          <p:nvPr/>
        </p:nvGrpSpPr>
        <p:grpSpPr>
          <a:xfrm>
            <a:off x="5474159" y="3329971"/>
            <a:ext cx="1042443" cy="424257"/>
            <a:chOff x="257453" y="2619652"/>
            <a:chExt cx="2117979" cy="865149"/>
          </a:xfrm>
        </p:grpSpPr>
        <p:pic>
          <p:nvPicPr>
            <p:cNvPr id="93" name="Picture 3">
              <a:extLst>
                <a:ext uri="{FF2B5EF4-FFF2-40B4-BE49-F238E27FC236}">
                  <a16:creationId xmlns:a16="http://schemas.microsoft.com/office/drawing/2014/main" id="{72F3953E-DAEC-4864-8A4C-C466DA0E0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257453" y="2619652"/>
              <a:ext cx="788711" cy="788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B6C260-D292-4E84-99DE-DC391101209B}"/>
                </a:ext>
              </a:extLst>
            </p:cNvPr>
            <p:cNvSpPr txBox="1"/>
            <p:nvPr/>
          </p:nvSpPr>
          <p:spPr>
            <a:xfrm>
              <a:off x="990600" y="2982705"/>
              <a:ext cx="1384832" cy="50209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42C1BF02-90AE-4438-ADE4-697A3338070B}"/>
              </a:ext>
            </a:extLst>
          </p:cNvPr>
          <p:cNvSpPr/>
          <p:nvPr/>
        </p:nvSpPr>
        <p:spPr>
          <a:xfrm>
            <a:off x="7159793" y="3669012"/>
            <a:ext cx="400912" cy="44437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D001A-FB5C-4B0E-A187-669B85570394}"/>
              </a:ext>
            </a:extLst>
          </p:cNvPr>
          <p:cNvSpPr txBox="1"/>
          <p:nvPr/>
        </p:nvSpPr>
        <p:spPr>
          <a:xfrm>
            <a:off x="7165227" y="177883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Beacon 1</a:t>
            </a:r>
            <a:br>
              <a:rPr lang="en-US" sz="800" b="1" dirty="0"/>
            </a:br>
            <a:r>
              <a:rPr lang="en-US" sz="800" b="1" dirty="0"/>
              <a:t>Beacon 2</a:t>
            </a:r>
            <a:br>
              <a:rPr lang="en-US" sz="800" b="1" dirty="0"/>
            </a:br>
            <a:r>
              <a:rPr lang="en-US" sz="800" b="1" dirty="0"/>
              <a:t>Beacon 3</a:t>
            </a:r>
            <a:br>
              <a:rPr lang="en-US" sz="800" b="1" dirty="0"/>
            </a:br>
            <a:r>
              <a:rPr lang="en-US" sz="800" b="1" dirty="0"/>
              <a:t>…</a:t>
            </a:r>
          </a:p>
        </p:txBody>
      </p:sp>
      <p:sp>
        <p:nvSpPr>
          <p:cNvPr id="101" name="Content Placeholder 6">
            <a:extLst>
              <a:ext uri="{FF2B5EF4-FFF2-40B4-BE49-F238E27FC236}">
                <a16:creationId xmlns:a16="http://schemas.microsoft.com/office/drawing/2014/main" id="{E558CDF9-85AA-4FA9-91B9-EC4A75DC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2" y="825878"/>
            <a:ext cx="3926494" cy="4068541"/>
          </a:xfrm>
        </p:spPr>
        <p:txBody>
          <a:bodyPr>
            <a:normAutofit fontScale="25000" lnSpcReduction="20000"/>
          </a:bodyPr>
          <a:lstStyle/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At a scheduled time, the inventory agent is run on the client system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inventory agent collects inventory and stores results in a cached location on the client system, awaiting uploading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client runs the NetSelector algorithm to identify and select the nearest Beacon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client then uploads the inventory and log files to the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http://beacon/ManageSoftRL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/>
              <a:t>share on the beacon. </a:t>
            </a:r>
            <a:br>
              <a:rPr lang="en-US" sz="4400" dirty="0"/>
            </a:br>
            <a:r>
              <a:rPr lang="en-US" sz="4400" dirty="0"/>
              <a:t>The inventory is temporarily stored in the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\Program Data\Flexera Software\Incoming\Inventories </a:t>
            </a:r>
            <a:r>
              <a:rPr lang="en-US" sz="4400" dirty="0"/>
              <a:t>folder on the beacon while awaiting upload to the Application Server 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Beacon will then upload any inventory files to the Application Server via a schedule task set to run every minute.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Web Resolvers on the Application server will immediately process the inventory files and write the inventory data to the  Inventory Manager Database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Nightly, during a reconcile and inventory import, the updated inventory will be imported from the FNMS Inventory database into the FNMS Compliance database</a:t>
            </a:r>
            <a:r>
              <a:rPr lang="en-US" sz="3000" dirty="0"/>
              <a:t>.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34 L -0.07413 -0.02161 C -0.0901 -0.02686 -0.10781 -0.02253 -0.12257 -0.01112 C -0.13993 0.00154 -0.15035 0.01882 -0.15364 0.03796 L -0.17291 0.125 " pathEditMode="relative" rAng="8520000" ptsTypes="AAAAA">
                                      <p:cBhvr>
                                        <p:cTn id="4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416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35 0.12716 L -0.15712 0.25586 C -0.15416 0.28271 -0.14809 0.32191 -0.14132 0.35926 C -0.13316 0.4037 -0.12604 0.43672 -0.11979 0.45956 L -0.09097 0.56697 " pathEditMode="relative" rAng="4260000" ptsTypes="AAAAA">
                                      <p:cBhvr>
                                        <p:cTn id="5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2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25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7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97 0.56605 L -0.09166 0.39259 C -0.09288 0.35493 -0.08437 0.32438 -0.07048 0.30926 C -0.05451 0.29259 -0.03663 0.29475 -0.01788 0.31388 L 0.06823 0.3966 " pathEditMode="relative" rAng="19740000" ptsTypes="AAAAA">
                                      <p:cBhvr>
                                        <p:cTn id="7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1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75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53" presetClass="exit" presetSubtype="3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 animBg="1"/>
      <p:bldP spid="95" grpId="1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 29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" y="4759452"/>
            <a:ext cx="1165860" cy="38404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93478" y="676308"/>
            <a:ext cx="837058" cy="3962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>
                <a:solidFill>
                  <a:srgbClr val="094E5D"/>
                </a:solidFill>
                <a:latin typeface="Arial"/>
                <a:cs typeface="Arial"/>
              </a:rPr>
              <a:t>Q&amp;A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4ADC11-3543-4DC3-BB8A-9E5C2095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96" r="22096"/>
          <a:stretch>
            <a:fillRect/>
          </a:stretch>
        </p:blipFill>
        <p:spPr>
          <a:xfrm>
            <a:off x="4561452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E67B-E16E-1E4B-838A-5EA27752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66" y="2215600"/>
            <a:ext cx="3943350" cy="917665"/>
          </a:xfrm>
        </p:spPr>
        <p:txBody>
          <a:bodyPr/>
          <a:lstStyle/>
          <a:p>
            <a:r>
              <a:rPr lang="en-AU" dirty="0"/>
              <a:t>More …</a:t>
            </a: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A488C-DF47-C041-A5FE-63C2129B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29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A4F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1296519"/>
            <a:ext cx="886917" cy="684968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7" y="1327988"/>
            <a:ext cx="886917" cy="684967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11" y="1575317"/>
            <a:ext cx="304011" cy="405187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4" y="1428647"/>
            <a:ext cx="392248" cy="452182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83" y="1568913"/>
            <a:ext cx="193226" cy="305514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51" y="1568915"/>
            <a:ext cx="313672" cy="311917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71" y="1568914"/>
            <a:ext cx="314963" cy="311917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52" y="1568912"/>
            <a:ext cx="277603" cy="305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99"/>
          <p:cNvSpPr/>
          <p:nvPr/>
        </p:nvSpPr>
        <p:spPr>
          <a:xfrm>
            <a:off x="0" y="42259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12" y="4717193"/>
            <a:ext cx="1165860" cy="384048"/>
          </a:xfrm>
          <a:prstGeom prst="rect">
            <a:avLst/>
          </a:prstGeom>
        </p:spPr>
      </p:pic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BFA859C6-D89E-417A-B0BF-8CE6CF62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82" r="20382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0D5E23E5-161F-446B-8810-0EBE344B2517}"/>
              </a:ext>
            </a:extLst>
          </p:cNvPr>
          <p:cNvSpPr txBox="1"/>
          <p:nvPr/>
        </p:nvSpPr>
        <p:spPr>
          <a:xfrm>
            <a:off x="190054" y="326681"/>
            <a:ext cx="191045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AU" sz="2800" b="1" spc="10" dirty="0">
                <a:solidFill>
                  <a:srgbClr val="FF6A4C"/>
                </a:solidFill>
                <a:latin typeface="Arial"/>
                <a:cs typeface="Arial"/>
              </a:rPr>
              <a:t>Slide Index</a:t>
            </a:r>
            <a:endParaRPr sz="2800" b="1" dirty="0">
              <a:solidFill>
                <a:srgbClr val="FF6A4C"/>
              </a:solidFill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E3600B2-AA97-4B9C-8B10-18D0CFB42A54}"/>
              </a:ext>
            </a:extLst>
          </p:cNvPr>
          <p:cNvSpPr txBox="1"/>
          <p:nvPr/>
        </p:nvSpPr>
        <p:spPr>
          <a:xfrm>
            <a:off x="412846" y="1008240"/>
            <a:ext cx="3625326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SAM Data Model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SAM Services Architecture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System Architecture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Measuring Compliance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Data &amp; Tools Integration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FNMS UI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On-Prem Systems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FNMS Components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Data Imports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Agent Data Flow</a:t>
            </a:r>
          </a:p>
          <a:p>
            <a:pPr marL="360000" indent="-3429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+mj-lt"/>
              <a:buAutoNum type="arabicPeriod" startAt="3"/>
            </a:pPr>
            <a:r>
              <a:rPr lang="en-US" sz="1600" spc="10" dirty="0">
                <a:solidFill>
                  <a:srgbClr val="094E5D"/>
                </a:solidFill>
                <a:latin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1048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1151683-B0B7-4BB4-97F1-BF80690CBE1B}"/>
              </a:ext>
            </a:extLst>
          </p:cNvPr>
          <p:cNvSpPr txBox="1">
            <a:spLocks/>
          </p:cNvSpPr>
          <p:nvPr/>
        </p:nvSpPr>
        <p:spPr bwMode="gray">
          <a:xfrm>
            <a:off x="142796" y="-94575"/>
            <a:ext cx="8749475" cy="491495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Understanding the SAM Data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E75E14-7AA4-420F-A3C6-3567B783E015}"/>
              </a:ext>
            </a:extLst>
          </p:cNvPr>
          <p:cNvGrpSpPr/>
          <p:nvPr/>
        </p:nvGrpSpPr>
        <p:grpSpPr>
          <a:xfrm>
            <a:off x="770447" y="609335"/>
            <a:ext cx="7555244" cy="4266193"/>
            <a:chOff x="770447" y="609335"/>
            <a:chExt cx="7555244" cy="426619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0DDB4CB-4101-4C44-A60A-955AC2E61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7300" y="2502870"/>
              <a:ext cx="2795854" cy="2637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1D7FD82-A558-4F72-BFD8-B2674AF09648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52" y="1987964"/>
              <a:ext cx="147028" cy="137026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3D8914-A081-4EE9-A84A-9982D4EFF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6053" y="2838175"/>
              <a:ext cx="153100" cy="15681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712012-528D-48E3-8D3E-6BB1420A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762" y="2003457"/>
              <a:ext cx="172753" cy="179337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32A15143-F624-4517-9763-CEB61BC88CB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09524" y="2809610"/>
              <a:ext cx="634309" cy="353269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9930A015-667E-4AE8-9930-B61B2C976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708" y="1227243"/>
              <a:ext cx="1028403" cy="1066832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Purchase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160166F3-FCBA-4320-AF5A-7E8501708C14}"/>
                </a:ext>
              </a:extLst>
            </p:cNvPr>
            <p:cNvSpPr/>
            <p:nvPr/>
          </p:nvSpPr>
          <p:spPr>
            <a:xfrm>
              <a:off x="2364974" y="2079675"/>
              <a:ext cx="815166" cy="831961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spcBef>
                  <a:spcPts val="900"/>
                </a:spcBef>
              </a:pPr>
              <a:r>
                <a:rPr lang="en-US" sz="1000" b="1" dirty="0">
                  <a:solidFill>
                    <a:srgbClr val="FFFFFF"/>
                  </a:solidFill>
                </a:rPr>
                <a:t>Contract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D8A56A-01A5-4F6B-BA8B-7562DCA29EFB}"/>
                </a:ext>
              </a:extLst>
            </p:cNvPr>
            <p:cNvCxnSpPr>
              <a:cxnSpLocks/>
            </p:cNvCxnSpPr>
            <p:nvPr/>
          </p:nvCxnSpPr>
          <p:spPr>
            <a:xfrm>
              <a:off x="4413026" y="2813540"/>
              <a:ext cx="190256" cy="17655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9411A9DE-F464-4FAC-A3C3-E977D3228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637" y="1793176"/>
              <a:ext cx="1319813" cy="1395461"/>
            </a:xfrm>
            <a:prstGeom prst="diamond">
              <a:avLst/>
            </a:prstGeom>
            <a:solidFill>
              <a:srgbClr val="FF6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FFFFFF"/>
                  </a:solidFill>
                </a:rPr>
                <a:t>License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8C260CCB-FAC9-4CF3-9700-3BB55F184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1448" y="3218790"/>
              <a:ext cx="1054870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A1FCE833-8E97-4640-A582-42DD3B6C9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1" y="2569452"/>
              <a:ext cx="545736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61E0585-2470-42CE-8A29-3E4B9D2083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59143" y="3868269"/>
              <a:ext cx="888280" cy="362723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 dirty="0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E369DA6-D1DB-49A9-985E-65B15EE24F4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9660" y="3953693"/>
              <a:ext cx="1096475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9" name="Diamond 108">
              <a:extLst>
                <a:ext uri="{FF2B5EF4-FFF2-40B4-BE49-F238E27FC236}">
                  <a16:creationId xmlns:a16="http://schemas.microsoft.com/office/drawing/2014/main" id="{DF5D8471-E619-43EB-9D97-8B8D38FFF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8309" y="1220179"/>
              <a:ext cx="1028403" cy="1066832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Application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EB35CE-24CD-43C2-BCD8-68239D6AA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763" y="2756625"/>
              <a:ext cx="163971" cy="172852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2D145C26-4784-411D-BBF8-BC9BB1F96E47}"/>
                </a:ext>
              </a:extLst>
            </p:cNvPr>
            <p:cNvSpPr/>
            <p:nvPr/>
          </p:nvSpPr>
          <p:spPr>
            <a:xfrm>
              <a:off x="4961053" y="2028558"/>
              <a:ext cx="958738" cy="939039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User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8EC4930E-F8CF-4D41-BCD4-01954478A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6671" y="2655313"/>
              <a:ext cx="1024814" cy="1083554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Inventory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Device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F2739B-5E6C-4C71-A6B7-D6076AE14F20}"/>
                </a:ext>
              </a:extLst>
            </p:cNvPr>
            <p:cNvSpPr txBox="1"/>
            <p:nvPr/>
          </p:nvSpPr>
          <p:spPr>
            <a:xfrm rot="18828172">
              <a:off x="3359397" y="2064475"/>
              <a:ext cx="103445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eiryo" panose="020B0400000000000000" pitchFamily="34" charset="-128"/>
                  <a:cs typeface="Vani" panose="020B0502040204020203" pitchFamily="18" charset="0"/>
                </a:rPr>
                <a:t>#Entitlements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5DC959-C3A3-44CB-AD0A-4A540F681106}"/>
                </a:ext>
              </a:extLst>
            </p:cNvPr>
            <p:cNvSpPr txBox="1"/>
            <p:nvPr/>
          </p:nvSpPr>
          <p:spPr>
            <a:xfrm rot="18828172">
              <a:off x="3963592" y="2657074"/>
              <a:ext cx="81034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eiryo" panose="020B0400000000000000" pitchFamily="34" charset="-128"/>
                  <a:cs typeface="Vani" panose="020B0502040204020203" pitchFamily="18" charset="0"/>
                </a:rPr>
                <a:t># Consumed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4F5C54-66F9-4988-AC7F-F76DAA50B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454" y="2041474"/>
              <a:ext cx="237950" cy="247846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8ED1428D-2E3E-45F6-8FDC-AB062EAEBFE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801937" y="2124990"/>
              <a:ext cx="1222226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A514A6CE-35E8-431A-BF08-83F0B738F7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578274" y="1156643"/>
              <a:ext cx="666517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4FE4DFD-6F07-4BF9-9DED-6A5A5B58D491}"/>
                </a:ext>
              </a:extLst>
            </p:cNvPr>
            <p:cNvSpPr/>
            <p:nvPr/>
          </p:nvSpPr>
          <p:spPr>
            <a:xfrm>
              <a:off x="770447" y="3207173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SaaS data sources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5D567E3-6030-4D99-90EC-AB5925F30161}"/>
                </a:ext>
              </a:extLst>
            </p:cNvPr>
            <p:cNvSpPr/>
            <p:nvPr/>
          </p:nvSpPr>
          <p:spPr>
            <a:xfrm>
              <a:off x="777965" y="2542293"/>
              <a:ext cx="1244981" cy="400110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Contract data sources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34B0A-800D-4918-8BFC-23E2302BBFBA}"/>
                </a:ext>
              </a:extLst>
            </p:cNvPr>
            <p:cNvSpPr/>
            <p:nvPr/>
          </p:nvSpPr>
          <p:spPr>
            <a:xfrm>
              <a:off x="4162153" y="4493771"/>
              <a:ext cx="1244981" cy="381757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Inventory data sources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AF164C-776B-427C-8CF7-D51402AED192}"/>
                </a:ext>
              </a:extLst>
            </p:cNvPr>
            <p:cNvSpPr/>
            <p:nvPr/>
          </p:nvSpPr>
          <p:spPr>
            <a:xfrm>
              <a:off x="3929766" y="613582"/>
              <a:ext cx="1244981" cy="381757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Flexera Content Libraries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27CD991-9829-48AE-811C-3D08F17118D6}"/>
                </a:ext>
              </a:extLst>
            </p:cNvPr>
            <p:cNvSpPr/>
            <p:nvPr/>
          </p:nvSpPr>
          <p:spPr>
            <a:xfrm>
              <a:off x="7080710" y="3916694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Asset data sources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911F83-9837-4DA2-B412-AA7639484E32}"/>
                </a:ext>
              </a:extLst>
            </p:cNvPr>
            <p:cNvSpPr/>
            <p:nvPr/>
          </p:nvSpPr>
          <p:spPr>
            <a:xfrm>
              <a:off x="7080710" y="2083329"/>
              <a:ext cx="104337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HR data sources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7D90-883C-4971-A6DA-39AC7145C251}"/>
                </a:ext>
              </a:extLst>
            </p:cNvPr>
            <p:cNvSpPr/>
            <p:nvPr/>
          </p:nvSpPr>
          <p:spPr>
            <a:xfrm>
              <a:off x="7080710" y="2734514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Organizational data sources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44A26F-5646-4DFF-BADF-B7B8578FF5B1}"/>
                </a:ext>
              </a:extLst>
            </p:cNvPr>
            <p:cNvSpPr/>
            <p:nvPr/>
          </p:nvSpPr>
          <p:spPr>
            <a:xfrm>
              <a:off x="2342963" y="609335"/>
              <a:ext cx="1244981" cy="400110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Purchase data sources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736D97B-2EE8-44E4-B455-1E0DD925FB00}"/>
                </a:ext>
              </a:extLst>
            </p:cNvPr>
            <p:cNvCxnSpPr>
              <a:cxnSpLocks/>
            </p:cNvCxnSpPr>
            <p:nvPr/>
          </p:nvCxnSpPr>
          <p:spPr>
            <a:xfrm>
              <a:off x="5074372" y="3458096"/>
              <a:ext cx="190256" cy="17655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F4159B6E-B7E9-48CE-90F9-DCBDD0D1A1DC}"/>
                </a:ext>
              </a:extLst>
            </p:cNvPr>
            <p:cNvSpPr/>
            <p:nvPr/>
          </p:nvSpPr>
          <p:spPr>
            <a:xfrm>
              <a:off x="5722811" y="2779400"/>
              <a:ext cx="815166" cy="831961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sz="1000" b="1" dirty="0">
                  <a:solidFill>
                    <a:srgbClr val="FFFFFF"/>
                  </a:solidFill>
                </a:rPr>
                <a:t>Enterprise</a:t>
              </a:r>
            </a:p>
            <a:p>
              <a:pPr algn="ctr" defTabSz="914400"/>
              <a:r>
                <a:rPr lang="en-US" sz="1000" b="1" dirty="0">
                  <a:solidFill>
                    <a:srgbClr val="FFFFFF"/>
                  </a:solidFill>
                </a:rPr>
                <a:t>Group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5ED42F-2060-47E1-9771-BF71F2B76D95}"/>
                </a:ext>
              </a:extLst>
            </p:cNvPr>
            <p:cNvCxnSpPr>
              <a:cxnSpLocks/>
            </p:cNvCxnSpPr>
            <p:nvPr/>
          </p:nvCxnSpPr>
          <p:spPr>
            <a:xfrm>
              <a:off x="5662692" y="2735403"/>
              <a:ext cx="256969" cy="239831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94BDB5-02C9-4D6F-A2D0-74108F75BD0E}"/>
                </a:ext>
              </a:extLst>
            </p:cNvPr>
            <p:cNvCxnSpPr>
              <a:cxnSpLocks/>
              <a:stCxn id="52" idx="1"/>
              <a:endCxn id="105" idx="3"/>
            </p:cNvCxnSpPr>
            <p:nvPr/>
          </p:nvCxnSpPr>
          <p:spPr>
            <a:xfrm flipH="1">
              <a:off x="5341485" y="3195381"/>
              <a:ext cx="381326" cy="1709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B65E5226-62D0-40AC-B3C1-B829B2BE5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9682" y="3367436"/>
              <a:ext cx="1024814" cy="1083554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Asset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2C7CFC44-0FFF-43B5-8977-D33F35782242}"/>
                </a:ext>
              </a:extLst>
            </p:cNvPr>
            <p:cNvSpPr/>
            <p:nvPr/>
          </p:nvSpPr>
          <p:spPr>
            <a:xfrm>
              <a:off x="1773739" y="1354790"/>
              <a:ext cx="815166" cy="831961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spcBef>
                  <a:spcPts val="900"/>
                </a:spcBef>
              </a:pPr>
              <a:r>
                <a:rPr lang="en-US" sz="1000" b="1" dirty="0">
                  <a:solidFill>
                    <a:srgbClr val="FFFFFF"/>
                  </a:solidFill>
                </a:rPr>
                <a:t>Vendor</a:t>
              </a:r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046EA6E0-9CA7-45EB-AABC-404CC314F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8843" y="2646860"/>
              <a:ext cx="1024814" cy="1083554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SaaS Usage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5686DE-FAB1-4854-A9C4-B492AA205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1556" y="1763674"/>
              <a:ext cx="381326" cy="1709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0F88C2ED-F0B6-42DD-B0AD-F724A93E2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8575" y="1364200"/>
              <a:ext cx="634309" cy="353269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D90013-2585-4D85-8A27-BEEEB34BEDEA}"/>
                </a:ext>
              </a:extLst>
            </p:cNvPr>
            <p:cNvCxnSpPr>
              <a:cxnSpLocks/>
            </p:cNvCxnSpPr>
            <p:nvPr/>
          </p:nvCxnSpPr>
          <p:spPr>
            <a:xfrm>
              <a:off x="2318050" y="2018563"/>
              <a:ext cx="256969" cy="239831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43F6E6-33DC-4826-9892-179435B38E86}"/>
                </a:ext>
              </a:extLst>
            </p:cNvPr>
            <p:cNvSpPr/>
            <p:nvPr/>
          </p:nvSpPr>
          <p:spPr>
            <a:xfrm>
              <a:off x="804367" y="1005477"/>
              <a:ext cx="104337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Vendor data sources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0D4F79ED-0C67-4ABB-99B6-79C6998C281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72687" y="1156643"/>
              <a:ext cx="666517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2665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1151683-B0B7-4BB4-97F1-BF80690CBE1B}"/>
              </a:ext>
            </a:extLst>
          </p:cNvPr>
          <p:cNvSpPr txBox="1">
            <a:spLocks/>
          </p:cNvSpPr>
          <p:nvPr/>
        </p:nvSpPr>
        <p:spPr bwMode="gray">
          <a:xfrm>
            <a:off x="142796" y="-94575"/>
            <a:ext cx="8749475" cy="491495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SAM Services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FA53A8-C81A-4151-BF2D-4505A91F63FF}"/>
              </a:ext>
            </a:extLst>
          </p:cNvPr>
          <p:cNvGrpSpPr/>
          <p:nvPr/>
        </p:nvGrpSpPr>
        <p:grpSpPr>
          <a:xfrm>
            <a:off x="904766" y="1384073"/>
            <a:ext cx="5068510" cy="2736273"/>
            <a:chOff x="902799" y="1336963"/>
            <a:chExt cx="5068510" cy="27362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F9297A-0DB8-448F-A77D-ACE86F47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1463" y="1601197"/>
              <a:ext cx="3960146" cy="234635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D3DC8F-1A51-426C-AF43-9387657BF9E0}"/>
                </a:ext>
              </a:extLst>
            </p:cNvPr>
            <p:cNvSpPr/>
            <p:nvPr/>
          </p:nvSpPr>
          <p:spPr>
            <a:xfrm>
              <a:off x="902799" y="1336963"/>
              <a:ext cx="5068510" cy="2736273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6577F4-5B5C-430B-824E-3971DA5B460D}"/>
                </a:ext>
              </a:extLst>
            </p:cNvPr>
            <p:cNvSpPr/>
            <p:nvPr/>
          </p:nvSpPr>
          <p:spPr>
            <a:xfrm>
              <a:off x="4313451" y="1601197"/>
              <a:ext cx="104337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SAM Systems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77ACA4-5F3A-4119-BFEB-EDC660F7ABB1}"/>
              </a:ext>
            </a:extLst>
          </p:cNvPr>
          <p:cNvGrpSpPr/>
          <p:nvPr/>
        </p:nvGrpSpPr>
        <p:grpSpPr>
          <a:xfrm>
            <a:off x="81978" y="3435916"/>
            <a:ext cx="1294256" cy="896386"/>
            <a:chOff x="330613" y="3576939"/>
            <a:chExt cx="1294256" cy="8963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CFDA4-1F4C-44CB-BF6A-50C4D834F973}"/>
                </a:ext>
              </a:extLst>
            </p:cNvPr>
            <p:cNvSpPr/>
            <p:nvPr/>
          </p:nvSpPr>
          <p:spPr>
            <a:xfrm>
              <a:off x="330613" y="3576939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46548-3458-4D02-AD74-9452610FD861}"/>
                </a:ext>
              </a:extLst>
            </p:cNvPr>
            <p:cNvSpPr/>
            <p:nvPr/>
          </p:nvSpPr>
          <p:spPr>
            <a:xfrm>
              <a:off x="453767" y="3839163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EUC Network &amp; Systems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A07E71-91DC-4076-89D2-1CB806204E64}"/>
              </a:ext>
            </a:extLst>
          </p:cNvPr>
          <p:cNvGrpSpPr/>
          <p:nvPr/>
        </p:nvGrpSpPr>
        <p:grpSpPr>
          <a:xfrm>
            <a:off x="1357764" y="4101058"/>
            <a:ext cx="1294256" cy="896386"/>
            <a:chOff x="330613" y="3576939"/>
            <a:chExt cx="1294256" cy="8963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FA5B34-DA79-4C01-9F7A-FDFB20E73C04}"/>
                </a:ext>
              </a:extLst>
            </p:cNvPr>
            <p:cNvSpPr/>
            <p:nvPr/>
          </p:nvSpPr>
          <p:spPr>
            <a:xfrm>
              <a:off x="330613" y="3576939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B666E6-DA46-4667-B0B7-79EF4451784D}"/>
                </a:ext>
              </a:extLst>
            </p:cNvPr>
            <p:cNvSpPr/>
            <p:nvPr/>
          </p:nvSpPr>
          <p:spPr>
            <a:xfrm>
              <a:off x="453767" y="3839163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Data Centre Network &amp; Systems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9C1DAF-CFCE-4C0A-A6B4-B0BCECCE16CD}"/>
              </a:ext>
            </a:extLst>
          </p:cNvPr>
          <p:cNvGrpSpPr/>
          <p:nvPr/>
        </p:nvGrpSpPr>
        <p:grpSpPr>
          <a:xfrm>
            <a:off x="56330" y="1259391"/>
            <a:ext cx="1299646" cy="896386"/>
            <a:chOff x="4444567" y="520901"/>
            <a:chExt cx="1299646" cy="89638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4973B0-4FB9-45B4-BDD2-1475550BE5CD}"/>
                </a:ext>
              </a:extLst>
            </p:cNvPr>
            <p:cNvSpPr/>
            <p:nvPr/>
          </p:nvSpPr>
          <p:spPr>
            <a:xfrm>
              <a:off x="4444567" y="520901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2B01C-44EF-4C3F-B609-734DFAA0986E}"/>
                </a:ext>
              </a:extLst>
            </p:cNvPr>
            <p:cNvSpPr/>
            <p:nvPr/>
          </p:nvSpPr>
          <p:spPr>
            <a:xfrm>
              <a:off x="4636517" y="730501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HR &amp;  Procurement Systems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77E1D9-E3DE-4164-B2AA-DBBC727D3DD0}"/>
              </a:ext>
            </a:extLst>
          </p:cNvPr>
          <p:cNvGrpSpPr/>
          <p:nvPr/>
        </p:nvGrpSpPr>
        <p:grpSpPr>
          <a:xfrm>
            <a:off x="1355282" y="533819"/>
            <a:ext cx="1299646" cy="896386"/>
            <a:chOff x="4444567" y="520901"/>
            <a:chExt cx="1299646" cy="89638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6A1AD7-FC33-4C41-9AD3-2A9A04B88F5F}"/>
                </a:ext>
              </a:extLst>
            </p:cNvPr>
            <p:cNvSpPr/>
            <p:nvPr/>
          </p:nvSpPr>
          <p:spPr>
            <a:xfrm>
              <a:off x="4444567" y="520901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388E7E-7B17-4B58-9CD6-592C7FE84F1B}"/>
                </a:ext>
              </a:extLst>
            </p:cNvPr>
            <p:cNvSpPr/>
            <p:nvPr/>
          </p:nvSpPr>
          <p:spPr>
            <a:xfrm>
              <a:off x="4636517" y="730501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CMDB &amp; Service Mgmt Systems</a:t>
              </a: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516CAC-79DF-4411-8526-5B9DDB12D076}"/>
              </a:ext>
            </a:extLst>
          </p:cNvPr>
          <p:cNvSpPr/>
          <p:nvPr/>
        </p:nvSpPr>
        <p:spPr>
          <a:xfrm rot="4035451">
            <a:off x="2037982" y="1396192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0E57D5-5527-411B-88A3-49BDCD78338F}"/>
              </a:ext>
            </a:extLst>
          </p:cNvPr>
          <p:cNvSpPr/>
          <p:nvPr/>
        </p:nvSpPr>
        <p:spPr>
          <a:xfrm rot="14907253">
            <a:off x="2240885" y="1299010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E869D07-840F-4D2B-B9B9-EE7A0F4BF118}"/>
              </a:ext>
            </a:extLst>
          </p:cNvPr>
          <p:cNvSpPr/>
          <p:nvPr/>
        </p:nvSpPr>
        <p:spPr>
          <a:xfrm rot="2187836">
            <a:off x="1180906" y="1880079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095364-5062-4064-A230-C0411929965F}"/>
              </a:ext>
            </a:extLst>
          </p:cNvPr>
          <p:cNvSpPr/>
          <p:nvPr/>
        </p:nvSpPr>
        <p:spPr>
          <a:xfrm rot="19623800">
            <a:off x="1184279" y="3445507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F52466-2B09-44AB-AC86-1B2764F853B1}"/>
              </a:ext>
            </a:extLst>
          </p:cNvPr>
          <p:cNvSpPr/>
          <p:nvPr/>
        </p:nvSpPr>
        <p:spPr>
          <a:xfrm rot="16200000">
            <a:off x="3433769" y="4022787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CAE74-48F7-44BC-9CEE-866F1A54366B}"/>
              </a:ext>
            </a:extLst>
          </p:cNvPr>
          <p:cNvGrpSpPr/>
          <p:nvPr/>
        </p:nvGrpSpPr>
        <p:grpSpPr>
          <a:xfrm>
            <a:off x="2848027" y="4211781"/>
            <a:ext cx="1294256" cy="896386"/>
            <a:chOff x="330613" y="3576939"/>
            <a:chExt cx="1294256" cy="8963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459E38-0CD9-463F-8A68-272BAFB6F6C6}"/>
                </a:ext>
              </a:extLst>
            </p:cNvPr>
            <p:cNvSpPr/>
            <p:nvPr/>
          </p:nvSpPr>
          <p:spPr>
            <a:xfrm>
              <a:off x="330613" y="3576939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57AD22-3B3A-4EF1-BB31-BFFAA99EDE06}"/>
                </a:ext>
              </a:extLst>
            </p:cNvPr>
            <p:cNvSpPr/>
            <p:nvPr/>
          </p:nvSpPr>
          <p:spPr>
            <a:xfrm>
              <a:off x="453767" y="3839163"/>
              <a:ext cx="1171102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Cloud SaaS &amp; Iaa</a:t>
              </a:r>
              <a:r>
                <a:rPr lang="en-US" sz="1200" b="1" dirty="0">
                  <a:solidFill>
                    <a:srgbClr val="094E5D"/>
                  </a:solidFill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 Networks &amp; Systems</a:t>
              </a:r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30D760F-5F8C-49CE-8385-F5468D5F0A52}"/>
              </a:ext>
            </a:extLst>
          </p:cNvPr>
          <p:cNvSpPr/>
          <p:nvPr/>
        </p:nvSpPr>
        <p:spPr>
          <a:xfrm rot="18380295">
            <a:off x="2227667" y="3952497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5BA981-B7B8-4A18-9B96-8F3026F704BD}"/>
              </a:ext>
            </a:extLst>
          </p:cNvPr>
          <p:cNvGrpSpPr/>
          <p:nvPr/>
        </p:nvGrpSpPr>
        <p:grpSpPr>
          <a:xfrm>
            <a:off x="4656545" y="3952213"/>
            <a:ext cx="1365399" cy="896386"/>
            <a:chOff x="4378814" y="589005"/>
            <a:chExt cx="1365399" cy="89638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15871FC-3CBC-42A4-B377-B5CC9F5BC231}"/>
                </a:ext>
              </a:extLst>
            </p:cNvPr>
            <p:cNvSpPr/>
            <p:nvPr/>
          </p:nvSpPr>
          <p:spPr>
            <a:xfrm>
              <a:off x="4378814" y="589005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DA8478-CB22-44CF-BFD8-F36F83B76BF6}"/>
                </a:ext>
              </a:extLst>
            </p:cNvPr>
            <p:cNvSpPr/>
            <p:nvPr/>
          </p:nvSpPr>
          <p:spPr>
            <a:xfrm>
              <a:off x="4636517" y="730501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Software Deployment Systems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BFE294-C69C-4F56-B00F-DB0545AD782C}"/>
              </a:ext>
            </a:extLst>
          </p:cNvPr>
          <p:cNvGrpSpPr/>
          <p:nvPr/>
        </p:nvGrpSpPr>
        <p:grpSpPr>
          <a:xfrm>
            <a:off x="5813636" y="3147797"/>
            <a:ext cx="1299646" cy="896386"/>
            <a:chOff x="4444567" y="520901"/>
            <a:chExt cx="1299646" cy="89638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BB33EC-54D0-457A-B8D9-EF67BF9DA015}"/>
                </a:ext>
              </a:extLst>
            </p:cNvPr>
            <p:cNvSpPr/>
            <p:nvPr/>
          </p:nvSpPr>
          <p:spPr>
            <a:xfrm>
              <a:off x="4444567" y="520901"/>
              <a:ext cx="1294256" cy="896386"/>
            </a:xfrm>
            <a:prstGeom prst="ellipse">
              <a:avLst/>
            </a:prstGeom>
            <a:solidFill>
              <a:srgbClr val="C9BFB7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1277FF1-5C51-45B1-8D8C-FF8E87ECF3D0}"/>
                </a:ext>
              </a:extLst>
            </p:cNvPr>
            <p:cNvSpPr/>
            <p:nvPr/>
          </p:nvSpPr>
          <p:spPr>
            <a:xfrm>
              <a:off x="4636517" y="730501"/>
              <a:ext cx="1107696" cy="417983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Software Request System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624927C-AEF8-4291-B734-FD84C852A04F}"/>
              </a:ext>
            </a:extLst>
          </p:cNvPr>
          <p:cNvSpPr/>
          <p:nvPr/>
        </p:nvSpPr>
        <p:spPr>
          <a:xfrm rot="14151971">
            <a:off x="4872418" y="3804103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E960210-8607-47E7-A940-3374C40664DD}"/>
              </a:ext>
            </a:extLst>
          </p:cNvPr>
          <p:cNvSpPr/>
          <p:nvPr/>
        </p:nvSpPr>
        <p:spPr>
          <a:xfrm rot="8240028">
            <a:off x="5838608" y="3907824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E1B3DE3-F00A-4FE3-92ED-8CD39A9E2408}"/>
              </a:ext>
            </a:extLst>
          </p:cNvPr>
          <p:cNvSpPr/>
          <p:nvPr/>
        </p:nvSpPr>
        <p:spPr>
          <a:xfrm rot="1760394">
            <a:off x="5674727" y="3360689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1B10558-BCBB-4572-B59C-FC73C2B22B59}"/>
              </a:ext>
            </a:extLst>
          </p:cNvPr>
          <p:cNvSpPr/>
          <p:nvPr/>
        </p:nvSpPr>
        <p:spPr>
          <a:xfrm rot="12632634">
            <a:off x="5762404" y="3191187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DB99D9-986A-44A6-9536-C11B8FA6CE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82" b="55177"/>
          <a:stretch/>
        </p:blipFill>
        <p:spPr>
          <a:xfrm>
            <a:off x="4975509" y="687360"/>
            <a:ext cx="790478" cy="849611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E8C58B-52AC-42A5-A25B-54A3DA4C6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4" b="55177"/>
          <a:stretch/>
        </p:blipFill>
        <p:spPr>
          <a:xfrm>
            <a:off x="6216166" y="1955360"/>
            <a:ext cx="739237" cy="849611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E39395-E680-43F8-8C77-2CCC1B98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7" t="52710" r="-3576" b="-3072"/>
          <a:stretch/>
        </p:blipFill>
        <p:spPr>
          <a:xfrm>
            <a:off x="6996050" y="3653318"/>
            <a:ext cx="1047504" cy="954591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BB105998-C8CD-465F-9228-AF82BC749A72}"/>
              </a:ext>
            </a:extLst>
          </p:cNvPr>
          <p:cNvSpPr/>
          <p:nvPr/>
        </p:nvSpPr>
        <p:spPr>
          <a:xfrm rot="12737760">
            <a:off x="7050057" y="3804425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A218FF4-0DE3-436B-AAF7-3E2F3D1C96D1}"/>
              </a:ext>
            </a:extLst>
          </p:cNvPr>
          <p:cNvSpPr/>
          <p:nvPr/>
        </p:nvSpPr>
        <p:spPr>
          <a:xfrm rot="8987963">
            <a:off x="5881324" y="2345133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4AB7ACE-5D2A-4338-A897-B146185DA4F3}"/>
              </a:ext>
            </a:extLst>
          </p:cNvPr>
          <p:cNvSpPr/>
          <p:nvPr/>
        </p:nvSpPr>
        <p:spPr>
          <a:xfrm rot="19873466">
            <a:off x="6023301" y="2489213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2F09F2-99F0-4790-B375-A6ED4463A181}"/>
              </a:ext>
            </a:extLst>
          </p:cNvPr>
          <p:cNvSpPr/>
          <p:nvPr/>
        </p:nvSpPr>
        <p:spPr>
          <a:xfrm rot="16464042">
            <a:off x="6560931" y="2890577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AC05CC8-9EDB-445A-95FD-0B99C0D41805}"/>
              </a:ext>
            </a:extLst>
          </p:cNvPr>
          <p:cNvSpPr/>
          <p:nvPr/>
        </p:nvSpPr>
        <p:spPr>
          <a:xfrm rot="5768984">
            <a:off x="6315503" y="2868439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BC9AF-D70E-495F-8218-592852655157}"/>
              </a:ext>
            </a:extLst>
          </p:cNvPr>
          <p:cNvSpPr/>
          <p:nvPr/>
        </p:nvSpPr>
        <p:spPr>
          <a:xfrm rot="8025613">
            <a:off x="4822987" y="1368650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E60FDA2-1FE5-4366-AF43-DDD9CFC56700}"/>
              </a:ext>
            </a:extLst>
          </p:cNvPr>
          <p:cNvSpPr/>
          <p:nvPr/>
        </p:nvSpPr>
        <p:spPr>
          <a:xfrm rot="18638612">
            <a:off x="4994819" y="1466766"/>
            <a:ext cx="182520" cy="172015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7802B4-1A12-4CC1-A8D1-26E67200092C}"/>
              </a:ext>
            </a:extLst>
          </p:cNvPr>
          <p:cNvSpPr/>
          <p:nvPr/>
        </p:nvSpPr>
        <p:spPr>
          <a:xfrm>
            <a:off x="6710564" y="1693985"/>
            <a:ext cx="1285779" cy="588995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+mn-cs"/>
              </a:rPr>
              <a:t>SAM Managed Service Administrators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B037BB-4751-48D6-9F93-9BC3E3F37B57}"/>
              </a:ext>
            </a:extLst>
          </p:cNvPr>
          <p:cNvSpPr/>
          <p:nvPr/>
        </p:nvSpPr>
        <p:spPr>
          <a:xfrm>
            <a:off x="5593064" y="691070"/>
            <a:ext cx="1285779" cy="417983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+mn-cs"/>
              </a:rPr>
              <a:t>SAM Users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602E5E-6A94-48F9-BE18-663AD8850F68}"/>
              </a:ext>
            </a:extLst>
          </p:cNvPr>
          <p:cNvSpPr/>
          <p:nvPr/>
        </p:nvSpPr>
        <p:spPr>
          <a:xfrm>
            <a:off x="6669547" y="4508947"/>
            <a:ext cx="1285779" cy="417983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n-ea"/>
                <a:cs typeface="+mn-cs"/>
              </a:rPr>
              <a:t>EUC Users</a:t>
            </a:r>
          </a:p>
        </p:txBody>
      </p:sp>
    </p:spTree>
    <p:extLst>
      <p:ext uri="{BB962C8B-B14F-4D97-AF65-F5344CB8AC3E}">
        <p14:creationId xmlns:p14="http://schemas.microsoft.com/office/powerpoint/2010/main" val="25040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F4FBA-DC5C-FD4B-8F06-9B674148B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83" y="109320"/>
            <a:ext cx="2016818" cy="1998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/>
              <a:t>IMPLEMENTATION SCOPE</a:t>
            </a:r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F2A888A2-46D0-C34A-9AB9-5DFDB153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71290"/>
            <a:ext cx="1165860" cy="3840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8A2D6B5-E259-45D7-889F-B3A454D8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7132" y="144780"/>
            <a:ext cx="788438" cy="7884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DBA0E86-7669-4F2A-974C-C3664B86E381}"/>
              </a:ext>
            </a:extLst>
          </p:cNvPr>
          <p:cNvGrpSpPr/>
          <p:nvPr/>
        </p:nvGrpSpPr>
        <p:grpSpPr>
          <a:xfrm>
            <a:off x="211729" y="788986"/>
            <a:ext cx="8766273" cy="4030125"/>
            <a:chOff x="211729" y="788986"/>
            <a:chExt cx="8766273" cy="40301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1BE081-0F95-4C48-B69A-29467CE048CD}"/>
                </a:ext>
              </a:extLst>
            </p:cNvPr>
            <p:cNvSpPr/>
            <p:nvPr/>
          </p:nvSpPr>
          <p:spPr>
            <a:xfrm>
              <a:off x="6823178" y="2926376"/>
              <a:ext cx="2154824" cy="1892735"/>
            </a:xfrm>
            <a:prstGeom prst="rect">
              <a:avLst/>
            </a:prstGeom>
            <a:solidFill>
              <a:srgbClr val="FFF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F56BB-26CD-40BA-8BD2-A997A951E8D4}"/>
                </a:ext>
              </a:extLst>
            </p:cNvPr>
            <p:cNvSpPr txBox="1"/>
            <p:nvPr/>
          </p:nvSpPr>
          <p:spPr>
            <a:xfrm>
              <a:off x="1496798" y="788986"/>
              <a:ext cx="780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Cloud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B7A00-1200-436B-A94D-B9AC60262F1C}"/>
                </a:ext>
              </a:extLst>
            </p:cNvPr>
            <p:cNvSpPr/>
            <p:nvPr/>
          </p:nvSpPr>
          <p:spPr>
            <a:xfrm>
              <a:off x="3167842" y="1464020"/>
              <a:ext cx="3583118" cy="3112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52ECF4-17C8-4E0B-BD1F-4CA56B462D44}"/>
                </a:ext>
              </a:extLst>
            </p:cNvPr>
            <p:cNvSpPr txBox="1"/>
            <p:nvPr/>
          </p:nvSpPr>
          <p:spPr>
            <a:xfrm>
              <a:off x="5368114" y="1983349"/>
              <a:ext cx="1327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svr0000001pr.acme.com</a:t>
              </a:r>
              <a:endParaRPr lang="en-AU" sz="800" b="1" dirty="0">
                <a:solidFill>
                  <a:srgbClr val="094E5D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47862D-2DF2-4BBE-ADE3-35B541AB2B95}"/>
                </a:ext>
              </a:extLst>
            </p:cNvPr>
            <p:cNvSpPr/>
            <p:nvPr/>
          </p:nvSpPr>
          <p:spPr>
            <a:xfrm>
              <a:off x="3380091" y="1380291"/>
              <a:ext cx="999506" cy="242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b="1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F77D20-679E-4A27-BD24-38276B10D366}"/>
                </a:ext>
              </a:extLst>
            </p:cNvPr>
            <p:cNvSpPr txBox="1"/>
            <p:nvPr/>
          </p:nvSpPr>
          <p:spPr>
            <a:xfrm>
              <a:off x="5524376" y="1844718"/>
              <a:ext cx="1180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FNMS App Server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FC6F8D-B350-461F-A112-37A4490EAD5D}"/>
                </a:ext>
              </a:extLst>
            </p:cNvPr>
            <p:cNvGrpSpPr/>
            <p:nvPr/>
          </p:nvGrpSpPr>
          <p:grpSpPr>
            <a:xfrm>
              <a:off x="761305" y="1060990"/>
              <a:ext cx="1115217" cy="630556"/>
              <a:chOff x="1311533" y="490208"/>
              <a:chExt cx="1115217" cy="630556"/>
            </a:xfrm>
          </p:grpSpPr>
          <p:sp>
            <p:nvSpPr>
              <p:cNvPr id="83" name="Graphic 42" descr="Cloud">
                <a:extLst>
                  <a:ext uri="{FF2B5EF4-FFF2-40B4-BE49-F238E27FC236}">
                    <a16:creationId xmlns:a16="http://schemas.microsoft.com/office/drawing/2014/main" id="{6A13323C-8917-4934-A2B6-F5A69191AC0D}"/>
                  </a:ext>
                </a:extLst>
              </p:cNvPr>
              <p:cNvSpPr/>
              <p:nvPr/>
            </p:nvSpPr>
            <p:spPr>
              <a:xfrm>
                <a:off x="1311533" y="490208"/>
                <a:ext cx="1115217" cy="630556"/>
              </a:xfrm>
              <a:custGeom>
                <a:avLst/>
                <a:gdLst>
                  <a:gd name="connsiteX0" fmla="*/ 689427 w 800100"/>
                  <a:gd name="connsiteY0" fmla="*/ 227507 h 447675"/>
                  <a:gd name="connsiteX1" fmla="*/ 679902 w 800100"/>
                  <a:gd name="connsiteY1" fmla="*/ 227507 h 447675"/>
                  <a:gd name="connsiteX2" fmla="*/ 679902 w 800100"/>
                  <a:gd name="connsiteY2" fmla="*/ 227507 h 447675"/>
                  <a:gd name="connsiteX3" fmla="*/ 619895 w 800100"/>
                  <a:gd name="connsiteY3" fmla="*/ 111302 h 447675"/>
                  <a:gd name="connsiteX4" fmla="*/ 489403 w 800100"/>
                  <a:gd name="connsiteY4" fmla="*/ 93204 h 447675"/>
                  <a:gd name="connsiteX5" fmla="*/ 296998 w 800100"/>
                  <a:gd name="connsiteY5" fmla="*/ 4622 h 447675"/>
                  <a:gd name="connsiteX6" fmla="*/ 165552 w 800100"/>
                  <a:gd name="connsiteY6" fmla="*/ 170357 h 447675"/>
                  <a:gd name="connsiteX7" fmla="*/ 165552 w 800100"/>
                  <a:gd name="connsiteY7" fmla="*/ 172262 h 447675"/>
                  <a:gd name="connsiteX8" fmla="*/ 28392 w 800100"/>
                  <a:gd name="connsiteY8" fmla="*/ 227507 h 447675"/>
                  <a:gd name="connsiteX9" fmla="*/ 13152 w 800100"/>
                  <a:gd name="connsiteY9" fmla="*/ 374192 h 447675"/>
                  <a:gd name="connsiteX10" fmla="*/ 136025 w 800100"/>
                  <a:gd name="connsiteY10" fmla="*/ 456107 h 447675"/>
                  <a:gd name="connsiteX11" fmla="*/ 136025 w 800100"/>
                  <a:gd name="connsiteY11" fmla="*/ 457059 h 447675"/>
                  <a:gd name="connsiteX12" fmla="*/ 688475 w 800100"/>
                  <a:gd name="connsiteY12" fmla="*/ 457059 h 447675"/>
                  <a:gd name="connsiteX13" fmla="*/ 802775 w 800100"/>
                  <a:gd name="connsiteY13" fmla="*/ 342759 h 447675"/>
                  <a:gd name="connsiteX14" fmla="*/ 689427 w 800100"/>
                  <a:gd name="connsiteY14" fmla="*/ 227507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0100" h="447675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solidFill>
                <a:srgbClr val="2699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1631163-E6E0-4819-9EBC-DD5BA1DBC54C}"/>
                  </a:ext>
                </a:extLst>
              </p:cNvPr>
              <p:cNvSpPr txBox="1"/>
              <p:nvPr/>
            </p:nvSpPr>
            <p:spPr>
              <a:xfrm>
                <a:off x="1560723" y="748048"/>
                <a:ext cx="616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200" b="1" dirty="0">
                    <a:solidFill>
                      <a:schemeClr val="bg1"/>
                    </a:solidFill>
                    <a:latin typeface="Arial Nova" panose="020B05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Azure</a:t>
                </a:r>
                <a:endParaRPr lang="en-AU" sz="11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A53F2C-7C29-4D7E-BEB0-2967E47F2747}"/>
                </a:ext>
              </a:extLst>
            </p:cNvPr>
            <p:cNvGrpSpPr/>
            <p:nvPr/>
          </p:nvGrpSpPr>
          <p:grpSpPr>
            <a:xfrm>
              <a:off x="1948172" y="849497"/>
              <a:ext cx="1115217" cy="630556"/>
              <a:chOff x="2015332" y="1214702"/>
              <a:chExt cx="1115217" cy="630556"/>
            </a:xfrm>
          </p:grpSpPr>
          <p:sp>
            <p:nvSpPr>
              <p:cNvPr id="80" name="Graphic 42" descr="Cloud">
                <a:extLst>
                  <a:ext uri="{FF2B5EF4-FFF2-40B4-BE49-F238E27FC236}">
                    <a16:creationId xmlns:a16="http://schemas.microsoft.com/office/drawing/2014/main" id="{B5A4BDAF-5014-4A1E-A539-CC2434207342}"/>
                  </a:ext>
                </a:extLst>
              </p:cNvPr>
              <p:cNvSpPr/>
              <p:nvPr/>
            </p:nvSpPr>
            <p:spPr>
              <a:xfrm>
                <a:off x="2015332" y="1214702"/>
                <a:ext cx="1115217" cy="630556"/>
              </a:xfrm>
              <a:custGeom>
                <a:avLst/>
                <a:gdLst>
                  <a:gd name="connsiteX0" fmla="*/ 689427 w 800100"/>
                  <a:gd name="connsiteY0" fmla="*/ 227507 h 447675"/>
                  <a:gd name="connsiteX1" fmla="*/ 679902 w 800100"/>
                  <a:gd name="connsiteY1" fmla="*/ 227507 h 447675"/>
                  <a:gd name="connsiteX2" fmla="*/ 679902 w 800100"/>
                  <a:gd name="connsiteY2" fmla="*/ 227507 h 447675"/>
                  <a:gd name="connsiteX3" fmla="*/ 619895 w 800100"/>
                  <a:gd name="connsiteY3" fmla="*/ 111302 h 447675"/>
                  <a:gd name="connsiteX4" fmla="*/ 489403 w 800100"/>
                  <a:gd name="connsiteY4" fmla="*/ 93204 h 447675"/>
                  <a:gd name="connsiteX5" fmla="*/ 296998 w 800100"/>
                  <a:gd name="connsiteY5" fmla="*/ 4622 h 447675"/>
                  <a:gd name="connsiteX6" fmla="*/ 165552 w 800100"/>
                  <a:gd name="connsiteY6" fmla="*/ 170357 h 447675"/>
                  <a:gd name="connsiteX7" fmla="*/ 165552 w 800100"/>
                  <a:gd name="connsiteY7" fmla="*/ 172262 h 447675"/>
                  <a:gd name="connsiteX8" fmla="*/ 28392 w 800100"/>
                  <a:gd name="connsiteY8" fmla="*/ 227507 h 447675"/>
                  <a:gd name="connsiteX9" fmla="*/ 13152 w 800100"/>
                  <a:gd name="connsiteY9" fmla="*/ 374192 h 447675"/>
                  <a:gd name="connsiteX10" fmla="*/ 136025 w 800100"/>
                  <a:gd name="connsiteY10" fmla="*/ 456107 h 447675"/>
                  <a:gd name="connsiteX11" fmla="*/ 136025 w 800100"/>
                  <a:gd name="connsiteY11" fmla="*/ 457059 h 447675"/>
                  <a:gd name="connsiteX12" fmla="*/ 688475 w 800100"/>
                  <a:gd name="connsiteY12" fmla="*/ 457059 h 447675"/>
                  <a:gd name="connsiteX13" fmla="*/ 802775 w 800100"/>
                  <a:gd name="connsiteY13" fmla="*/ 342759 h 447675"/>
                  <a:gd name="connsiteX14" fmla="*/ 689427 w 800100"/>
                  <a:gd name="connsiteY14" fmla="*/ 227507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0100" h="447675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solidFill>
                <a:srgbClr val="2699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ED4D50-C5DE-478F-961D-E11B87467523}"/>
                  </a:ext>
                </a:extLst>
              </p:cNvPr>
              <p:cNvSpPr txBox="1"/>
              <p:nvPr/>
            </p:nvSpPr>
            <p:spPr>
              <a:xfrm>
                <a:off x="2226797" y="1326447"/>
                <a:ext cx="776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200" b="1" dirty="0">
                    <a:solidFill>
                      <a:schemeClr val="bg1"/>
                    </a:solidFill>
                    <a:latin typeface="Arial Nova" panose="020B05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VMware</a:t>
                </a:r>
                <a:endParaRPr lang="en-AU" sz="11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588BBA-8989-4B2A-9E2B-475DEE8E33E0}"/>
                  </a:ext>
                </a:extLst>
              </p:cNvPr>
              <p:cNvSpPr txBox="1"/>
              <p:nvPr/>
            </p:nvSpPr>
            <p:spPr>
              <a:xfrm>
                <a:off x="2254717" y="1499461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en-AU" sz="900" b="1" dirty="0"/>
              </a:p>
            </p:txBody>
          </p:sp>
        </p:grpSp>
        <p:sp>
          <p:nvSpPr>
            <p:cNvPr id="22" name="Graphic 42" descr="Cloud">
              <a:extLst>
                <a:ext uri="{FF2B5EF4-FFF2-40B4-BE49-F238E27FC236}">
                  <a16:creationId xmlns:a16="http://schemas.microsoft.com/office/drawing/2014/main" id="{D2821F41-9113-4D5C-B6FB-16DFD94A2796}"/>
                </a:ext>
              </a:extLst>
            </p:cNvPr>
            <p:cNvSpPr/>
            <p:nvPr/>
          </p:nvSpPr>
          <p:spPr>
            <a:xfrm>
              <a:off x="1301768" y="1804603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25400" cap="flat">
              <a:solidFill>
                <a:srgbClr val="2699F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DCBF2F-8729-44EC-BB3E-15201CCEEEE8}"/>
                </a:ext>
              </a:extLst>
            </p:cNvPr>
            <p:cNvSpPr txBox="1"/>
            <p:nvPr/>
          </p:nvSpPr>
          <p:spPr>
            <a:xfrm>
              <a:off x="1546520" y="1871300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4" name="Picture 6" descr="See the source image">
              <a:extLst>
                <a:ext uri="{FF2B5EF4-FFF2-40B4-BE49-F238E27FC236}">
                  <a16:creationId xmlns:a16="http://schemas.microsoft.com/office/drawing/2014/main" id="{191AB47F-EC80-4E06-948F-1F3EEF4C5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48" y="208235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ee the source image">
              <a:extLst>
                <a:ext uri="{FF2B5EF4-FFF2-40B4-BE49-F238E27FC236}">
                  <a16:creationId xmlns:a16="http://schemas.microsoft.com/office/drawing/2014/main" id="{8CBECCF0-CAC3-4D8B-9851-3F0453E29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246" y="3080317"/>
              <a:ext cx="1080818" cy="108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77F76F-924E-46F2-AB91-3652B02F0ADF}"/>
                </a:ext>
              </a:extLst>
            </p:cNvPr>
            <p:cNvSpPr txBox="1"/>
            <p:nvPr/>
          </p:nvSpPr>
          <p:spPr>
            <a:xfrm>
              <a:off x="5224350" y="4174106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DB Server</a:t>
              </a:r>
            </a:p>
          </p:txBody>
        </p:sp>
        <p:pic>
          <p:nvPicPr>
            <p:cNvPr id="27" name="Picture 6" descr="See the source image">
              <a:extLst>
                <a:ext uri="{FF2B5EF4-FFF2-40B4-BE49-F238E27FC236}">
                  <a16:creationId xmlns:a16="http://schemas.microsoft.com/office/drawing/2014/main" id="{7820DF67-EE6E-44A9-ACFF-B1EA357B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87" y="2145100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F66FD9-EAAB-4E45-AB55-1CC225F8547D}"/>
                </a:ext>
              </a:extLst>
            </p:cNvPr>
            <p:cNvCxnSpPr>
              <a:cxnSpLocks/>
            </p:cNvCxnSpPr>
            <p:nvPr/>
          </p:nvCxnSpPr>
          <p:spPr>
            <a:xfrm>
              <a:off x="5096556" y="2926376"/>
              <a:ext cx="492724" cy="499741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C4F10A-0A76-4DBA-BBE8-AD62873F406F}"/>
                </a:ext>
              </a:extLst>
            </p:cNvPr>
            <p:cNvCxnSpPr>
              <a:cxnSpLocks/>
              <a:stCxn id="22" idx="13"/>
              <a:endCxn id="27" idx="1"/>
            </p:cNvCxnSpPr>
            <p:nvPr/>
          </p:nvCxnSpPr>
          <p:spPr>
            <a:xfrm>
              <a:off x="2420714" y="2287383"/>
              <a:ext cx="979373" cy="284229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19E1DC-CC61-471E-99DC-E02DA1207187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41" y="1533624"/>
              <a:ext cx="1033373" cy="6960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22681C-DBDA-435C-92FE-3495AC03A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96157" y="2638864"/>
              <a:ext cx="573822" cy="53092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CBFAE5-493B-4FBD-A1CC-98F23841B34E}"/>
                </a:ext>
              </a:extLst>
            </p:cNvPr>
            <p:cNvSpPr/>
            <p:nvPr/>
          </p:nvSpPr>
          <p:spPr>
            <a:xfrm rot="154908">
              <a:off x="3212775" y="1947467"/>
              <a:ext cx="2673438" cy="1385986"/>
            </a:xfrm>
            <a:prstGeom prst="ellipse">
              <a:avLst/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B441A5-515E-4C31-A3D9-0C0FBCD055D9}"/>
                </a:ext>
              </a:extLst>
            </p:cNvPr>
            <p:cNvSpPr txBox="1"/>
            <p:nvPr/>
          </p:nvSpPr>
          <p:spPr>
            <a:xfrm>
              <a:off x="5052291" y="4302230"/>
              <a:ext cx="1327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svr0000002pr.acme.com</a:t>
              </a:r>
              <a:endParaRPr lang="en-AU" sz="800" b="1" dirty="0"/>
            </a:p>
          </p:txBody>
        </p:sp>
        <p:sp>
          <p:nvSpPr>
            <p:cNvPr id="34" name="Graphic 42" descr="Cloud">
              <a:extLst>
                <a:ext uri="{FF2B5EF4-FFF2-40B4-BE49-F238E27FC236}">
                  <a16:creationId xmlns:a16="http://schemas.microsoft.com/office/drawing/2014/main" id="{E0DD2A03-9041-41C6-9784-1AFED5A43CDA}"/>
                </a:ext>
              </a:extLst>
            </p:cNvPr>
            <p:cNvSpPr/>
            <p:nvPr/>
          </p:nvSpPr>
          <p:spPr>
            <a:xfrm>
              <a:off x="330829" y="2189378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6A17B6-3B55-44AC-A069-55F992C4D865}"/>
                </a:ext>
              </a:extLst>
            </p:cNvPr>
            <p:cNvSpPr txBox="1"/>
            <p:nvPr/>
          </p:nvSpPr>
          <p:spPr>
            <a:xfrm>
              <a:off x="466202" y="2520218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Oracle physical </a:t>
              </a:r>
            </a:p>
            <a:p>
              <a:pPr algn="l"/>
              <a:r>
                <a:rPr lang="en-AU" sz="900" b="1" dirty="0"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servers</a:t>
              </a:r>
              <a:endParaRPr lang="en-AU" sz="900" b="1" baseline="50000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6" name="Graphic 35" descr="Database">
              <a:extLst>
                <a:ext uri="{FF2B5EF4-FFF2-40B4-BE49-F238E27FC236}">
                  <a16:creationId xmlns:a16="http://schemas.microsoft.com/office/drawing/2014/main" id="{9F748D48-2988-47CE-9B61-23675AFB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920" y="2231122"/>
              <a:ext cx="400615" cy="400615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816AD6-A86F-45E6-B5C8-36311404886A}"/>
                </a:ext>
              </a:extLst>
            </p:cNvPr>
            <p:cNvCxnSpPr>
              <a:cxnSpLocks/>
              <a:stCxn id="83" idx="13"/>
            </p:cNvCxnSpPr>
            <p:nvPr/>
          </p:nvCxnSpPr>
          <p:spPr>
            <a:xfrm>
              <a:off x="1880251" y="1543770"/>
              <a:ext cx="1631213" cy="8869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37A8DD-DB97-4880-B61E-8F7C60F76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554" y="2645178"/>
              <a:ext cx="2095425" cy="59706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9A5CBB-AE2B-421B-8F7C-07BD474BC1D0}"/>
                </a:ext>
              </a:extLst>
            </p:cNvPr>
            <p:cNvSpPr txBox="1"/>
            <p:nvPr/>
          </p:nvSpPr>
          <p:spPr>
            <a:xfrm>
              <a:off x="3561150" y="4152506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900" b="1" dirty="0">
                <a:solidFill>
                  <a:srgbClr val="094E5D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A1C215-A7F8-4C01-891E-9CB393FBA46F}"/>
                </a:ext>
              </a:extLst>
            </p:cNvPr>
            <p:cNvSpPr txBox="1"/>
            <p:nvPr/>
          </p:nvSpPr>
          <p:spPr>
            <a:xfrm>
              <a:off x="3444388" y="4163760"/>
              <a:ext cx="130676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900" b="1" dirty="0">
                  <a:solidFill>
                    <a:srgbClr val="094E5D"/>
                  </a:solidFill>
                </a:rPr>
                <a:t>FNMS</a:t>
              </a:r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AU" sz="900" b="1" dirty="0">
                  <a:solidFill>
                    <a:srgbClr val="094E5D"/>
                  </a:solidFill>
                </a:rPr>
                <a:t>Cognos</a:t>
              </a:r>
            </a:p>
            <a:p>
              <a:r>
                <a:rPr lang="en-AU" sz="800" b="1" dirty="0"/>
                <a:t>svr0000003pr.acme.com</a:t>
              </a:r>
            </a:p>
          </p:txBody>
        </p:sp>
        <p:pic>
          <p:nvPicPr>
            <p:cNvPr id="41" name="Picture 6" descr="See the source image">
              <a:extLst>
                <a:ext uri="{FF2B5EF4-FFF2-40B4-BE49-F238E27FC236}">
                  <a16:creationId xmlns:a16="http://schemas.microsoft.com/office/drawing/2014/main" id="{CC298410-8E02-4CBD-A4D6-E07E50F9A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287" y="3433900"/>
              <a:ext cx="706384" cy="70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7F0682F-C6AA-4861-9277-EB22F94C1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170" y="3005783"/>
              <a:ext cx="347417" cy="668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6" descr="See the source image">
              <a:extLst>
                <a:ext uri="{FF2B5EF4-FFF2-40B4-BE49-F238E27FC236}">
                  <a16:creationId xmlns:a16="http://schemas.microsoft.com/office/drawing/2014/main" id="{2011949C-859F-4FBA-878C-14E867848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311" y="3293752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5C14FA-D245-4105-83BC-214D42084DAD}"/>
                </a:ext>
              </a:extLst>
            </p:cNvPr>
            <p:cNvSpPr txBox="1"/>
            <p:nvPr/>
          </p:nvSpPr>
          <p:spPr>
            <a:xfrm>
              <a:off x="6874978" y="2940935"/>
              <a:ext cx="54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Site-2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A9BAB6-F33A-455C-9F58-CDD863C45057}"/>
                </a:ext>
              </a:extLst>
            </p:cNvPr>
            <p:cNvSpPr txBox="1"/>
            <p:nvPr/>
          </p:nvSpPr>
          <p:spPr>
            <a:xfrm>
              <a:off x="7805190" y="364766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F2D762-2947-400A-9278-8564186E4912}"/>
                </a:ext>
              </a:extLst>
            </p:cNvPr>
            <p:cNvCxnSpPr>
              <a:cxnSpLocks/>
            </p:cNvCxnSpPr>
            <p:nvPr/>
          </p:nvCxnSpPr>
          <p:spPr>
            <a:xfrm>
              <a:off x="5299587" y="2565383"/>
              <a:ext cx="1828207" cy="816566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A5EFE5-A093-431D-A017-09A5B2136CC4}"/>
                </a:ext>
              </a:extLst>
            </p:cNvPr>
            <p:cNvSpPr txBox="1"/>
            <p:nvPr/>
          </p:nvSpPr>
          <p:spPr>
            <a:xfrm>
              <a:off x="7968589" y="3921088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nbn</a:t>
              </a:r>
              <a:r>
                <a:rPr lang="en-AU" sz="12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Graphic 42" descr="Cloud">
              <a:extLst>
                <a:ext uri="{FF2B5EF4-FFF2-40B4-BE49-F238E27FC236}">
                  <a16:creationId xmlns:a16="http://schemas.microsoft.com/office/drawing/2014/main" id="{0BC268D7-BB0B-4BA7-BC4A-8DB5C2540E17}"/>
                </a:ext>
              </a:extLst>
            </p:cNvPr>
            <p:cNvSpPr/>
            <p:nvPr/>
          </p:nvSpPr>
          <p:spPr>
            <a:xfrm>
              <a:off x="7694921" y="4026977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25400" cap="flat">
              <a:solidFill>
                <a:srgbClr val="2699F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19F54E-8CA0-46E3-8C8C-8FC56C713EEF}"/>
                </a:ext>
              </a:extLst>
            </p:cNvPr>
            <p:cNvSpPr txBox="1"/>
            <p:nvPr/>
          </p:nvSpPr>
          <p:spPr>
            <a:xfrm>
              <a:off x="7900036" y="4122022"/>
              <a:ext cx="776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VMware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74ED2C-6183-4C1B-91AE-C2F3DEB0DA19}"/>
                </a:ext>
              </a:extLst>
            </p:cNvPr>
            <p:cNvCxnSpPr>
              <a:cxnSpLocks/>
              <a:stCxn id="43" idx="2"/>
              <a:endCxn id="48" idx="8"/>
            </p:cNvCxnSpPr>
            <p:nvPr/>
          </p:nvCxnSpPr>
          <p:spPr>
            <a:xfrm>
              <a:off x="7331823" y="4146776"/>
              <a:ext cx="402672" cy="200648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C071878-4C67-4270-9B10-BB27EAF98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2071" y="4486092"/>
              <a:ext cx="156486" cy="14296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FB8CBCD-F464-4F61-9785-4070A48F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1557" y="4475626"/>
              <a:ext cx="548492" cy="17301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630D8-6DC6-441F-8BB5-4F2A70845FD2}"/>
                </a:ext>
              </a:extLst>
            </p:cNvPr>
            <p:cNvSpPr txBox="1"/>
            <p:nvPr/>
          </p:nvSpPr>
          <p:spPr>
            <a:xfrm rot="1579177">
              <a:off x="7092975" y="4236779"/>
              <a:ext cx="654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b="1" dirty="0"/>
                <a:t>ETA Sep 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F3478C-971E-4F88-946B-67C5FB34A18B}"/>
                </a:ext>
              </a:extLst>
            </p:cNvPr>
            <p:cNvSpPr txBox="1"/>
            <p:nvPr/>
          </p:nvSpPr>
          <p:spPr>
            <a:xfrm>
              <a:off x="7580628" y="3777688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svr0000005pr.acme.com</a:t>
              </a:r>
              <a:endParaRPr lang="en-AU" sz="8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27AD72-5D94-447A-A64B-B2F1A3D8EB80}"/>
                </a:ext>
              </a:extLst>
            </p:cNvPr>
            <p:cNvSpPr txBox="1"/>
            <p:nvPr/>
          </p:nvSpPr>
          <p:spPr>
            <a:xfrm>
              <a:off x="3634310" y="2005209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F481301-CC0D-4923-AC59-07C5997F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2701" y="1318258"/>
              <a:ext cx="156486" cy="14296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73CE88E-0000-4C00-A833-29785A8B1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6799" y="2266427"/>
              <a:ext cx="156486" cy="14296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6C722FF-CD79-44D9-8CD5-7FCF098C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5180" y="1533624"/>
              <a:ext cx="156486" cy="14296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4C7BDF-6E7E-4220-9A22-35AB1D0B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2187" y="1307792"/>
              <a:ext cx="548492" cy="17301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F52C1-CC21-4B0E-9DA0-CEA771CEAE69}"/>
                </a:ext>
              </a:extLst>
            </p:cNvPr>
            <p:cNvSpPr/>
            <p:nvPr/>
          </p:nvSpPr>
          <p:spPr>
            <a:xfrm>
              <a:off x="232046" y="3101201"/>
              <a:ext cx="2581858" cy="1518823"/>
            </a:xfrm>
            <a:prstGeom prst="rect">
              <a:avLst/>
            </a:prstGeom>
            <a:solidFill>
              <a:srgbClr val="FFF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F3E558-B09F-4EFD-8DC5-89077D2054BD}"/>
                </a:ext>
              </a:extLst>
            </p:cNvPr>
            <p:cNvSpPr txBox="1"/>
            <p:nvPr/>
          </p:nvSpPr>
          <p:spPr>
            <a:xfrm>
              <a:off x="211729" y="3059246"/>
              <a:ext cx="54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Site-1</a:t>
              </a:r>
            </a:p>
          </p:txBody>
        </p:sp>
        <p:pic>
          <p:nvPicPr>
            <p:cNvPr id="62" name="Picture 6" descr="See the source image">
              <a:extLst>
                <a:ext uri="{FF2B5EF4-FFF2-40B4-BE49-F238E27FC236}">
                  <a16:creationId xmlns:a16="http://schemas.microsoft.com/office/drawing/2014/main" id="{DA38B118-8F85-42A5-9B0A-DC7EE1B38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06" y="3603150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E8D28D-AE31-49EC-9DB7-23FFA1A8407D}"/>
                </a:ext>
              </a:extLst>
            </p:cNvPr>
            <p:cNvSpPr txBox="1"/>
            <p:nvPr/>
          </p:nvSpPr>
          <p:spPr>
            <a:xfrm>
              <a:off x="1602942" y="330143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7888486-31F5-47D1-99A1-C92444BA0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407" y="2752975"/>
              <a:ext cx="2316115" cy="1456133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33AB947-9C66-4ED4-B4CD-34F4771C0A1A}"/>
                </a:ext>
              </a:extLst>
            </p:cNvPr>
            <p:cNvSpPr txBox="1"/>
            <p:nvPr/>
          </p:nvSpPr>
          <p:spPr>
            <a:xfrm>
              <a:off x="1386549" y="3453959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svr0000004pr.acme.com</a:t>
              </a:r>
              <a:endParaRPr lang="en-AU" sz="800" b="1" dirty="0"/>
            </a:p>
          </p:txBody>
        </p:sp>
        <p:sp>
          <p:nvSpPr>
            <p:cNvPr id="66" name="Graphic 42" descr="Cloud">
              <a:extLst>
                <a:ext uri="{FF2B5EF4-FFF2-40B4-BE49-F238E27FC236}">
                  <a16:creationId xmlns:a16="http://schemas.microsoft.com/office/drawing/2014/main" id="{981B7736-26FB-409E-BCF4-CB04E8A9471C}"/>
                </a:ext>
              </a:extLst>
            </p:cNvPr>
            <p:cNvSpPr/>
            <p:nvPr/>
          </p:nvSpPr>
          <p:spPr>
            <a:xfrm>
              <a:off x="317432" y="3429924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269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D25F72-44B1-4E72-A390-20F625C7072C}"/>
                </a:ext>
              </a:extLst>
            </p:cNvPr>
            <p:cNvSpPr txBox="1"/>
            <p:nvPr/>
          </p:nvSpPr>
          <p:spPr>
            <a:xfrm>
              <a:off x="499717" y="3566439"/>
              <a:ext cx="776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VMware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0A717F-F203-413C-9619-6999F9194F2B}"/>
                </a:ext>
              </a:extLst>
            </p:cNvPr>
            <p:cNvCxnSpPr>
              <a:cxnSpLocks/>
              <a:stCxn id="66" idx="13"/>
            </p:cNvCxnSpPr>
            <p:nvPr/>
          </p:nvCxnSpPr>
          <p:spPr>
            <a:xfrm>
              <a:off x="1436378" y="3912704"/>
              <a:ext cx="453843" cy="1384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DC58489-05AA-4380-BF5E-AD3B4B0D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0267" y="3899753"/>
              <a:ext cx="156486" cy="14296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CD56DDD-B3FD-4271-898D-D84A50332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753" y="3889287"/>
              <a:ext cx="548492" cy="173014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51A326-8E5E-4010-9480-FA61CCDFFB07}"/>
                </a:ext>
              </a:extLst>
            </p:cNvPr>
            <p:cNvGrpSpPr/>
            <p:nvPr/>
          </p:nvGrpSpPr>
          <p:grpSpPr>
            <a:xfrm>
              <a:off x="4097772" y="1095178"/>
              <a:ext cx="4814732" cy="1707105"/>
              <a:chOff x="4097772" y="1095178"/>
              <a:chExt cx="4814732" cy="170710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6D05E3-22AB-4A35-B469-1CE9992D5B10}"/>
                  </a:ext>
                </a:extLst>
              </p:cNvPr>
              <p:cNvSpPr txBox="1"/>
              <p:nvPr/>
            </p:nvSpPr>
            <p:spPr>
              <a:xfrm>
                <a:off x="7077832" y="1095178"/>
                <a:ext cx="18346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AU" sz="1000" b="1" dirty="0">
                    <a:solidFill>
                      <a:schemeClr val="bg1">
                        <a:lumMod val="50000"/>
                      </a:schemeClr>
                    </a:solidFill>
                  </a:rPr>
                  <a:t>Out of the box connectors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CB16CCD-BE4C-43B9-B853-3C280753D7D7}"/>
                  </a:ext>
                </a:extLst>
              </p:cNvPr>
              <p:cNvGrpSpPr/>
              <p:nvPr/>
            </p:nvGrpSpPr>
            <p:grpSpPr>
              <a:xfrm>
                <a:off x="4097772" y="1341399"/>
                <a:ext cx="4319399" cy="1460884"/>
                <a:chOff x="4097772" y="1161091"/>
                <a:chExt cx="5873042" cy="1641192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029748E-7A50-4442-A89B-718B604ACDED}"/>
                    </a:ext>
                  </a:extLst>
                </p:cNvPr>
                <p:cNvSpPr/>
                <p:nvPr/>
              </p:nvSpPr>
              <p:spPr>
                <a:xfrm>
                  <a:off x="8459488" y="1161091"/>
                  <a:ext cx="1511326" cy="1641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</p:txBody>
            </p:sp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7E89ED98-8A44-4B77-9F12-A33EC0404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919544" y="1754300"/>
                  <a:ext cx="538705" cy="43864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121DAA4D-4F10-4138-8FEA-D7C94BF5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770114" y="2274400"/>
                  <a:ext cx="930457" cy="346719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C518D48C-0E9A-4F89-9491-30820A007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940811" y="1401335"/>
                  <a:ext cx="501436" cy="299085"/>
                </a:xfrm>
                <a:prstGeom prst="rect">
                  <a:avLst/>
                </a:prstGeom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D72235B-6BCF-4124-A972-3564090F7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97772" y="1201485"/>
                  <a:ext cx="4349639" cy="1097529"/>
                </a:xfrm>
                <a:prstGeom prst="straightConnector1">
                  <a:avLst/>
                </a:prstGeom>
                <a:ln w="22225" cap="flat" cmpd="sng" algn="ctr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DD562C8-4830-405B-B59C-0E5CB5BC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89887" y="2247592"/>
              <a:ext cx="548492" cy="173014"/>
            </a:xfrm>
            <a:prstGeom prst="rect">
              <a:avLst/>
            </a:prstGeom>
          </p:spPr>
        </p:pic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8B24ABF-DB66-4E19-8551-226C0766494E}"/>
              </a:ext>
            </a:extLst>
          </p:cNvPr>
          <p:cNvSpPr txBox="1">
            <a:spLocks/>
          </p:cNvSpPr>
          <p:nvPr/>
        </p:nvSpPr>
        <p:spPr bwMode="gray">
          <a:xfrm>
            <a:off x="186095" y="347485"/>
            <a:ext cx="7297193" cy="338236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Nova Light"/>
                <a:ea typeface="MS PGothic" charset="0"/>
                <a:cs typeface="+mj-cs"/>
              </a:rPr>
              <a:t>What systems and services are needed </a:t>
            </a:r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Arial Nova Light"/>
                <a:ea typeface="MS PGothic" charset="0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Nova Light"/>
                <a:ea typeface="MS PGothic" charset="0"/>
                <a:cs typeface="+mj-cs"/>
              </a:rPr>
              <a:t>Production ?</a:t>
            </a:r>
          </a:p>
        </p:txBody>
      </p:sp>
    </p:spTree>
    <p:extLst>
      <p:ext uri="{BB962C8B-B14F-4D97-AF65-F5344CB8AC3E}">
        <p14:creationId xmlns:p14="http://schemas.microsoft.com/office/powerpoint/2010/main" val="10427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43" y="70517"/>
            <a:ext cx="7465500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SAM is all about Measuring License Consumption</a:t>
            </a:r>
            <a:endParaRPr lang="en-GB" sz="2700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0A54D62-64F0-4859-930B-677C1FD9112D}"/>
              </a:ext>
            </a:extLst>
          </p:cNvPr>
          <p:cNvSpPr/>
          <p:nvPr/>
        </p:nvSpPr>
        <p:spPr bwMode="auto">
          <a:xfrm>
            <a:off x="4629150" y="1314454"/>
            <a:ext cx="2400300" cy="1771649"/>
          </a:xfrm>
          <a:prstGeom prst="trapezoid">
            <a:avLst>
              <a:gd name="adj" fmla="val 47826"/>
            </a:avLst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License Reconciliation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7A90AAD-3850-4B76-9468-80DE67312F33}"/>
              </a:ext>
            </a:extLst>
          </p:cNvPr>
          <p:cNvSpPr txBox="1">
            <a:spLocks/>
          </p:cNvSpPr>
          <p:nvPr/>
        </p:nvSpPr>
        <p:spPr>
          <a:xfrm>
            <a:off x="420155" y="941144"/>
            <a:ext cx="3251789" cy="295166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6A4C"/>
                </a:solidFill>
              </a:rPr>
              <a:t>License Counting Logic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Key considerations</a:t>
            </a:r>
          </a:p>
          <a:p>
            <a:pPr marL="2857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Applications Assigned</a:t>
            </a:r>
          </a:p>
          <a:p>
            <a:pPr marL="2857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Type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User-based licenses</a:t>
            </a:r>
          </a:p>
          <a:p>
            <a:pPr marL="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User on the Computer</a:t>
            </a:r>
          </a:p>
          <a:p>
            <a:pPr marL="0" indent="-172800">
              <a:spcBef>
                <a:spcPts val="0"/>
              </a:spcBef>
            </a:pPr>
            <a:r>
              <a:rPr lang="en-US" sz="1000" dirty="0"/>
              <a:t>Scoping Licenses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000" b="1" dirty="0"/>
              <a:t>License Scope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Enterprise Group of Asset/User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Multiple Licenses against multiple Applications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Priority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Application Priority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Allocation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License Rules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Product Usage Rights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12" name="Group 88">
            <a:extLst>
              <a:ext uri="{FF2B5EF4-FFF2-40B4-BE49-F238E27FC236}">
                <a16:creationId xmlns:a16="http://schemas.microsoft.com/office/drawing/2014/main" id="{71A13162-F8C3-4BFC-A0B9-E9FDF571DB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5415" y="1520796"/>
            <a:ext cx="3377828" cy="495175"/>
            <a:chOff x="3749879" y="2027722"/>
            <a:chExt cx="4503771" cy="660233"/>
          </a:xfrm>
        </p:grpSpPr>
        <p:grpSp>
          <p:nvGrpSpPr>
            <p:cNvPr id="13" name="Group 64">
              <a:extLst>
                <a:ext uri="{FF2B5EF4-FFF2-40B4-BE49-F238E27FC236}">
                  <a16:creationId xmlns:a16="http://schemas.microsoft.com/office/drawing/2014/main" id="{861F349E-9F2F-4D61-B492-0F17948EB115}"/>
                </a:ext>
              </a:extLst>
            </p:cNvPr>
            <p:cNvGrpSpPr/>
            <p:nvPr/>
          </p:nvGrpSpPr>
          <p:grpSpPr>
            <a:xfrm>
              <a:off x="3749879" y="2070735"/>
              <a:ext cx="599813" cy="548777"/>
              <a:chOff x="685800" y="4825797"/>
              <a:chExt cx="990600" cy="813003"/>
            </a:xfrm>
          </p:grpSpPr>
          <p:pic>
            <p:nvPicPr>
              <p:cNvPr id="46" name="Picture 8" descr="client2.png">
                <a:extLst>
                  <a:ext uri="{FF2B5EF4-FFF2-40B4-BE49-F238E27FC236}">
                    <a16:creationId xmlns:a16="http://schemas.microsoft.com/office/drawing/2014/main" id="{8F59CE18-FF30-40C3-B35C-0FA4F2664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685800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7" name="Picture 9" descr="VisioLogo.jpg">
                <a:extLst>
                  <a:ext uri="{FF2B5EF4-FFF2-40B4-BE49-F238E27FC236}">
                    <a16:creationId xmlns:a16="http://schemas.microsoft.com/office/drawing/2014/main" id="{E9F08CD4-1E54-4937-9341-E58EC0EDA2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8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12954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" name="Group 67">
              <a:extLst>
                <a:ext uri="{FF2B5EF4-FFF2-40B4-BE49-F238E27FC236}">
                  <a16:creationId xmlns:a16="http://schemas.microsoft.com/office/drawing/2014/main" id="{2DD96577-E093-4D6D-B1FF-BC20FF08EB12}"/>
                </a:ext>
              </a:extLst>
            </p:cNvPr>
            <p:cNvGrpSpPr/>
            <p:nvPr/>
          </p:nvGrpSpPr>
          <p:grpSpPr>
            <a:xfrm>
              <a:off x="4312493" y="2070735"/>
              <a:ext cx="494123" cy="548777"/>
              <a:chOff x="1600200" y="4825797"/>
              <a:chExt cx="816052" cy="813003"/>
            </a:xfrm>
          </p:grpSpPr>
          <p:pic>
            <p:nvPicPr>
              <p:cNvPr id="44" name="Picture 11" descr="client2.png">
                <a:extLst>
                  <a:ext uri="{FF2B5EF4-FFF2-40B4-BE49-F238E27FC236}">
                    <a16:creationId xmlns:a16="http://schemas.microsoft.com/office/drawing/2014/main" id="{6277CFEC-743B-4FA1-9F0D-A850F862C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600200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5" name="Picture 12" descr="VisioLogo.jpg">
                <a:extLst>
                  <a:ext uri="{FF2B5EF4-FFF2-40B4-BE49-F238E27FC236}">
                    <a16:creationId xmlns:a16="http://schemas.microsoft.com/office/drawing/2014/main" id="{60748FA1-C4E6-46A7-AE2C-3E34C347E2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2035252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roup 70">
              <a:extLst>
                <a:ext uri="{FF2B5EF4-FFF2-40B4-BE49-F238E27FC236}">
                  <a16:creationId xmlns:a16="http://schemas.microsoft.com/office/drawing/2014/main" id="{1E1D2E5B-2E5C-45FB-9C04-B5D40D4E7110}"/>
                </a:ext>
              </a:extLst>
            </p:cNvPr>
            <p:cNvGrpSpPr/>
            <p:nvPr/>
          </p:nvGrpSpPr>
          <p:grpSpPr>
            <a:xfrm>
              <a:off x="5226341" y="2087948"/>
              <a:ext cx="526852" cy="548777"/>
              <a:chOff x="3930496" y="4825797"/>
              <a:chExt cx="870104" cy="813003"/>
            </a:xfrm>
          </p:grpSpPr>
          <p:pic>
            <p:nvPicPr>
              <p:cNvPr id="42" name="Picture 14" descr="client2.png">
                <a:extLst>
                  <a:ext uri="{FF2B5EF4-FFF2-40B4-BE49-F238E27FC236}">
                    <a16:creationId xmlns:a16="http://schemas.microsoft.com/office/drawing/2014/main" id="{24C7F265-4ECC-4278-9151-60059787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930496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3" name="Picture 15" descr="VisioLogo.jpg">
                <a:extLst>
                  <a:ext uri="{FF2B5EF4-FFF2-40B4-BE49-F238E27FC236}">
                    <a16:creationId xmlns:a16="http://schemas.microsoft.com/office/drawing/2014/main" id="{641F2E34-714C-44FD-90E0-6C3C676C7DC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44196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roup 73">
              <a:extLst>
                <a:ext uri="{FF2B5EF4-FFF2-40B4-BE49-F238E27FC236}">
                  <a16:creationId xmlns:a16="http://schemas.microsoft.com/office/drawing/2014/main" id="{441D5E63-79E3-4D22-A51D-6BB24556BEE0}"/>
                </a:ext>
              </a:extLst>
            </p:cNvPr>
            <p:cNvGrpSpPr/>
            <p:nvPr/>
          </p:nvGrpSpPr>
          <p:grpSpPr>
            <a:xfrm>
              <a:off x="6564385" y="2027722"/>
              <a:ext cx="638408" cy="660233"/>
              <a:chOff x="5552844" y="4736877"/>
              <a:chExt cx="1054340" cy="978123"/>
            </a:xfrm>
          </p:grpSpPr>
          <p:pic>
            <p:nvPicPr>
              <p:cNvPr id="37" name="Picture 36" descr="MgsftLaptopClient.png">
                <a:extLst>
                  <a:ext uri="{FF2B5EF4-FFF2-40B4-BE49-F238E27FC236}">
                    <a16:creationId xmlns:a16="http://schemas.microsoft.com/office/drawing/2014/main" id="{D55594D9-0B4A-47AA-A972-D983F2D8E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5552844" y="47368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8" name="Picture 37" descr="VisioLogo.jpg">
                <a:extLst>
                  <a:ext uri="{FF2B5EF4-FFF2-40B4-BE49-F238E27FC236}">
                    <a16:creationId xmlns:a16="http://schemas.microsoft.com/office/drawing/2014/main" id="{849C1A7D-8E48-4365-A2F9-FDD766603F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5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60960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" name="Group 76">
              <a:extLst>
                <a:ext uri="{FF2B5EF4-FFF2-40B4-BE49-F238E27FC236}">
                  <a16:creationId xmlns:a16="http://schemas.microsoft.com/office/drawing/2014/main" id="{C240EC0F-2682-4D0F-8525-F3ADA99CD3B7}"/>
                </a:ext>
              </a:extLst>
            </p:cNvPr>
            <p:cNvGrpSpPr/>
            <p:nvPr/>
          </p:nvGrpSpPr>
          <p:grpSpPr>
            <a:xfrm>
              <a:off x="7615242" y="2027722"/>
              <a:ext cx="638408" cy="660233"/>
              <a:chOff x="7480060" y="4736877"/>
              <a:chExt cx="1054340" cy="978123"/>
            </a:xfrm>
          </p:grpSpPr>
          <p:pic>
            <p:nvPicPr>
              <p:cNvPr id="35" name="Picture 34" descr="MgsftLaptopClient.png">
                <a:extLst>
                  <a:ext uri="{FF2B5EF4-FFF2-40B4-BE49-F238E27FC236}">
                    <a16:creationId xmlns:a16="http://schemas.microsoft.com/office/drawing/2014/main" id="{E7A35C32-BCC9-4336-9506-64EA0FAED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7480060" y="47368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6" name="Picture 35" descr="VisioLogo.jpg">
                <a:extLst>
                  <a:ext uri="{FF2B5EF4-FFF2-40B4-BE49-F238E27FC236}">
                    <a16:creationId xmlns:a16="http://schemas.microsoft.com/office/drawing/2014/main" id="{8977E1B3-41EF-4353-A2BF-2F3FEB9A38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4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80772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roup 79">
              <a:extLst>
                <a:ext uri="{FF2B5EF4-FFF2-40B4-BE49-F238E27FC236}">
                  <a16:creationId xmlns:a16="http://schemas.microsoft.com/office/drawing/2014/main" id="{EE7E5921-3725-487D-AD60-C225BB0B2BDA}"/>
                </a:ext>
              </a:extLst>
            </p:cNvPr>
            <p:cNvGrpSpPr/>
            <p:nvPr/>
          </p:nvGrpSpPr>
          <p:grpSpPr>
            <a:xfrm>
              <a:off x="4769417" y="2070735"/>
              <a:ext cx="494123" cy="548777"/>
              <a:chOff x="2743200" y="4800600"/>
              <a:chExt cx="816052" cy="813003"/>
            </a:xfrm>
          </p:grpSpPr>
          <p:pic>
            <p:nvPicPr>
              <p:cNvPr id="33" name="Picture 32" descr="client2.png">
                <a:extLst>
                  <a:ext uri="{FF2B5EF4-FFF2-40B4-BE49-F238E27FC236}">
                    <a16:creationId xmlns:a16="http://schemas.microsoft.com/office/drawing/2014/main" id="{7085CE2F-0221-4265-9F12-BEF4CC246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2743200" y="4800600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34" name="Picture 33" descr="VisioLogo.jpg">
                <a:extLst>
                  <a:ext uri="{FF2B5EF4-FFF2-40B4-BE49-F238E27FC236}">
                    <a16:creationId xmlns:a16="http://schemas.microsoft.com/office/drawing/2014/main" id="{AA6BEC97-D778-46BA-913E-713F5EECBA3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3178252" y="523260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" name="Group 82">
              <a:extLst>
                <a:ext uri="{FF2B5EF4-FFF2-40B4-BE49-F238E27FC236}">
                  <a16:creationId xmlns:a16="http://schemas.microsoft.com/office/drawing/2014/main" id="{3E8D2677-0CFA-40F2-8385-FA9162D9F1DB}"/>
                </a:ext>
              </a:extLst>
            </p:cNvPr>
            <p:cNvGrpSpPr/>
            <p:nvPr/>
          </p:nvGrpSpPr>
          <p:grpSpPr>
            <a:xfrm>
              <a:off x="7089813" y="2027722"/>
              <a:ext cx="638408" cy="660233"/>
              <a:chOff x="6413260" y="4813077"/>
              <a:chExt cx="1054340" cy="978123"/>
            </a:xfrm>
          </p:grpSpPr>
          <p:pic>
            <p:nvPicPr>
              <p:cNvPr id="31" name="Picture 30" descr="MgsftLaptopClient.png">
                <a:extLst>
                  <a:ext uri="{FF2B5EF4-FFF2-40B4-BE49-F238E27FC236}">
                    <a16:creationId xmlns:a16="http://schemas.microsoft.com/office/drawing/2014/main" id="{C07786AE-2E18-4298-9B46-4B8F5DA6F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6413260" y="48130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2" name="Picture 31" descr="VisioLogo.jpg">
                <a:extLst>
                  <a:ext uri="{FF2B5EF4-FFF2-40B4-BE49-F238E27FC236}">
                    <a16:creationId xmlns:a16="http://schemas.microsoft.com/office/drawing/2014/main" id="{19C032E8-6FBA-4EC4-AB21-A618038C86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6956416" y="5334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" name="Group 85">
              <a:extLst>
                <a:ext uri="{FF2B5EF4-FFF2-40B4-BE49-F238E27FC236}">
                  <a16:creationId xmlns:a16="http://schemas.microsoft.com/office/drawing/2014/main" id="{750BF84C-31FA-401A-9FB6-3E1861F8E0CE}"/>
                </a:ext>
              </a:extLst>
            </p:cNvPr>
            <p:cNvGrpSpPr/>
            <p:nvPr/>
          </p:nvGrpSpPr>
          <p:grpSpPr>
            <a:xfrm>
              <a:off x="6038957" y="2027722"/>
              <a:ext cx="638408" cy="660233"/>
              <a:chOff x="6467244" y="5575077"/>
              <a:chExt cx="1054340" cy="978123"/>
            </a:xfrm>
          </p:grpSpPr>
          <p:pic>
            <p:nvPicPr>
              <p:cNvPr id="29" name="Picture 28" descr="MgsftLaptopClient.png">
                <a:extLst>
                  <a:ext uri="{FF2B5EF4-FFF2-40B4-BE49-F238E27FC236}">
                    <a16:creationId xmlns:a16="http://schemas.microsoft.com/office/drawing/2014/main" id="{F1A022AD-FEDF-4652-B400-35C79B6C9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6467244" y="55750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0" name="Picture 29" descr="VisioLogo.jpg">
                <a:extLst>
                  <a:ext uri="{FF2B5EF4-FFF2-40B4-BE49-F238E27FC236}">
                    <a16:creationId xmlns:a16="http://schemas.microsoft.com/office/drawing/2014/main" id="{DDA7F1D8-3D3B-49EC-A1DA-D142AFE92E7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7010400" y="6096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" name="Picture 20" descr="VisioLogo.jpg">
              <a:extLst>
                <a:ext uri="{FF2B5EF4-FFF2-40B4-BE49-F238E27FC236}">
                  <a16:creationId xmlns:a16="http://schemas.microsoft.com/office/drawing/2014/main" id="{C79310D3-C54A-4C56-8C38-23FEC1FA8EDF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118994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 descr="VisioLogo.jpg">
              <a:extLst>
                <a:ext uri="{FF2B5EF4-FFF2-40B4-BE49-F238E27FC236}">
                  <a16:creationId xmlns:a16="http://schemas.microsoft.com/office/drawing/2014/main" id="{546C05B6-54C2-4380-B4D5-958CD64DB7F5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580389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VisioLogo.jpg">
              <a:extLst>
                <a:ext uri="{FF2B5EF4-FFF2-40B4-BE49-F238E27FC236}">
                  <a16:creationId xmlns:a16="http://schemas.microsoft.com/office/drawing/2014/main" id="{4CE2FE96-03BF-4B70-BE71-2FB914D45A74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5041783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 descr="VisioLogo.jpg">
              <a:extLst>
                <a:ext uri="{FF2B5EF4-FFF2-40B4-BE49-F238E27FC236}">
                  <a16:creationId xmlns:a16="http://schemas.microsoft.com/office/drawing/2014/main" id="{4BAF540B-A83C-4FC2-9B67-846F391D93E6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5510660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 descr="VisioLogo.jpg">
              <a:extLst>
                <a:ext uri="{FF2B5EF4-FFF2-40B4-BE49-F238E27FC236}">
                  <a16:creationId xmlns:a16="http://schemas.microsoft.com/office/drawing/2014/main" id="{754537FA-1953-42D4-ACE0-7C30B9F80FD5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978497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5" descr="VisioLogo.jpg">
              <a:extLst>
                <a:ext uri="{FF2B5EF4-FFF2-40B4-BE49-F238E27FC236}">
                  <a16:creationId xmlns:a16="http://schemas.microsoft.com/office/drawing/2014/main" id="{34C66939-19BF-44B5-950E-8D83C0803333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426070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 descr="VisioLogo.jpg">
              <a:extLst>
                <a:ext uri="{FF2B5EF4-FFF2-40B4-BE49-F238E27FC236}">
                  <a16:creationId xmlns:a16="http://schemas.microsoft.com/office/drawing/2014/main" id="{42E263F4-5314-451C-8D05-D4DC89E1BD95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887361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 descr="VisioLogo.jpg">
              <a:extLst>
                <a:ext uri="{FF2B5EF4-FFF2-40B4-BE49-F238E27FC236}">
                  <a16:creationId xmlns:a16="http://schemas.microsoft.com/office/drawing/2014/main" id="{F54F6B38-3909-470F-BD92-0B6488D89C19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372345" y="2387686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C73B9B5-69A7-4D3E-A4C3-4939FEF65603}"/>
              </a:ext>
            </a:extLst>
          </p:cNvPr>
          <p:cNvSpPr txBox="1"/>
          <p:nvPr/>
        </p:nvSpPr>
        <p:spPr>
          <a:xfrm>
            <a:off x="4914906" y="3200403"/>
            <a:ext cx="1937857" cy="192881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Applications Installed</a:t>
            </a:r>
          </a:p>
        </p:txBody>
      </p:sp>
      <p:grpSp>
        <p:nvGrpSpPr>
          <p:cNvPr id="49" name="Group 90">
            <a:extLst>
              <a:ext uri="{FF2B5EF4-FFF2-40B4-BE49-F238E27FC236}">
                <a16:creationId xmlns:a16="http://schemas.microsoft.com/office/drawing/2014/main" id="{6A2FA40A-9C8B-4A15-8368-0FD1D463840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96643" y="742950"/>
            <a:ext cx="2313264" cy="598068"/>
            <a:chOff x="4604857" y="990600"/>
            <a:chExt cx="3084352" cy="797424"/>
          </a:xfrm>
        </p:grpSpPr>
        <p:pic>
          <p:nvPicPr>
            <p:cNvPr id="50" name="Picture 49" descr="$-Sign.png">
              <a:extLst>
                <a:ext uri="{FF2B5EF4-FFF2-40B4-BE49-F238E27FC236}">
                  <a16:creationId xmlns:a16="http://schemas.microsoft.com/office/drawing/2014/main" id="{0D086342-D733-4745-9A17-F1B23005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604857" y="990600"/>
              <a:ext cx="553799" cy="79742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D1318-5808-493B-B07A-4F102E22FA4B}"/>
                </a:ext>
              </a:extLst>
            </p:cNvPr>
            <p:cNvSpPr txBox="1"/>
            <p:nvPr/>
          </p:nvSpPr>
          <p:spPr>
            <a:xfrm>
              <a:off x="5105400" y="1295400"/>
              <a:ext cx="2583809" cy="257175"/>
            </a:xfrm>
            <a:prstGeom prst="rect">
              <a:avLst/>
            </a:prstGeom>
            <a:noFill/>
            <a:effectLst/>
          </p:spPr>
          <p:txBody>
            <a:bodyPr wrap="none" rtlCol="0">
              <a:noAutofit/>
            </a:bodyPr>
            <a:lstStyle/>
            <a:p>
              <a:r>
                <a:rPr lang="en-US" sz="1050" b="1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 Licenses Consumed</a:t>
              </a:r>
            </a:p>
          </p:txBody>
        </p:sp>
      </p:grpSp>
      <p:grpSp>
        <p:nvGrpSpPr>
          <p:cNvPr id="52" name="Group 64">
            <a:extLst>
              <a:ext uri="{FF2B5EF4-FFF2-40B4-BE49-F238E27FC236}">
                <a16:creationId xmlns:a16="http://schemas.microsoft.com/office/drawing/2014/main" id="{9EE79A00-9CB7-44E7-A339-5CEB6AD066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98314" y="3553305"/>
            <a:ext cx="449860" cy="411583"/>
            <a:chOff x="685800" y="4825797"/>
            <a:chExt cx="990600" cy="813003"/>
          </a:xfrm>
        </p:grpSpPr>
        <p:pic>
          <p:nvPicPr>
            <p:cNvPr id="53" name="Picture 52" descr="client2.png">
              <a:extLst>
                <a:ext uri="{FF2B5EF4-FFF2-40B4-BE49-F238E27FC236}">
                  <a16:creationId xmlns:a16="http://schemas.microsoft.com/office/drawing/2014/main" id="{41ED8735-4425-4F8C-84FD-27FA5246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5800" y="4825797"/>
              <a:ext cx="749471" cy="800282"/>
            </a:xfrm>
            <a:prstGeom prst="rect">
              <a:avLst/>
            </a:prstGeom>
          </p:spPr>
        </p:pic>
        <p:pic>
          <p:nvPicPr>
            <p:cNvPr id="54" name="Picture 53" descr="VisioLogo.jpg">
              <a:extLst>
                <a:ext uri="{FF2B5EF4-FFF2-40B4-BE49-F238E27FC236}">
                  <a16:creationId xmlns:a16="http://schemas.microsoft.com/office/drawing/2014/main" id="{A5A9A3F2-B909-42DC-9608-3B76239F83AD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12954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67">
            <a:extLst>
              <a:ext uri="{FF2B5EF4-FFF2-40B4-BE49-F238E27FC236}">
                <a16:creationId xmlns:a16="http://schemas.microsoft.com/office/drawing/2014/main" id="{4ACDFBAE-EF36-43A1-8E8C-008A2662C8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720271" y="3553305"/>
            <a:ext cx="370592" cy="411583"/>
            <a:chOff x="1600200" y="4825797"/>
            <a:chExt cx="816052" cy="813003"/>
          </a:xfrm>
        </p:grpSpPr>
        <p:pic>
          <p:nvPicPr>
            <p:cNvPr id="56" name="Picture 55" descr="client2.png">
              <a:extLst>
                <a:ext uri="{FF2B5EF4-FFF2-40B4-BE49-F238E27FC236}">
                  <a16:creationId xmlns:a16="http://schemas.microsoft.com/office/drawing/2014/main" id="{82989E6D-AEC0-4810-B1C2-88C8F453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00200" y="4825797"/>
              <a:ext cx="749471" cy="800282"/>
            </a:xfrm>
            <a:prstGeom prst="rect">
              <a:avLst/>
            </a:prstGeom>
          </p:spPr>
        </p:pic>
        <p:pic>
          <p:nvPicPr>
            <p:cNvPr id="57" name="Picture 56" descr="VisioLogo.jpg">
              <a:extLst>
                <a:ext uri="{FF2B5EF4-FFF2-40B4-BE49-F238E27FC236}">
                  <a16:creationId xmlns:a16="http://schemas.microsoft.com/office/drawing/2014/main" id="{02457A11-1868-4456-8551-43D31BA348CF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2035252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roup 70">
            <a:extLst>
              <a:ext uri="{FF2B5EF4-FFF2-40B4-BE49-F238E27FC236}">
                <a16:creationId xmlns:a16="http://schemas.microsoft.com/office/drawing/2014/main" id="{F1AB1711-FD4C-44ED-BDD0-9B3AF49B98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405657" y="3566214"/>
            <a:ext cx="395139" cy="411583"/>
            <a:chOff x="3930496" y="4825797"/>
            <a:chExt cx="870104" cy="813003"/>
          </a:xfrm>
        </p:grpSpPr>
        <p:pic>
          <p:nvPicPr>
            <p:cNvPr id="59" name="Picture 58" descr="client2.png">
              <a:extLst>
                <a:ext uri="{FF2B5EF4-FFF2-40B4-BE49-F238E27FC236}">
                  <a16:creationId xmlns:a16="http://schemas.microsoft.com/office/drawing/2014/main" id="{3756A15D-4DDA-4AD2-ADAC-5785259B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30496" y="4825797"/>
              <a:ext cx="749471" cy="800282"/>
            </a:xfrm>
            <a:prstGeom prst="rect">
              <a:avLst/>
            </a:prstGeom>
          </p:spPr>
        </p:pic>
        <p:pic>
          <p:nvPicPr>
            <p:cNvPr id="60" name="Picture 59" descr="VisioLogo.jpg">
              <a:extLst>
                <a:ext uri="{FF2B5EF4-FFF2-40B4-BE49-F238E27FC236}">
                  <a16:creationId xmlns:a16="http://schemas.microsoft.com/office/drawing/2014/main" id="{DC883D24-4AA1-468D-ACD0-D0E586CF1A47}"/>
                </a:ext>
              </a:extLst>
            </p:cNvPr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4196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70365A1-1B83-47C0-A51C-5E2E62DAB8C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409189" y="3521046"/>
            <a:ext cx="478806" cy="495175"/>
            <a:chOff x="5552844" y="4736877"/>
            <a:chExt cx="1054340" cy="978123"/>
          </a:xfrm>
        </p:grpSpPr>
        <p:pic>
          <p:nvPicPr>
            <p:cNvPr id="63" name="Picture 62" descr="MgsftLaptopClient.png">
              <a:extLst>
                <a:ext uri="{FF2B5EF4-FFF2-40B4-BE49-F238E27FC236}">
                  <a16:creationId xmlns:a16="http://schemas.microsoft.com/office/drawing/2014/main" id="{74075FF0-D862-426E-9862-1A79A581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52844" y="4736877"/>
              <a:ext cx="1054340" cy="978123"/>
            </a:xfrm>
            <a:prstGeom prst="rect">
              <a:avLst/>
            </a:prstGeom>
          </p:spPr>
        </p:pic>
        <p:pic>
          <p:nvPicPr>
            <p:cNvPr id="64" name="Picture 63" descr="VisioLogo.jpg">
              <a:extLst>
                <a:ext uri="{FF2B5EF4-FFF2-40B4-BE49-F238E27FC236}">
                  <a16:creationId xmlns:a16="http://schemas.microsoft.com/office/drawing/2014/main" id="{03641580-9878-479B-8B9A-E117C2E0F41A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0960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roup 76">
            <a:extLst>
              <a:ext uri="{FF2B5EF4-FFF2-40B4-BE49-F238E27FC236}">
                <a16:creationId xmlns:a16="http://schemas.microsoft.com/office/drawing/2014/main" id="{1D744D06-A041-4C29-AC3E-CB8DEF877B2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197332" y="3521046"/>
            <a:ext cx="478806" cy="495175"/>
            <a:chOff x="7480060" y="4736877"/>
            <a:chExt cx="1054340" cy="978123"/>
          </a:xfrm>
        </p:grpSpPr>
        <p:pic>
          <p:nvPicPr>
            <p:cNvPr id="66" name="Picture 65" descr="MgsftLaptopClient.png">
              <a:extLst>
                <a:ext uri="{FF2B5EF4-FFF2-40B4-BE49-F238E27FC236}">
                  <a16:creationId xmlns:a16="http://schemas.microsoft.com/office/drawing/2014/main" id="{3FB0FCB3-011C-4452-A8B0-E0FE45A0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480060" y="4736877"/>
              <a:ext cx="1054340" cy="978123"/>
            </a:xfrm>
            <a:prstGeom prst="rect">
              <a:avLst/>
            </a:prstGeom>
          </p:spPr>
        </p:pic>
        <p:pic>
          <p:nvPicPr>
            <p:cNvPr id="67" name="Picture 66" descr="VisioLogo.jpg">
              <a:extLst>
                <a:ext uri="{FF2B5EF4-FFF2-40B4-BE49-F238E27FC236}">
                  <a16:creationId xmlns:a16="http://schemas.microsoft.com/office/drawing/2014/main" id="{1CD0181C-7C8F-4A41-BAE4-F5817309CB6D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80772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roup 79">
            <a:extLst>
              <a:ext uri="{FF2B5EF4-FFF2-40B4-BE49-F238E27FC236}">
                <a16:creationId xmlns:a16="http://schemas.microsoft.com/office/drawing/2014/main" id="{57EDCA8C-C3B9-4C3E-BB02-401953BB4BF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062967" y="3553305"/>
            <a:ext cx="370592" cy="411583"/>
            <a:chOff x="2743200" y="4800600"/>
            <a:chExt cx="816052" cy="813003"/>
          </a:xfrm>
        </p:grpSpPr>
        <p:pic>
          <p:nvPicPr>
            <p:cNvPr id="69" name="Picture 68" descr="client2.png">
              <a:extLst>
                <a:ext uri="{FF2B5EF4-FFF2-40B4-BE49-F238E27FC236}">
                  <a16:creationId xmlns:a16="http://schemas.microsoft.com/office/drawing/2014/main" id="{56944E27-DF7E-4915-BD9B-348DCC76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743200" y="4800600"/>
              <a:ext cx="749471" cy="800282"/>
            </a:xfrm>
            <a:prstGeom prst="rect">
              <a:avLst/>
            </a:prstGeom>
          </p:spPr>
        </p:pic>
        <p:pic>
          <p:nvPicPr>
            <p:cNvPr id="71" name="Picture 70" descr="VisioLogo.jpg">
              <a:extLst>
                <a:ext uri="{FF2B5EF4-FFF2-40B4-BE49-F238E27FC236}">
                  <a16:creationId xmlns:a16="http://schemas.microsoft.com/office/drawing/2014/main" id="{C790F276-DF2C-4BFB-AE09-55554BE72B11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3178252" y="5232603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roup 82">
            <a:extLst>
              <a:ext uri="{FF2B5EF4-FFF2-40B4-BE49-F238E27FC236}">
                <a16:creationId xmlns:a16="http://schemas.microsoft.com/office/drawing/2014/main" id="{0AE87955-19E3-4AE9-989B-A7202451E03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803260" y="3521046"/>
            <a:ext cx="478806" cy="495175"/>
            <a:chOff x="6413260" y="4813077"/>
            <a:chExt cx="1054340" cy="978123"/>
          </a:xfrm>
        </p:grpSpPr>
        <p:pic>
          <p:nvPicPr>
            <p:cNvPr id="73" name="Picture 72" descr="MgsftLaptopClient.png">
              <a:extLst>
                <a:ext uri="{FF2B5EF4-FFF2-40B4-BE49-F238E27FC236}">
                  <a16:creationId xmlns:a16="http://schemas.microsoft.com/office/drawing/2014/main" id="{CC7D28AE-D737-4856-92DA-B9BC0FC5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13260" y="4813077"/>
              <a:ext cx="1054340" cy="978123"/>
            </a:xfrm>
            <a:prstGeom prst="rect">
              <a:avLst/>
            </a:prstGeom>
          </p:spPr>
        </p:pic>
        <p:pic>
          <p:nvPicPr>
            <p:cNvPr id="74" name="Picture 73" descr="VisioLogo.jpg">
              <a:extLst>
                <a:ext uri="{FF2B5EF4-FFF2-40B4-BE49-F238E27FC236}">
                  <a16:creationId xmlns:a16="http://schemas.microsoft.com/office/drawing/2014/main" id="{080AF3B9-8A1C-46A8-A8C5-512960F3A422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956416" y="5334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roup 85">
            <a:extLst>
              <a:ext uri="{FF2B5EF4-FFF2-40B4-BE49-F238E27FC236}">
                <a16:creationId xmlns:a16="http://schemas.microsoft.com/office/drawing/2014/main" id="{9B8F0E47-7D0E-403D-B888-8C2C7C3C066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015118" y="3521046"/>
            <a:ext cx="478806" cy="495175"/>
            <a:chOff x="6467244" y="5575077"/>
            <a:chExt cx="1054340" cy="978123"/>
          </a:xfrm>
        </p:grpSpPr>
        <p:pic>
          <p:nvPicPr>
            <p:cNvPr id="76" name="Picture 75" descr="MgsftLaptopClient.png">
              <a:extLst>
                <a:ext uri="{FF2B5EF4-FFF2-40B4-BE49-F238E27FC236}">
                  <a16:creationId xmlns:a16="http://schemas.microsoft.com/office/drawing/2014/main" id="{752D93F7-003C-4560-9758-112498C8A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67244" y="5575077"/>
              <a:ext cx="1054340" cy="978123"/>
            </a:xfrm>
            <a:prstGeom prst="rect">
              <a:avLst/>
            </a:prstGeom>
          </p:spPr>
        </p:pic>
        <p:pic>
          <p:nvPicPr>
            <p:cNvPr id="77" name="Picture 76" descr="VisioLogo.jpg">
              <a:extLst>
                <a:ext uri="{FF2B5EF4-FFF2-40B4-BE49-F238E27FC236}">
                  <a16:creationId xmlns:a16="http://schemas.microsoft.com/office/drawing/2014/main" id="{094D053E-002F-4B32-AEAF-93D242B1ADE8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010400" y="6096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" name="Picture 77" descr="VisioLogo.jpg">
            <a:extLst>
              <a:ext uri="{FF2B5EF4-FFF2-40B4-BE49-F238E27FC236}">
                <a16:creationId xmlns:a16="http://schemas.microsoft.com/office/drawing/2014/main" id="{7CB47A58-99B7-43BE-B248-5A7EF4732C1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575152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78" descr="VisioLogo.jpg">
            <a:extLst>
              <a:ext uri="{FF2B5EF4-FFF2-40B4-BE49-F238E27FC236}">
                <a16:creationId xmlns:a16="http://schemas.microsoft.com/office/drawing/2014/main" id="{4B18EECE-5B3B-4097-AC18-51A11A9496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921198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VisioLogo.jpg">
            <a:extLst>
              <a:ext uri="{FF2B5EF4-FFF2-40B4-BE49-F238E27FC236}">
                <a16:creationId xmlns:a16="http://schemas.microsoft.com/office/drawing/2014/main" id="{DDBBBA89-3957-4976-B0C8-2F68F118290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267244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 descr="VisioLogo.jpg">
            <a:extLst>
              <a:ext uri="{FF2B5EF4-FFF2-40B4-BE49-F238E27FC236}">
                <a16:creationId xmlns:a16="http://schemas.microsoft.com/office/drawing/2014/main" id="{3D49EF3D-8B9A-4575-AF42-804FE09394B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618901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VisioLogo.jpg">
            <a:extLst>
              <a:ext uri="{FF2B5EF4-FFF2-40B4-BE49-F238E27FC236}">
                <a16:creationId xmlns:a16="http://schemas.microsoft.com/office/drawing/2014/main" id="{D4387054-C653-4DAA-8F58-84CB12F6F79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7469779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82" descr="VisioLogo.jpg">
            <a:extLst>
              <a:ext uri="{FF2B5EF4-FFF2-40B4-BE49-F238E27FC236}">
                <a16:creationId xmlns:a16="http://schemas.microsoft.com/office/drawing/2014/main" id="{408F3716-8F1A-4603-A945-62A1CEB594A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7055459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VisioLogo.jpg">
            <a:extLst>
              <a:ext uri="{FF2B5EF4-FFF2-40B4-BE49-F238E27FC236}">
                <a16:creationId xmlns:a16="http://schemas.microsoft.com/office/drawing/2014/main" id="{B76C7600-8A04-4E13-B6DC-7C29829F689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6651427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VisioLogo.jpg">
            <a:extLst>
              <a:ext uri="{FF2B5EF4-FFF2-40B4-BE49-F238E27FC236}">
                <a16:creationId xmlns:a16="http://schemas.microsoft.com/office/drawing/2014/main" id="{FD50E429-08F4-4866-BBFE-D9B3B4993674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6265165" y="3791019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85" descr="VisioLogo.jpg">
            <a:extLst>
              <a:ext uri="{FF2B5EF4-FFF2-40B4-BE49-F238E27FC236}">
                <a16:creationId xmlns:a16="http://schemas.microsoft.com/office/drawing/2014/main" id="{BB619B1D-12CB-40CE-993E-15A3195D2B6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035498" y="3892804"/>
            <a:ext cx="173023" cy="192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PPTShape_0">
            <a:extLst>
              <a:ext uri="{FF2B5EF4-FFF2-40B4-BE49-F238E27FC236}">
                <a16:creationId xmlns:a16="http://schemas.microsoft.com/office/drawing/2014/main" id="{7AA433DA-A119-404C-BC05-5C4911301392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543550" y="4114800"/>
            <a:ext cx="400050" cy="400050"/>
            <a:chOff x="6467244" y="5575077"/>
            <a:chExt cx="1054340" cy="978123"/>
          </a:xfrm>
        </p:grpSpPr>
        <p:pic>
          <p:nvPicPr>
            <p:cNvPr id="88" name="Picture 87" descr="MgsftLaptopClient.png">
              <a:extLst>
                <a:ext uri="{FF2B5EF4-FFF2-40B4-BE49-F238E27FC236}">
                  <a16:creationId xmlns:a16="http://schemas.microsoft.com/office/drawing/2014/main" id="{642A6186-0CB8-4CFE-AA37-E8C00944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67244" y="5575077"/>
              <a:ext cx="1054340" cy="978123"/>
            </a:xfrm>
            <a:prstGeom prst="rect">
              <a:avLst/>
            </a:prstGeom>
          </p:spPr>
        </p:pic>
        <p:pic>
          <p:nvPicPr>
            <p:cNvPr id="89" name="Picture 88" descr="VisioLogo.jpg">
              <a:extLst>
                <a:ext uri="{FF2B5EF4-FFF2-40B4-BE49-F238E27FC236}">
                  <a16:creationId xmlns:a16="http://schemas.microsoft.com/office/drawing/2014/main" id="{8D82DD94-89EE-48E5-9128-BDB24AEF2902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010400" y="6096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Picture 89" descr="VisioLogo.jpg">
            <a:extLst>
              <a:ext uri="{FF2B5EF4-FFF2-40B4-BE49-F238E27FC236}">
                <a16:creationId xmlns:a16="http://schemas.microsoft.com/office/drawing/2014/main" id="{C33CB7BE-7C6D-4F44-9BB1-D6761CCDD5DD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714841" y="4289653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 descr="PersonIcon2.png">
            <a:extLst>
              <a:ext uri="{FF2B5EF4-FFF2-40B4-BE49-F238E27FC236}">
                <a16:creationId xmlns:a16="http://schemas.microsoft.com/office/drawing/2014/main" id="{8BB00116-FA40-4CE3-BBD3-D425F467CA7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5" cstate="print"/>
          <a:stretch>
            <a:fillRect/>
          </a:stretch>
        </p:blipFill>
        <p:spPr>
          <a:xfrm>
            <a:off x="5486402" y="3943353"/>
            <a:ext cx="196137" cy="295819"/>
          </a:xfrm>
          <a:prstGeom prst="rect">
            <a:avLst/>
          </a:prstGeom>
        </p:spPr>
      </p:pic>
      <p:pic>
        <p:nvPicPr>
          <p:cNvPr id="92" name="Picture 91" descr="VisioLogo.jpg">
            <a:extLst>
              <a:ext uri="{FF2B5EF4-FFF2-40B4-BE49-F238E27FC236}">
                <a16:creationId xmlns:a16="http://schemas.microsoft.com/office/drawing/2014/main" id="{B07A87C4-2E17-497C-815C-7124ED181A3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689452" y="3892804"/>
            <a:ext cx="173023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Rounded Rectangular Callout 91">
            <a:extLst>
              <a:ext uri="{FF2B5EF4-FFF2-40B4-BE49-F238E27FC236}">
                <a16:creationId xmlns:a16="http://schemas.microsoft.com/office/drawing/2014/main" id="{D9C69488-9887-4EF1-9F50-C4DF6DFFCF7C}"/>
              </a:ext>
            </a:extLst>
          </p:cNvPr>
          <p:cNvSpPr/>
          <p:nvPr/>
        </p:nvSpPr>
        <p:spPr bwMode="auto">
          <a:xfrm>
            <a:off x="6172200" y="4000505"/>
            <a:ext cx="1085850" cy="538127"/>
          </a:xfrm>
          <a:prstGeom prst="wedgeRoundRectCallout">
            <a:avLst>
              <a:gd name="adj1" fmla="val -77278"/>
              <a:gd name="adj2" fmla="val 7245"/>
              <a:gd name="adj3" fmla="val 16667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Right of 2</a:t>
            </a:r>
            <a:r>
              <a:rPr lang="en-US" sz="1350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nd</a:t>
            </a: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 use</a:t>
            </a:r>
          </a:p>
        </p:txBody>
      </p:sp>
      <p:sp>
        <p:nvSpPr>
          <p:cNvPr id="94" name="Rounded Rectangular Callout 92">
            <a:extLst>
              <a:ext uri="{FF2B5EF4-FFF2-40B4-BE49-F238E27FC236}">
                <a16:creationId xmlns:a16="http://schemas.microsoft.com/office/drawing/2014/main" id="{C65D6FBA-C37A-4F5A-9067-7E77B1BD420C}"/>
              </a:ext>
            </a:extLst>
          </p:cNvPr>
          <p:cNvSpPr/>
          <p:nvPr/>
        </p:nvSpPr>
        <p:spPr bwMode="auto">
          <a:xfrm>
            <a:off x="3150765" y="4202356"/>
            <a:ext cx="1314450" cy="538127"/>
          </a:xfrm>
          <a:prstGeom prst="wedgeRoundRectCallout">
            <a:avLst>
              <a:gd name="adj1" fmla="val 63954"/>
              <a:gd name="adj2" fmla="val -87637"/>
              <a:gd name="adj3" fmla="val 16667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Right of multiple use</a:t>
            </a:r>
          </a:p>
        </p:txBody>
      </p:sp>
    </p:spTree>
    <p:extLst>
      <p:ext uri="{BB962C8B-B14F-4D97-AF65-F5344CB8AC3E}">
        <p14:creationId xmlns:p14="http://schemas.microsoft.com/office/powerpoint/2010/main" val="22318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3" grpId="0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Data and Tools Integration</a:t>
            </a:r>
            <a:endParaRPr lang="en-GB" sz="27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id="{704B51E1-167F-4ED6-ABAA-69A3ABD2282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7450" y="571500"/>
            <a:ext cx="5486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grpSp>
        <p:nvGrpSpPr>
          <p:cNvPr id="97" name="Group 152">
            <a:extLst>
              <a:ext uri="{FF2B5EF4-FFF2-40B4-BE49-F238E27FC236}">
                <a16:creationId xmlns:a16="http://schemas.microsoft.com/office/drawing/2014/main" id="{F9FBE525-DDDD-47D7-8313-AC0F612C75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7300" y="885824"/>
            <a:ext cx="5657850" cy="2085977"/>
            <a:chOff x="152400" y="1181100"/>
            <a:chExt cx="7543800" cy="2781295"/>
          </a:xfrm>
        </p:grpSpPr>
        <p:sp>
          <p:nvSpPr>
            <p:cNvPr id="98" name="Pentagon 13">
              <a:extLst>
                <a:ext uri="{FF2B5EF4-FFF2-40B4-BE49-F238E27FC236}">
                  <a16:creationId xmlns:a16="http://schemas.microsoft.com/office/drawing/2014/main" id="{3D6C29FE-235B-498F-91D8-709A4F2DABD5}"/>
                </a:ext>
              </a:extLst>
            </p:cNvPr>
            <p:cNvSpPr/>
            <p:nvPr/>
          </p:nvSpPr>
          <p:spPr bwMode="auto">
            <a:xfrm>
              <a:off x="152400" y="1181100"/>
              <a:ext cx="1676400" cy="648512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Business Processes</a:t>
              </a:r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7D86F92E-9E93-4EFC-9376-DBA266DA673E}"/>
                </a:ext>
              </a:extLst>
            </p:cNvPr>
            <p:cNvSpPr/>
            <p:nvPr/>
          </p:nvSpPr>
          <p:spPr bwMode="auto">
            <a:xfrm>
              <a:off x="1828800" y="1600202"/>
              <a:ext cx="19050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Acquisition</a:t>
              </a:r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5EE66825-8444-4B7B-87BE-F998DDB9A6E2}"/>
                </a:ext>
              </a:extLst>
            </p:cNvPr>
            <p:cNvSpPr/>
            <p:nvPr/>
          </p:nvSpPr>
          <p:spPr bwMode="auto">
            <a:xfrm>
              <a:off x="3429000" y="1181101"/>
              <a:ext cx="20574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Deployment</a:t>
              </a:r>
            </a:p>
          </p:txBody>
        </p:sp>
        <p:sp>
          <p:nvSpPr>
            <p:cNvPr id="101" name="Cloud 100">
              <a:extLst>
                <a:ext uri="{FF2B5EF4-FFF2-40B4-BE49-F238E27FC236}">
                  <a16:creationId xmlns:a16="http://schemas.microsoft.com/office/drawing/2014/main" id="{2E5A2018-65AB-4EAE-814E-AA991DF27A8E}"/>
                </a:ext>
              </a:extLst>
            </p:cNvPr>
            <p:cNvSpPr/>
            <p:nvPr/>
          </p:nvSpPr>
          <p:spPr bwMode="auto">
            <a:xfrm>
              <a:off x="4648200" y="1676401"/>
              <a:ext cx="16764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Entitlement</a:t>
              </a:r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F8591C3C-B41D-40CA-AA17-1E161E80CD15}"/>
                </a:ext>
              </a:extLst>
            </p:cNvPr>
            <p:cNvSpPr/>
            <p:nvPr/>
          </p:nvSpPr>
          <p:spPr bwMode="auto">
            <a:xfrm>
              <a:off x="5867400" y="1181101"/>
              <a:ext cx="18288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Retirement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AB62CB-9A6D-45A1-8322-84C897D9FE74}"/>
                </a:ext>
              </a:extLst>
            </p:cNvPr>
            <p:cNvCxnSpPr>
              <a:stCxn id="101" idx="1"/>
              <a:endCxn id="159" idx="1"/>
            </p:cNvCxnSpPr>
            <p:nvPr/>
          </p:nvCxnSpPr>
          <p:spPr bwMode="auto">
            <a:xfrm>
              <a:off x="5486400" y="2147728"/>
              <a:ext cx="1066803" cy="13635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D10B07A-DAD0-44DA-BFE2-6D32D5F636BA}"/>
                </a:ext>
              </a:extLst>
            </p:cNvPr>
            <p:cNvCxnSpPr>
              <a:stCxn id="101" idx="1"/>
              <a:endCxn id="148" idx="1"/>
            </p:cNvCxnSpPr>
            <p:nvPr/>
          </p:nvCxnSpPr>
          <p:spPr bwMode="auto">
            <a:xfrm flipH="1">
              <a:off x="1600203" y="2147728"/>
              <a:ext cx="3886197" cy="181466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39D2B8-60EA-45FC-9B1A-4ED0CC6352DD}"/>
                </a:ext>
              </a:extLst>
            </p:cNvPr>
            <p:cNvCxnSpPr>
              <a:stCxn id="100" idx="1"/>
              <a:endCxn id="149" idx="1"/>
            </p:cNvCxnSpPr>
            <p:nvPr/>
          </p:nvCxnSpPr>
          <p:spPr bwMode="auto">
            <a:xfrm flipH="1">
              <a:off x="1981203" y="1652428"/>
              <a:ext cx="2476497" cy="147177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BCDDDD-5A5A-49B8-9AE3-D1E1E0D2D2BA}"/>
                </a:ext>
              </a:extLst>
            </p:cNvPr>
            <p:cNvCxnSpPr>
              <a:stCxn id="100" idx="1"/>
              <a:endCxn id="152" idx="1"/>
            </p:cNvCxnSpPr>
            <p:nvPr/>
          </p:nvCxnSpPr>
          <p:spPr bwMode="auto">
            <a:xfrm>
              <a:off x="4457700" y="1652428"/>
              <a:ext cx="266703" cy="78597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8E9B83B-CFF1-42E5-B19C-1FE5F43B3F69}"/>
                </a:ext>
              </a:extLst>
            </p:cNvPr>
            <p:cNvCxnSpPr>
              <a:stCxn id="99" idx="1"/>
              <a:endCxn id="149" idx="1"/>
            </p:cNvCxnSpPr>
            <p:nvPr/>
          </p:nvCxnSpPr>
          <p:spPr bwMode="auto">
            <a:xfrm flipH="1">
              <a:off x="1981203" y="2071528"/>
              <a:ext cx="800097" cy="105267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4471455-76E5-49E8-9439-AA330DD70B18}"/>
                </a:ext>
              </a:extLst>
            </p:cNvPr>
            <p:cNvCxnSpPr>
              <a:stCxn id="101" idx="1"/>
              <a:endCxn id="150" idx="1"/>
            </p:cNvCxnSpPr>
            <p:nvPr/>
          </p:nvCxnSpPr>
          <p:spPr bwMode="auto">
            <a:xfrm>
              <a:off x="5486400" y="2147728"/>
              <a:ext cx="19052" cy="2695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B087C18-8D02-485F-AA41-05C54DB841F7}"/>
                </a:ext>
              </a:extLst>
            </p:cNvPr>
            <p:cNvCxnSpPr>
              <a:stCxn id="102" idx="1"/>
            </p:cNvCxnSpPr>
            <p:nvPr/>
          </p:nvCxnSpPr>
          <p:spPr bwMode="auto">
            <a:xfrm flipH="1">
              <a:off x="6400807" y="1652428"/>
              <a:ext cx="380993" cy="7097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4F2B6A-BFF5-46BF-A0BD-6BD88654C5A6}"/>
                </a:ext>
              </a:extLst>
            </p:cNvPr>
            <p:cNvCxnSpPr>
              <a:stCxn id="101" idx="1"/>
              <a:endCxn id="152" idx="1"/>
            </p:cNvCxnSpPr>
            <p:nvPr/>
          </p:nvCxnSpPr>
          <p:spPr bwMode="auto">
            <a:xfrm flipH="1">
              <a:off x="4724403" y="2147728"/>
              <a:ext cx="761997" cy="29067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48">
            <a:extLst>
              <a:ext uri="{FF2B5EF4-FFF2-40B4-BE49-F238E27FC236}">
                <a16:creationId xmlns:a16="http://schemas.microsoft.com/office/drawing/2014/main" id="{1515ED4C-A791-4F56-B1D3-6570C84DD9E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57303" y="3686179"/>
            <a:ext cx="5828838" cy="1425493"/>
            <a:chOff x="152400" y="4914899"/>
            <a:chExt cx="7771782" cy="1900655"/>
          </a:xfrm>
        </p:grpSpPr>
        <p:sp>
          <p:nvSpPr>
            <p:cNvPr id="112" name="Pentagon 15">
              <a:extLst>
                <a:ext uri="{FF2B5EF4-FFF2-40B4-BE49-F238E27FC236}">
                  <a16:creationId xmlns:a16="http://schemas.microsoft.com/office/drawing/2014/main" id="{27506558-3C93-4045-B82C-A2E7E3B61EE8}"/>
                </a:ext>
              </a:extLst>
            </p:cNvPr>
            <p:cNvSpPr/>
            <p:nvPr/>
          </p:nvSpPr>
          <p:spPr bwMode="auto">
            <a:xfrm>
              <a:off x="152400" y="5371694"/>
              <a:ext cx="1676400" cy="648512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Business</a:t>
              </a:r>
              <a:br>
                <a:rPr lang="en-US" sz="1350" b="1" dirty="0">
                  <a:solidFill>
                    <a:srgbClr val="FF00FF"/>
                  </a:solidFill>
                  <a:latin typeface="Arial" charset="0"/>
                  <a:cs typeface="Arial" charset="0"/>
                </a:rPr>
              </a:b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Outcomes</a:t>
              </a:r>
            </a:p>
          </p:txBody>
        </p:sp>
        <p:pic>
          <p:nvPicPr>
            <p:cNvPr id="113" name="Picture 3" descr="C:\StevesDocs\ManageSoft\Images\PresentationImages\so_assettrack.jpg">
              <a:extLst>
                <a:ext uri="{FF2B5EF4-FFF2-40B4-BE49-F238E27FC236}">
                  <a16:creationId xmlns:a16="http://schemas.microsoft.com/office/drawing/2014/main" id="{2B565702-178B-4FAD-BEA6-525EB5A92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62200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4" name="Picture 4" descr="C:\StevesDocs\ManageSoft\Images\PresentationImages\so_itbi.jpg">
              <a:extLst>
                <a:ext uri="{FF2B5EF4-FFF2-40B4-BE49-F238E27FC236}">
                  <a16:creationId xmlns:a16="http://schemas.microsoft.com/office/drawing/2014/main" id="{15C1EC96-7A2B-4A24-82AE-589CDE96B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770313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5" name="Picture 5" descr="C:\StevesDocs\ManageSoft\Images\PresentationImages\so_sam.jpg">
              <a:extLst>
                <a:ext uri="{FF2B5EF4-FFF2-40B4-BE49-F238E27FC236}">
                  <a16:creationId xmlns:a16="http://schemas.microsoft.com/office/drawing/2014/main" id="{8FD3EA91-D1AF-4695-B0BE-836FA67C2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438775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6" name="Picture 6" descr="C:\StevesDocs\ManageSoft\Images\PresentationImages\so_softdeploy.jpg">
              <a:extLst>
                <a:ext uri="{FF2B5EF4-FFF2-40B4-BE49-F238E27FC236}">
                  <a16:creationId xmlns:a16="http://schemas.microsoft.com/office/drawing/2014/main" id="{62A31808-3BD5-4B69-9D5A-701D157E1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646863" y="5334000"/>
              <a:ext cx="1114425" cy="723900"/>
            </a:xfrm>
            <a:prstGeom prst="rect">
              <a:avLst/>
            </a:prstGeom>
            <a:noFill/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7CC67F5-BEBB-4303-86C2-BCBD740A1CF1}"/>
                </a:ext>
              </a:extLst>
            </p:cNvPr>
            <p:cNvCxnSpPr/>
            <p:nvPr/>
          </p:nvCxnSpPr>
          <p:spPr bwMode="auto">
            <a:xfrm rot="16200000" flipH="1">
              <a:off x="5467350" y="3905250"/>
              <a:ext cx="609600" cy="26289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DF63AFF-073C-4B5B-9A7D-2AEFD34D0062}"/>
                </a:ext>
              </a:extLst>
            </p:cNvPr>
            <p:cNvCxnSpPr>
              <a:endCxn id="115" idx="0"/>
            </p:cNvCxnSpPr>
            <p:nvPr/>
          </p:nvCxnSpPr>
          <p:spPr bwMode="auto">
            <a:xfrm rot="16200000" flipH="1">
              <a:off x="4864894" y="4507706"/>
              <a:ext cx="538163" cy="13525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E755CD-9104-4B38-87AB-A5033017720A}"/>
                </a:ext>
              </a:extLst>
            </p:cNvPr>
            <p:cNvCxnSpPr>
              <a:endCxn id="114" idx="0"/>
            </p:cNvCxnSpPr>
            <p:nvPr/>
          </p:nvCxnSpPr>
          <p:spPr bwMode="auto">
            <a:xfrm rot="5400000">
              <a:off x="4030663" y="5026025"/>
              <a:ext cx="538163" cy="3159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7DD320-09A0-430B-8EA3-EC09BE064EF2}"/>
                </a:ext>
              </a:extLst>
            </p:cNvPr>
            <p:cNvCxnSpPr>
              <a:endCxn id="113" idx="0"/>
            </p:cNvCxnSpPr>
            <p:nvPr/>
          </p:nvCxnSpPr>
          <p:spPr bwMode="auto">
            <a:xfrm rot="5400000">
              <a:off x="3326607" y="4321969"/>
              <a:ext cx="538163" cy="17240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41B3C5-EF2C-430D-B154-17B40A234B52}"/>
                </a:ext>
              </a:extLst>
            </p:cNvPr>
            <p:cNvSpPr txBox="1"/>
            <p:nvPr/>
          </p:nvSpPr>
          <p:spPr>
            <a:xfrm>
              <a:off x="1676400" y="6019801"/>
              <a:ext cx="178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License Entitlements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6BCDF6-850A-40B3-BAE8-13AC81CCAAA0}"/>
                </a:ext>
              </a:extLst>
            </p:cNvPr>
            <p:cNvSpPr txBox="1"/>
            <p:nvPr/>
          </p:nvSpPr>
          <p:spPr>
            <a:xfrm>
              <a:off x="1657590" y="6397823"/>
              <a:ext cx="1639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Contract Renewals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949922-BA34-4108-8BE0-6EAD07D7ED00}"/>
                </a:ext>
              </a:extLst>
            </p:cNvPr>
            <p:cNvSpPr txBox="1"/>
            <p:nvPr/>
          </p:nvSpPr>
          <p:spPr>
            <a:xfrm>
              <a:off x="3822333" y="6245423"/>
              <a:ext cx="727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Audits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90CD608-7386-4C32-BA86-7645DD86A577}"/>
                </a:ext>
              </a:extLst>
            </p:cNvPr>
            <p:cNvSpPr txBox="1"/>
            <p:nvPr/>
          </p:nvSpPr>
          <p:spPr>
            <a:xfrm>
              <a:off x="4472697" y="5943601"/>
              <a:ext cx="1353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Usage Analysis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3F4B2C-2A4E-4622-8A3B-389986440917}"/>
                </a:ext>
              </a:extLst>
            </p:cNvPr>
            <p:cNvSpPr txBox="1"/>
            <p:nvPr/>
          </p:nvSpPr>
          <p:spPr>
            <a:xfrm>
              <a:off x="5823090" y="6477000"/>
              <a:ext cx="1111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Compliancy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AC7F6E-1BF1-472A-8CD9-F777A4945B78}"/>
                </a:ext>
              </a:extLst>
            </p:cNvPr>
            <p:cNvSpPr txBox="1"/>
            <p:nvPr/>
          </p:nvSpPr>
          <p:spPr>
            <a:xfrm>
              <a:off x="6228846" y="6095998"/>
              <a:ext cx="169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Payment Schedules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40BF0A-745F-40C7-8A0B-D0AA193F1A24}"/>
                </a:ext>
              </a:extLst>
            </p:cNvPr>
            <p:cNvSpPr txBox="1"/>
            <p:nvPr/>
          </p:nvSpPr>
          <p:spPr>
            <a:xfrm>
              <a:off x="4984889" y="6245421"/>
              <a:ext cx="1049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Re-harvest</a:t>
              </a:r>
            </a:p>
          </p:txBody>
        </p:sp>
      </p:grpSp>
      <p:sp>
        <p:nvSpPr>
          <p:cNvPr id="128" name="Can 57">
            <a:extLst>
              <a:ext uri="{FF2B5EF4-FFF2-40B4-BE49-F238E27FC236}">
                <a16:creationId xmlns:a16="http://schemas.microsoft.com/office/drawing/2014/main" id="{BF9A2FD9-5B13-4AB9-9ADA-51AF2FB6B0FF}"/>
              </a:ext>
            </a:extLst>
          </p:cNvPr>
          <p:cNvSpPr/>
          <p:nvPr/>
        </p:nvSpPr>
        <p:spPr bwMode="auto">
          <a:xfrm>
            <a:off x="3657600" y="2800350"/>
            <a:ext cx="1657350" cy="8572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b="1" dirty="0">
                <a:latin typeface="Arial" charset="0"/>
                <a:cs typeface="Arial" charset="0"/>
              </a:rPr>
              <a:t>ITAM/SAM Data Repository</a:t>
            </a:r>
            <a:endParaRPr lang="en-US" sz="135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29" name="Picture 128" descr="man01.png">
            <a:extLst>
              <a:ext uri="{FF2B5EF4-FFF2-40B4-BE49-F238E27FC236}">
                <a16:creationId xmlns:a16="http://schemas.microsoft.com/office/drawing/2014/main" id="{C30F1063-1A46-4D98-A451-9CABD48966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371853" y="742953"/>
            <a:ext cx="364025" cy="512606"/>
          </a:xfrm>
          <a:prstGeom prst="rect">
            <a:avLst/>
          </a:prstGeom>
        </p:spPr>
      </p:pic>
      <p:pic>
        <p:nvPicPr>
          <p:cNvPr id="130" name="Picture 129" descr="man02.png">
            <a:extLst>
              <a:ext uri="{FF2B5EF4-FFF2-40B4-BE49-F238E27FC236}">
                <a16:creationId xmlns:a16="http://schemas.microsoft.com/office/drawing/2014/main" id="{337BCF08-CB48-41D0-BDE9-99FFDA2923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400553" y="1257303"/>
            <a:ext cx="364025" cy="512606"/>
          </a:xfrm>
          <a:prstGeom prst="rect">
            <a:avLst/>
          </a:prstGeom>
        </p:spPr>
      </p:pic>
      <p:pic>
        <p:nvPicPr>
          <p:cNvPr id="131" name="Picture 130" descr="man03.png">
            <a:extLst>
              <a:ext uri="{FF2B5EF4-FFF2-40B4-BE49-F238E27FC236}">
                <a16:creationId xmlns:a16="http://schemas.microsoft.com/office/drawing/2014/main" id="{CA14A525-BBDC-4E5C-BC29-6A0901CE68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372103" y="800103"/>
            <a:ext cx="364025" cy="512606"/>
          </a:xfrm>
          <a:prstGeom prst="rect">
            <a:avLst/>
          </a:prstGeom>
        </p:spPr>
      </p:pic>
      <p:pic>
        <p:nvPicPr>
          <p:cNvPr id="132" name="Picture 131" descr="man-tie.png">
            <a:extLst>
              <a:ext uri="{FF2B5EF4-FFF2-40B4-BE49-F238E27FC236}">
                <a16:creationId xmlns:a16="http://schemas.microsoft.com/office/drawing/2014/main" id="{60CB3FF1-3C55-4EBF-B8E1-D6E77AD9F16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315203" y="1543052"/>
            <a:ext cx="364025" cy="51260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1A44D2-DDED-43F0-AC32-4C15EC25FA4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57302" y="1699535"/>
            <a:ext cx="6552010" cy="1926233"/>
            <a:chOff x="152400" y="2266044"/>
            <a:chExt cx="8736013" cy="2568311"/>
          </a:xfrm>
        </p:grpSpPr>
        <p:grpSp>
          <p:nvGrpSpPr>
            <p:cNvPr id="134" name="Group 154">
              <a:extLst>
                <a:ext uri="{FF2B5EF4-FFF2-40B4-BE49-F238E27FC236}">
                  <a16:creationId xmlns:a16="http://schemas.microsoft.com/office/drawing/2014/main" id="{CA6B8323-7BFC-4D26-A345-C3DBA699D92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152400" y="2266044"/>
              <a:ext cx="8459197" cy="2238104"/>
              <a:chOff x="152400" y="2266044"/>
              <a:chExt cx="8459197" cy="2238104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EE40585-F5E0-48C2-89F4-61D7CC0A5801}"/>
                  </a:ext>
                </a:extLst>
              </p:cNvPr>
              <p:cNvCxnSpPr>
                <a:stCxn id="148" idx="4"/>
                <a:endCxn id="128" idx="2"/>
              </p:cNvCxnSpPr>
              <p:nvPr/>
            </p:nvCxnSpPr>
            <p:spPr bwMode="auto">
              <a:xfrm>
                <a:off x="1981200" y="4233273"/>
                <a:ext cx="1371597" cy="72024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3C246EB-21DB-43FA-A4FD-A7D88A8D1EE2}"/>
                  </a:ext>
                </a:extLst>
              </p:cNvPr>
              <p:cNvCxnSpPr>
                <a:stCxn id="149" idx="3"/>
                <a:endCxn id="128" idx="2"/>
              </p:cNvCxnSpPr>
              <p:nvPr/>
            </p:nvCxnSpPr>
            <p:spPr bwMode="auto">
              <a:xfrm>
                <a:off x="1981200" y="3665949"/>
                <a:ext cx="1371597" cy="63934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10F8A6F-8534-424D-A0AF-B766E020F885}"/>
                  </a:ext>
                </a:extLst>
              </p:cNvPr>
              <p:cNvCxnSpPr>
                <a:stCxn id="152" idx="3"/>
                <a:endCxn id="128" idx="1"/>
              </p:cNvCxnSpPr>
              <p:nvPr/>
            </p:nvCxnSpPr>
            <p:spPr bwMode="auto">
              <a:xfrm flipH="1">
                <a:off x="4457700" y="3124200"/>
                <a:ext cx="2667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2258F2F-A6A6-4D1A-86EA-DC0775C72F69}"/>
                  </a:ext>
                </a:extLst>
              </p:cNvPr>
              <p:cNvCxnSpPr>
                <a:endCxn id="150" idx="3"/>
              </p:cNvCxnSpPr>
              <p:nvPr/>
            </p:nvCxnSpPr>
            <p:spPr bwMode="auto">
              <a:xfrm flipV="1">
                <a:off x="4457700" y="3124200"/>
                <a:ext cx="1047750" cy="626614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F363D12-8D42-467A-8967-B22BB695DE63}"/>
                  </a:ext>
                </a:extLst>
              </p:cNvPr>
              <p:cNvCxnSpPr>
                <a:endCxn id="157" idx="3"/>
              </p:cNvCxnSpPr>
              <p:nvPr/>
            </p:nvCxnSpPr>
            <p:spPr bwMode="auto">
              <a:xfrm rot="5400000" flipH="1" flipV="1">
                <a:off x="5258655" y="2401155"/>
                <a:ext cx="493591" cy="20955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3" name="Group 149">
                <a:extLst>
                  <a:ext uri="{FF2B5EF4-FFF2-40B4-BE49-F238E27FC236}">
                    <a16:creationId xmlns:a16="http://schemas.microsoft.com/office/drawing/2014/main" id="{B11794CF-F47E-47DB-BAA6-35D9B63711AE}"/>
                  </a:ext>
                </a:extLst>
              </p:cNvPr>
              <p:cNvGrpSpPr/>
              <p:nvPr/>
            </p:nvGrpSpPr>
            <p:grpSpPr>
              <a:xfrm>
                <a:off x="152400" y="2266044"/>
                <a:ext cx="8459197" cy="2238104"/>
                <a:chOff x="152400" y="2266044"/>
                <a:chExt cx="8459197" cy="2238104"/>
              </a:xfrm>
            </p:grpSpPr>
            <p:sp>
              <p:nvSpPr>
                <p:cNvPr id="148" name="Can 4">
                  <a:extLst>
                    <a:ext uri="{FF2B5EF4-FFF2-40B4-BE49-F238E27FC236}">
                      <a16:creationId xmlns:a16="http://schemas.microsoft.com/office/drawing/2014/main" id="{C383A2F5-DC37-49EC-8438-12561F2F9DF9}"/>
                    </a:ext>
                  </a:extLst>
                </p:cNvPr>
                <p:cNvSpPr/>
                <p:nvPr/>
              </p:nvSpPr>
              <p:spPr bwMode="auto">
                <a:xfrm>
                  <a:off x="1219200" y="3962399"/>
                  <a:ext cx="762000" cy="541749"/>
                </a:xfrm>
                <a:prstGeom prst="can">
                  <a:avLst/>
                </a:prstGeom>
                <a:solidFill>
                  <a:schemeClr val="bg2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latin typeface="Arial" charset="0"/>
                      <a:cs typeface="Arial" charset="0"/>
                    </a:rPr>
                    <a:t>PO</a:t>
                  </a:r>
                </a:p>
              </p:txBody>
            </p:sp>
            <p:sp>
              <p:nvSpPr>
                <p:cNvPr id="149" name="Can 5">
                  <a:extLst>
                    <a:ext uri="{FF2B5EF4-FFF2-40B4-BE49-F238E27FC236}">
                      <a16:creationId xmlns:a16="http://schemas.microsoft.com/office/drawing/2014/main" id="{7AD1CE22-99B3-4B17-974A-4496762D7BD6}"/>
                    </a:ext>
                  </a:extLst>
                </p:cNvPr>
                <p:cNvSpPr/>
                <p:nvPr/>
              </p:nvSpPr>
              <p:spPr bwMode="auto">
                <a:xfrm>
                  <a:off x="1600200" y="3124200"/>
                  <a:ext cx="762000" cy="541749"/>
                </a:xfrm>
                <a:prstGeom prst="can">
                  <a:avLst/>
                </a:prstGeom>
                <a:solidFill>
                  <a:schemeClr val="bg2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latin typeface="Arial" charset="0"/>
                      <a:cs typeface="Arial" charset="0"/>
                    </a:rPr>
                    <a:t>HR</a:t>
                  </a:r>
                </a:p>
              </p:txBody>
            </p:sp>
            <p:sp>
              <p:nvSpPr>
                <p:cNvPr id="150" name="Can 8">
                  <a:extLst>
                    <a:ext uri="{FF2B5EF4-FFF2-40B4-BE49-F238E27FC236}">
                      <a16:creationId xmlns:a16="http://schemas.microsoft.com/office/drawing/2014/main" id="{2DE17E50-BC03-45EF-B3B1-FAD89E7AF299}"/>
                    </a:ext>
                  </a:extLst>
                </p:cNvPr>
                <p:cNvSpPr/>
                <p:nvPr/>
              </p:nvSpPr>
              <p:spPr bwMode="auto">
                <a:xfrm>
                  <a:off x="5124450" y="2417314"/>
                  <a:ext cx="762000" cy="706886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IM</a:t>
                  </a:r>
                </a:p>
              </p:txBody>
            </p:sp>
            <p:sp>
              <p:nvSpPr>
                <p:cNvPr id="151" name="Pentagon 14">
                  <a:extLst>
                    <a:ext uri="{FF2B5EF4-FFF2-40B4-BE49-F238E27FC236}">
                      <a16:creationId xmlns:a16="http://schemas.microsoft.com/office/drawing/2014/main" id="{B24704DA-C0BA-4380-9C23-49FFF2BAF94F}"/>
                    </a:ext>
                  </a:extLst>
                </p:cNvPr>
                <p:cNvSpPr/>
                <p:nvPr/>
              </p:nvSpPr>
              <p:spPr bwMode="auto">
                <a:xfrm>
                  <a:off x="152400" y="2324100"/>
                  <a:ext cx="1676400" cy="648512"/>
                </a:xfrm>
                <a:prstGeom prst="homePlate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350" b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cs typeface="Arial" charset="0"/>
                    </a:rPr>
                    <a:t>Data </a:t>
                  </a:r>
                  <a:br>
                    <a:rPr lang="en-US" sz="1350" b="1" dirty="0">
                      <a:solidFill>
                        <a:srgbClr val="FF00FF"/>
                      </a:solidFill>
                      <a:latin typeface="Arial" charset="0"/>
                      <a:cs typeface="Arial" charset="0"/>
                    </a:rPr>
                  </a:br>
                  <a:r>
                    <a:rPr lang="en-US" sz="1350" b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cs typeface="Arial" charset="0"/>
                    </a:rPr>
                    <a:t>Input</a:t>
                  </a:r>
                </a:p>
              </p:txBody>
            </p:sp>
            <p:sp>
              <p:nvSpPr>
                <p:cNvPr id="152" name="Can 6">
                  <a:extLst>
                    <a:ext uri="{FF2B5EF4-FFF2-40B4-BE49-F238E27FC236}">
                      <a16:creationId xmlns:a16="http://schemas.microsoft.com/office/drawing/2014/main" id="{6D8C72F7-0D20-4507-A7E0-CDBC6984058B}"/>
                    </a:ext>
                  </a:extLst>
                </p:cNvPr>
                <p:cNvSpPr/>
                <p:nvPr/>
              </p:nvSpPr>
              <p:spPr bwMode="auto">
                <a:xfrm>
                  <a:off x="4343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SMS</a:t>
                  </a:r>
                  <a:br>
                    <a:rPr lang="en-US" sz="1050" b="1" dirty="0">
                      <a:solidFill>
                        <a:srgbClr val="FF00FF"/>
                      </a:solidFill>
                      <a:latin typeface="Arial" charset="0"/>
                      <a:cs typeface="Arial" charset="0"/>
                    </a:rPr>
                  </a:b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SCCM</a:t>
                  </a:r>
                </a:p>
              </p:txBody>
            </p:sp>
            <p:grpSp>
              <p:nvGrpSpPr>
                <p:cNvPr id="153" name="Group 136">
                  <a:extLst>
                    <a:ext uri="{FF2B5EF4-FFF2-40B4-BE49-F238E27FC236}">
                      <a16:creationId xmlns:a16="http://schemas.microsoft.com/office/drawing/2014/main" id="{A511A245-0658-4808-AC83-D86B84EF9441}"/>
                    </a:ext>
                  </a:extLst>
                </p:cNvPr>
                <p:cNvGrpSpPr/>
                <p:nvPr/>
              </p:nvGrpSpPr>
              <p:grpSpPr>
                <a:xfrm>
                  <a:off x="6172200" y="2284085"/>
                  <a:ext cx="762000" cy="918024"/>
                  <a:chOff x="6172200" y="2246088"/>
                  <a:chExt cx="762000" cy="918024"/>
                </a:xfrm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57" name="Can 18">
                    <a:extLst>
                      <a:ext uri="{FF2B5EF4-FFF2-40B4-BE49-F238E27FC236}">
                        <a16:creationId xmlns:a16="http://schemas.microsoft.com/office/drawing/2014/main" id="{70C97CE6-025A-476C-815C-FC63643F54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819400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SKU</a:t>
                    </a:r>
                  </a:p>
                </p:txBody>
              </p:sp>
              <p:sp>
                <p:nvSpPr>
                  <p:cNvPr id="158" name="Can 131">
                    <a:extLst>
                      <a:ext uri="{FF2B5EF4-FFF2-40B4-BE49-F238E27FC236}">
                        <a16:creationId xmlns:a16="http://schemas.microsoft.com/office/drawing/2014/main" id="{56C0B37B-9F5D-460D-97FF-628FCD9F2D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532744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PURL</a:t>
                    </a:r>
                  </a:p>
                </p:txBody>
              </p:sp>
              <p:sp>
                <p:nvSpPr>
                  <p:cNvPr id="159" name="Can 132">
                    <a:extLst>
                      <a:ext uri="{FF2B5EF4-FFF2-40B4-BE49-F238E27FC236}">
                        <a16:creationId xmlns:a16="http://schemas.microsoft.com/office/drawing/2014/main" id="{2966327B-C387-45AE-884C-6CDA33405E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246088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ARL</a:t>
                    </a: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39E98A0-6127-44DE-93A7-68940CCDCE33}"/>
                    </a:ext>
                  </a:extLst>
                </p:cNvPr>
                <p:cNvSpPr txBox="1"/>
                <p:nvPr/>
              </p:nvSpPr>
              <p:spPr>
                <a:xfrm>
                  <a:off x="7238998" y="2266044"/>
                  <a:ext cx="1372599" cy="769441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Contracts</a:t>
                  </a:r>
                </a:p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Ts &amp; Cs</a:t>
                  </a:r>
                </a:p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Licensing Rules</a:t>
                  </a:r>
                </a:p>
              </p:txBody>
            </p:sp>
            <p:sp>
              <p:nvSpPr>
                <p:cNvPr id="155" name="Can 64">
                  <a:extLst>
                    <a:ext uri="{FF2B5EF4-FFF2-40B4-BE49-F238E27FC236}">
                      <a16:creationId xmlns:a16="http://schemas.microsoft.com/office/drawing/2014/main" id="{644DC61D-534E-4FE6-8F67-C8CCBC20EC39}"/>
                    </a:ext>
                  </a:extLst>
                </p:cNvPr>
                <p:cNvSpPr/>
                <p:nvPr/>
              </p:nvSpPr>
              <p:spPr bwMode="auto">
                <a:xfrm>
                  <a:off x="3581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Altiris</a:t>
                  </a:r>
                </a:p>
              </p:txBody>
            </p:sp>
            <p:sp>
              <p:nvSpPr>
                <p:cNvPr id="156" name="Can 68">
                  <a:extLst>
                    <a:ext uri="{FF2B5EF4-FFF2-40B4-BE49-F238E27FC236}">
                      <a16:creationId xmlns:a16="http://schemas.microsoft.com/office/drawing/2014/main" id="{9AFD073D-5CAE-42D6-B940-1AC45C67955D}"/>
                    </a:ext>
                  </a:extLst>
                </p:cNvPr>
                <p:cNvSpPr/>
                <p:nvPr/>
              </p:nvSpPr>
              <p:spPr bwMode="auto">
                <a:xfrm>
                  <a:off x="2819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Citrix</a:t>
                  </a:r>
                </a:p>
              </p:txBody>
            </p:sp>
          </p:grp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7AF95E-60F6-48C1-9C44-266838E582E0}"/>
                  </a:ext>
                </a:extLst>
              </p:cNvPr>
              <p:cNvCxnSpPr>
                <a:endCxn id="154" idx="2"/>
              </p:cNvCxnSpPr>
              <p:nvPr/>
            </p:nvCxnSpPr>
            <p:spPr bwMode="auto">
              <a:xfrm flipV="1">
                <a:off x="4457698" y="3035485"/>
                <a:ext cx="3467600" cy="660219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CC0B08A-BEA9-4E14-BB73-47BACBA657F8}"/>
                  </a:ext>
                </a:extLst>
              </p:cNvPr>
              <p:cNvCxnSpPr>
                <a:stCxn id="155" idx="3"/>
                <a:endCxn id="128" idx="1"/>
              </p:cNvCxnSpPr>
              <p:nvPr/>
            </p:nvCxnSpPr>
            <p:spPr bwMode="auto">
              <a:xfrm>
                <a:off x="3962400" y="3124200"/>
                <a:ext cx="4953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EA6FC73-780F-401C-A604-9C270975FD13}"/>
                  </a:ext>
                </a:extLst>
              </p:cNvPr>
              <p:cNvCxnSpPr>
                <a:stCxn id="156" idx="3"/>
                <a:endCxn id="128" idx="1"/>
              </p:cNvCxnSpPr>
              <p:nvPr/>
            </p:nvCxnSpPr>
            <p:spPr bwMode="auto">
              <a:xfrm>
                <a:off x="3200400" y="3124200"/>
                <a:ext cx="12573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AA39A71-F995-42BF-9E3D-7232BDF9BF73}"/>
                  </a:ext>
                </a:extLst>
              </p:cNvPr>
              <p:cNvCxnSpPr>
                <a:endCxn id="136" idx="1"/>
              </p:cNvCxnSpPr>
              <p:nvPr/>
            </p:nvCxnSpPr>
            <p:spPr bwMode="auto">
              <a:xfrm flipV="1">
                <a:off x="5410200" y="4068763"/>
                <a:ext cx="2514600" cy="274637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4733C06-C3D9-466E-805E-76D932A80C45}"/>
                </a:ext>
              </a:extLst>
            </p:cNvPr>
            <p:cNvGrpSpPr/>
            <p:nvPr/>
          </p:nvGrpSpPr>
          <p:grpSpPr>
            <a:xfrm>
              <a:off x="7840323" y="3581400"/>
              <a:ext cx="1048090" cy="1252955"/>
              <a:chOff x="7687923" y="3810000"/>
              <a:chExt cx="1048090" cy="1252955"/>
            </a:xfrm>
          </p:grpSpPr>
          <p:pic>
            <p:nvPicPr>
              <p:cNvPr id="136" name="Picture 2">
                <a:extLst>
                  <a:ext uri="{FF2B5EF4-FFF2-40B4-BE49-F238E27FC236}">
                    <a16:creationId xmlns:a16="http://schemas.microsoft.com/office/drawing/2014/main" id="{EAB21109-602C-4E75-8C48-6A2DE7FAE9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7772400" y="3810000"/>
                <a:ext cx="963613" cy="974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6083DF3-7629-476F-A102-1D2805690C2D}"/>
                  </a:ext>
                </a:extLst>
              </p:cNvPr>
              <p:cNvSpPr txBox="1"/>
              <p:nvPr/>
            </p:nvSpPr>
            <p:spPr>
              <a:xfrm>
                <a:off x="7687923" y="4724400"/>
                <a:ext cx="9472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Text Files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8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Data and Where it Resides in FNMS UI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68" name="Can 57">
            <a:extLst>
              <a:ext uri="{FF2B5EF4-FFF2-40B4-BE49-F238E27FC236}">
                <a16:creationId xmlns:a16="http://schemas.microsoft.com/office/drawing/2014/main" id="{94B692DF-08CA-470B-B8C1-A5DEFE375609}"/>
              </a:ext>
            </a:extLst>
          </p:cNvPr>
          <p:cNvSpPr/>
          <p:nvPr/>
        </p:nvSpPr>
        <p:spPr bwMode="auto">
          <a:xfrm>
            <a:off x="1837658" y="2498189"/>
            <a:ext cx="6172200" cy="106400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b="1" dirty="0">
                <a:latin typeface="Arial" charset="0"/>
                <a:cs typeface="Arial" charset="0"/>
              </a:rPr>
              <a:t>ITAM/SAM Data Repository</a:t>
            </a:r>
            <a:endParaRPr lang="en-US" sz="135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43AD45A0-D909-4ADD-A737-8695746B9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2"/>
          <a:stretch/>
        </p:blipFill>
        <p:spPr bwMode="auto">
          <a:xfrm>
            <a:off x="961358" y="1804883"/>
            <a:ext cx="7319117" cy="18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D5178F-9880-4CE0-AC33-38063291EB55}"/>
              </a:ext>
            </a:extLst>
          </p:cNvPr>
          <p:cNvCxnSpPr>
            <a:stCxn id="75" idx="1"/>
          </p:cNvCxnSpPr>
          <p:nvPr/>
        </p:nvCxnSpPr>
        <p:spPr bwMode="auto">
          <a:xfrm flipH="1" flipV="1">
            <a:off x="6390607" y="3220329"/>
            <a:ext cx="330756" cy="971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196CBB-4952-4D04-9DBA-B192505B400D}"/>
              </a:ext>
            </a:extLst>
          </p:cNvPr>
          <p:cNvCxnSpPr>
            <a:stCxn id="78" idx="3"/>
          </p:cNvCxnSpPr>
          <p:nvPr/>
        </p:nvCxnSpPr>
        <p:spPr bwMode="auto">
          <a:xfrm>
            <a:off x="4928888" y="1720343"/>
            <a:ext cx="434478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815424-E028-45B2-BF58-88D1922620FC}"/>
              </a:ext>
            </a:extLst>
          </p:cNvPr>
          <p:cNvCxnSpPr>
            <a:endCxn id="77" idx="3"/>
          </p:cNvCxnSpPr>
          <p:nvPr/>
        </p:nvCxnSpPr>
        <p:spPr bwMode="auto">
          <a:xfrm flipV="1">
            <a:off x="5377653" y="1720343"/>
            <a:ext cx="137022" cy="991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62AF97-3076-41BA-AE18-F20ABD6D909D}"/>
              </a:ext>
            </a:extLst>
          </p:cNvPr>
          <p:cNvCxnSpPr>
            <a:endCxn id="80" idx="3"/>
          </p:cNvCxnSpPr>
          <p:nvPr/>
        </p:nvCxnSpPr>
        <p:spPr bwMode="auto">
          <a:xfrm flipH="1" flipV="1">
            <a:off x="1375810" y="1600698"/>
            <a:ext cx="1173530" cy="1291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Can 4">
            <a:extLst>
              <a:ext uri="{FF2B5EF4-FFF2-40B4-BE49-F238E27FC236}">
                <a16:creationId xmlns:a16="http://schemas.microsoft.com/office/drawing/2014/main" id="{249FDCEC-43FE-46CC-BF3C-0CF209840379}"/>
              </a:ext>
            </a:extLst>
          </p:cNvPr>
          <p:cNvSpPr/>
          <p:nvPr/>
        </p:nvSpPr>
        <p:spPr bwMode="auto">
          <a:xfrm>
            <a:off x="6435613" y="4191402"/>
            <a:ext cx="571500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PO</a:t>
            </a:r>
          </a:p>
        </p:txBody>
      </p:sp>
      <p:sp>
        <p:nvSpPr>
          <p:cNvPr id="76" name="Can 5">
            <a:extLst>
              <a:ext uri="{FF2B5EF4-FFF2-40B4-BE49-F238E27FC236}">
                <a16:creationId xmlns:a16="http://schemas.microsoft.com/office/drawing/2014/main" id="{6AACF593-A58A-401C-A0F5-23AABF71B642}"/>
              </a:ext>
            </a:extLst>
          </p:cNvPr>
          <p:cNvSpPr/>
          <p:nvPr/>
        </p:nvSpPr>
        <p:spPr bwMode="auto">
          <a:xfrm>
            <a:off x="7895008" y="4157561"/>
            <a:ext cx="754661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HR-User</a:t>
            </a:r>
          </a:p>
        </p:txBody>
      </p:sp>
      <p:sp>
        <p:nvSpPr>
          <p:cNvPr id="77" name="Can 8">
            <a:extLst>
              <a:ext uri="{FF2B5EF4-FFF2-40B4-BE49-F238E27FC236}">
                <a16:creationId xmlns:a16="http://schemas.microsoft.com/office/drawing/2014/main" id="{C5DD2C47-A952-4A85-A916-2E5806FB4EAB}"/>
              </a:ext>
            </a:extLst>
          </p:cNvPr>
          <p:cNvSpPr/>
          <p:nvPr/>
        </p:nvSpPr>
        <p:spPr bwMode="auto">
          <a:xfrm>
            <a:off x="5228925" y="1190177"/>
            <a:ext cx="571500" cy="53016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solidFill>
                  <a:schemeClr val="tx1"/>
                </a:solidFill>
                <a:latin typeface="Arial" charset="0"/>
                <a:cs typeface="Arial" charset="0"/>
              </a:rPr>
              <a:t>FNM</a:t>
            </a:r>
          </a:p>
        </p:txBody>
      </p:sp>
      <p:sp>
        <p:nvSpPr>
          <p:cNvPr id="78" name="Can 6">
            <a:extLst>
              <a:ext uri="{FF2B5EF4-FFF2-40B4-BE49-F238E27FC236}">
                <a16:creationId xmlns:a16="http://schemas.microsoft.com/office/drawing/2014/main" id="{20F13EF9-53AF-4D61-8905-B6E862AD3D2F}"/>
              </a:ext>
            </a:extLst>
          </p:cNvPr>
          <p:cNvSpPr/>
          <p:nvPr/>
        </p:nvSpPr>
        <p:spPr bwMode="auto">
          <a:xfrm>
            <a:off x="46431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SMS</a:t>
            </a:r>
            <a:br>
              <a:rPr lang="en-US" sz="1050" b="1" dirty="0">
                <a:solidFill>
                  <a:srgbClr val="FF00FF"/>
                </a:solidFill>
                <a:latin typeface="Arial" charset="0"/>
                <a:cs typeface="Arial" charset="0"/>
              </a:rPr>
            </a:b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SCCM</a:t>
            </a:r>
          </a:p>
        </p:txBody>
      </p:sp>
      <p:grpSp>
        <p:nvGrpSpPr>
          <p:cNvPr id="79" name="Group 136">
            <a:extLst>
              <a:ext uri="{FF2B5EF4-FFF2-40B4-BE49-F238E27FC236}">
                <a16:creationId xmlns:a16="http://schemas.microsoft.com/office/drawing/2014/main" id="{771E9B16-8D5C-4B40-BDAB-3EF6691DBF1B}"/>
              </a:ext>
            </a:extLst>
          </p:cNvPr>
          <p:cNvGrpSpPr/>
          <p:nvPr/>
        </p:nvGrpSpPr>
        <p:grpSpPr>
          <a:xfrm>
            <a:off x="1090059" y="912179"/>
            <a:ext cx="571500" cy="688518"/>
            <a:chOff x="6172200" y="2246088"/>
            <a:chExt cx="762000" cy="918024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Can 18">
              <a:extLst>
                <a:ext uri="{FF2B5EF4-FFF2-40B4-BE49-F238E27FC236}">
                  <a16:creationId xmlns:a16="http://schemas.microsoft.com/office/drawing/2014/main" id="{476B9D3A-1720-4E07-AC0B-1DFB3FBE3A89}"/>
                </a:ext>
              </a:extLst>
            </p:cNvPr>
            <p:cNvSpPr/>
            <p:nvPr/>
          </p:nvSpPr>
          <p:spPr bwMode="auto">
            <a:xfrm>
              <a:off x="6172200" y="2819400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SKU</a:t>
              </a:r>
            </a:p>
          </p:txBody>
        </p:sp>
        <p:sp>
          <p:nvSpPr>
            <p:cNvPr id="81" name="Can 131">
              <a:extLst>
                <a:ext uri="{FF2B5EF4-FFF2-40B4-BE49-F238E27FC236}">
                  <a16:creationId xmlns:a16="http://schemas.microsoft.com/office/drawing/2014/main" id="{FBAD8D1A-FE03-4980-BFF5-EED5A4E91A41}"/>
                </a:ext>
              </a:extLst>
            </p:cNvPr>
            <p:cNvSpPr/>
            <p:nvPr/>
          </p:nvSpPr>
          <p:spPr bwMode="auto">
            <a:xfrm>
              <a:off x="6172200" y="2532744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PURL</a:t>
              </a:r>
            </a:p>
          </p:txBody>
        </p:sp>
        <p:sp>
          <p:nvSpPr>
            <p:cNvPr id="82" name="Can 132">
              <a:extLst>
                <a:ext uri="{FF2B5EF4-FFF2-40B4-BE49-F238E27FC236}">
                  <a16:creationId xmlns:a16="http://schemas.microsoft.com/office/drawing/2014/main" id="{DB737E5A-6727-4F1E-A1B2-9F1D1E32E430}"/>
                </a:ext>
              </a:extLst>
            </p:cNvPr>
            <p:cNvSpPr/>
            <p:nvPr/>
          </p:nvSpPr>
          <p:spPr bwMode="auto">
            <a:xfrm>
              <a:off x="6172200" y="2246088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ARL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E877A51-D3AA-4D13-A4CD-B935D083841C}"/>
              </a:ext>
            </a:extLst>
          </p:cNvPr>
          <p:cNvSpPr txBox="1"/>
          <p:nvPr/>
        </p:nvSpPr>
        <p:spPr>
          <a:xfrm>
            <a:off x="6278261" y="1036371"/>
            <a:ext cx="1029449" cy="577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Contracts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Ts &amp; Cs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Licensing Rules</a:t>
            </a:r>
          </a:p>
        </p:txBody>
      </p:sp>
      <p:sp>
        <p:nvSpPr>
          <p:cNvPr id="84" name="Can 64">
            <a:extLst>
              <a:ext uri="{FF2B5EF4-FFF2-40B4-BE49-F238E27FC236}">
                <a16:creationId xmlns:a16="http://schemas.microsoft.com/office/drawing/2014/main" id="{C6A83FAF-ED4D-4DBE-AC2C-1C36515AB9A2}"/>
              </a:ext>
            </a:extLst>
          </p:cNvPr>
          <p:cNvSpPr/>
          <p:nvPr/>
        </p:nvSpPr>
        <p:spPr bwMode="auto">
          <a:xfrm>
            <a:off x="40716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Altiris</a:t>
            </a:r>
          </a:p>
        </p:txBody>
      </p:sp>
      <p:sp>
        <p:nvSpPr>
          <p:cNvPr id="85" name="Can 68">
            <a:extLst>
              <a:ext uri="{FF2B5EF4-FFF2-40B4-BE49-F238E27FC236}">
                <a16:creationId xmlns:a16="http://schemas.microsoft.com/office/drawing/2014/main" id="{97E29955-E0F8-4CDD-9AEF-0BC77294D1E6}"/>
              </a:ext>
            </a:extLst>
          </p:cNvPr>
          <p:cNvSpPr/>
          <p:nvPr/>
        </p:nvSpPr>
        <p:spPr bwMode="auto">
          <a:xfrm>
            <a:off x="35001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Citrix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831453-B423-48EE-8F65-8DD103DD4E5E}"/>
              </a:ext>
            </a:extLst>
          </p:cNvPr>
          <p:cNvCxnSpPr>
            <a:endCxn id="83" idx="2"/>
          </p:cNvCxnSpPr>
          <p:nvPr/>
        </p:nvCxnSpPr>
        <p:spPr bwMode="auto">
          <a:xfrm flipV="1">
            <a:off x="6251146" y="1613452"/>
            <a:ext cx="541840" cy="1170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E2D39D-895D-4940-BA23-4084F13CB454}"/>
              </a:ext>
            </a:extLst>
          </p:cNvPr>
          <p:cNvCxnSpPr>
            <a:stCxn id="84" idx="3"/>
          </p:cNvCxnSpPr>
          <p:nvPr/>
        </p:nvCxnSpPr>
        <p:spPr bwMode="auto">
          <a:xfrm>
            <a:off x="4357388" y="1720343"/>
            <a:ext cx="1020266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1669FE-7EB4-410C-B361-5E8E8DD41F53}"/>
              </a:ext>
            </a:extLst>
          </p:cNvPr>
          <p:cNvCxnSpPr>
            <a:stCxn id="85" idx="3"/>
          </p:cNvCxnSpPr>
          <p:nvPr/>
        </p:nvCxnSpPr>
        <p:spPr bwMode="auto">
          <a:xfrm>
            <a:off x="3785888" y="1720343"/>
            <a:ext cx="1591766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Can 66">
            <a:extLst>
              <a:ext uri="{FF2B5EF4-FFF2-40B4-BE49-F238E27FC236}">
                <a16:creationId xmlns:a16="http://schemas.microsoft.com/office/drawing/2014/main" id="{ECB38A82-A0B9-4EAC-9FF3-06890957C9C4}"/>
              </a:ext>
            </a:extLst>
          </p:cNvPr>
          <p:cNvSpPr/>
          <p:nvPr/>
        </p:nvSpPr>
        <p:spPr bwMode="auto">
          <a:xfrm>
            <a:off x="3866453" y="4275944"/>
            <a:ext cx="668219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Assets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225F52-F6F1-466E-96D2-0D72436A6F9D}"/>
              </a:ext>
            </a:extLst>
          </p:cNvPr>
          <p:cNvCxnSpPr>
            <a:stCxn id="89" idx="1"/>
          </p:cNvCxnSpPr>
          <p:nvPr/>
        </p:nvCxnSpPr>
        <p:spPr bwMode="auto">
          <a:xfrm flipH="1" flipV="1">
            <a:off x="3990309" y="3277479"/>
            <a:ext cx="210254" cy="998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ED13E54-6692-43EA-93A5-A6AB2EE58E17}"/>
              </a:ext>
            </a:extLst>
          </p:cNvPr>
          <p:cNvCxnSpPr>
            <a:stCxn id="76" idx="1"/>
          </p:cNvCxnSpPr>
          <p:nvPr/>
        </p:nvCxnSpPr>
        <p:spPr bwMode="auto">
          <a:xfrm flipH="1" flipV="1">
            <a:off x="7609259" y="3277478"/>
            <a:ext cx="663080" cy="88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7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2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75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75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Most Common Architecture for On Premises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60D1F240-7450-47EB-8E7F-D7EA978A88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50000"/>
          </a:blip>
          <a:srcRect/>
          <a:stretch>
            <a:fillRect/>
          </a:stretch>
        </p:blipFill>
        <p:spPr bwMode="auto">
          <a:xfrm>
            <a:off x="3280015" y="2867752"/>
            <a:ext cx="2726938" cy="202227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9" name="PPTShape_0">
            <a:extLst>
              <a:ext uri="{FF2B5EF4-FFF2-40B4-BE49-F238E27FC236}">
                <a16:creationId xmlns:a16="http://schemas.microsoft.com/office/drawing/2014/main" id="{B95E293C-C43A-4F06-9FC1-881C57C5E2A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435202" y="2889733"/>
            <a:ext cx="2571750" cy="1940369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0" name="Picture 7" descr="F:\Flexera\Images\PresentationImages\computer_monochrome.png">
            <a:extLst>
              <a:ext uri="{FF2B5EF4-FFF2-40B4-BE49-F238E27FC236}">
                <a16:creationId xmlns:a16="http://schemas.microsoft.com/office/drawing/2014/main" id="{1B59897D-ABBA-4920-928A-6A5D933C4AE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739489" y="2631786"/>
            <a:ext cx="617269" cy="995158"/>
          </a:xfrm>
          <a:prstGeom prst="rect">
            <a:avLst/>
          </a:prstGeom>
          <a:noFill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4E9953B-6535-448A-B479-78B33574E3E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514739" y="3746986"/>
            <a:ext cx="1881059" cy="253916"/>
            <a:chOff x="3001648" y="4645223"/>
            <a:chExt cx="2508078" cy="338554"/>
          </a:xfrm>
        </p:grpSpPr>
        <p:pic>
          <p:nvPicPr>
            <p:cNvPr id="32" name="Picture 10" descr="F:\Flexera\Images\PresentationImages\GlobeDeploy.png">
              <a:extLst>
                <a:ext uri="{FF2B5EF4-FFF2-40B4-BE49-F238E27FC236}">
                  <a16:creationId xmlns:a16="http://schemas.microsoft.com/office/drawing/2014/main" id="{C1CD7B4C-D3E8-4C3E-AB80-25EDB699E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001648" y="4654062"/>
              <a:ext cx="380256" cy="2989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56FA98-723B-40D8-8267-6183FC433D93}"/>
                </a:ext>
              </a:extLst>
            </p:cNvPr>
            <p:cNvSpPr txBox="1"/>
            <p:nvPr/>
          </p:nvSpPr>
          <p:spPr>
            <a:xfrm>
              <a:off x="3382648" y="4645223"/>
              <a:ext cx="212707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FNMP-Application Server</a:t>
              </a:r>
            </a:p>
          </p:txBody>
        </p:sp>
      </p:grpSp>
      <p:sp>
        <p:nvSpPr>
          <p:cNvPr id="34" name="Right Arrow 80">
            <a:extLst>
              <a:ext uri="{FF2B5EF4-FFF2-40B4-BE49-F238E27FC236}">
                <a16:creationId xmlns:a16="http://schemas.microsoft.com/office/drawing/2014/main" id="{35FA4B71-AA05-4620-8173-BB76FA5058D5}"/>
              </a:ext>
            </a:extLst>
          </p:cNvPr>
          <p:cNvSpPr/>
          <p:nvPr/>
        </p:nvSpPr>
        <p:spPr>
          <a:xfrm rot="3378175">
            <a:off x="3266645" y="2411074"/>
            <a:ext cx="510440" cy="28009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5" name="Group 30">
            <a:extLst>
              <a:ext uri="{FF2B5EF4-FFF2-40B4-BE49-F238E27FC236}">
                <a16:creationId xmlns:a16="http://schemas.microsoft.com/office/drawing/2014/main" id="{6337BE29-5393-42A3-8A0B-D5FBC5543F0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779975" y="4265124"/>
            <a:ext cx="933877" cy="296631"/>
            <a:chOff x="533400" y="2895600"/>
            <a:chExt cx="1897399" cy="604893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id="{33979919-9502-43BB-96C4-7AF6B96A6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33400" y="2895600"/>
              <a:ext cx="512763" cy="51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A06B46-E229-4163-8E9A-3C8F806C6CA2}"/>
                </a:ext>
              </a:extLst>
            </p:cNvPr>
            <p:cNvSpPr txBox="1"/>
            <p:nvPr/>
          </p:nvSpPr>
          <p:spPr>
            <a:xfrm>
              <a:off x="990601" y="2982705"/>
              <a:ext cx="1440198" cy="51778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grpSp>
        <p:nvGrpSpPr>
          <p:cNvPr id="38" name="Group 28">
            <a:extLst>
              <a:ext uri="{FF2B5EF4-FFF2-40B4-BE49-F238E27FC236}">
                <a16:creationId xmlns:a16="http://schemas.microsoft.com/office/drawing/2014/main" id="{DF05500B-3871-4C84-B497-3BBD93AE39E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81593" y="3976124"/>
            <a:ext cx="2304500" cy="306483"/>
            <a:chOff x="4208193" y="3903077"/>
            <a:chExt cx="4827584" cy="586314"/>
          </a:xfrm>
        </p:grpSpPr>
        <p:pic>
          <p:nvPicPr>
            <p:cNvPr id="39" name="Picture 5" descr="F:\Flexera\Images\PresentationImages\ApplicationRegistry.png">
              <a:extLst>
                <a:ext uri="{FF2B5EF4-FFF2-40B4-BE49-F238E27FC236}">
                  <a16:creationId xmlns:a16="http://schemas.microsoft.com/office/drawing/2014/main" id="{EAD44AC3-5815-4CBE-9347-BECB473B7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208193" y="3903077"/>
              <a:ext cx="609600" cy="53968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795EF9-BFE3-4473-9DA1-FC011D44950D}"/>
                </a:ext>
              </a:extLst>
            </p:cNvPr>
            <p:cNvSpPr txBox="1"/>
            <p:nvPr/>
          </p:nvSpPr>
          <p:spPr>
            <a:xfrm>
              <a:off x="4800602" y="4003640"/>
              <a:ext cx="4235175" cy="485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FNMP-Business Reporting Server</a:t>
              </a:r>
            </a:p>
          </p:txBody>
        </p:sp>
      </p:grpSp>
      <p:grpSp>
        <p:nvGrpSpPr>
          <p:cNvPr id="41" name="Group 78">
            <a:extLst>
              <a:ext uri="{FF2B5EF4-FFF2-40B4-BE49-F238E27FC236}">
                <a16:creationId xmlns:a16="http://schemas.microsoft.com/office/drawing/2014/main" id="{E8CC442B-0398-43C4-8BB3-6F25B14CC97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863952" y="603732"/>
            <a:ext cx="2800350" cy="1588434"/>
            <a:chOff x="4267200" y="645886"/>
            <a:chExt cx="3733800" cy="2117911"/>
          </a:xfrm>
        </p:grpSpPr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1EE8209E-73A5-4117-AA64-8ECA4EB6B7E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4267200" y="645886"/>
              <a:ext cx="3733800" cy="2097314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7F4EDD-5FB7-4F51-B9F0-A713FA4EC33B}"/>
                </a:ext>
              </a:extLst>
            </p:cNvPr>
            <p:cNvSpPr txBox="1"/>
            <p:nvPr/>
          </p:nvSpPr>
          <p:spPr>
            <a:xfrm>
              <a:off x="4724400" y="2209800"/>
              <a:ext cx="1300163" cy="553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Inventory Agents</a:t>
              </a:r>
            </a:p>
          </p:txBody>
        </p:sp>
        <p:pic>
          <p:nvPicPr>
            <p:cNvPr id="44" name="Picture 43" descr="AdminSrv2.png">
              <a:extLst>
                <a:ext uri="{FF2B5EF4-FFF2-40B4-BE49-F238E27FC236}">
                  <a16:creationId xmlns:a16="http://schemas.microsoft.com/office/drawing/2014/main" id="{6AD7D3AB-606F-4510-B716-708C765C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29200" y="762000"/>
              <a:ext cx="380406" cy="533556"/>
            </a:xfrm>
            <a:prstGeom prst="rect">
              <a:avLst/>
            </a:prstGeom>
          </p:spPr>
        </p:pic>
        <p:pic>
          <p:nvPicPr>
            <p:cNvPr id="45" name="Picture 44" descr="AdminSrv2.png">
              <a:extLst>
                <a:ext uri="{FF2B5EF4-FFF2-40B4-BE49-F238E27FC236}">
                  <a16:creationId xmlns:a16="http://schemas.microsoft.com/office/drawing/2014/main" id="{37AE0D30-08C5-43D5-AA58-CDCC4D42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53000" y="914400"/>
              <a:ext cx="380406" cy="533556"/>
            </a:xfrm>
            <a:prstGeom prst="rect">
              <a:avLst/>
            </a:prstGeom>
          </p:spPr>
        </p:pic>
        <p:pic>
          <p:nvPicPr>
            <p:cNvPr id="46" name="Picture 45" descr="AdminSrv2.png">
              <a:extLst>
                <a:ext uri="{FF2B5EF4-FFF2-40B4-BE49-F238E27FC236}">
                  <a16:creationId xmlns:a16="http://schemas.microsoft.com/office/drawing/2014/main" id="{699D6A65-64C7-42EF-AC00-F851A6E8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6800" y="1066800"/>
              <a:ext cx="380406" cy="533556"/>
            </a:xfrm>
            <a:prstGeom prst="rect">
              <a:avLst/>
            </a:prstGeom>
          </p:spPr>
        </p:pic>
        <p:pic>
          <p:nvPicPr>
            <p:cNvPr id="47" name="Picture 46" descr="AdminSrv2.png">
              <a:extLst>
                <a:ext uri="{FF2B5EF4-FFF2-40B4-BE49-F238E27FC236}">
                  <a16:creationId xmlns:a16="http://schemas.microsoft.com/office/drawing/2014/main" id="{81363C10-80C9-4599-8FA7-2A405CE5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00600" y="1219200"/>
              <a:ext cx="380406" cy="533556"/>
            </a:xfrm>
            <a:prstGeom prst="rect">
              <a:avLst/>
            </a:prstGeom>
          </p:spPr>
        </p:pic>
        <p:pic>
          <p:nvPicPr>
            <p:cNvPr id="48" name="Picture 47" descr="AdminSrv2.png">
              <a:extLst>
                <a:ext uri="{FF2B5EF4-FFF2-40B4-BE49-F238E27FC236}">
                  <a16:creationId xmlns:a16="http://schemas.microsoft.com/office/drawing/2014/main" id="{02EC1972-192F-4903-A6BC-009636D3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24400" y="1371600"/>
              <a:ext cx="380406" cy="533556"/>
            </a:xfrm>
            <a:prstGeom prst="rect">
              <a:avLst/>
            </a:prstGeom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398F5DE-0E99-47A7-BE77-BF5FEB4F4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257800" y="7620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F723AD5-C13E-4E9A-B7E7-1F19982F5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791200" y="9144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F1694302-4E69-404A-8230-0B81E2FF5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324600" y="10668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Right Arrow 79">
            <a:extLst>
              <a:ext uri="{FF2B5EF4-FFF2-40B4-BE49-F238E27FC236}">
                <a16:creationId xmlns:a16="http://schemas.microsoft.com/office/drawing/2014/main" id="{443058AC-DD4F-4CE5-95AC-3CB8D5F2E618}"/>
              </a:ext>
            </a:extLst>
          </p:cNvPr>
          <p:cNvSpPr/>
          <p:nvPr/>
        </p:nvSpPr>
        <p:spPr>
          <a:xfrm rot="10215477">
            <a:off x="3908688" y="1260194"/>
            <a:ext cx="1028069" cy="28009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3" name="Notched Right Arrow 81">
            <a:extLst>
              <a:ext uri="{FF2B5EF4-FFF2-40B4-BE49-F238E27FC236}">
                <a16:creationId xmlns:a16="http://schemas.microsoft.com/office/drawing/2014/main" id="{57D091C6-36C6-45FA-9DCB-EC711EB52ED9}"/>
              </a:ext>
            </a:extLst>
          </p:cNvPr>
          <p:cNvSpPr/>
          <p:nvPr/>
        </p:nvSpPr>
        <p:spPr>
          <a:xfrm rot="8720042">
            <a:off x="2535089" y="3774923"/>
            <a:ext cx="571499" cy="228599"/>
          </a:xfrm>
          <a:prstGeom prst="notchedRightArrow">
            <a:avLst/>
          </a:prstGeom>
          <a:solidFill>
            <a:srgbClr val="006600">
              <a:alpha val="50196"/>
            </a:srgb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4" name="Notched Right Arrow 83">
            <a:extLst>
              <a:ext uri="{FF2B5EF4-FFF2-40B4-BE49-F238E27FC236}">
                <a16:creationId xmlns:a16="http://schemas.microsoft.com/office/drawing/2014/main" id="{51CCCAE9-5D90-4726-A196-893524B55E68}"/>
              </a:ext>
            </a:extLst>
          </p:cNvPr>
          <p:cNvSpPr/>
          <p:nvPr/>
        </p:nvSpPr>
        <p:spPr>
          <a:xfrm rot="19767148">
            <a:off x="2652788" y="3999802"/>
            <a:ext cx="609541" cy="236046"/>
          </a:xfrm>
          <a:prstGeom prst="notchedRightArrow">
            <a:avLst/>
          </a:prstGeom>
          <a:solidFill>
            <a:srgbClr val="003399">
              <a:alpha val="50196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" name="Left-Right Arrow 85">
            <a:extLst>
              <a:ext uri="{FF2B5EF4-FFF2-40B4-BE49-F238E27FC236}">
                <a16:creationId xmlns:a16="http://schemas.microsoft.com/office/drawing/2014/main" id="{985DF481-BEA3-4980-9052-97B995CA0409}"/>
              </a:ext>
            </a:extLst>
          </p:cNvPr>
          <p:cNvSpPr/>
          <p:nvPr/>
        </p:nvSpPr>
        <p:spPr>
          <a:xfrm rot="20732768">
            <a:off x="4821942" y="2890958"/>
            <a:ext cx="1421867" cy="301602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56" name="Group 71">
            <a:extLst>
              <a:ext uri="{FF2B5EF4-FFF2-40B4-BE49-F238E27FC236}">
                <a16:creationId xmlns:a16="http://schemas.microsoft.com/office/drawing/2014/main" id="{64FE4AEA-9D7F-4C5A-8344-F856385A54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07645" y="4538673"/>
            <a:ext cx="1207919" cy="253916"/>
            <a:chOff x="6453665" y="6096000"/>
            <a:chExt cx="1610558" cy="338555"/>
          </a:xfrm>
        </p:grpSpPr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D95B00A8-A6B4-4D9E-AB7D-A7248977D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6453665" y="6120493"/>
              <a:ext cx="257860" cy="25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015AE4-92DA-4822-B695-62346951275B}"/>
                </a:ext>
              </a:extLst>
            </p:cNvPr>
            <p:cNvSpPr txBox="1"/>
            <p:nvPr/>
          </p:nvSpPr>
          <p:spPr>
            <a:xfrm>
              <a:off x="6663840" y="6096000"/>
              <a:ext cx="1400383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Apache Server 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40B008-4F39-4942-84EE-C40F312CB22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434952" y="1003782"/>
            <a:ext cx="2800826" cy="1428750"/>
            <a:chOff x="228600" y="914400"/>
            <a:chExt cx="3734435" cy="1905000"/>
          </a:xfrm>
        </p:grpSpPr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id="{35B3DAB3-5EE7-4716-B16D-F998570D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228600" y="1113692"/>
              <a:ext cx="3505200" cy="1705708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61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C68C9AD6-B929-42B8-B335-A2B4B3EC3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540669" y="914400"/>
              <a:ext cx="610995" cy="985044"/>
            </a:xfrm>
            <a:prstGeom prst="rect">
              <a:avLst/>
            </a:prstGeom>
            <a:noFill/>
          </p:spPr>
        </p:pic>
        <p:pic>
          <p:nvPicPr>
            <p:cNvPr id="62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167EBC91-3EE4-43CE-B227-9A39352E9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295400" y="1066800"/>
              <a:ext cx="610994" cy="985044"/>
            </a:xfrm>
            <a:prstGeom prst="rect">
              <a:avLst/>
            </a:prstGeom>
            <a:noFill/>
          </p:spPr>
        </p:pic>
        <p:pic>
          <p:nvPicPr>
            <p:cNvPr id="63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DAD884BC-0B27-4BDA-B19D-3B2A86318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050131" y="1219200"/>
              <a:ext cx="610994" cy="985044"/>
            </a:xfrm>
            <a:prstGeom prst="rect">
              <a:avLst/>
            </a:prstGeom>
            <a:noFill/>
          </p:spPr>
        </p:pic>
        <p:pic>
          <p:nvPicPr>
            <p:cNvPr id="64" name="Picture 3" descr="F:\Flexera\Images\PresentationImages\AnalyzeSoftware.png">
              <a:extLst>
                <a:ext uri="{FF2B5EF4-FFF2-40B4-BE49-F238E27FC236}">
                  <a16:creationId xmlns:a16="http://schemas.microsoft.com/office/drawing/2014/main" id="{72D2346E-3B42-42D3-B15C-5AF25A57F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524000" y="2133600"/>
              <a:ext cx="300038" cy="2989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8D7C57-7026-4FB6-8521-13D8D43B0164}"/>
                </a:ext>
              </a:extLst>
            </p:cNvPr>
            <p:cNvSpPr txBox="1"/>
            <p:nvPr/>
          </p:nvSpPr>
          <p:spPr>
            <a:xfrm>
              <a:off x="1752600" y="2133600"/>
              <a:ext cx="2210435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Flexera Inventory Beacons</a:t>
              </a:r>
            </a:p>
          </p:txBody>
        </p:sp>
        <p:pic>
          <p:nvPicPr>
            <p:cNvPr id="66" name="Picture 3">
              <a:extLst>
                <a:ext uri="{FF2B5EF4-FFF2-40B4-BE49-F238E27FC236}">
                  <a16:creationId xmlns:a16="http://schemas.microsoft.com/office/drawing/2014/main" id="{865B6D9D-25C6-493E-B8C7-8C23E7DF0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90750" y="1412631"/>
              <a:ext cx="336501" cy="335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67E0F7-00A8-4E3B-9B41-53F90791B418}"/>
                </a:ext>
              </a:extLst>
            </p:cNvPr>
            <p:cNvSpPr txBox="1"/>
            <p:nvPr/>
          </p:nvSpPr>
          <p:spPr>
            <a:xfrm>
              <a:off x="2490788" y="1469584"/>
              <a:ext cx="945131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12CE47D-1E6C-4858-AEBE-7BC546719AA4}"/>
              </a:ext>
            </a:extLst>
          </p:cNvPr>
          <p:cNvGrpSpPr/>
          <p:nvPr/>
        </p:nvGrpSpPr>
        <p:grpSpPr>
          <a:xfrm>
            <a:off x="6006951" y="2077693"/>
            <a:ext cx="2034370" cy="1559603"/>
            <a:chOff x="6006951" y="2077693"/>
            <a:chExt cx="2034370" cy="1559603"/>
          </a:xfrm>
        </p:grpSpPr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4F906E7B-CE36-4968-84D9-ADB893E0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6006951" y="2335817"/>
              <a:ext cx="1950244" cy="1083651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94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AE4B86D-FC67-4837-8187-64311BA23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366116" y="2143034"/>
              <a:ext cx="586642" cy="945781"/>
            </a:xfrm>
            <a:prstGeom prst="rect">
              <a:avLst/>
            </a:prstGeom>
            <a:noFill/>
          </p:spPr>
        </p:pic>
        <p:grpSp>
          <p:nvGrpSpPr>
            <p:cNvPr id="95" name="Group 25">
              <a:extLst>
                <a:ext uri="{FF2B5EF4-FFF2-40B4-BE49-F238E27FC236}">
                  <a16:creationId xmlns:a16="http://schemas.microsoft.com/office/drawing/2014/main" id="{0D583B36-46E6-40FD-B9AF-8E3C1555249E}"/>
                </a:ext>
              </a:extLst>
            </p:cNvPr>
            <p:cNvGrpSpPr/>
            <p:nvPr/>
          </p:nvGrpSpPr>
          <p:grpSpPr>
            <a:xfrm>
              <a:off x="6350306" y="3054077"/>
              <a:ext cx="1474775" cy="583219"/>
              <a:chOff x="4279011" y="5333999"/>
              <a:chExt cx="2996367" cy="1189309"/>
            </a:xfrm>
          </p:grpSpPr>
          <p:sp>
            <p:nvSpPr>
              <p:cNvPr id="102" name="Flowchart: Magnetic Disk 101">
                <a:extLst>
                  <a:ext uri="{FF2B5EF4-FFF2-40B4-BE49-F238E27FC236}">
                    <a16:creationId xmlns:a16="http://schemas.microsoft.com/office/drawing/2014/main" id="{8B8AE571-036F-49C0-B472-60772F85B847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D3CFB18-C391-40B6-AE6A-A7F7F2A03AF1}"/>
                  </a:ext>
                </a:extLst>
              </p:cNvPr>
              <p:cNvSpPr txBox="1"/>
              <p:nvPr/>
            </p:nvSpPr>
            <p:spPr>
              <a:xfrm>
                <a:off x="4822285" y="5676018"/>
                <a:ext cx="2453093" cy="8472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FNMP Data Server</a:t>
                </a:r>
              </a:p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SQL Server</a:t>
                </a:r>
              </a:p>
            </p:txBody>
          </p:sp>
        </p:grpSp>
        <p:sp>
          <p:nvSpPr>
            <p:cNvPr id="97" name="Flowchart: Magnetic Disk 15">
              <a:extLst>
                <a:ext uri="{FF2B5EF4-FFF2-40B4-BE49-F238E27FC236}">
                  <a16:creationId xmlns:a16="http://schemas.microsoft.com/office/drawing/2014/main" id="{1E9F5907-BBBA-4AB8-9E7B-B9B00B3C5CF1}"/>
                </a:ext>
              </a:extLst>
            </p:cNvPr>
            <p:cNvSpPr/>
            <p:nvPr/>
          </p:nvSpPr>
          <p:spPr>
            <a:xfrm>
              <a:off x="7012621" y="2882733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FNMSInventory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Flowchart: Magnetic Disk 15">
              <a:extLst>
                <a:ext uri="{FF2B5EF4-FFF2-40B4-BE49-F238E27FC236}">
                  <a16:creationId xmlns:a16="http://schemas.microsoft.com/office/drawing/2014/main" id="{22CEAF0B-9A23-4F2E-8E61-9CECCA955BD4}"/>
                </a:ext>
              </a:extLst>
            </p:cNvPr>
            <p:cNvSpPr/>
            <p:nvPr/>
          </p:nvSpPr>
          <p:spPr>
            <a:xfrm>
              <a:off x="7012621" y="2678312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FNMSCompliance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Flowchart: Magnetic Disk 15">
              <a:extLst>
                <a:ext uri="{FF2B5EF4-FFF2-40B4-BE49-F238E27FC236}">
                  <a16:creationId xmlns:a16="http://schemas.microsoft.com/office/drawing/2014/main" id="{A71D16E0-B594-43A2-A568-3F14EB78035F}"/>
                </a:ext>
              </a:extLst>
            </p:cNvPr>
            <p:cNvSpPr/>
            <p:nvPr/>
          </p:nvSpPr>
          <p:spPr>
            <a:xfrm>
              <a:off x="7012621" y="2478106"/>
              <a:ext cx="1028700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FNMSSnapshot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Flowchart: Magnetic Disk 15">
              <a:extLst>
                <a:ext uri="{FF2B5EF4-FFF2-40B4-BE49-F238E27FC236}">
                  <a16:creationId xmlns:a16="http://schemas.microsoft.com/office/drawing/2014/main" id="{0A0E626E-C8F1-4F61-B7DF-779DB10DDBEC}"/>
                </a:ext>
              </a:extLst>
            </p:cNvPr>
            <p:cNvSpPr/>
            <p:nvPr/>
          </p:nvSpPr>
          <p:spPr>
            <a:xfrm>
              <a:off x="7012620" y="2277899"/>
              <a:ext cx="1028700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FNMSDataWarehouse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Flowchart: Magnetic Disk 15">
              <a:extLst>
                <a:ext uri="{FF2B5EF4-FFF2-40B4-BE49-F238E27FC236}">
                  <a16:creationId xmlns:a16="http://schemas.microsoft.com/office/drawing/2014/main" id="{9FB2ACBD-5A93-41CC-A140-AABA305F808F}"/>
                </a:ext>
              </a:extLst>
            </p:cNvPr>
            <p:cNvSpPr/>
            <p:nvPr/>
          </p:nvSpPr>
          <p:spPr>
            <a:xfrm>
              <a:off x="7012621" y="2077693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Content Store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18E4F8-5346-4AC3-9EA1-0557B954187E}"/>
              </a:ext>
            </a:extLst>
          </p:cNvPr>
          <p:cNvGrpSpPr/>
          <p:nvPr/>
        </p:nvGrpSpPr>
        <p:grpSpPr>
          <a:xfrm>
            <a:off x="1720702" y="4089883"/>
            <a:ext cx="1200150" cy="971550"/>
            <a:chOff x="2133600" y="5029201"/>
            <a:chExt cx="1600200" cy="1295400"/>
          </a:xfrm>
        </p:grpSpPr>
        <p:grpSp>
          <p:nvGrpSpPr>
            <p:cNvPr id="105" name="Group 44">
              <a:extLst>
                <a:ext uri="{FF2B5EF4-FFF2-40B4-BE49-F238E27FC236}">
                  <a16:creationId xmlns:a16="http://schemas.microsoft.com/office/drawing/2014/main" id="{02480A9B-E174-4EC6-9A2D-90EC8BC1029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2133600" y="5029201"/>
              <a:ext cx="1600200" cy="1295400"/>
              <a:chOff x="228600" y="4724400"/>
              <a:chExt cx="2438400" cy="1981200"/>
            </a:xfrm>
          </p:grpSpPr>
          <p:pic>
            <p:nvPicPr>
              <p:cNvPr id="107" name="Picture 14">
                <a:extLst>
                  <a:ext uri="{FF2B5EF4-FFF2-40B4-BE49-F238E27FC236}">
                    <a16:creationId xmlns:a16="http://schemas.microsoft.com/office/drawing/2014/main" id="{14DEE2C6-DCA9-483A-A67D-A76E43DFE476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6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228600" y="4724400"/>
                <a:ext cx="2438400" cy="1981200"/>
              </a:xfrm>
              <a:prstGeom prst="rect">
                <a:avLst/>
              </a:prstGeom>
              <a:ln>
                <a:noFill/>
              </a:ln>
              <a:effectLst>
                <a:softEdge rad="317500"/>
              </a:effectLst>
            </p:spPr>
          </p:pic>
          <p:grpSp>
            <p:nvGrpSpPr>
              <p:cNvPr id="108" name="Group 31">
                <a:extLst>
                  <a:ext uri="{FF2B5EF4-FFF2-40B4-BE49-F238E27FC236}">
                    <a16:creationId xmlns:a16="http://schemas.microsoft.com/office/drawing/2014/main" id="{04B6EA92-8B7E-4F38-A5F3-CBA7E5F9C222}"/>
                  </a:ext>
                </a:extLst>
              </p:cNvPr>
              <p:cNvGrpSpPr/>
              <p:nvPr/>
            </p:nvGrpSpPr>
            <p:grpSpPr>
              <a:xfrm>
                <a:off x="381000" y="4876800"/>
                <a:ext cx="1981200" cy="1432189"/>
                <a:chOff x="5943600" y="4800600"/>
                <a:chExt cx="1981200" cy="1432189"/>
              </a:xfrm>
            </p:grpSpPr>
            <p:pic>
              <p:nvPicPr>
                <p:cNvPr id="109" name="Picture 11" descr="F:\Flexera\Images\PresentationImages\product-use.png">
                  <a:extLst>
                    <a:ext uri="{FF2B5EF4-FFF2-40B4-BE49-F238E27FC236}">
                      <a16:creationId xmlns:a16="http://schemas.microsoft.com/office/drawing/2014/main" id="{4B3AA263-4FFC-4613-9114-F52C9D5234CC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5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6355556" y="4800600"/>
                  <a:ext cx="1157288" cy="879538"/>
                </a:xfrm>
                <a:prstGeom prst="rect">
                  <a:avLst/>
                </a:prstGeom>
                <a:noFill/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3116F3-D9D4-445F-87FA-84239560BCA8}"/>
                    </a:ext>
                  </a:extLst>
                </p:cNvPr>
                <p:cNvSpPr txBox="1"/>
                <p:nvPr/>
              </p:nvSpPr>
              <p:spPr>
                <a:xfrm>
                  <a:off x="5943600" y="5715000"/>
                  <a:ext cx="1981200" cy="51778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Calibri" pitchFamily="34" charset="0"/>
                      <a:cs typeface="Calibri" pitchFamily="34" charset="0"/>
                    </a:rPr>
                    <a:t>FNMS Web-UI</a:t>
                  </a:r>
                </a:p>
              </p:txBody>
            </p:sp>
          </p:grpSp>
        </p:grp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D4A6FC42-13FB-4DF1-A4B0-93149BD44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82446" y="5151375"/>
              <a:ext cx="598129" cy="335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22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vJT_RTJhq2fkw1zC1hC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pCyQRDfQ_files\slide0001_image001.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ec6e8dc76cc47c2800042447ae654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ad6b74fd7d2481eb347691c4b1990a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b3eca690dc64587b0aac26f5d55c6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868c29f8daa14ecebc5f2ef32634f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b5a613ca5834d798d3910e4747c73f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14f1dbfb47d4526992342c15034c2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5580ca2919f49a38e055ce1e252cf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7fcad825c414be2903095f901b23bd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28f4af286e1449784a66cee3ed119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ddebf8d0039457ebd1a45e639b1295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a698121141d402a8b915f1559209dd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36958e8b1f94bbc9f81f14bdb1b26d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8b9fe640e46541a2a91f6d123548e7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115cfb6552b425eb74cb334d7b792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c07429e94574249ab79b09bc966fd7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711f22ae7914298b4997453685a7f4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3d080f59ec94e5fb8a781047e21bf9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1c8396e0f2347ef88570ad65babd6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f5775035f2e4446b6da7f4430275dc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d5e0110311442129ff043c87b37a7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30fc0316322420e98e6965efe4462a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12a9121a0642898245f4629b20ede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032dfe394f3400cb3db6702db586ae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3ec093da6fe4f019503662f34272ad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b30b86080b74fb694849efcf7f6591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Pruxq20y_files\slide0001_image001.p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b7zbhaeh_files\slide0001_image001.p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5mFa6rj8_files\slide0001_image001.p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nxFZio3C_files\slide0001_image001.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djdjf7AG_files\slide0001_image001.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76fd8ec55b44c79523dabee11897b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bf2a64209a1407ea15ecae0efcee7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2e4a8369eb44ed4baac0d69e4302f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CXg8tAn1_files\slide0001_image001.p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d317908abb744a0ab6c2ecc71faec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76fd8ec55b44c79523dabee11897b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bf2a64209a1407ea15ecae0efcee79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044dec43d8c4f909dd01d0afab4e7c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Office Theme">
  <a:themeElements>
    <a:clrScheme name="Cray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4D"/>
      </a:accent1>
      <a:accent2>
        <a:srgbClr val="0C222C"/>
      </a:accent2>
      <a:accent3>
        <a:srgbClr val="0A4F5C"/>
      </a:accent3>
      <a:accent4>
        <a:srgbClr val="F92900"/>
      </a:accent4>
      <a:accent5>
        <a:srgbClr val="246685"/>
      </a:accent5>
      <a:accent6>
        <a:srgbClr val="073B45"/>
      </a:accent6>
      <a:hlink>
        <a:srgbClr val="0563C1"/>
      </a:hlink>
      <a:folHlink>
        <a:srgbClr val="954F72"/>
      </a:folHlink>
    </a:clrScheme>
    <a:fontScheme name="Crayon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yon PPT v.1.1.potx" id="{8A53D671-32A7-4793-A481-098FBEDE6C31}" vid="{6645210B-2FDA-4196-BFFF-7F649E672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509171-1B2F-4AC3-85E5-874FA903E74B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ource_x0020_Type xmlns="75278f2c-ff30-4944-bcce-058989a3d697">PPT</Resourc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56A2390113F4581FC50585B1647AB" ma:contentTypeVersion="12" ma:contentTypeDescription="Create a new document." ma:contentTypeScope="" ma:versionID="94c08bc42c9026849f5ec964aba56141">
  <xsd:schema xmlns:xsd="http://www.w3.org/2001/XMLSchema" xmlns:xs="http://www.w3.org/2001/XMLSchema" xmlns:p="http://schemas.microsoft.com/office/2006/metadata/properties" xmlns:ns2="75278f2c-ff30-4944-bcce-058989a3d697" xmlns:ns3="316709f4-cc7d-4a59-a8ed-4f550d33eb0d" targetNamespace="http://schemas.microsoft.com/office/2006/metadata/properties" ma:root="true" ma:fieldsID="742f07016559e07136c43a9210c3f3bb" ns2:_="" ns3:_="">
    <xsd:import namespace="75278f2c-ff30-4944-bcce-058989a3d697"/>
    <xsd:import namespace="316709f4-cc7d-4a59-a8ed-4f550d33e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Resource_x0020_Type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78f2c-ff30-4944-bcce-058989a3d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ource_x0020_Type" ma:index="12" nillable="true" ma:displayName="Resource Type" ma:default="PPT" ma:format="Dropdown" ma:internalName="Resource_x0020_Type">
      <xsd:simpleType>
        <xsd:restriction base="dms:Choice">
          <xsd:enumeration value="PPT"/>
          <xsd:enumeration value="Logo"/>
          <xsd:enumeration value="Signature Banner"/>
          <xsd:enumeration value="Social Media Banner"/>
          <xsd:enumeration value="Business Card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709f4-cc7d-4a59-a8ed-4f550d33e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533AE-4B32-4665-9C79-BE55A8856BB6}">
  <ds:schemaRefs>
    <ds:schemaRef ds:uri="http://schemas.microsoft.com/office/2006/metadata/properties"/>
    <ds:schemaRef ds:uri="http://schemas.microsoft.com/office/infopath/2007/PartnerControls"/>
    <ds:schemaRef ds:uri="75278f2c-ff30-4944-bcce-058989a3d697"/>
  </ds:schemaRefs>
</ds:datastoreItem>
</file>

<file path=customXml/itemProps2.xml><?xml version="1.0" encoding="utf-8"?>
<ds:datastoreItem xmlns:ds="http://schemas.openxmlformats.org/officeDocument/2006/customXml" ds:itemID="{ACD77467-82CD-4A38-86B4-67DB5C20C4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6B63D-A053-46F3-AF61-3B84778BF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278f2c-ff30-4944-bcce-058989a3d697"/>
    <ds:schemaRef ds:uri="316709f4-cc7d-4a59-a8ed-4f550d33e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 PPT</Template>
  <TotalTime>2212</TotalTime>
  <Words>954</Words>
  <Application>Microsoft Office PowerPoint</Application>
  <PresentationFormat>On-screen Show (16:9)</PresentationFormat>
  <Paragraphs>244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Nova</vt:lpstr>
      <vt:lpstr>Arial Nova Light</vt:lpstr>
      <vt:lpstr>Bahnschrift</vt:lpstr>
      <vt:lpstr>Calibri</vt:lpstr>
      <vt:lpstr>Century Gothic</vt:lpstr>
      <vt:lpstr>Microsoft Sans Serif</vt:lpstr>
      <vt:lpstr>Office Theme</vt:lpstr>
      <vt:lpstr>think-cell Slide</vt:lpstr>
      <vt:lpstr>FNMS Introduction</vt:lpstr>
      <vt:lpstr>PowerPoint Presentation</vt:lpstr>
      <vt:lpstr>PowerPoint Presentation</vt:lpstr>
      <vt:lpstr>PowerPoint Presentation</vt:lpstr>
      <vt:lpstr>PowerPoint Presentation</vt:lpstr>
      <vt:lpstr>SAM is all about Measuring License Consumption</vt:lpstr>
      <vt:lpstr>Data and Tools Integration</vt:lpstr>
      <vt:lpstr>Data and Where it Resides in FNMS UI</vt:lpstr>
      <vt:lpstr>Most Common Architecture for On Premises</vt:lpstr>
      <vt:lpstr>FNMS – On Premises Component Architecture</vt:lpstr>
      <vt:lpstr>Data Imports</vt:lpstr>
      <vt:lpstr>Data Flow Steps for collection of inventory on a client from an installed FlexNet Inventory agent </vt:lpstr>
      <vt:lpstr>PowerPoint Presentation</vt:lpstr>
      <vt:lpstr>More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 Sørensen</dc:creator>
  <cp:lastModifiedBy>Trevor Holmes</cp:lastModifiedBy>
  <cp:revision>160</cp:revision>
  <dcterms:created xsi:type="dcterms:W3CDTF">2020-05-12T13:31:18Z</dcterms:created>
  <dcterms:modified xsi:type="dcterms:W3CDTF">2021-07-07T23:40:06Z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0x010100B6056A2390113F4581FC50585B1647AB</vt:lpwstr>
  </property>
</Properties>
</file>