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sdx" ContentType="application/vnd.ms-visio.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sldIdLst>
    <p:sldId id="256" r:id="rId5"/>
    <p:sldId id="356" r:id="rId6"/>
    <p:sldId id="326" r:id="rId7"/>
    <p:sldId id="349" r:id="rId8"/>
    <p:sldId id="347" r:id="rId9"/>
    <p:sldId id="357" r:id="rId10"/>
    <p:sldId id="352" r:id="rId11"/>
    <p:sldId id="346" r:id="rId12"/>
    <p:sldId id="342" r:id="rId13"/>
    <p:sldId id="345" r:id="rId14"/>
    <p:sldId id="358" r:id="rId15"/>
    <p:sldId id="343" r:id="rId16"/>
    <p:sldId id="359" r:id="rId17"/>
    <p:sldId id="348" r:id="rId18"/>
    <p:sldId id="350" r:id="rId19"/>
    <p:sldId id="332" r:id="rId20"/>
    <p:sldId id="333" r:id="rId21"/>
    <p:sldId id="339" r:id="rId22"/>
    <p:sldId id="338" r:id="rId23"/>
    <p:sldId id="360" r:id="rId24"/>
    <p:sldId id="351" r:id="rId25"/>
    <p:sldId id="353" r:id="rId26"/>
    <p:sldId id="361" r:id="rId27"/>
    <p:sldId id="354" r:id="rId28"/>
    <p:sldId id="362" r:id="rId29"/>
    <p:sldId id="318" r:id="rId30"/>
    <p:sldId id="355" r:id="rId31"/>
  </p:sldIdLst>
  <p:sldSz cx="12192000" cy="6858000"/>
  <p:notesSz cx="6858000" cy="9144000"/>
  <p:custDataLst>
    <p:tags r:id="rId33"/>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Osang" initials="PO" lastIdx="1" clrIdx="0">
    <p:extLst>
      <p:ext uri="{19B8F6BF-5375-455C-9EA6-DF929625EA0E}">
        <p15:presenceInfo xmlns:p15="http://schemas.microsoft.com/office/powerpoint/2012/main" userId="S-1-5-21-2603063768-4095268217-3928936693-50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336600"/>
    <a:srgbClr val="FFFFCC"/>
    <a:srgbClr val="526DB0"/>
    <a:srgbClr val="DB1B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89200F-A081-4469-93AE-E64B15199410}" v="1" dt="2021-07-06T02:21:24.750"/>
    <p1510:client id="{CCCD0D5B-EC92-40EF-9F77-49AB63FBF0C3}" v="3" dt="2021-07-06T02:23:41.8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0679" autoAdjust="0"/>
  </p:normalViewPr>
  <p:slideViewPr>
    <p:cSldViewPr snapToGrid="0">
      <p:cViewPr varScale="1">
        <p:scale>
          <a:sx n="99" d="100"/>
          <a:sy n="99" d="100"/>
        </p:scale>
        <p:origin x="978" y="78"/>
      </p:cViewPr>
      <p:guideLst/>
    </p:cSldViewPr>
  </p:slideViewPr>
  <p:notesTextViewPr>
    <p:cViewPr>
      <p:scale>
        <a:sx n="1" d="1"/>
        <a:sy n="1" d="1"/>
      </p:scale>
      <p:origin x="0" y="0"/>
    </p:cViewPr>
  </p:notesTextViewPr>
  <p:sorterViewPr>
    <p:cViewPr varScale="1">
      <p:scale>
        <a:sx n="100" d="100"/>
        <a:sy n="100" d="100"/>
      </p:scale>
      <p:origin x="0" y="-5190"/>
    </p:cViewPr>
  </p:sorterViewPr>
  <p:gridSpacing cx="180000" cy="1800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Brand" userId="626456aa-bbe6-4dcc-8ff7-cfa94ccaa874" providerId="ADAL" clId="{CCCD0D5B-EC92-40EF-9F77-49AB63FBF0C3}"/>
    <pc:docChg chg="custSel modMainMaster">
      <pc:chgData name="Ben Brand" userId="626456aa-bbe6-4dcc-8ff7-cfa94ccaa874" providerId="ADAL" clId="{CCCD0D5B-EC92-40EF-9F77-49AB63FBF0C3}" dt="2021-07-06T02:22:25.039" v="6" actId="14100"/>
      <pc:docMkLst>
        <pc:docMk/>
      </pc:docMkLst>
      <pc:sldMasterChg chg="modSldLayout">
        <pc:chgData name="Ben Brand" userId="626456aa-bbe6-4dcc-8ff7-cfa94ccaa874" providerId="ADAL" clId="{CCCD0D5B-EC92-40EF-9F77-49AB63FBF0C3}" dt="2021-07-06T02:22:25.039" v="6" actId="14100"/>
        <pc:sldMasterMkLst>
          <pc:docMk/>
          <pc:sldMasterMk cId="4059271155" sldId="2147483648"/>
        </pc:sldMasterMkLst>
        <pc:sldLayoutChg chg="addSp delSp modSp mod">
          <pc:chgData name="Ben Brand" userId="626456aa-bbe6-4dcc-8ff7-cfa94ccaa874" providerId="ADAL" clId="{CCCD0D5B-EC92-40EF-9F77-49AB63FBF0C3}" dt="2021-07-06T02:22:25.039" v="6" actId="14100"/>
          <pc:sldLayoutMkLst>
            <pc:docMk/>
            <pc:sldMasterMk cId="4059271155" sldId="2147483648"/>
            <pc:sldLayoutMk cId="713636939" sldId="2147483649"/>
          </pc:sldLayoutMkLst>
          <pc:picChg chg="add mod">
            <ac:chgData name="Ben Brand" userId="626456aa-bbe6-4dcc-8ff7-cfa94ccaa874" providerId="ADAL" clId="{CCCD0D5B-EC92-40EF-9F77-49AB63FBF0C3}" dt="2021-07-06T02:22:25.039" v="6" actId="14100"/>
            <ac:picMkLst>
              <pc:docMk/>
              <pc:sldMasterMk cId="4059271155" sldId="2147483648"/>
              <pc:sldLayoutMk cId="713636939" sldId="2147483649"/>
              <ac:picMk id="17" creationId="{4E92AC1A-0BCE-448F-875D-E0060F884893}"/>
            </ac:picMkLst>
          </pc:picChg>
          <pc:picChg chg="del">
            <ac:chgData name="Ben Brand" userId="626456aa-bbe6-4dcc-8ff7-cfa94ccaa874" providerId="ADAL" clId="{CCCD0D5B-EC92-40EF-9F77-49AB63FBF0C3}" dt="2021-07-06T02:21:52.818" v="1" actId="478"/>
            <ac:picMkLst>
              <pc:docMk/>
              <pc:sldMasterMk cId="4059271155" sldId="2147483648"/>
              <pc:sldLayoutMk cId="713636939" sldId="2147483649"/>
              <ac:picMk id="18" creationId="{00000000-0000-0000-0000-000000000000}"/>
            </ac:picMkLst>
          </pc:picChg>
          <pc:picChg chg="del">
            <ac:chgData name="Ben Brand" userId="626456aa-bbe6-4dcc-8ff7-cfa94ccaa874" providerId="ADAL" clId="{CCCD0D5B-EC92-40EF-9F77-49AB63FBF0C3}" dt="2021-07-06T02:21:50.121" v="0" actId="478"/>
            <ac:picMkLst>
              <pc:docMk/>
              <pc:sldMasterMk cId="4059271155" sldId="2147483648"/>
              <pc:sldLayoutMk cId="713636939" sldId="2147483649"/>
              <ac:picMk id="19" creationId="{00000000-0000-0000-0000-000000000000}"/>
            </ac:picMkLst>
          </pc:picChg>
        </pc:sldLayoutChg>
      </pc:sldMasterChg>
    </pc:docChg>
  </pc:docChgLst>
  <pc:docChgLst>
    <pc:chgData name="Ben Brand" userId="S::ben.brand@crayon.com::626456aa-bbe6-4dcc-8ff7-cfa94ccaa874" providerId="AD" clId="Web-{CB89200F-A081-4469-93AE-E64B15199410}"/>
    <pc:docChg chg="modSld">
      <pc:chgData name="Ben Brand" userId="S::ben.brand@crayon.com::626456aa-bbe6-4dcc-8ff7-cfa94ccaa874" providerId="AD" clId="Web-{CB89200F-A081-4469-93AE-E64B15199410}" dt="2021-07-06T02:21:24.750" v="0"/>
      <pc:docMkLst>
        <pc:docMk/>
      </pc:docMkLst>
      <pc:sldChg chg="addSp">
        <pc:chgData name="Ben Brand" userId="S::ben.brand@crayon.com::626456aa-bbe6-4dcc-8ff7-cfa94ccaa874" providerId="AD" clId="Web-{CB89200F-A081-4469-93AE-E64B15199410}" dt="2021-07-06T02:21:24.750" v="0"/>
        <pc:sldMkLst>
          <pc:docMk/>
          <pc:sldMk cId="3657439858" sldId="352"/>
        </pc:sldMkLst>
        <pc:spChg chg="add">
          <ac:chgData name="Ben Brand" userId="S::ben.brand@crayon.com::626456aa-bbe6-4dcc-8ff7-cfa94ccaa874" providerId="AD" clId="Web-{CB89200F-A081-4469-93AE-E64B15199410}" dt="2021-07-06T02:21:24.750" v="0"/>
          <ac:spMkLst>
            <pc:docMk/>
            <pc:sldMk cId="3657439858" sldId="352"/>
            <ac:spMk id="6" creationId="{0EECDCE0-08D2-414E-9891-8C8642FC8BA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D2940-A9F2-4A3F-AF32-46DBBB6A62F5}" type="datetimeFigureOut">
              <a:rPr lang="en-GB" smtClean="0"/>
              <a:t>06/07/2021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99B63A-5DAB-424A-A3FE-6509ED854F61}" type="slidenum">
              <a:rPr lang="en-GB" smtClean="0"/>
              <a:t>‹#›</a:t>
            </a:fld>
            <a:endParaRPr lang="en-GB"/>
          </a:p>
        </p:txBody>
      </p:sp>
    </p:spTree>
    <p:extLst>
      <p:ext uri="{BB962C8B-B14F-4D97-AF65-F5344CB8AC3E}">
        <p14:creationId xmlns:p14="http://schemas.microsoft.com/office/powerpoint/2010/main" val="970369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99B63A-5DAB-424A-A3FE-6509ED854F61}" type="slidenum">
              <a:rPr lang="en-GB" smtClean="0"/>
              <a:t>1</a:t>
            </a:fld>
            <a:endParaRPr lang="en-GB"/>
          </a:p>
        </p:txBody>
      </p:sp>
    </p:spTree>
    <p:extLst>
      <p:ext uri="{BB962C8B-B14F-4D97-AF65-F5344CB8AC3E}">
        <p14:creationId xmlns:p14="http://schemas.microsoft.com/office/powerpoint/2010/main" val="19073527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jpe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jpe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Rubrik 1"/>
          <p:cNvSpPr>
            <a:spLocks noGrp="1"/>
          </p:cNvSpPr>
          <p:nvPr>
            <p:ph type="ctrTitle"/>
          </p:nvPr>
        </p:nvSpPr>
        <p:spPr>
          <a:xfrm>
            <a:off x="707572" y="1764079"/>
            <a:ext cx="10419582" cy="624631"/>
          </a:xfrm>
        </p:spPr>
        <p:txBody>
          <a:bodyPr/>
          <a:lstStyle>
            <a:lvl1pPr>
              <a:defRPr lang="en-GB" b="1" dirty="0">
                <a:solidFill>
                  <a:schemeClr val="accent1"/>
                </a:solidFill>
                <a:latin typeface="+mj-lt"/>
              </a:defRPr>
            </a:lvl1pPr>
          </a:lstStyle>
          <a:p>
            <a:pPr lvl="0"/>
            <a:r>
              <a:rPr lang="en-US"/>
              <a:t>Click to edit Master title style</a:t>
            </a:r>
            <a:endParaRPr lang="en-GB" dirty="0"/>
          </a:p>
        </p:txBody>
      </p:sp>
      <p:sp>
        <p:nvSpPr>
          <p:cNvPr id="3" name="Underrubrik 2"/>
          <p:cNvSpPr>
            <a:spLocks noGrp="1"/>
          </p:cNvSpPr>
          <p:nvPr>
            <p:ph type="subTitle" idx="1"/>
          </p:nvPr>
        </p:nvSpPr>
        <p:spPr>
          <a:xfrm>
            <a:off x="707572" y="2514331"/>
            <a:ext cx="10419582" cy="538408"/>
          </a:xfrm>
        </p:spPr>
        <p:txBody>
          <a:bodyPr/>
          <a:lstStyle>
            <a:lvl1pPr marL="228600" indent="-228600">
              <a:buNone/>
              <a:defRPr lang="en-GB" sz="3500" b="0" dirty="0"/>
            </a:lvl1pPr>
          </a:lstStyle>
          <a:p>
            <a:pPr marL="0" lvl="0" indent="0"/>
            <a:r>
              <a:rPr lang="en-US"/>
              <a:t>Click to edit Master subtitle style</a:t>
            </a:r>
            <a:endParaRPr lang="en-GB" dirty="0"/>
          </a:p>
        </p:txBody>
      </p:sp>
      <p:sp>
        <p:nvSpPr>
          <p:cNvPr id="4" name="Platshållare för datum 3"/>
          <p:cNvSpPr>
            <a:spLocks noGrp="1"/>
          </p:cNvSpPr>
          <p:nvPr>
            <p:ph type="dt" sz="half" idx="10"/>
          </p:nvPr>
        </p:nvSpPr>
        <p:spPr>
          <a:xfrm>
            <a:off x="729340" y="6417733"/>
            <a:ext cx="2743200" cy="303742"/>
          </a:xfrm>
        </p:spPr>
        <p:txBody>
          <a:bodyPr/>
          <a:lstStyle/>
          <a:p>
            <a:fld id="{8279C77B-1660-4407-9746-491E10D3B5CC}" type="datetimeFigureOut">
              <a:rPr lang="en-GB" smtClean="0"/>
              <a:t>06/07/2021</a:t>
            </a:fld>
            <a:endParaRPr lang="en-GB"/>
          </a:p>
        </p:txBody>
      </p:sp>
      <p:sp>
        <p:nvSpPr>
          <p:cNvPr id="5" name="Platshållare för sidfot 4"/>
          <p:cNvSpPr>
            <a:spLocks noGrp="1"/>
          </p:cNvSpPr>
          <p:nvPr>
            <p:ph type="ftr" sz="quarter" idx="11"/>
          </p:nvPr>
        </p:nvSpPr>
        <p:spPr>
          <a:xfrm>
            <a:off x="4044043" y="6417733"/>
            <a:ext cx="4114800" cy="303742"/>
          </a:xfrm>
        </p:spPr>
        <p:txBody>
          <a:bodyPr/>
          <a:lstStyle/>
          <a:p>
            <a:endParaRPr lang="en-GB"/>
          </a:p>
        </p:txBody>
      </p:sp>
      <p:sp>
        <p:nvSpPr>
          <p:cNvPr id="6" name="Platshållare för bildnummer 5"/>
          <p:cNvSpPr>
            <a:spLocks noGrp="1"/>
          </p:cNvSpPr>
          <p:nvPr>
            <p:ph type="sldNum" sz="quarter" idx="12"/>
          </p:nvPr>
        </p:nvSpPr>
        <p:spPr>
          <a:xfrm>
            <a:off x="8730346" y="6417733"/>
            <a:ext cx="2743200" cy="303742"/>
          </a:xfrm>
        </p:spPr>
        <p:txBody>
          <a:bodyPr/>
          <a:lstStyle/>
          <a:p>
            <a:fld id="{A36681E6-01DF-486B-88D7-1606FF089539}" type="slidenum">
              <a:rPr lang="en-GB" smtClean="0"/>
              <a:t>‹#›</a:t>
            </a:fld>
            <a:endParaRPr lang="en-GB"/>
          </a:p>
        </p:txBody>
      </p:sp>
      <p:cxnSp>
        <p:nvCxnSpPr>
          <p:cNvPr id="16" name="Rak 15"/>
          <p:cNvCxnSpPr/>
          <p:nvPr userDrawn="1"/>
        </p:nvCxnSpPr>
        <p:spPr>
          <a:xfrm>
            <a:off x="-21764" y="624106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Platshållare för text 23"/>
          <p:cNvSpPr>
            <a:spLocks noGrp="1"/>
          </p:cNvSpPr>
          <p:nvPr>
            <p:ph type="body" sz="quarter" idx="13"/>
          </p:nvPr>
        </p:nvSpPr>
        <p:spPr>
          <a:xfrm>
            <a:off x="708025" y="3328988"/>
            <a:ext cx="8096250" cy="379412"/>
          </a:xfrm>
        </p:spPr>
        <p:txBody>
          <a:bodyPr/>
          <a:lstStyle>
            <a:lvl1pPr marL="228600" indent="-228600">
              <a:buNone/>
              <a:defRPr lang="en-GB" sz="2000" dirty="0"/>
            </a:lvl1pPr>
          </a:lstStyle>
          <a:p>
            <a:pPr marL="0" lvl="0" indent="0"/>
            <a:r>
              <a:rPr lang="en-US"/>
              <a:t>Click to edit Master text styles</a:t>
            </a:r>
          </a:p>
        </p:txBody>
      </p:sp>
      <p:cxnSp>
        <p:nvCxnSpPr>
          <p:cNvPr id="15" name="Rak 14"/>
          <p:cNvCxnSpPr/>
          <p:nvPr userDrawn="1"/>
        </p:nvCxnSpPr>
        <p:spPr>
          <a:xfrm>
            <a:off x="-6382" y="3790924"/>
            <a:ext cx="1220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Bildobjekt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467" y="3802047"/>
            <a:ext cx="12204000" cy="2459266"/>
          </a:xfrm>
          <a:prstGeom prst="rect">
            <a:avLst/>
          </a:prstGeom>
        </p:spPr>
      </p:pic>
      <p:cxnSp>
        <p:nvCxnSpPr>
          <p:cNvPr id="14" name="Rak 13"/>
          <p:cNvCxnSpPr/>
          <p:nvPr userDrawn="1"/>
        </p:nvCxnSpPr>
        <p:spPr>
          <a:xfrm>
            <a:off x="-8467" y="6260177"/>
            <a:ext cx="1220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Graphic 3">
            <a:extLst>
              <a:ext uri="{FF2B5EF4-FFF2-40B4-BE49-F238E27FC236}">
                <a16:creationId xmlns:a16="http://schemas.microsoft.com/office/drawing/2014/main" id="{4E92AC1A-0BCE-448F-875D-E0060F88489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7984" y="319828"/>
            <a:ext cx="2356447" cy="472639"/>
          </a:xfrm>
          <a:prstGeom prst="rect">
            <a:avLst/>
          </a:prstGeom>
        </p:spPr>
      </p:pic>
    </p:spTree>
    <p:extLst>
      <p:ext uri="{BB962C8B-B14F-4D97-AF65-F5344CB8AC3E}">
        <p14:creationId xmlns:p14="http://schemas.microsoft.com/office/powerpoint/2010/main" val="713636939"/>
      </p:ext>
    </p:extLst>
  </p:cSld>
  <p:clrMapOvr>
    <a:masterClrMapping/>
  </p:clrMapOvr>
  <p:extLst>
    <p:ext uri="{DCECCB84-F9BA-43D5-87BE-67443E8EF086}">
      <p15:sldGuideLst xmlns:p15="http://schemas.microsoft.com/office/powerpoint/2012/main">
        <p15:guide id="1" orient="horz" pos="2387" userDrawn="1">
          <p15:clr>
            <a:srgbClr val="FBAE40"/>
          </p15:clr>
        </p15:guide>
        <p15:guide id="2" pos="3840" userDrawn="1">
          <p15:clr>
            <a:srgbClr val="FBAE40"/>
          </p15:clr>
        </p15:guide>
        <p15:guide id="3" pos="438" userDrawn="1">
          <p15:clr>
            <a:srgbClr val="FBAE40"/>
          </p15:clr>
        </p15:guide>
        <p15:guide id="4" pos="7242" userDrawn="1">
          <p15:clr>
            <a:srgbClr val="FBAE40"/>
          </p15:clr>
        </p15:guide>
        <p15:guide id="5" orient="horz" pos="395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7792" y="5734193"/>
            <a:ext cx="1044000" cy="1039824"/>
          </a:xfrm>
          <a:prstGeom prst="rect">
            <a:avLst/>
          </a:prstGeom>
        </p:spPr>
      </p:pic>
      <p:sp>
        <p:nvSpPr>
          <p:cNvPr id="2" name="Rubrik 1"/>
          <p:cNvSpPr>
            <a:spLocks noGrp="1"/>
          </p:cNvSpPr>
          <p:nvPr>
            <p:ph type="title"/>
          </p:nvPr>
        </p:nvSpPr>
        <p:spPr>
          <a:xfrm>
            <a:off x="86400" y="98537"/>
            <a:ext cx="9954000" cy="655200"/>
          </a:xfrm>
        </p:spPr>
        <p:txBody>
          <a:bodyPr/>
          <a:lstStyle/>
          <a:p>
            <a:r>
              <a:rPr lang="en-US"/>
              <a:t>Click to edit Master title style</a:t>
            </a:r>
            <a:endParaRPr lang="en-GB" dirty="0"/>
          </a:p>
        </p:txBody>
      </p:sp>
      <p:sp>
        <p:nvSpPr>
          <p:cNvPr id="3" name="Platshållare för innehåll 2"/>
          <p:cNvSpPr>
            <a:spLocks noGrp="1"/>
          </p:cNvSpPr>
          <p:nvPr>
            <p:ph idx="1"/>
          </p:nvPr>
        </p:nvSpPr>
        <p:spPr>
          <a:xfrm>
            <a:off x="961200" y="1256400"/>
            <a:ext cx="9806400" cy="3765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Platshållare för datum 3"/>
          <p:cNvSpPr>
            <a:spLocks noGrp="1"/>
          </p:cNvSpPr>
          <p:nvPr>
            <p:ph type="dt" sz="half" idx="10"/>
          </p:nvPr>
        </p:nvSpPr>
        <p:spPr>
          <a:xfrm>
            <a:off x="1345474" y="6356350"/>
            <a:ext cx="2116180" cy="365125"/>
          </a:xfrm>
        </p:spPr>
        <p:txBody>
          <a:bodyPr/>
          <a:lstStyle/>
          <a:p>
            <a:fld id="{8279C77B-1660-4407-9746-491E10D3B5CC}" type="datetimeFigureOut">
              <a:rPr lang="en-GB" smtClean="0"/>
              <a:t>06/07/2021</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36681E6-01DF-486B-88D7-1606FF089539}" type="slidenum">
              <a:rPr lang="en-GB" smtClean="0"/>
              <a:t>‹#›</a:t>
            </a:fld>
            <a:endParaRPr lang="en-GB"/>
          </a:p>
        </p:txBody>
      </p:sp>
    </p:spTree>
    <p:extLst>
      <p:ext uri="{BB962C8B-B14F-4D97-AF65-F5344CB8AC3E}">
        <p14:creationId xmlns:p14="http://schemas.microsoft.com/office/powerpoint/2010/main" val="3744408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8200" y="5844033"/>
            <a:ext cx="1260000" cy="892080"/>
          </a:xfrm>
          <a:prstGeom prst="rect">
            <a:avLst/>
          </a:prstGeom>
        </p:spPr>
      </p:pic>
      <p:sp>
        <p:nvSpPr>
          <p:cNvPr id="2" name="Rubrik 1"/>
          <p:cNvSpPr>
            <a:spLocks noGrp="1"/>
          </p:cNvSpPr>
          <p:nvPr>
            <p:ph type="title"/>
          </p:nvPr>
        </p:nvSpPr>
        <p:spPr>
          <a:xfrm>
            <a:off x="86400" y="98537"/>
            <a:ext cx="9954000" cy="655200"/>
          </a:xfrm>
        </p:spPr>
        <p:txBody>
          <a:bodyPr/>
          <a:lstStyle/>
          <a:p>
            <a:r>
              <a:rPr lang="en-US"/>
              <a:t>Click to edit Master title style</a:t>
            </a:r>
            <a:endParaRPr lang="en-GB" dirty="0"/>
          </a:p>
        </p:txBody>
      </p:sp>
      <p:sp>
        <p:nvSpPr>
          <p:cNvPr id="3" name="Platshållare för innehåll 2"/>
          <p:cNvSpPr>
            <a:spLocks noGrp="1"/>
          </p:cNvSpPr>
          <p:nvPr>
            <p:ph idx="1"/>
          </p:nvPr>
        </p:nvSpPr>
        <p:spPr>
          <a:xfrm>
            <a:off x="961200" y="1256400"/>
            <a:ext cx="9806400" cy="3765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Platshållare för datum 3"/>
          <p:cNvSpPr>
            <a:spLocks noGrp="1"/>
          </p:cNvSpPr>
          <p:nvPr>
            <p:ph type="dt" sz="half" idx="10"/>
          </p:nvPr>
        </p:nvSpPr>
        <p:spPr>
          <a:xfrm>
            <a:off x="1541416" y="6356350"/>
            <a:ext cx="1920237" cy="365125"/>
          </a:xfrm>
        </p:spPr>
        <p:txBody>
          <a:bodyPr/>
          <a:lstStyle/>
          <a:p>
            <a:fld id="{8279C77B-1660-4407-9746-491E10D3B5CC}" type="datetimeFigureOut">
              <a:rPr lang="en-GB" smtClean="0"/>
              <a:t>06/07/2021</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36681E6-01DF-486B-88D7-1606FF089539}" type="slidenum">
              <a:rPr lang="en-GB" smtClean="0"/>
              <a:t>‹#›</a:t>
            </a:fld>
            <a:endParaRPr lang="en-GB"/>
          </a:p>
        </p:txBody>
      </p:sp>
    </p:spTree>
    <p:extLst>
      <p:ext uri="{BB962C8B-B14F-4D97-AF65-F5344CB8AC3E}">
        <p14:creationId xmlns:p14="http://schemas.microsoft.com/office/powerpoint/2010/main" val="667557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4">
    <p:spTree>
      <p:nvGrpSpPr>
        <p:cNvPr id="1" name=""/>
        <p:cNvGrpSpPr/>
        <p:nvPr/>
      </p:nvGrpSpPr>
      <p:grpSpPr>
        <a:xfrm>
          <a:off x="0" y="0"/>
          <a:ext cx="0" cy="0"/>
          <a:chOff x="0" y="0"/>
          <a:chExt cx="0" cy="0"/>
        </a:xfrm>
      </p:grpSpPr>
      <p:pic>
        <p:nvPicPr>
          <p:cNvPr id="8" name="Bildobjekt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764" y="5949785"/>
            <a:ext cx="1382872" cy="813129"/>
          </a:xfrm>
          <a:prstGeom prst="rect">
            <a:avLst/>
          </a:prstGeom>
        </p:spPr>
      </p:pic>
      <p:sp>
        <p:nvSpPr>
          <p:cNvPr id="2" name="Rubrik 1"/>
          <p:cNvSpPr>
            <a:spLocks noGrp="1"/>
          </p:cNvSpPr>
          <p:nvPr>
            <p:ph type="title"/>
          </p:nvPr>
        </p:nvSpPr>
        <p:spPr>
          <a:xfrm>
            <a:off x="86400" y="98537"/>
            <a:ext cx="9954000" cy="655200"/>
          </a:xfrm>
        </p:spPr>
        <p:txBody>
          <a:bodyPr/>
          <a:lstStyle/>
          <a:p>
            <a:r>
              <a:rPr lang="en-US"/>
              <a:t>Click to edit Master title style</a:t>
            </a:r>
            <a:endParaRPr lang="en-GB" dirty="0"/>
          </a:p>
        </p:txBody>
      </p:sp>
      <p:sp>
        <p:nvSpPr>
          <p:cNvPr id="3" name="Platshållare för innehåll 2"/>
          <p:cNvSpPr>
            <a:spLocks noGrp="1"/>
          </p:cNvSpPr>
          <p:nvPr>
            <p:ph idx="1"/>
          </p:nvPr>
        </p:nvSpPr>
        <p:spPr>
          <a:xfrm>
            <a:off x="961200" y="1256400"/>
            <a:ext cx="9806400" cy="3765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Platshållare för datum 3"/>
          <p:cNvSpPr>
            <a:spLocks noGrp="1"/>
          </p:cNvSpPr>
          <p:nvPr>
            <p:ph type="dt" sz="half" idx="10"/>
          </p:nvPr>
        </p:nvSpPr>
        <p:spPr>
          <a:xfrm>
            <a:off x="1821534" y="6356350"/>
            <a:ext cx="1640120" cy="365125"/>
          </a:xfrm>
        </p:spPr>
        <p:txBody>
          <a:bodyPr/>
          <a:lstStyle/>
          <a:p>
            <a:fld id="{8279C77B-1660-4407-9746-491E10D3B5CC}" type="datetimeFigureOut">
              <a:rPr lang="en-GB" smtClean="0"/>
              <a:t>06/07/2021</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36681E6-01DF-486B-88D7-1606FF089539}" type="slidenum">
              <a:rPr lang="en-GB" smtClean="0"/>
              <a:t>‹#›</a:t>
            </a:fld>
            <a:endParaRPr lang="en-GB"/>
          </a:p>
        </p:txBody>
      </p:sp>
    </p:spTree>
    <p:extLst>
      <p:ext uri="{BB962C8B-B14F-4D97-AF65-F5344CB8AC3E}">
        <p14:creationId xmlns:p14="http://schemas.microsoft.com/office/powerpoint/2010/main" val="4155840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Content and image 1">
    <p:spTree>
      <p:nvGrpSpPr>
        <p:cNvPr id="1" name=""/>
        <p:cNvGrpSpPr/>
        <p:nvPr/>
      </p:nvGrpSpPr>
      <p:grpSpPr>
        <a:xfrm>
          <a:off x="0" y="0"/>
          <a:ext cx="0" cy="0"/>
          <a:chOff x="0" y="0"/>
          <a:chExt cx="0" cy="0"/>
        </a:xfrm>
      </p:grpSpPr>
      <p:pic>
        <p:nvPicPr>
          <p:cNvPr id="15" name="Bildobjekt 14"/>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10099435" y="0"/>
            <a:ext cx="2087038" cy="6840000"/>
          </a:xfrm>
          <a:prstGeom prst="rect">
            <a:avLst/>
          </a:prstGeom>
        </p:spPr>
      </p:pic>
      <p:cxnSp>
        <p:nvCxnSpPr>
          <p:cNvPr id="9" name="Straight Connector 8"/>
          <p:cNvCxnSpPr/>
          <p:nvPr userDrawn="1"/>
        </p:nvCxnSpPr>
        <p:spPr>
          <a:xfrm>
            <a:off x="12188892" y="0"/>
            <a:ext cx="0" cy="6858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0088549" y="0"/>
            <a:ext cx="0" cy="6858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61087" y="5395784"/>
            <a:ext cx="1380814" cy="1204754"/>
          </a:xfrm>
          <a:prstGeom prst="rect">
            <a:avLst/>
          </a:prstGeom>
        </p:spPr>
      </p:pic>
      <p:sp>
        <p:nvSpPr>
          <p:cNvPr id="12" name="Title 11"/>
          <p:cNvSpPr>
            <a:spLocks noGrp="1"/>
          </p:cNvSpPr>
          <p:nvPr>
            <p:ph type="title"/>
          </p:nvPr>
        </p:nvSpPr>
        <p:spPr>
          <a:xfrm>
            <a:off x="497958" y="1556643"/>
            <a:ext cx="9305261" cy="623032"/>
          </a:xfrm>
          <a:prstGeom prst="rect">
            <a:avLst/>
          </a:prstGeom>
        </p:spPr>
        <p:txBody>
          <a:bodyPr/>
          <a:lstStyle>
            <a:lvl1pPr>
              <a:defRPr sz="4000">
                <a:solidFill>
                  <a:schemeClr val="accent1"/>
                </a:solidFill>
                <a:latin typeface="+mn-lt"/>
              </a:defRPr>
            </a:lvl1pPr>
          </a:lstStyle>
          <a:p>
            <a:r>
              <a:rPr lang="en-US"/>
              <a:t>Click to edit Master title style</a:t>
            </a:r>
            <a:endParaRPr lang="en-GB" dirty="0"/>
          </a:p>
        </p:txBody>
      </p:sp>
      <p:sp>
        <p:nvSpPr>
          <p:cNvPr id="14" name="Content Placeholder 13"/>
          <p:cNvSpPr>
            <a:spLocks noGrp="1"/>
          </p:cNvSpPr>
          <p:nvPr>
            <p:ph sz="quarter" idx="13" hasCustomPrompt="1"/>
          </p:nvPr>
        </p:nvSpPr>
        <p:spPr>
          <a:xfrm>
            <a:off x="498475" y="2328863"/>
            <a:ext cx="8732838" cy="3402012"/>
          </a:xfrm>
          <a:prstGeom prst="rect">
            <a:avLst/>
          </a:prstGeom>
        </p:spPr>
        <p:txBody>
          <a:bodyPr/>
          <a:lstStyle>
            <a:lvl1pPr marL="228600" indent="-228600">
              <a:buClr>
                <a:schemeClr val="accent1"/>
              </a:buClr>
              <a:buFont typeface="Wingdings" panose="05000000000000000000" pitchFamily="2" charset="2"/>
              <a:buChar char="ü"/>
              <a:defRPr/>
            </a:lvl1pPr>
          </a:lstStyle>
          <a:p>
            <a:pPr lvl="0"/>
            <a:r>
              <a:rPr lang="en-US" dirty="0"/>
              <a:t> Click to edit Master text styles</a:t>
            </a:r>
          </a:p>
        </p:txBody>
      </p:sp>
      <p:sp>
        <p:nvSpPr>
          <p:cNvPr id="3" name="Date Placeholder 2"/>
          <p:cNvSpPr>
            <a:spLocks noGrp="1"/>
          </p:cNvSpPr>
          <p:nvPr>
            <p:ph type="dt" sz="half" idx="14"/>
          </p:nvPr>
        </p:nvSpPr>
        <p:spPr>
          <a:xfrm>
            <a:off x="446316" y="6356350"/>
            <a:ext cx="2623454" cy="365125"/>
          </a:xfrm>
        </p:spPr>
        <p:txBody>
          <a:bodyPr/>
          <a:lstStyle/>
          <a:p>
            <a:fld id="{8279C77B-1660-4407-9746-491E10D3B5CC}" type="datetimeFigureOut">
              <a:rPr lang="en-GB" smtClean="0"/>
              <a:t>06/07/2021</a:t>
            </a:fld>
            <a:endParaRPr lang="en-GB"/>
          </a:p>
        </p:txBody>
      </p:sp>
      <p:sp>
        <p:nvSpPr>
          <p:cNvPr id="6" name="Footer Placeholder 5"/>
          <p:cNvSpPr>
            <a:spLocks noGrp="1"/>
          </p:cNvSpPr>
          <p:nvPr>
            <p:ph type="ftr" sz="quarter" idx="15"/>
          </p:nvPr>
        </p:nvSpPr>
        <p:spPr>
          <a:xfrm>
            <a:off x="3450774" y="6356350"/>
            <a:ext cx="3400686" cy="365123"/>
          </a:xfrm>
        </p:spPr>
        <p:txBody>
          <a:bodyPr/>
          <a:lstStyle/>
          <a:p>
            <a:endParaRPr lang="en-GB" dirty="0"/>
          </a:p>
        </p:txBody>
      </p:sp>
      <p:sp>
        <p:nvSpPr>
          <p:cNvPr id="13" name="Slide Number Placeholder 12"/>
          <p:cNvSpPr>
            <a:spLocks noGrp="1"/>
          </p:cNvSpPr>
          <p:nvPr>
            <p:ph type="sldNum" sz="quarter" idx="16"/>
          </p:nvPr>
        </p:nvSpPr>
        <p:spPr>
          <a:xfrm>
            <a:off x="7198451" y="6356348"/>
            <a:ext cx="2743200" cy="365125"/>
          </a:xfrm>
        </p:spPr>
        <p:txBody>
          <a:bodyPr/>
          <a:lstStyle/>
          <a:p>
            <a:fld id="{A36681E6-01DF-486B-88D7-1606FF089539}" type="slidenum">
              <a:rPr lang="en-GB" smtClean="0"/>
              <a:t>‹#›</a:t>
            </a:fld>
            <a:endParaRPr lang="en-GB"/>
          </a:p>
        </p:txBody>
      </p:sp>
      <p:pic>
        <p:nvPicPr>
          <p:cNvPr id="16"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4198" y="180897"/>
            <a:ext cx="2165073" cy="640861"/>
          </a:xfrm>
          <a:prstGeom prst="rect">
            <a:avLst/>
          </a:prstGeom>
        </p:spPr>
      </p:pic>
    </p:spTree>
    <p:extLst>
      <p:ext uri="{BB962C8B-B14F-4D97-AF65-F5344CB8AC3E}">
        <p14:creationId xmlns:p14="http://schemas.microsoft.com/office/powerpoint/2010/main" val="1736343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Content and image 2">
    <p:spTree>
      <p:nvGrpSpPr>
        <p:cNvPr id="1" name=""/>
        <p:cNvGrpSpPr/>
        <p:nvPr/>
      </p:nvGrpSpPr>
      <p:grpSpPr>
        <a:xfrm>
          <a:off x="0" y="0"/>
          <a:ext cx="0" cy="0"/>
          <a:chOff x="0" y="0"/>
          <a:chExt cx="0" cy="0"/>
        </a:xfrm>
      </p:grpSpPr>
      <p:pic>
        <p:nvPicPr>
          <p:cNvPr id="13" name="Bildobjekt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98954" y="0"/>
            <a:ext cx="2082520" cy="6840000"/>
          </a:xfrm>
          <a:prstGeom prst="rect">
            <a:avLst/>
          </a:prstGeom>
        </p:spPr>
      </p:pic>
      <p:cxnSp>
        <p:nvCxnSpPr>
          <p:cNvPr id="9" name="Straight Connector 8"/>
          <p:cNvCxnSpPr/>
          <p:nvPr userDrawn="1"/>
        </p:nvCxnSpPr>
        <p:spPr>
          <a:xfrm>
            <a:off x="12188892" y="0"/>
            <a:ext cx="0" cy="6858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0092067" y="0"/>
            <a:ext cx="0" cy="6858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61087" y="5395784"/>
            <a:ext cx="1380814" cy="1204754"/>
          </a:xfrm>
          <a:prstGeom prst="rect">
            <a:avLst/>
          </a:prstGeom>
        </p:spPr>
      </p:pic>
      <p:sp>
        <p:nvSpPr>
          <p:cNvPr id="12" name="Title 11"/>
          <p:cNvSpPr>
            <a:spLocks noGrp="1"/>
          </p:cNvSpPr>
          <p:nvPr>
            <p:ph type="title"/>
          </p:nvPr>
        </p:nvSpPr>
        <p:spPr>
          <a:xfrm>
            <a:off x="497958" y="1556643"/>
            <a:ext cx="9305261" cy="623032"/>
          </a:xfrm>
          <a:prstGeom prst="rect">
            <a:avLst/>
          </a:prstGeom>
        </p:spPr>
        <p:txBody>
          <a:bodyPr/>
          <a:lstStyle>
            <a:lvl1pPr>
              <a:defRPr sz="4000">
                <a:solidFill>
                  <a:schemeClr val="accent1"/>
                </a:solidFill>
                <a:latin typeface="+mn-lt"/>
              </a:defRPr>
            </a:lvl1pPr>
          </a:lstStyle>
          <a:p>
            <a:r>
              <a:rPr lang="en-US"/>
              <a:t>Click to edit Master title style</a:t>
            </a:r>
            <a:endParaRPr lang="en-GB" dirty="0"/>
          </a:p>
        </p:txBody>
      </p:sp>
      <p:sp>
        <p:nvSpPr>
          <p:cNvPr id="14" name="Content Placeholder 13"/>
          <p:cNvSpPr>
            <a:spLocks noGrp="1"/>
          </p:cNvSpPr>
          <p:nvPr>
            <p:ph sz="quarter" idx="13" hasCustomPrompt="1"/>
          </p:nvPr>
        </p:nvSpPr>
        <p:spPr>
          <a:xfrm>
            <a:off x="498475" y="2328863"/>
            <a:ext cx="8732838" cy="3402012"/>
          </a:xfrm>
          <a:prstGeom prst="rect">
            <a:avLst/>
          </a:prstGeom>
        </p:spPr>
        <p:txBody>
          <a:bodyPr/>
          <a:lstStyle>
            <a:lvl1pPr marL="228600" indent="-228600">
              <a:buClr>
                <a:schemeClr val="accent1"/>
              </a:buClr>
              <a:buFont typeface="Wingdings" panose="05000000000000000000" pitchFamily="2" charset="2"/>
              <a:buChar char="ü"/>
              <a:defRPr/>
            </a:lvl1pPr>
          </a:lstStyle>
          <a:p>
            <a:pPr lvl="0"/>
            <a:r>
              <a:rPr lang="en-US" dirty="0"/>
              <a:t> Click to edit Master text styles</a:t>
            </a:r>
          </a:p>
        </p:txBody>
      </p:sp>
      <p:sp>
        <p:nvSpPr>
          <p:cNvPr id="3" name="Date Placeholder 2"/>
          <p:cNvSpPr>
            <a:spLocks noGrp="1"/>
          </p:cNvSpPr>
          <p:nvPr>
            <p:ph type="dt" sz="half" idx="14"/>
          </p:nvPr>
        </p:nvSpPr>
        <p:spPr>
          <a:xfrm>
            <a:off x="446400" y="6356350"/>
            <a:ext cx="2623454" cy="365125"/>
          </a:xfrm>
        </p:spPr>
        <p:txBody>
          <a:bodyPr/>
          <a:lstStyle/>
          <a:p>
            <a:fld id="{8279C77B-1660-4407-9746-491E10D3B5CC}" type="datetimeFigureOut">
              <a:rPr lang="en-GB" smtClean="0"/>
              <a:t>06/07/2021</a:t>
            </a:fld>
            <a:endParaRPr lang="en-GB"/>
          </a:p>
        </p:txBody>
      </p:sp>
      <p:sp>
        <p:nvSpPr>
          <p:cNvPr id="6" name="Footer Placeholder 5"/>
          <p:cNvSpPr>
            <a:spLocks noGrp="1"/>
          </p:cNvSpPr>
          <p:nvPr>
            <p:ph type="ftr" sz="quarter" idx="15"/>
          </p:nvPr>
        </p:nvSpPr>
        <p:spPr>
          <a:xfrm>
            <a:off x="3452400" y="6356350"/>
            <a:ext cx="3402000" cy="365125"/>
          </a:xfrm>
        </p:spPr>
        <p:txBody>
          <a:bodyPr/>
          <a:lstStyle/>
          <a:p>
            <a:endParaRPr lang="en-GB" dirty="0"/>
          </a:p>
        </p:txBody>
      </p:sp>
      <p:sp>
        <p:nvSpPr>
          <p:cNvPr id="8" name="Slide Number Placeholder 7"/>
          <p:cNvSpPr>
            <a:spLocks noGrp="1"/>
          </p:cNvSpPr>
          <p:nvPr>
            <p:ph type="sldNum" sz="quarter" idx="16"/>
          </p:nvPr>
        </p:nvSpPr>
        <p:spPr>
          <a:xfrm>
            <a:off x="7200000" y="6356350"/>
            <a:ext cx="2743200" cy="365125"/>
          </a:xfrm>
        </p:spPr>
        <p:txBody>
          <a:bodyPr/>
          <a:lstStyle/>
          <a:p>
            <a:fld id="{A36681E6-01DF-486B-88D7-1606FF089539}" type="slidenum">
              <a:rPr lang="en-GB" smtClean="0"/>
              <a:t>‹#›</a:t>
            </a:fld>
            <a:endParaRPr lang="en-GB"/>
          </a:p>
        </p:txBody>
      </p:sp>
      <p:pic>
        <p:nvPicPr>
          <p:cNvPr id="15"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4198" y="180897"/>
            <a:ext cx="2165073" cy="640861"/>
          </a:xfrm>
          <a:prstGeom prst="rect">
            <a:avLst/>
          </a:prstGeom>
        </p:spPr>
      </p:pic>
    </p:spTree>
    <p:extLst>
      <p:ext uri="{BB962C8B-B14F-4D97-AF65-F5344CB8AC3E}">
        <p14:creationId xmlns:p14="http://schemas.microsoft.com/office/powerpoint/2010/main" val="1168484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Content and Image 3">
    <p:spTree>
      <p:nvGrpSpPr>
        <p:cNvPr id="1" name=""/>
        <p:cNvGrpSpPr/>
        <p:nvPr/>
      </p:nvGrpSpPr>
      <p:grpSpPr>
        <a:xfrm>
          <a:off x="0" y="0"/>
          <a:ext cx="0" cy="0"/>
          <a:chOff x="0" y="0"/>
          <a:chExt cx="0" cy="0"/>
        </a:xfrm>
      </p:grpSpPr>
      <p:pic>
        <p:nvPicPr>
          <p:cNvPr id="15" name="Bildobjekt 14"/>
          <p:cNvPicPr>
            <a:picLocks/>
          </p:cNvPicPr>
          <p:nvPr userDrawn="1"/>
        </p:nvPicPr>
        <p:blipFill rotWithShape="1">
          <a:blip r:embed="rId2" cstate="screen">
            <a:extLst>
              <a:ext uri="{28A0092B-C50C-407E-A947-70E740481C1C}">
                <a14:useLocalDpi xmlns:a14="http://schemas.microsoft.com/office/drawing/2010/main"/>
              </a:ext>
            </a:extLst>
          </a:blip>
          <a:srcRect/>
          <a:stretch/>
        </p:blipFill>
        <p:spPr>
          <a:xfrm>
            <a:off x="10094598" y="8467"/>
            <a:ext cx="2088000" cy="6840000"/>
          </a:xfrm>
          <a:prstGeom prst="rect">
            <a:avLst/>
          </a:prstGeom>
        </p:spPr>
      </p:pic>
      <p:cxnSp>
        <p:nvCxnSpPr>
          <p:cNvPr id="9" name="Straight Connector 8"/>
          <p:cNvCxnSpPr/>
          <p:nvPr userDrawn="1"/>
        </p:nvCxnSpPr>
        <p:spPr>
          <a:xfrm>
            <a:off x="12188892" y="0"/>
            <a:ext cx="0" cy="6858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0083711" y="0"/>
            <a:ext cx="0" cy="6858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61087" y="5395784"/>
            <a:ext cx="1380814" cy="1204754"/>
          </a:xfrm>
          <a:prstGeom prst="rect">
            <a:avLst/>
          </a:prstGeom>
        </p:spPr>
      </p:pic>
      <p:sp>
        <p:nvSpPr>
          <p:cNvPr id="12" name="Title 11"/>
          <p:cNvSpPr>
            <a:spLocks noGrp="1"/>
          </p:cNvSpPr>
          <p:nvPr>
            <p:ph type="title"/>
          </p:nvPr>
        </p:nvSpPr>
        <p:spPr>
          <a:xfrm>
            <a:off x="497958" y="1556643"/>
            <a:ext cx="9305261" cy="623032"/>
          </a:xfrm>
          <a:prstGeom prst="rect">
            <a:avLst/>
          </a:prstGeom>
        </p:spPr>
        <p:txBody>
          <a:bodyPr/>
          <a:lstStyle>
            <a:lvl1pPr>
              <a:defRPr sz="4000">
                <a:solidFill>
                  <a:schemeClr val="accent1"/>
                </a:solidFill>
                <a:latin typeface="+mn-lt"/>
              </a:defRPr>
            </a:lvl1pPr>
          </a:lstStyle>
          <a:p>
            <a:r>
              <a:rPr lang="en-US"/>
              <a:t>Click to edit Master title style</a:t>
            </a:r>
            <a:endParaRPr lang="en-GB" dirty="0"/>
          </a:p>
        </p:txBody>
      </p:sp>
      <p:sp>
        <p:nvSpPr>
          <p:cNvPr id="14" name="Content Placeholder 13"/>
          <p:cNvSpPr>
            <a:spLocks noGrp="1"/>
          </p:cNvSpPr>
          <p:nvPr>
            <p:ph sz="quarter" idx="13" hasCustomPrompt="1"/>
          </p:nvPr>
        </p:nvSpPr>
        <p:spPr>
          <a:xfrm>
            <a:off x="498475" y="2328863"/>
            <a:ext cx="8732838" cy="3402012"/>
          </a:xfrm>
          <a:prstGeom prst="rect">
            <a:avLst/>
          </a:prstGeom>
        </p:spPr>
        <p:txBody>
          <a:bodyPr/>
          <a:lstStyle>
            <a:lvl1pPr marL="228600" indent="-228600">
              <a:buClr>
                <a:schemeClr val="accent1"/>
              </a:buClr>
              <a:buFont typeface="Wingdings" panose="05000000000000000000" pitchFamily="2" charset="2"/>
              <a:buChar char="ü"/>
              <a:defRPr/>
            </a:lvl1pPr>
          </a:lstStyle>
          <a:p>
            <a:pPr lvl="0"/>
            <a:r>
              <a:rPr lang="en-US" dirty="0"/>
              <a:t> Click to edit Master text styles</a:t>
            </a:r>
          </a:p>
        </p:txBody>
      </p:sp>
      <p:sp>
        <p:nvSpPr>
          <p:cNvPr id="3" name="Date Placeholder 2"/>
          <p:cNvSpPr>
            <a:spLocks noGrp="1"/>
          </p:cNvSpPr>
          <p:nvPr>
            <p:ph type="dt" sz="half" idx="14"/>
          </p:nvPr>
        </p:nvSpPr>
        <p:spPr>
          <a:xfrm>
            <a:off x="446400" y="6356350"/>
            <a:ext cx="2623454" cy="365125"/>
          </a:xfrm>
        </p:spPr>
        <p:txBody>
          <a:bodyPr/>
          <a:lstStyle/>
          <a:p>
            <a:fld id="{8279C77B-1660-4407-9746-491E10D3B5CC}" type="datetimeFigureOut">
              <a:rPr lang="en-GB" smtClean="0"/>
              <a:t>06/07/2021</a:t>
            </a:fld>
            <a:endParaRPr lang="en-GB"/>
          </a:p>
        </p:txBody>
      </p:sp>
      <p:sp>
        <p:nvSpPr>
          <p:cNvPr id="6" name="Footer Placeholder 5"/>
          <p:cNvSpPr>
            <a:spLocks noGrp="1"/>
          </p:cNvSpPr>
          <p:nvPr>
            <p:ph type="ftr" sz="quarter" idx="15"/>
          </p:nvPr>
        </p:nvSpPr>
        <p:spPr>
          <a:xfrm>
            <a:off x="3452400" y="6356350"/>
            <a:ext cx="3402000" cy="365125"/>
          </a:xfrm>
        </p:spPr>
        <p:txBody>
          <a:bodyPr/>
          <a:lstStyle/>
          <a:p>
            <a:endParaRPr lang="en-GB" dirty="0"/>
          </a:p>
        </p:txBody>
      </p:sp>
      <p:sp>
        <p:nvSpPr>
          <p:cNvPr id="8" name="Slide Number Placeholder 7"/>
          <p:cNvSpPr>
            <a:spLocks noGrp="1"/>
          </p:cNvSpPr>
          <p:nvPr>
            <p:ph type="sldNum" sz="quarter" idx="16"/>
          </p:nvPr>
        </p:nvSpPr>
        <p:spPr>
          <a:xfrm>
            <a:off x="7200000" y="6356350"/>
            <a:ext cx="2743200" cy="365125"/>
          </a:xfrm>
        </p:spPr>
        <p:txBody>
          <a:bodyPr/>
          <a:lstStyle/>
          <a:p>
            <a:fld id="{A36681E6-01DF-486B-88D7-1606FF089539}" type="slidenum">
              <a:rPr lang="en-GB" smtClean="0"/>
              <a:t>‹#›</a:t>
            </a:fld>
            <a:endParaRPr lang="en-GB"/>
          </a:p>
        </p:txBody>
      </p:sp>
      <p:pic>
        <p:nvPicPr>
          <p:cNvPr id="13"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4198" y="180897"/>
            <a:ext cx="2165073" cy="640861"/>
          </a:xfrm>
          <a:prstGeom prst="rect">
            <a:avLst/>
          </a:prstGeom>
        </p:spPr>
      </p:pic>
    </p:spTree>
    <p:extLst>
      <p:ext uri="{BB962C8B-B14F-4D97-AF65-F5344CB8AC3E}">
        <p14:creationId xmlns:p14="http://schemas.microsoft.com/office/powerpoint/2010/main" val="1181880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pic>
        <p:nvPicPr>
          <p:cNvPr id="7" name="Bildobjekt 6"/>
          <p:cNvPicPr>
            <a:picLocks noChangeAspect="1"/>
          </p:cNvPicPr>
          <p:nvPr userDrawn="1"/>
        </p:nvPicPr>
        <p:blipFill rotWithShape="1">
          <a:blip r:embed="rId2" cstate="screen">
            <a:extLst>
              <a:ext uri="{28A0092B-C50C-407E-A947-70E740481C1C}">
                <a14:useLocalDpi xmlns:a14="http://schemas.microsoft.com/office/drawing/2010/main"/>
              </a:ext>
            </a:extLst>
          </a:blip>
          <a:srcRect l="-93"/>
          <a:stretch/>
        </p:blipFill>
        <p:spPr>
          <a:xfrm>
            <a:off x="-21772" y="-11796"/>
            <a:ext cx="12204000" cy="6864750"/>
          </a:xfrm>
          <a:prstGeom prst="rect">
            <a:avLst/>
          </a:prstGeom>
        </p:spPr>
      </p:pic>
      <p:sp>
        <p:nvSpPr>
          <p:cNvPr id="9" name="Rectangle 8"/>
          <p:cNvSpPr/>
          <p:nvPr userDrawn="1"/>
        </p:nvSpPr>
        <p:spPr>
          <a:xfrm>
            <a:off x="8348927" y="1557050"/>
            <a:ext cx="3843073" cy="48108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i="1" dirty="0">
              <a:solidFill>
                <a:schemeClr val="accent1"/>
              </a:solidFill>
            </a:endParaRPr>
          </a:p>
        </p:txBody>
      </p:sp>
      <p:sp>
        <p:nvSpPr>
          <p:cNvPr id="10" name="Title 9"/>
          <p:cNvSpPr>
            <a:spLocks noGrp="1"/>
          </p:cNvSpPr>
          <p:nvPr>
            <p:ph type="title"/>
          </p:nvPr>
        </p:nvSpPr>
        <p:spPr>
          <a:xfrm>
            <a:off x="8348927" y="1625909"/>
            <a:ext cx="3791366" cy="343280"/>
          </a:xfrm>
          <a:prstGeom prst="rect">
            <a:avLst/>
          </a:prstGeom>
        </p:spPr>
        <p:txBody>
          <a:bodyPr>
            <a:normAutofit/>
          </a:bodyPr>
          <a:lstStyle>
            <a:lvl1pPr>
              <a:defRPr sz="1400" b="1" i="1">
                <a:solidFill>
                  <a:schemeClr val="bg1"/>
                </a:solidFill>
                <a:latin typeface="+mn-lt"/>
              </a:defRPr>
            </a:lvl1pPr>
          </a:lstStyle>
          <a:p>
            <a:r>
              <a:rPr lang="en-US"/>
              <a:t>Click to edit Master title style</a:t>
            </a:r>
            <a:endParaRPr lang="en-GB" dirty="0"/>
          </a:p>
        </p:txBody>
      </p:sp>
      <p:sp>
        <p:nvSpPr>
          <p:cNvPr id="13" name="Rectangle 10"/>
          <p:cNvSpPr/>
          <p:nvPr userDrawn="1"/>
        </p:nvSpPr>
        <p:spPr>
          <a:xfrm>
            <a:off x="191152" y="141278"/>
            <a:ext cx="4771855" cy="1415772"/>
          </a:xfrm>
          <a:prstGeom prst="rect">
            <a:avLst/>
          </a:prstGeom>
          <a:noFill/>
        </p:spPr>
        <p:txBody>
          <a:bodyPr wrap="square">
            <a:spAutoFit/>
          </a:bodyPr>
          <a:lstStyle/>
          <a:p>
            <a:r>
              <a:rPr lang="en-GB" b="1" i="1" dirty="0">
                <a:solidFill>
                  <a:schemeClr val="tx1"/>
                </a:solidFill>
              </a:rPr>
              <a:t>“Everything is going to be connected to cloud and data... All of this will be mediated by software.”</a:t>
            </a:r>
          </a:p>
          <a:p>
            <a:br>
              <a:rPr lang="en-US" b="1" i="1" dirty="0">
                <a:solidFill>
                  <a:schemeClr val="tx1"/>
                </a:solidFill>
              </a:rPr>
            </a:br>
            <a:r>
              <a:rPr lang="en-GB" sz="1400" b="1" i="1" dirty="0">
                <a:solidFill>
                  <a:schemeClr val="tx1"/>
                </a:solidFill>
              </a:rPr>
              <a:t>Satya Nadella</a:t>
            </a:r>
          </a:p>
        </p:txBody>
      </p:sp>
      <p:pic>
        <p:nvPicPr>
          <p:cNvPr id="11"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26474" y="6356350"/>
            <a:ext cx="3546933" cy="365125"/>
          </a:xfrm>
          <a:prstGeom prst="rect">
            <a:avLst/>
          </a:prstGeom>
        </p:spPr>
      </p:pic>
    </p:spTree>
    <p:extLst>
      <p:ext uri="{BB962C8B-B14F-4D97-AF65-F5344CB8AC3E}">
        <p14:creationId xmlns:p14="http://schemas.microsoft.com/office/powerpoint/2010/main" val="863213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pic>
        <p:nvPicPr>
          <p:cNvPr id="3" name="Bildobjekt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0480"/>
            <a:ext cx="12192000" cy="6873240"/>
          </a:xfrm>
          <a:prstGeom prst="rect">
            <a:avLst/>
          </a:prstGeom>
        </p:spPr>
      </p:pic>
      <p:sp>
        <p:nvSpPr>
          <p:cNvPr id="9" name="Rectangle 8"/>
          <p:cNvSpPr/>
          <p:nvPr userDrawn="1"/>
        </p:nvSpPr>
        <p:spPr>
          <a:xfrm>
            <a:off x="8348927" y="4306594"/>
            <a:ext cx="3843073" cy="48108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400" b="1" i="1" dirty="0">
              <a:solidFill>
                <a:schemeClr val="bg1"/>
              </a:solidFill>
            </a:endParaRPr>
          </a:p>
        </p:txBody>
      </p:sp>
      <p:sp>
        <p:nvSpPr>
          <p:cNvPr id="10" name="Title 9"/>
          <p:cNvSpPr>
            <a:spLocks noGrp="1"/>
          </p:cNvSpPr>
          <p:nvPr>
            <p:ph type="title"/>
          </p:nvPr>
        </p:nvSpPr>
        <p:spPr>
          <a:xfrm>
            <a:off x="8348927" y="4384160"/>
            <a:ext cx="3791366" cy="34328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GB" sz="1400" b="1" i="1" dirty="0">
                <a:solidFill>
                  <a:schemeClr val="bg1"/>
                </a:solidFill>
                <a:latin typeface="+mn-lt"/>
                <a:ea typeface="+mn-ea"/>
                <a:cs typeface="+mn-cs"/>
              </a:defRPr>
            </a:lvl1pPr>
          </a:lstStyle>
          <a:p>
            <a:pPr marL="0" lvl="0"/>
            <a:r>
              <a:rPr lang="en-US"/>
              <a:t>Click to edit Master title style</a:t>
            </a:r>
            <a:endParaRPr lang="en-GB" dirty="0"/>
          </a:p>
        </p:txBody>
      </p:sp>
      <p:sp>
        <p:nvSpPr>
          <p:cNvPr id="7" name="Rectangle 10"/>
          <p:cNvSpPr/>
          <p:nvPr userDrawn="1"/>
        </p:nvSpPr>
        <p:spPr>
          <a:xfrm>
            <a:off x="7903028" y="151469"/>
            <a:ext cx="4170381" cy="1138773"/>
          </a:xfrm>
          <a:prstGeom prst="rect">
            <a:avLst/>
          </a:prstGeom>
          <a:noFill/>
        </p:spPr>
        <p:txBody>
          <a:bodyPr wrap="square">
            <a:spAutoFit/>
          </a:bodyPr>
          <a:lstStyle/>
          <a:p>
            <a:pPr algn="r"/>
            <a:r>
              <a:rPr lang="en-US" b="1" i="1" dirty="0">
                <a:solidFill>
                  <a:schemeClr val="bg1"/>
                </a:solidFill>
              </a:rPr>
              <a:t>If you don't have time to do it right, when will you have time to do it over?</a:t>
            </a:r>
            <a:br>
              <a:rPr lang="en-US" b="1" i="1" dirty="0">
                <a:solidFill>
                  <a:schemeClr val="bg1"/>
                </a:solidFill>
              </a:rPr>
            </a:br>
            <a:br>
              <a:rPr lang="en-US" b="1" i="1" dirty="0">
                <a:solidFill>
                  <a:schemeClr val="bg1"/>
                </a:solidFill>
              </a:rPr>
            </a:br>
            <a:r>
              <a:rPr lang="en-GB" sz="1400" b="1" i="1" dirty="0">
                <a:solidFill>
                  <a:schemeClr val="bg1"/>
                </a:solidFill>
              </a:rPr>
              <a:t>John Wooden</a:t>
            </a:r>
          </a:p>
        </p:txBody>
      </p:sp>
      <p:pic>
        <p:nvPicPr>
          <p:cNvPr id="8"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26473" y="6356350"/>
            <a:ext cx="3546921" cy="365125"/>
          </a:xfrm>
          <a:prstGeom prst="rect">
            <a:avLst/>
          </a:prstGeom>
        </p:spPr>
      </p:pic>
    </p:spTree>
    <p:extLst>
      <p:ext uri="{BB962C8B-B14F-4D97-AF65-F5344CB8AC3E}">
        <p14:creationId xmlns:p14="http://schemas.microsoft.com/office/powerpoint/2010/main" val="262516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pic>
        <p:nvPicPr>
          <p:cNvPr id="3" name="Bildobjekt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575004" y="0"/>
            <a:ext cx="8673693" cy="6858000"/>
          </a:xfrm>
          <a:prstGeom prst="rect">
            <a:avLst/>
          </a:prstGeom>
        </p:spPr>
      </p:pic>
      <p:sp>
        <p:nvSpPr>
          <p:cNvPr id="4" name="Rectangle 3"/>
          <p:cNvSpPr/>
          <p:nvPr userDrawn="1"/>
        </p:nvSpPr>
        <p:spPr>
          <a:xfrm>
            <a:off x="4663" y="0"/>
            <a:ext cx="2421037"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9398001" y="-293"/>
            <a:ext cx="281984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4663" y="1887250"/>
            <a:ext cx="3843073" cy="48108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400" b="1" i="1" dirty="0">
              <a:solidFill>
                <a:schemeClr val="accent1"/>
              </a:solidFill>
            </a:endParaRPr>
          </a:p>
        </p:txBody>
      </p:sp>
      <p:sp>
        <p:nvSpPr>
          <p:cNvPr id="10" name="Title 9"/>
          <p:cNvSpPr>
            <a:spLocks noGrp="1"/>
          </p:cNvSpPr>
          <p:nvPr>
            <p:ph type="title"/>
          </p:nvPr>
        </p:nvSpPr>
        <p:spPr>
          <a:xfrm>
            <a:off x="4663" y="1964089"/>
            <a:ext cx="3791366" cy="34328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GB" sz="1400" b="1" i="1" dirty="0">
                <a:solidFill>
                  <a:schemeClr val="bg1"/>
                </a:solidFill>
                <a:latin typeface="+mn-lt"/>
                <a:ea typeface="+mn-ea"/>
                <a:cs typeface="+mn-cs"/>
              </a:defRPr>
            </a:lvl1pPr>
          </a:lstStyle>
          <a:p>
            <a:pPr marL="0" lvl="0"/>
            <a:r>
              <a:rPr lang="en-US"/>
              <a:t>Click to edit Master title style</a:t>
            </a:r>
            <a:endParaRPr lang="en-GB" dirty="0"/>
          </a:p>
        </p:txBody>
      </p:sp>
      <p:sp>
        <p:nvSpPr>
          <p:cNvPr id="13" name="Rectangle 10"/>
          <p:cNvSpPr/>
          <p:nvPr userDrawn="1"/>
        </p:nvSpPr>
        <p:spPr>
          <a:xfrm>
            <a:off x="5723562" y="243403"/>
            <a:ext cx="6096000" cy="1415772"/>
          </a:xfrm>
          <a:prstGeom prst="rect">
            <a:avLst/>
          </a:prstGeom>
        </p:spPr>
        <p:txBody>
          <a:bodyPr>
            <a:spAutoFit/>
          </a:bodyPr>
          <a:lstStyle/>
          <a:p>
            <a:pPr algn="r"/>
            <a:r>
              <a:rPr lang="en-US" b="1" i="1" dirty="0">
                <a:solidFill>
                  <a:schemeClr val="bg1"/>
                </a:solidFill>
              </a:rPr>
              <a:t>“The biggest myth is that the discovery and scanning tools that you have in place already are providing you with a complete and accurate picture of your software assets.”</a:t>
            </a:r>
          </a:p>
          <a:p>
            <a:pPr algn="r"/>
            <a:endParaRPr lang="en-US" b="1" i="1" dirty="0">
              <a:solidFill>
                <a:schemeClr val="bg1"/>
              </a:solidFill>
            </a:endParaRPr>
          </a:p>
          <a:p>
            <a:pPr algn="r"/>
            <a:r>
              <a:rPr lang="en-US" sz="1400" b="1" i="1" dirty="0" err="1">
                <a:solidFill>
                  <a:schemeClr val="bg1"/>
                </a:solidFill>
              </a:rPr>
              <a:t>Christof</a:t>
            </a:r>
            <a:r>
              <a:rPr lang="en-US" sz="1400" b="1" i="1" dirty="0">
                <a:solidFill>
                  <a:schemeClr val="bg1"/>
                </a:solidFill>
              </a:rPr>
              <a:t> </a:t>
            </a:r>
            <a:r>
              <a:rPr lang="en-US" sz="1400" b="1" i="1" dirty="0" err="1">
                <a:solidFill>
                  <a:schemeClr val="bg1"/>
                </a:solidFill>
              </a:rPr>
              <a:t>Beaupoil</a:t>
            </a:r>
            <a:endParaRPr lang="en-US" sz="1400" b="1" i="1" dirty="0">
              <a:solidFill>
                <a:schemeClr val="bg1"/>
              </a:solidFill>
            </a:endParaRPr>
          </a:p>
        </p:txBody>
      </p:sp>
      <p:pic>
        <p:nvPicPr>
          <p:cNvPr id="11"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26474" y="6356350"/>
            <a:ext cx="3546933" cy="365125"/>
          </a:xfrm>
          <a:prstGeom prst="rect">
            <a:avLst/>
          </a:prstGeom>
        </p:spPr>
      </p:pic>
    </p:spTree>
    <p:extLst>
      <p:ext uri="{BB962C8B-B14F-4D97-AF65-F5344CB8AC3E}">
        <p14:creationId xmlns:p14="http://schemas.microsoft.com/office/powerpoint/2010/main" val="26629496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pic>
        <p:nvPicPr>
          <p:cNvPr id="2" name="Bildobjekt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618" y="0"/>
            <a:ext cx="12156764" cy="6858000"/>
          </a:xfrm>
          <a:prstGeom prst="rect">
            <a:avLst/>
          </a:prstGeom>
        </p:spPr>
      </p:pic>
      <p:sp>
        <p:nvSpPr>
          <p:cNvPr id="9" name="Rectangle 8"/>
          <p:cNvSpPr/>
          <p:nvPr userDrawn="1"/>
        </p:nvSpPr>
        <p:spPr>
          <a:xfrm>
            <a:off x="8358258" y="907536"/>
            <a:ext cx="3843073" cy="48108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400" b="1" i="1" dirty="0">
              <a:solidFill>
                <a:schemeClr val="accent1"/>
              </a:solidFill>
            </a:endParaRPr>
          </a:p>
        </p:txBody>
      </p:sp>
      <p:sp>
        <p:nvSpPr>
          <p:cNvPr id="10" name="Title 9"/>
          <p:cNvSpPr>
            <a:spLocks noGrp="1"/>
          </p:cNvSpPr>
          <p:nvPr>
            <p:ph type="title"/>
          </p:nvPr>
        </p:nvSpPr>
        <p:spPr>
          <a:xfrm>
            <a:off x="8384111" y="969594"/>
            <a:ext cx="3791366" cy="34328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GB" sz="1400" b="1" i="1" dirty="0">
                <a:solidFill>
                  <a:schemeClr val="bg1"/>
                </a:solidFill>
                <a:latin typeface="+mn-lt"/>
                <a:ea typeface="+mn-ea"/>
                <a:cs typeface="+mn-cs"/>
              </a:defRPr>
            </a:lvl1pPr>
          </a:lstStyle>
          <a:p>
            <a:pPr marL="0" lvl="0"/>
            <a:r>
              <a:rPr lang="en-US"/>
              <a:t>Click to edit Master title style</a:t>
            </a:r>
            <a:endParaRPr lang="en-GB" dirty="0"/>
          </a:p>
        </p:txBody>
      </p:sp>
      <p:sp>
        <p:nvSpPr>
          <p:cNvPr id="12" name="Rectangle 11"/>
          <p:cNvSpPr/>
          <p:nvPr userDrawn="1"/>
        </p:nvSpPr>
        <p:spPr>
          <a:xfrm>
            <a:off x="148995" y="226477"/>
            <a:ext cx="6219147" cy="1138773"/>
          </a:xfrm>
          <a:prstGeom prst="rect">
            <a:avLst/>
          </a:prstGeom>
          <a:noFill/>
        </p:spPr>
        <p:txBody>
          <a:bodyPr wrap="square">
            <a:spAutoFit/>
          </a:bodyPr>
          <a:lstStyle/>
          <a:p>
            <a:r>
              <a:rPr lang="en-US" b="1" i="1" dirty="0">
                <a:solidFill>
                  <a:schemeClr val="tx1"/>
                </a:solidFill>
              </a:rPr>
              <a:t>“Developing a strategic</a:t>
            </a:r>
            <a:r>
              <a:rPr lang="en-US" b="1" i="1" baseline="0" dirty="0">
                <a:solidFill>
                  <a:schemeClr val="tx1"/>
                </a:solidFill>
              </a:rPr>
              <a:t> ITAM process puts the buying power and asset control back into the hands of the consumer.</a:t>
            </a:r>
            <a:r>
              <a:rPr lang="en-US" b="1" i="1" dirty="0">
                <a:solidFill>
                  <a:schemeClr val="tx1"/>
                </a:solidFill>
              </a:rPr>
              <a:t>”</a:t>
            </a:r>
            <a:br>
              <a:rPr lang="en-US" b="1" i="1" dirty="0">
                <a:solidFill>
                  <a:schemeClr val="tx1"/>
                </a:solidFill>
              </a:rPr>
            </a:br>
            <a:endParaRPr lang="en-US" b="1" i="1" dirty="0">
              <a:solidFill>
                <a:schemeClr val="tx1"/>
              </a:solidFill>
            </a:endParaRPr>
          </a:p>
          <a:p>
            <a:r>
              <a:rPr lang="en-US" sz="1400" b="1" i="1" dirty="0">
                <a:solidFill>
                  <a:schemeClr val="tx1"/>
                </a:solidFill>
              </a:rPr>
              <a:t>Barbara </a:t>
            </a:r>
            <a:r>
              <a:rPr lang="en-US" sz="1400" b="1" i="1" dirty="0" err="1">
                <a:solidFill>
                  <a:schemeClr val="tx1"/>
                </a:solidFill>
              </a:rPr>
              <a:t>Rembiesa</a:t>
            </a:r>
            <a:endParaRPr lang="en-US" sz="1400" b="1" i="1" dirty="0">
              <a:solidFill>
                <a:schemeClr val="tx1"/>
              </a:solidFill>
            </a:endParaRPr>
          </a:p>
        </p:txBody>
      </p:sp>
      <p:pic>
        <p:nvPicPr>
          <p:cNvPr id="7"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26473" y="6356350"/>
            <a:ext cx="3546921" cy="365125"/>
          </a:xfrm>
          <a:prstGeom prst="rect">
            <a:avLst/>
          </a:prstGeom>
        </p:spPr>
      </p:pic>
    </p:spTree>
    <p:extLst>
      <p:ext uri="{BB962C8B-B14F-4D97-AF65-F5344CB8AC3E}">
        <p14:creationId xmlns:p14="http://schemas.microsoft.com/office/powerpoint/2010/main" val="3032308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ubrik 1"/>
          <p:cNvSpPr>
            <a:spLocks noGrp="1"/>
          </p:cNvSpPr>
          <p:nvPr>
            <p:ph type="title"/>
          </p:nvPr>
        </p:nvSpPr>
        <p:spPr>
          <a:xfrm>
            <a:off x="86400" y="109423"/>
            <a:ext cx="9954000" cy="655200"/>
          </a:xfrm>
        </p:spPr>
        <p:txBody>
          <a:bodyPr/>
          <a:lstStyle/>
          <a:p>
            <a:r>
              <a:rPr lang="en-US"/>
              <a:t>Click to edit Master title style</a:t>
            </a:r>
            <a:endParaRPr lang="en-GB" dirty="0"/>
          </a:p>
        </p:txBody>
      </p:sp>
      <p:sp>
        <p:nvSpPr>
          <p:cNvPr id="3" name="Platshållare för innehåll 2"/>
          <p:cNvSpPr>
            <a:spLocks noGrp="1"/>
          </p:cNvSpPr>
          <p:nvPr>
            <p:ph idx="1"/>
          </p:nvPr>
        </p:nvSpPr>
        <p:spPr>
          <a:xfrm>
            <a:off x="961200" y="1256399"/>
            <a:ext cx="9806400" cy="4334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Platshållare för datum 3"/>
          <p:cNvSpPr>
            <a:spLocks noGrp="1"/>
          </p:cNvSpPr>
          <p:nvPr>
            <p:ph type="dt" sz="half" idx="10"/>
          </p:nvPr>
        </p:nvSpPr>
        <p:spPr/>
        <p:txBody>
          <a:bodyPr/>
          <a:lstStyle/>
          <a:p>
            <a:fld id="{8279C77B-1660-4407-9746-491E10D3B5CC}" type="datetimeFigureOut">
              <a:rPr lang="en-GB" smtClean="0"/>
              <a:t>06/07/2021</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36681E6-01DF-486B-88D7-1606FF089539}" type="slidenum">
              <a:rPr lang="en-GB" smtClean="0"/>
              <a:t>‹#›</a:t>
            </a:fld>
            <a:endParaRPr lang="en-GB"/>
          </a:p>
        </p:txBody>
      </p:sp>
    </p:spTree>
    <p:extLst>
      <p:ext uri="{BB962C8B-B14F-4D97-AF65-F5344CB8AC3E}">
        <p14:creationId xmlns:p14="http://schemas.microsoft.com/office/powerpoint/2010/main" val="8412680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97"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pic>
        <p:nvPicPr>
          <p:cNvPr id="7" name="Bildobjekt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7084"/>
            <a:ext cx="12222370" cy="6875083"/>
          </a:xfrm>
          <a:prstGeom prst="rect">
            <a:avLst/>
          </a:prstGeom>
          <a:noFill/>
          <a:ln>
            <a:noFill/>
          </a:ln>
        </p:spPr>
      </p:pic>
      <p:sp>
        <p:nvSpPr>
          <p:cNvPr id="9" name="Rectangle 8"/>
          <p:cNvSpPr/>
          <p:nvPr userDrawn="1"/>
        </p:nvSpPr>
        <p:spPr>
          <a:xfrm>
            <a:off x="0" y="4028626"/>
            <a:ext cx="3843073" cy="48108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400" b="1" i="1" dirty="0">
              <a:solidFill>
                <a:schemeClr val="accent1"/>
              </a:solidFill>
            </a:endParaRPr>
          </a:p>
        </p:txBody>
      </p:sp>
      <p:sp>
        <p:nvSpPr>
          <p:cNvPr id="10" name="Title 9"/>
          <p:cNvSpPr>
            <a:spLocks noGrp="1"/>
          </p:cNvSpPr>
          <p:nvPr>
            <p:ph type="title"/>
          </p:nvPr>
        </p:nvSpPr>
        <p:spPr>
          <a:xfrm>
            <a:off x="25853" y="4097527"/>
            <a:ext cx="3791366" cy="34328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GB" sz="1400" b="1" i="1" dirty="0">
                <a:solidFill>
                  <a:schemeClr val="bg1"/>
                </a:solidFill>
                <a:latin typeface="+mn-lt"/>
                <a:ea typeface="+mn-ea"/>
                <a:cs typeface="+mn-cs"/>
              </a:defRPr>
            </a:lvl1pPr>
          </a:lstStyle>
          <a:p>
            <a:pPr marL="0" lvl="0"/>
            <a:r>
              <a:rPr lang="en-US"/>
              <a:t>Click to edit Master title style</a:t>
            </a:r>
            <a:endParaRPr lang="en-GB" dirty="0"/>
          </a:p>
        </p:txBody>
      </p:sp>
      <p:sp>
        <p:nvSpPr>
          <p:cNvPr id="12" name="Rectangle 10"/>
          <p:cNvSpPr/>
          <p:nvPr userDrawn="1"/>
        </p:nvSpPr>
        <p:spPr>
          <a:xfrm>
            <a:off x="8686799" y="247545"/>
            <a:ext cx="3286607" cy="1169551"/>
          </a:xfrm>
          <a:prstGeom prst="rect">
            <a:avLst/>
          </a:prstGeom>
          <a:noFill/>
        </p:spPr>
        <p:txBody>
          <a:bodyPr wrap="square">
            <a:spAutoFit/>
          </a:bodyPr>
          <a:lstStyle/>
          <a:p>
            <a:pPr algn="r"/>
            <a:r>
              <a:rPr lang="en-GB" b="1" i="1" dirty="0">
                <a:solidFill>
                  <a:schemeClr val="bg1"/>
                </a:solidFill>
              </a:rPr>
              <a:t>"Ideas are a commodity, execution of them is not.”</a:t>
            </a:r>
          </a:p>
          <a:p>
            <a:pPr algn="r"/>
            <a:br>
              <a:rPr lang="en-US" b="1" i="1" dirty="0">
                <a:solidFill>
                  <a:schemeClr val="bg1"/>
                </a:solidFill>
              </a:rPr>
            </a:br>
            <a:r>
              <a:rPr lang="en-US" sz="1400" b="1" i="1" dirty="0">
                <a:solidFill>
                  <a:schemeClr val="bg1"/>
                </a:solidFill>
              </a:rPr>
              <a:t>Michael Dell</a:t>
            </a:r>
            <a:endParaRPr lang="en-GB" sz="1400" b="1" i="1" dirty="0">
              <a:solidFill>
                <a:schemeClr val="bg1"/>
              </a:solidFill>
            </a:endParaRPr>
          </a:p>
        </p:txBody>
      </p:sp>
      <p:pic>
        <p:nvPicPr>
          <p:cNvPr id="11"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26474" y="6356350"/>
            <a:ext cx="3546933" cy="365125"/>
          </a:xfrm>
          <a:prstGeom prst="rect">
            <a:avLst/>
          </a:prstGeom>
        </p:spPr>
      </p:pic>
    </p:spTree>
    <p:extLst>
      <p:ext uri="{BB962C8B-B14F-4D97-AF65-F5344CB8AC3E}">
        <p14:creationId xmlns:p14="http://schemas.microsoft.com/office/powerpoint/2010/main" val="2316346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a:t>Click to edit Master title style</a:t>
            </a:r>
            <a:endParaRPr lang="en-GB" dirty="0"/>
          </a:p>
        </p:txBody>
      </p:sp>
      <p:sp>
        <p:nvSpPr>
          <p:cNvPr id="3" name="Platshållare för innehåll 2"/>
          <p:cNvSpPr>
            <a:spLocks noGrp="1"/>
          </p:cNvSpPr>
          <p:nvPr>
            <p:ph sz="half" idx="1"/>
          </p:nvPr>
        </p:nvSpPr>
        <p:spPr>
          <a:xfrm>
            <a:off x="982662" y="1256400"/>
            <a:ext cx="4788000" cy="4334596"/>
          </a:xfrm>
        </p:spPr>
        <p:txBody>
          <a:bodyPr vert="horz" lIns="91440" tIns="45720" rIns="91440" bIns="45720" rtlCol="0">
            <a:normAutofit/>
          </a:bodyPr>
          <a:lstStyle>
            <a:lvl1pPr>
              <a:defRPr lang="sv-SE" dirty="0" smtClean="0"/>
            </a:lvl1pPr>
            <a:lvl2pPr>
              <a:defRPr lang="sv-SE" dirty="0" smtClean="0"/>
            </a:lvl2pPr>
            <a:lvl3pPr>
              <a:defRPr lang="sv-SE" dirty="0" smtClean="0"/>
            </a:lvl3pPr>
            <a:lvl4pPr>
              <a:defRPr lang="sv-SE" dirty="0" smtClean="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Platshållare för innehåll 3"/>
          <p:cNvSpPr>
            <a:spLocks noGrp="1"/>
          </p:cNvSpPr>
          <p:nvPr>
            <p:ph sz="half" idx="2"/>
          </p:nvPr>
        </p:nvSpPr>
        <p:spPr>
          <a:xfrm>
            <a:off x="5987950" y="1253319"/>
            <a:ext cx="4788000" cy="43376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Platshållare för datum 4"/>
          <p:cNvSpPr>
            <a:spLocks noGrp="1"/>
          </p:cNvSpPr>
          <p:nvPr>
            <p:ph type="dt" sz="half" idx="10"/>
          </p:nvPr>
        </p:nvSpPr>
        <p:spPr/>
        <p:txBody>
          <a:bodyPr/>
          <a:lstStyle/>
          <a:p>
            <a:fld id="{8279C77B-1660-4407-9746-491E10D3B5CC}" type="datetimeFigureOut">
              <a:rPr lang="en-GB" smtClean="0"/>
              <a:t>06/07/2021</a:t>
            </a:fld>
            <a:endParaRPr lang="en-GB"/>
          </a:p>
        </p:txBody>
      </p:sp>
      <p:sp>
        <p:nvSpPr>
          <p:cNvPr id="6" name="Platshållare för sidfot 5"/>
          <p:cNvSpPr>
            <a:spLocks noGrp="1"/>
          </p:cNvSpPr>
          <p:nvPr>
            <p:ph type="ftr" sz="quarter" idx="11"/>
          </p:nvPr>
        </p:nvSpPr>
        <p:spPr/>
        <p:txBody>
          <a:bodyPr/>
          <a:lstStyle/>
          <a:p>
            <a:endParaRPr lang="en-GB"/>
          </a:p>
        </p:txBody>
      </p:sp>
      <p:sp>
        <p:nvSpPr>
          <p:cNvPr id="7" name="Platshållare för bildnummer 6"/>
          <p:cNvSpPr>
            <a:spLocks noGrp="1"/>
          </p:cNvSpPr>
          <p:nvPr>
            <p:ph type="sldNum" sz="quarter" idx="12"/>
          </p:nvPr>
        </p:nvSpPr>
        <p:spPr/>
        <p:txBody>
          <a:bodyPr/>
          <a:lstStyle/>
          <a:p>
            <a:fld id="{A36681E6-01DF-486B-88D7-1606FF089539}" type="slidenum">
              <a:rPr lang="en-GB" smtClean="0"/>
              <a:t>‹#›</a:t>
            </a:fld>
            <a:endParaRPr lang="en-GB"/>
          </a:p>
        </p:txBody>
      </p:sp>
    </p:spTree>
    <p:extLst>
      <p:ext uri="{BB962C8B-B14F-4D97-AF65-F5344CB8AC3E}">
        <p14:creationId xmlns:p14="http://schemas.microsoft.com/office/powerpoint/2010/main" val="173981815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619" userDrawn="1">
          <p15:clr>
            <a:srgbClr val="FBAE40"/>
          </p15:clr>
        </p15:guide>
        <p15:guide id="3" pos="678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ubrik 1"/>
          <p:cNvSpPr>
            <a:spLocks noGrp="1"/>
          </p:cNvSpPr>
          <p:nvPr>
            <p:ph type="title"/>
          </p:nvPr>
        </p:nvSpPr>
        <p:spPr>
          <a:xfrm>
            <a:off x="86400" y="111600"/>
            <a:ext cx="9954000" cy="655200"/>
          </a:xfrm>
        </p:spPr>
        <p:txBody>
          <a:bodyPr vert="horz" lIns="91440" tIns="45720" rIns="91440" bIns="45720" rtlCol="0" anchor="ctr">
            <a:normAutofit/>
          </a:bodyPr>
          <a:lstStyle>
            <a:lvl1pPr>
              <a:defRPr lang="en-GB"/>
            </a:lvl1pPr>
          </a:lstStyle>
          <a:p>
            <a:pPr lvl="0"/>
            <a:r>
              <a:rPr lang="en-US"/>
              <a:t>Click to edit Master title style</a:t>
            </a:r>
            <a:endParaRPr lang="en-GB" dirty="0"/>
          </a:p>
        </p:txBody>
      </p:sp>
      <p:sp>
        <p:nvSpPr>
          <p:cNvPr id="3" name="Platshållare för text 2"/>
          <p:cNvSpPr>
            <a:spLocks noGrp="1"/>
          </p:cNvSpPr>
          <p:nvPr>
            <p:ph type="body" idx="1"/>
          </p:nvPr>
        </p:nvSpPr>
        <p:spPr>
          <a:xfrm>
            <a:off x="947738" y="1067210"/>
            <a:ext cx="4788000" cy="823912"/>
          </a:xfrm>
        </p:spPr>
        <p:txBody>
          <a:bodyPr anchor="b">
            <a:noAutofit/>
          </a:bodyPr>
          <a:lstStyle>
            <a:lvl1pPr marL="0" indent="0">
              <a:buNone/>
              <a:defRPr sz="2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Platshållare för innehåll 3"/>
          <p:cNvSpPr>
            <a:spLocks noGrp="1"/>
          </p:cNvSpPr>
          <p:nvPr>
            <p:ph sz="half" idx="2"/>
          </p:nvPr>
        </p:nvSpPr>
        <p:spPr>
          <a:xfrm>
            <a:off x="947738" y="1891122"/>
            <a:ext cx="4788000" cy="3684588"/>
          </a:xfrm>
        </p:spPr>
        <p:txBody>
          <a:bodyPr vert="horz" lIns="91440" tIns="45720" rIns="91440" bIns="45720" rtlCol="0">
            <a:normAutofit/>
          </a:bodyPr>
          <a:lstStyle>
            <a:lvl1pPr>
              <a:defRPr lang="sv-SE" sz="2400" smtClean="0"/>
            </a:lvl1pPr>
            <a:lvl2pPr>
              <a:defRPr lang="sv-SE" sz="2000" smtClean="0"/>
            </a:lvl2pPr>
            <a:lvl3pPr>
              <a:defRPr lang="sv-SE" sz="1800" smtClean="0"/>
            </a:lvl3pPr>
            <a:lvl4pPr>
              <a:defRPr lang="sv-SE" sz="1600" smtClean="0"/>
            </a:lvl4pPr>
            <a:lvl5pPr>
              <a:defRPr lang="en-GB"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Platshållare för text 4"/>
          <p:cNvSpPr>
            <a:spLocks noGrp="1"/>
          </p:cNvSpPr>
          <p:nvPr>
            <p:ph type="body" sz="quarter" idx="3"/>
          </p:nvPr>
        </p:nvSpPr>
        <p:spPr>
          <a:xfrm>
            <a:off x="5987950" y="1067210"/>
            <a:ext cx="4788000" cy="823912"/>
          </a:xfrm>
        </p:spPr>
        <p:txBody>
          <a:bodyPr anchor="b">
            <a:noAutofit/>
          </a:bodyPr>
          <a:lstStyle>
            <a:lvl1pPr marL="0" indent="0">
              <a:buNone/>
              <a:defRPr sz="2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Platshållare för innehåll 5"/>
          <p:cNvSpPr>
            <a:spLocks noGrp="1"/>
          </p:cNvSpPr>
          <p:nvPr>
            <p:ph sz="quarter" idx="4"/>
          </p:nvPr>
        </p:nvSpPr>
        <p:spPr>
          <a:xfrm>
            <a:off x="5987950" y="1891122"/>
            <a:ext cx="4788000"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Platshållare för datum 6"/>
          <p:cNvSpPr>
            <a:spLocks noGrp="1"/>
          </p:cNvSpPr>
          <p:nvPr>
            <p:ph type="dt" sz="half" idx="10"/>
          </p:nvPr>
        </p:nvSpPr>
        <p:spPr/>
        <p:txBody>
          <a:bodyPr/>
          <a:lstStyle/>
          <a:p>
            <a:fld id="{8279C77B-1660-4407-9746-491E10D3B5CC}" type="datetimeFigureOut">
              <a:rPr lang="en-GB" smtClean="0"/>
              <a:t>06/07/2021</a:t>
            </a:fld>
            <a:endParaRPr lang="en-GB"/>
          </a:p>
        </p:txBody>
      </p:sp>
      <p:sp>
        <p:nvSpPr>
          <p:cNvPr id="8" name="Platshållare för sidfot 7"/>
          <p:cNvSpPr>
            <a:spLocks noGrp="1"/>
          </p:cNvSpPr>
          <p:nvPr>
            <p:ph type="ftr" sz="quarter" idx="11"/>
          </p:nvPr>
        </p:nvSpPr>
        <p:spPr/>
        <p:txBody>
          <a:bodyPr/>
          <a:lstStyle/>
          <a:p>
            <a:endParaRPr lang="en-GB"/>
          </a:p>
        </p:txBody>
      </p:sp>
      <p:sp>
        <p:nvSpPr>
          <p:cNvPr id="9" name="Platshållare för bildnummer 8"/>
          <p:cNvSpPr>
            <a:spLocks noGrp="1"/>
          </p:cNvSpPr>
          <p:nvPr>
            <p:ph type="sldNum" sz="quarter" idx="12"/>
          </p:nvPr>
        </p:nvSpPr>
        <p:spPr/>
        <p:txBody>
          <a:bodyPr/>
          <a:lstStyle/>
          <a:p>
            <a:fld id="{A36681E6-01DF-486B-88D7-1606FF089539}" type="slidenum">
              <a:rPr lang="en-GB" smtClean="0"/>
              <a:t>‹#›</a:t>
            </a:fld>
            <a:endParaRPr lang="en-GB"/>
          </a:p>
        </p:txBody>
      </p:sp>
    </p:spTree>
    <p:extLst>
      <p:ext uri="{BB962C8B-B14F-4D97-AF65-F5344CB8AC3E}">
        <p14:creationId xmlns:p14="http://schemas.microsoft.com/office/powerpoint/2010/main" val="8731011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97" userDrawn="1">
          <p15:clr>
            <a:srgbClr val="FBAE40"/>
          </p15:clr>
        </p15:guide>
        <p15:guide id="3" pos="678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Click to edit Master title style</a:t>
            </a:r>
            <a:endParaRPr lang="en-GB" dirty="0"/>
          </a:p>
        </p:txBody>
      </p:sp>
      <p:sp>
        <p:nvSpPr>
          <p:cNvPr id="3" name="Platshållare för datum 2"/>
          <p:cNvSpPr>
            <a:spLocks noGrp="1"/>
          </p:cNvSpPr>
          <p:nvPr>
            <p:ph type="dt" sz="half" idx="10"/>
          </p:nvPr>
        </p:nvSpPr>
        <p:spPr/>
        <p:txBody>
          <a:bodyPr/>
          <a:lstStyle/>
          <a:p>
            <a:fld id="{8279C77B-1660-4407-9746-491E10D3B5CC}" type="datetimeFigureOut">
              <a:rPr lang="en-GB" smtClean="0"/>
              <a:t>06/07/2021</a:t>
            </a:fld>
            <a:endParaRPr lang="en-GB"/>
          </a:p>
        </p:txBody>
      </p:sp>
      <p:sp>
        <p:nvSpPr>
          <p:cNvPr id="4" name="Platshållare för sidfot 3"/>
          <p:cNvSpPr>
            <a:spLocks noGrp="1"/>
          </p:cNvSpPr>
          <p:nvPr>
            <p:ph type="ftr" sz="quarter" idx="11"/>
          </p:nvPr>
        </p:nvSpPr>
        <p:spPr/>
        <p:txBody>
          <a:bodyPr/>
          <a:lstStyle/>
          <a:p>
            <a:endParaRPr lang="en-GB"/>
          </a:p>
        </p:txBody>
      </p:sp>
      <p:sp>
        <p:nvSpPr>
          <p:cNvPr id="5" name="Platshållare för bildnummer 4"/>
          <p:cNvSpPr>
            <a:spLocks noGrp="1"/>
          </p:cNvSpPr>
          <p:nvPr>
            <p:ph type="sldNum" sz="quarter" idx="12"/>
          </p:nvPr>
        </p:nvSpPr>
        <p:spPr/>
        <p:txBody>
          <a:bodyPr/>
          <a:lstStyle/>
          <a:p>
            <a:fld id="{A36681E6-01DF-486B-88D7-1606FF089539}" type="slidenum">
              <a:rPr lang="en-GB" smtClean="0"/>
              <a:t>‹#›</a:t>
            </a:fld>
            <a:endParaRPr lang="en-GB"/>
          </a:p>
        </p:txBody>
      </p:sp>
    </p:spTree>
    <p:extLst>
      <p:ext uri="{BB962C8B-B14F-4D97-AF65-F5344CB8AC3E}">
        <p14:creationId xmlns:p14="http://schemas.microsoft.com/office/powerpoint/2010/main" val="3106602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8279C77B-1660-4407-9746-491E10D3B5CC}" type="datetimeFigureOut">
              <a:rPr lang="en-GB" smtClean="0"/>
              <a:t>06/07/2021</a:t>
            </a:fld>
            <a:endParaRPr lang="en-GB"/>
          </a:p>
        </p:txBody>
      </p:sp>
      <p:sp>
        <p:nvSpPr>
          <p:cNvPr id="3" name="Platshållare för sidfot 2"/>
          <p:cNvSpPr>
            <a:spLocks noGrp="1"/>
          </p:cNvSpPr>
          <p:nvPr>
            <p:ph type="ftr" sz="quarter" idx="11"/>
          </p:nvPr>
        </p:nvSpPr>
        <p:spPr/>
        <p:txBody>
          <a:bodyPr/>
          <a:lstStyle/>
          <a:p>
            <a:endParaRPr lang="en-GB"/>
          </a:p>
        </p:txBody>
      </p:sp>
      <p:sp>
        <p:nvSpPr>
          <p:cNvPr id="4" name="Platshållare för bildnummer 3"/>
          <p:cNvSpPr>
            <a:spLocks noGrp="1"/>
          </p:cNvSpPr>
          <p:nvPr>
            <p:ph type="sldNum" sz="quarter" idx="12"/>
          </p:nvPr>
        </p:nvSpPr>
        <p:spPr/>
        <p:txBody>
          <a:bodyPr/>
          <a:lstStyle/>
          <a:p>
            <a:fld id="{A36681E6-01DF-486B-88D7-1606FF089539}" type="slidenum">
              <a:rPr lang="en-GB" smtClean="0"/>
              <a:t>‹#›</a:t>
            </a:fld>
            <a:endParaRPr lang="en-GB"/>
          </a:p>
        </p:txBody>
      </p:sp>
    </p:spTree>
    <p:extLst>
      <p:ext uri="{BB962C8B-B14F-4D97-AF65-F5344CB8AC3E}">
        <p14:creationId xmlns:p14="http://schemas.microsoft.com/office/powerpoint/2010/main" val="243161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29" name="Picture 13"/>
          <p:cNvPicPr>
            <a:picLocks/>
          </p:cNvPicPr>
          <p:nvPr userDrawn="1"/>
        </p:nvPicPr>
        <p:blipFill rotWithShape="1">
          <a:blip r:embed="rId2" cstate="email">
            <a:extLst>
              <a:ext uri="{28A0092B-C50C-407E-A947-70E740481C1C}">
                <a14:useLocalDpi xmlns:a14="http://schemas.microsoft.com/office/drawing/2010/main"/>
              </a:ext>
            </a:extLst>
          </a:blip>
          <a:srcRect/>
          <a:stretch/>
        </p:blipFill>
        <p:spPr>
          <a:xfrm>
            <a:off x="0" y="4060799"/>
            <a:ext cx="12204000" cy="2196000"/>
          </a:xfrm>
          <a:prstGeom prst="rect">
            <a:avLst/>
          </a:prstGeom>
          <a:ln>
            <a:noFill/>
          </a:ln>
        </p:spPr>
      </p:pic>
      <p:sp>
        <p:nvSpPr>
          <p:cNvPr id="2" name="Rubrik 1"/>
          <p:cNvSpPr>
            <a:spLocks noGrp="1"/>
          </p:cNvSpPr>
          <p:nvPr>
            <p:ph type="ctrTitle"/>
          </p:nvPr>
        </p:nvSpPr>
        <p:spPr>
          <a:xfrm>
            <a:off x="707572" y="1764079"/>
            <a:ext cx="10419582" cy="624631"/>
          </a:xfrm>
        </p:spPr>
        <p:txBody>
          <a:bodyPr/>
          <a:lstStyle>
            <a:lvl1pPr>
              <a:defRPr lang="en-GB" b="1" dirty="0">
                <a:solidFill>
                  <a:schemeClr val="accent1"/>
                </a:solidFill>
                <a:latin typeface="+mj-lt"/>
              </a:defRPr>
            </a:lvl1pPr>
          </a:lstStyle>
          <a:p>
            <a:pPr lvl="0"/>
            <a:r>
              <a:rPr lang="en-US"/>
              <a:t>Click to edit Master title style</a:t>
            </a:r>
            <a:endParaRPr lang="en-GB" dirty="0"/>
          </a:p>
        </p:txBody>
      </p:sp>
      <p:sp>
        <p:nvSpPr>
          <p:cNvPr id="3" name="Underrubrik 2"/>
          <p:cNvSpPr>
            <a:spLocks noGrp="1"/>
          </p:cNvSpPr>
          <p:nvPr>
            <p:ph type="subTitle" idx="1"/>
          </p:nvPr>
        </p:nvSpPr>
        <p:spPr>
          <a:xfrm>
            <a:off x="707572" y="2514331"/>
            <a:ext cx="10419582" cy="538408"/>
          </a:xfrm>
        </p:spPr>
        <p:txBody>
          <a:bodyPr/>
          <a:lstStyle>
            <a:lvl1pPr marL="228600" indent="-228600">
              <a:buNone/>
              <a:defRPr lang="en-GB" sz="3500" b="0" dirty="0"/>
            </a:lvl1pPr>
          </a:lstStyle>
          <a:p>
            <a:pPr marL="0" lvl="0" indent="0"/>
            <a:r>
              <a:rPr lang="en-US"/>
              <a:t>Click to edit Master subtitle style</a:t>
            </a:r>
            <a:endParaRPr lang="en-GB" dirty="0"/>
          </a:p>
        </p:txBody>
      </p:sp>
      <p:sp>
        <p:nvSpPr>
          <p:cNvPr id="4" name="Platshållare för datum 3"/>
          <p:cNvSpPr>
            <a:spLocks noGrp="1"/>
          </p:cNvSpPr>
          <p:nvPr>
            <p:ph type="dt" sz="half" idx="10"/>
          </p:nvPr>
        </p:nvSpPr>
        <p:spPr>
          <a:xfrm>
            <a:off x="729340" y="6356350"/>
            <a:ext cx="2743200" cy="365125"/>
          </a:xfrm>
        </p:spPr>
        <p:txBody>
          <a:bodyPr/>
          <a:lstStyle/>
          <a:p>
            <a:fld id="{8279C77B-1660-4407-9746-491E10D3B5CC}" type="datetimeFigureOut">
              <a:rPr lang="en-GB" smtClean="0"/>
              <a:t>06/07/2021</a:t>
            </a:fld>
            <a:endParaRPr lang="en-GB"/>
          </a:p>
        </p:txBody>
      </p:sp>
      <p:sp>
        <p:nvSpPr>
          <p:cNvPr id="5" name="Platshållare för sidfot 4"/>
          <p:cNvSpPr>
            <a:spLocks noGrp="1"/>
          </p:cNvSpPr>
          <p:nvPr>
            <p:ph type="ftr" sz="quarter" idx="11"/>
          </p:nvPr>
        </p:nvSpPr>
        <p:spPr>
          <a:xfrm>
            <a:off x="4044043" y="6356350"/>
            <a:ext cx="4114800" cy="365125"/>
          </a:xfrm>
        </p:spPr>
        <p:txBody>
          <a:bodyPr/>
          <a:lstStyle/>
          <a:p>
            <a:endParaRPr lang="en-GB"/>
          </a:p>
        </p:txBody>
      </p:sp>
      <p:sp>
        <p:nvSpPr>
          <p:cNvPr id="6" name="Platshållare för bildnummer 5"/>
          <p:cNvSpPr>
            <a:spLocks noGrp="1"/>
          </p:cNvSpPr>
          <p:nvPr>
            <p:ph type="sldNum" sz="quarter" idx="12"/>
          </p:nvPr>
        </p:nvSpPr>
        <p:spPr>
          <a:xfrm>
            <a:off x="8730346" y="6356350"/>
            <a:ext cx="2743200" cy="365125"/>
          </a:xfrm>
        </p:spPr>
        <p:txBody>
          <a:bodyPr/>
          <a:lstStyle/>
          <a:p>
            <a:fld id="{A36681E6-01DF-486B-88D7-1606FF089539}" type="slidenum">
              <a:rPr lang="en-GB" smtClean="0"/>
              <a:t>‹#›</a:t>
            </a:fld>
            <a:endParaRPr lang="en-GB"/>
          </a:p>
        </p:txBody>
      </p:sp>
      <p:sp>
        <p:nvSpPr>
          <p:cNvPr id="24" name="Platshållare för text 23"/>
          <p:cNvSpPr>
            <a:spLocks noGrp="1"/>
          </p:cNvSpPr>
          <p:nvPr>
            <p:ph type="body" sz="quarter" idx="13"/>
          </p:nvPr>
        </p:nvSpPr>
        <p:spPr>
          <a:xfrm>
            <a:off x="708025" y="3328988"/>
            <a:ext cx="8096250" cy="379412"/>
          </a:xfrm>
        </p:spPr>
        <p:txBody>
          <a:bodyPr/>
          <a:lstStyle>
            <a:lvl1pPr marL="228600" indent="-228600">
              <a:buNone/>
              <a:defRPr lang="en-GB" sz="2000" dirty="0"/>
            </a:lvl1pPr>
          </a:lstStyle>
          <a:p>
            <a:pPr marL="0" lvl="0" indent="0"/>
            <a:r>
              <a:rPr lang="en-US"/>
              <a:t>Click to edit Master text styles</a:t>
            </a:r>
          </a:p>
        </p:txBody>
      </p:sp>
      <p:cxnSp>
        <p:nvCxnSpPr>
          <p:cNvPr id="11" name="Rak 14"/>
          <p:cNvCxnSpPr/>
          <p:nvPr userDrawn="1"/>
        </p:nvCxnSpPr>
        <p:spPr>
          <a:xfrm>
            <a:off x="-10882" y="4058406"/>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Rak 15"/>
          <p:cNvCxnSpPr/>
          <p:nvPr userDrawn="1"/>
        </p:nvCxnSpPr>
        <p:spPr>
          <a:xfrm>
            <a:off x="-21764" y="62410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04994" y="4405333"/>
            <a:ext cx="1705657" cy="1488178"/>
          </a:xfrm>
          <a:prstGeom prst="rect">
            <a:avLst/>
          </a:prstGeom>
        </p:spPr>
      </p:pic>
      <p:pic>
        <p:nvPicPr>
          <p:cNvPr id="14"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5998" y="1045284"/>
            <a:ext cx="4744995" cy="491107"/>
          </a:xfrm>
          <a:prstGeom prst="rect">
            <a:avLst/>
          </a:prstGeom>
        </p:spPr>
      </p:pic>
    </p:spTree>
    <p:extLst>
      <p:ext uri="{BB962C8B-B14F-4D97-AF65-F5344CB8AC3E}">
        <p14:creationId xmlns:p14="http://schemas.microsoft.com/office/powerpoint/2010/main" val="98813429"/>
      </p:ext>
    </p:extLst>
  </p:cSld>
  <p:clrMapOvr>
    <a:masterClrMapping/>
  </p:clrMapOvr>
  <p:extLst>
    <p:ext uri="{DCECCB84-F9BA-43D5-87BE-67443E8EF086}">
      <p15:sldGuideLst xmlns:p15="http://schemas.microsoft.com/office/powerpoint/2012/main">
        <p15:guide id="0" pos="438" userDrawn="1">
          <p15:clr>
            <a:srgbClr val="FBAE40"/>
          </p15:clr>
        </p15:guide>
        <p15:guide id="1" orient="horz" pos="2160">
          <p15:clr>
            <a:srgbClr val="FBAE40"/>
          </p15:clr>
        </p15:guide>
        <p15:guide id="2" pos="3840">
          <p15:clr>
            <a:srgbClr val="FBAE40"/>
          </p15:clr>
        </p15:guide>
        <p15:guide id="3" pos="415" userDrawn="1">
          <p15:clr>
            <a:srgbClr val="FBAE40"/>
          </p15:clr>
        </p15:guide>
        <p15:guide id="4" pos="724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 name="Rubrik 1"/>
          <p:cNvSpPr>
            <a:spLocks noGrp="1"/>
          </p:cNvSpPr>
          <p:nvPr>
            <p:ph type="ctrTitle"/>
          </p:nvPr>
        </p:nvSpPr>
        <p:spPr>
          <a:xfrm>
            <a:off x="707572" y="1764079"/>
            <a:ext cx="10419582" cy="624631"/>
          </a:xfrm>
        </p:spPr>
        <p:txBody>
          <a:bodyPr/>
          <a:lstStyle>
            <a:lvl1pPr>
              <a:defRPr lang="en-GB" b="1" dirty="0">
                <a:solidFill>
                  <a:schemeClr val="accent1"/>
                </a:solidFill>
                <a:latin typeface="+mj-lt"/>
              </a:defRPr>
            </a:lvl1pPr>
          </a:lstStyle>
          <a:p>
            <a:pPr lvl="0"/>
            <a:r>
              <a:rPr lang="en-US"/>
              <a:t>Click to edit Master title style</a:t>
            </a:r>
            <a:endParaRPr lang="en-GB" dirty="0"/>
          </a:p>
        </p:txBody>
      </p:sp>
      <p:sp>
        <p:nvSpPr>
          <p:cNvPr id="3" name="Underrubrik 2"/>
          <p:cNvSpPr>
            <a:spLocks noGrp="1"/>
          </p:cNvSpPr>
          <p:nvPr>
            <p:ph type="subTitle" idx="1"/>
          </p:nvPr>
        </p:nvSpPr>
        <p:spPr>
          <a:xfrm>
            <a:off x="707572" y="2514331"/>
            <a:ext cx="10419582" cy="538408"/>
          </a:xfrm>
        </p:spPr>
        <p:txBody>
          <a:bodyPr/>
          <a:lstStyle>
            <a:lvl1pPr marL="228600" indent="-228600">
              <a:buNone/>
              <a:defRPr lang="en-GB" sz="3500" b="0" dirty="0"/>
            </a:lvl1pPr>
          </a:lstStyle>
          <a:p>
            <a:pPr marL="0" lvl="0" indent="0"/>
            <a:r>
              <a:rPr lang="en-US"/>
              <a:t>Click to edit Master subtitle style</a:t>
            </a:r>
            <a:endParaRPr lang="en-GB" dirty="0"/>
          </a:p>
        </p:txBody>
      </p:sp>
      <p:sp>
        <p:nvSpPr>
          <p:cNvPr id="4" name="Platshållare för datum 3"/>
          <p:cNvSpPr>
            <a:spLocks noGrp="1"/>
          </p:cNvSpPr>
          <p:nvPr>
            <p:ph type="dt" sz="half" idx="10"/>
          </p:nvPr>
        </p:nvSpPr>
        <p:spPr>
          <a:xfrm>
            <a:off x="729340" y="6356350"/>
            <a:ext cx="2743200" cy="365125"/>
          </a:xfrm>
        </p:spPr>
        <p:txBody>
          <a:bodyPr/>
          <a:lstStyle/>
          <a:p>
            <a:fld id="{8279C77B-1660-4407-9746-491E10D3B5CC}" type="datetimeFigureOut">
              <a:rPr lang="en-GB" smtClean="0"/>
              <a:t>06/07/2021</a:t>
            </a:fld>
            <a:endParaRPr lang="en-GB"/>
          </a:p>
        </p:txBody>
      </p:sp>
      <p:sp>
        <p:nvSpPr>
          <p:cNvPr id="5" name="Platshållare för sidfot 4"/>
          <p:cNvSpPr>
            <a:spLocks noGrp="1"/>
          </p:cNvSpPr>
          <p:nvPr>
            <p:ph type="ftr" sz="quarter" idx="11"/>
          </p:nvPr>
        </p:nvSpPr>
        <p:spPr>
          <a:xfrm>
            <a:off x="4044043" y="6356350"/>
            <a:ext cx="4114800" cy="365125"/>
          </a:xfrm>
        </p:spPr>
        <p:txBody>
          <a:bodyPr/>
          <a:lstStyle/>
          <a:p>
            <a:endParaRPr lang="en-GB"/>
          </a:p>
        </p:txBody>
      </p:sp>
      <p:sp>
        <p:nvSpPr>
          <p:cNvPr id="6" name="Platshållare för bildnummer 5"/>
          <p:cNvSpPr>
            <a:spLocks noGrp="1"/>
          </p:cNvSpPr>
          <p:nvPr>
            <p:ph type="sldNum" sz="quarter" idx="12"/>
          </p:nvPr>
        </p:nvSpPr>
        <p:spPr>
          <a:xfrm>
            <a:off x="8730346" y="6356350"/>
            <a:ext cx="2743200" cy="365125"/>
          </a:xfrm>
        </p:spPr>
        <p:txBody>
          <a:bodyPr/>
          <a:lstStyle/>
          <a:p>
            <a:fld id="{A36681E6-01DF-486B-88D7-1606FF089539}" type="slidenum">
              <a:rPr lang="en-GB" smtClean="0"/>
              <a:t>‹#›</a:t>
            </a:fld>
            <a:endParaRPr lang="en-GB"/>
          </a:p>
        </p:txBody>
      </p:sp>
      <p:sp>
        <p:nvSpPr>
          <p:cNvPr id="24" name="Platshållare för text 23"/>
          <p:cNvSpPr>
            <a:spLocks noGrp="1"/>
          </p:cNvSpPr>
          <p:nvPr>
            <p:ph type="body" sz="quarter" idx="13"/>
          </p:nvPr>
        </p:nvSpPr>
        <p:spPr>
          <a:xfrm>
            <a:off x="708025" y="3328988"/>
            <a:ext cx="8096250" cy="379412"/>
          </a:xfrm>
        </p:spPr>
        <p:txBody>
          <a:bodyPr/>
          <a:lstStyle>
            <a:lvl1pPr marL="228600" indent="-228600">
              <a:buNone/>
              <a:defRPr lang="en-GB" sz="2000" dirty="0"/>
            </a:lvl1pPr>
          </a:lstStyle>
          <a:p>
            <a:pPr marL="0" lvl="0" indent="0"/>
            <a:r>
              <a:rPr lang="en-US"/>
              <a:t>Click to edit Master text styles</a:t>
            </a:r>
          </a:p>
        </p:txBody>
      </p:sp>
      <p:grpSp>
        <p:nvGrpSpPr>
          <p:cNvPr id="8" name="Grupp 7"/>
          <p:cNvGrpSpPr/>
          <p:nvPr userDrawn="1"/>
        </p:nvGrpSpPr>
        <p:grpSpPr>
          <a:xfrm>
            <a:off x="-21764" y="4057201"/>
            <a:ext cx="12204000" cy="2195917"/>
            <a:chOff x="-21764" y="4047520"/>
            <a:chExt cx="12225764" cy="2210482"/>
          </a:xfrm>
        </p:grpSpPr>
        <p:pic>
          <p:nvPicPr>
            <p:cNvPr id="7" name="Bildobjekt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051144"/>
              <a:ext cx="12204000" cy="2200334"/>
            </a:xfrm>
            <a:prstGeom prst="rect">
              <a:avLst/>
            </a:prstGeom>
          </p:spPr>
        </p:pic>
        <p:cxnSp>
          <p:nvCxnSpPr>
            <p:cNvPr id="12" name="Rak 14"/>
            <p:cNvCxnSpPr/>
            <p:nvPr userDrawn="1"/>
          </p:nvCxnSpPr>
          <p:spPr>
            <a:xfrm>
              <a:off x="-10882" y="4047520"/>
              <a:ext cx="1219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Rak 15"/>
            <p:cNvCxnSpPr/>
            <p:nvPr userDrawn="1"/>
          </p:nvCxnSpPr>
          <p:spPr>
            <a:xfrm>
              <a:off x="-21764" y="6258002"/>
              <a:ext cx="1219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4" name="Picture 2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04994" y="4405333"/>
            <a:ext cx="1705657" cy="1488178"/>
          </a:xfrm>
          <a:prstGeom prst="rect">
            <a:avLst/>
          </a:prstGeom>
        </p:spPr>
      </p:pic>
      <p:pic>
        <p:nvPicPr>
          <p:cNvPr id="15"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5998" y="1045284"/>
            <a:ext cx="4744995" cy="491107"/>
          </a:xfrm>
          <a:prstGeom prst="rect">
            <a:avLst/>
          </a:prstGeom>
        </p:spPr>
      </p:pic>
    </p:spTree>
    <p:extLst>
      <p:ext uri="{BB962C8B-B14F-4D97-AF65-F5344CB8AC3E}">
        <p14:creationId xmlns:p14="http://schemas.microsoft.com/office/powerpoint/2010/main" val="2308215935"/>
      </p:ext>
    </p:extLst>
  </p:cSld>
  <p:clrMapOvr>
    <a:masterClrMapping/>
  </p:clrMapOvr>
  <p:extLst>
    <p:ext uri="{DCECCB84-F9BA-43D5-87BE-67443E8EF086}">
      <p15:sldGuideLst xmlns:p15="http://schemas.microsoft.com/office/powerpoint/2012/main">
        <p15:guide id="1" orient="horz" pos="2546" userDrawn="1">
          <p15:clr>
            <a:srgbClr val="FBAE40"/>
          </p15:clr>
        </p15:guide>
        <p15:guide id="2" pos="3840">
          <p15:clr>
            <a:srgbClr val="FBAE40"/>
          </p15:clr>
        </p15:guide>
        <p15:guide id="3" pos="415">
          <p15:clr>
            <a:srgbClr val="FBAE40"/>
          </p15:clr>
        </p15:guide>
        <p15:guide id="4" pos="7242">
          <p15:clr>
            <a:srgbClr val="FBAE40"/>
          </p15:clr>
        </p15:guide>
        <p15:guide id="5" pos="438">
          <p15:clr>
            <a:srgbClr val="FBAE40"/>
          </p15:clr>
        </p15:guide>
        <p15:guide id="6" orient="horz" pos="392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sp>
        <p:nvSpPr>
          <p:cNvPr id="2" name="Rubrik 1"/>
          <p:cNvSpPr>
            <a:spLocks noGrp="1"/>
          </p:cNvSpPr>
          <p:nvPr>
            <p:ph type="ctrTitle"/>
          </p:nvPr>
        </p:nvSpPr>
        <p:spPr>
          <a:xfrm>
            <a:off x="707572" y="1764079"/>
            <a:ext cx="10419582" cy="624631"/>
          </a:xfrm>
        </p:spPr>
        <p:txBody>
          <a:bodyPr/>
          <a:lstStyle>
            <a:lvl1pPr>
              <a:defRPr lang="en-GB" b="1" dirty="0">
                <a:solidFill>
                  <a:schemeClr val="accent1"/>
                </a:solidFill>
                <a:latin typeface="+mj-lt"/>
              </a:defRPr>
            </a:lvl1pPr>
          </a:lstStyle>
          <a:p>
            <a:pPr lvl="0"/>
            <a:r>
              <a:rPr lang="en-US"/>
              <a:t>Click to edit Master title style</a:t>
            </a:r>
            <a:endParaRPr lang="en-GB" dirty="0"/>
          </a:p>
        </p:txBody>
      </p:sp>
      <p:sp>
        <p:nvSpPr>
          <p:cNvPr id="3" name="Underrubrik 2"/>
          <p:cNvSpPr>
            <a:spLocks noGrp="1"/>
          </p:cNvSpPr>
          <p:nvPr>
            <p:ph type="subTitle" idx="1"/>
          </p:nvPr>
        </p:nvSpPr>
        <p:spPr>
          <a:xfrm>
            <a:off x="707572" y="2514331"/>
            <a:ext cx="10419582" cy="538408"/>
          </a:xfrm>
        </p:spPr>
        <p:txBody>
          <a:bodyPr/>
          <a:lstStyle>
            <a:lvl1pPr marL="228600" indent="-228600">
              <a:buNone/>
              <a:defRPr lang="en-GB" sz="3500" b="0" dirty="0"/>
            </a:lvl1pPr>
          </a:lstStyle>
          <a:p>
            <a:pPr marL="0" lvl="0" indent="0"/>
            <a:r>
              <a:rPr lang="en-US"/>
              <a:t>Click to edit Master subtitle style</a:t>
            </a:r>
            <a:endParaRPr lang="en-GB" dirty="0"/>
          </a:p>
        </p:txBody>
      </p:sp>
      <p:sp>
        <p:nvSpPr>
          <p:cNvPr id="4" name="Platshållare för datum 3"/>
          <p:cNvSpPr>
            <a:spLocks noGrp="1"/>
          </p:cNvSpPr>
          <p:nvPr>
            <p:ph type="dt" sz="half" idx="10"/>
          </p:nvPr>
        </p:nvSpPr>
        <p:spPr>
          <a:xfrm>
            <a:off x="729340" y="6356350"/>
            <a:ext cx="2743200" cy="365125"/>
          </a:xfrm>
        </p:spPr>
        <p:txBody>
          <a:bodyPr/>
          <a:lstStyle/>
          <a:p>
            <a:fld id="{8279C77B-1660-4407-9746-491E10D3B5CC}" type="datetimeFigureOut">
              <a:rPr lang="en-GB" smtClean="0"/>
              <a:t>06/07/2021</a:t>
            </a:fld>
            <a:endParaRPr lang="en-GB"/>
          </a:p>
        </p:txBody>
      </p:sp>
      <p:sp>
        <p:nvSpPr>
          <p:cNvPr id="5" name="Platshållare för sidfot 4"/>
          <p:cNvSpPr>
            <a:spLocks noGrp="1"/>
          </p:cNvSpPr>
          <p:nvPr>
            <p:ph type="ftr" sz="quarter" idx="11"/>
          </p:nvPr>
        </p:nvSpPr>
        <p:spPr>
          <a:xfrm>
            <a:off x="4044043" y="6356350"/>
            <a:ext cx="4114800" cy="365125"/>
          </a:xfrm>
        </p:spPr>
        <p:txBody>
          <a:bodyPr/>
          <a:lstStyle/>
          <a:p>
            <a:endParaRPr lang="en-GB"/>
          </a:p>
        </p:txBody>
      </p:sp>
      <p:sp>
        <p:nvSpPr>
          <p:cNvPr id="6" name="Platshållare för bildnummer 5"/>
          <p:cNvSpPr>
            <a:spLocks noGrp="1"/>
          </p:cNvSpPr>
          <p:nvPr>
            <p:ph type="sldNum" sz="quarter" idx="12"/>
          </p:nvPr>
        </p:nvSpPr>
        <p:spPr>
          <a:xfrm>
            <a:off x="8730346" y="6356350"/>
            <a:ext cx="2743200" cy="365125"/>
          </a:xfrm>
        </p:spPr>
        <p:txBody>
          <a:bodyPr/>
          <a:lstStyle/>
          <a:p>
            <a:fld id="{A36681E6-01DF-486B-88D7-1606FF089539}" type="slidenum">
              <a:rPr lang="en-GB" smtClean="0"/>
              <a:t>‹#›</a:t>
            </a:fld>
            <a:endParaRPr lang="en-GB"/>
          </a:p>
        </p:txBody>
      </p:sp>
      <p:sp>
        <p:nvSpPr>
          <p:cNvPr id="24" name="Platshållare för text 23"/>
          <p:cNvSpPr>
            <a:spLocks noGrp="1"/>
          </p:cNvSpPr>
          <p:nvPr>
            <p:ph type="body" sz="quarter" idx="13"/>
          </p:nvPr>
        </p:nvSpPr>
        <p:spPr>
          <a:xfrm>
            <a:off x="708025" y="3328988"/>
            <a:ext cx="8096250" cy="379412"/>
          </a:xfrm>
        </p:spPr>
        <p:txBody>
          <a:bodyPr/>
          <a:lstStyle>
            <a:lvl1pPr marL="228600" indent="-228600">
              <a:buNone/>
              <a:defRPr lang="en-GB" sz="2000" dirty="0"/>
            </a:lvl1pPr>
          </a:lstStyle>
          <a:p>
            <a:pPr marL="0" lvl="0" indent="0"/>
            <a:r>
              <a:rPr lang="en-US"/>
              <a:t>Click to edit Master text styles</a:t>
            </a:r>
          </a:p>
        </p:txBody>
      </p:sp>
      <p:grpSp>
        <p:nvGrpSpPr>
          <p:cNvPr id="10" name="Grupp 9"/>
          <p:cNvGrpSpPr/>
          <p:nvPr userDrawn="1"/>
        </p:nvGrpSpPr>
        <p:grpSpPr>
          <a:xfrm>
            <a:off x="-21764" y="4057200"/>
            <a:ext cx="12225764" cy="2204720"/>
            <a:chOff x="-21764" y="3873456"/>
            <a:chExt cx="12225764" cy="2204720"/>
          </a:xfrm>
        </p:grpSpPr>
        <p:grpSp>
          <p:nvGrpSpPr>
            <p:cNvPr id="8" name="Grupp 7"/>
            <p:cNvGrpSpPr/>
            <p:nvPr userDrawn="1"/>
          </p:nvGrpSpPr>
          <p:grpSpPr>
            <a:xfrm>
              <a:off x="-21764" y="3873456"/>
              <a:ext cx="12225764" cy="2204720"/>
              <a:chOff x="-10882" y="4066933"/>
              <a:chExt cx="12225764" cy="2204720"/>
            </a:xfrm>
          </p:grpSpPr>
          <p:cxnSp>
            <p:nvCxnSpPr>
              <p:cNvPr id="12" name="Rak 14"/>
              <p:cNvCxnSpPr/>
              <p:nvPr userDrawn="1"/>
            </p:nvCxnSpPr>
            <p:spPr>
              <a:xfrm>
                <a:off x="-10882" y="4066933"/>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Bildobjekt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82" y="4071293"/>
                <a:ext cx="12204000" cy="2200360"/>
              </a:xfrm>
              <a:prstGeom prst="rect">
                <a:avLst/>
              </a:prstGeom>
            </p:spPr>
          </p:pic>
        </p:grpSp>
        <p:cxnSp>
          <p:nvCxnSpPr>
            <p:cNvPr id="13" name="Rak 15"/>
            <p:cNvCxnSpPr/>
            <p:nvPr userDrawn="1"/>
          </p:nvCxnSpPr>
          <p:spPr>
            <a:xfrm>
              <a:off x="-21764" y="6075968"/>
              <a:ext cx="12192000"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5" name="Picture 2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04994" y="4405333"/>
            <a:ext cx="1705657" cy="1488178"/>
          </a:xfrm>
          <a:prstGeom prst="rect">
            <a:avLst/>
          </a:prstGeom>
        </p:spPr>
      </p:pic>
      <p:pic>
        <p:nvPicPr>
          <p:cNvPr id="16"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5998" y="1045284"/>
            <a:ext cx="4744995" cy="491107"/>
          </a:xfrm>
          <a:prstGeom prst="rect">
            <a:avLst/>
          </a:prstGeom>
        </p:spPr>
      </p:pic>
    </p:spTree>
    <p:extLst>
      <p:ext uri="{BB962C8B-B14F-4D97-AF65-F5344CB8AC3E}">
        <p14:creationId xmlns:p14="http://schemas.microsoft.com/office/powerpoint/2010/main" val="27531470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415">
          <p15:clr>
            <a:srgbClr val="FBAE40"/>
          </p15:clr>
        </p15:guide>
        <p15:guide id="4" pos="7242">
          <p15:clr>
            <a:srgbClr val="FBAE40"/>
          </p15:clr>
        </p15:guide>
        <p15:guide id="5"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20"/>
          <p:cNvSpPr/>
          <p:nvPr userDrawn="1"/>
        </p:nvSpPr>
        <p:spPr>
          <a:xfrm>
            <a:off x="-3039" y="6347629"/>
            <a:ext cx="12193200" cy="519798"/>
          </a:xfrm>
          <a:prstGeom prst="rect">
            <a:avLst/>
          </a:prstGeom>
          <a:solidFill>
            <a:srgbClr val="D2D3D5"/>
          </a:solidFill>
          <a:ln>
            <a:solidFill>
              <a:srgbClr val="D2D3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22"/>
          <p:cNvCxnSpPr/>
          <p:nvPr userDrawn="1"/>
        </p:nvCxnSpPr>
        <p:spPr>
          <a:xfrm>
            <a:off x="-444" y="6332369"/>
            <a:ext cx="12192443" cy="0"/>
          </a:xfrm>
          <a:prstGeom prst="line">
            <a:avLst/>
          </a:prstGeom>
          <a:ln w="19050">
            <a:solidFill>
              <a:srgbClr val="8B8284"/>
            </a:solidFill>
          </a:ln>
          <a:effectLst>
            <a:reflection blurRad="6350" stA="50000" endA="300" endPos="555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2" name="Platshållare för rubrik 1"/>
          <p:cNvSpPr>
            <a:spLocks noGrp="1"/>
          </p:cNvSpPr>
          <p:nvPr>
            <p:ph type="title"/>
          </p:nvPr>
        </p:nvSpPr>
        <p:spPr>
          <a:xfrm>
            <a:off x="86400" y="111600"/>
            <a:ext cx="9954000" cy="655200"/>
          </a:xfrm>
          <a:prstGeom prst="rect">
            <a:avLst/>
          </a:prstGeom>
        </p:spPr>
        <p:txBody>
          <a:bodyPr vert="horz" lIns="91440" tIns="45720" rIns="91440" bIns="45720" rtlCol="0" anchor="ctr">
            <a:normAutofit/>
          </a:bodyPr>
          <a:lstStyle/>
          <a:p>
            <a:endParaRPr lang="en-GB" dirty="0"/>
          </a:p>
        </p:txBody>
      </p:sp>
      <p:sp>
        <p:nvSpPr>
          <p:cNvPr id="3" name="Platshållare för text 2"/>
          <p:cNvSpPr>
            <a:spLocks noGrp="1"/>
          </p:cNvSpPr>
          <p:nvPr>
            <p:ph type="body" idx="1"/>
          </p:nvPr>
        </p:nvSpPr>
        <p:spPr>
          <a:xfrm>
            <a:off x="961200" y="1148400"/>
            <a:ext cx="9806400" cy="4334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Platshållare för datum 3"/>
          <p:cNvSpPr>
            <a:spLocks noGrp="1"/>
          </p:cNvSpPr>
          <p:nvPr>
            <p:ph type="dt" sz="half" idx="2"/>
          </p:nvPr>
        </p:nvSpPr>
        <p:spPr>
          <a:xfrm>
            <a:off x="838200" y="6434667"/>
            <a:ext cx="2623454" cy="286808"/>
          </a:xfrm>
          <a:prstGeom prst="rect">
            <a:avLst/>
          </a:prstGeom>
        </p:spPr>
        <p:txBody>
          <a:bodyPr vert="horz" lIns="91440" tIns="45720" rIns="91440" bIns="45720" rtlCol="0" anchor="ctr"/>
          <a:lstStyle>
            <a:lvl1pPr algn="l">
              <a:defRPr sz="1200">
                <a:solidFill>
                  <a:schemeClr val="tx1">
                    <a:tint val="75000"/>
                  </a:schemeClr>
                </a:solidFill>
              </a:defRPr>
            </a:lvl1pPr>
          </a:lstStyle>
          <a:p>
            <a:fld id="{8279C77B-1660-4407-9746-491E10D3B5CC}" type="datetimeFigureOut">
              <a:rPr lang="en-GB" smtClean="0"/>
              <a:t>06/07/2021</a:t>
            </a:fld>
            <a:endParaRPr lang="en-GB"/>
          </a:p>
        </p:txBody>
      </p:sp>
      <p:sp>
        <p:nvSpPr>
          <p:cNvPr id="5" name="Platshållare för sidfot 4"/>
          <p:cNvSpPr>
            <a:spLocks noGrp="1"/>
          </p:cNvSpPr>
          <p:nvPr>
            <p:ph type="ftr" sz="quarter" idx="3"/>
          </p:nvPr>
        </p:nvSpPr>
        <p:spPr>
          <a:xfrm>
            <a:off x="4038600" y="6434667"/>
            <a:ext cx="4114800" cy="28680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Platshållare för bildnummer 5"/>
          <p:cNvSpPr>
            <a:spLocks noGrp="1"/>
          </p:cNvSpPr>
          <p:nvPr>
            <p:ph type="sldNum" sz="quarter" idx="4"/>
          </p:nvPr>
        </p:nvSpPr>
        <p:spPr>
          <a:xfrm>
            <a:off x="8752118" y="6434667"/>
            <a:ext cx="2743200" cy="286808"/>
          </a:xfrm>
          <a:prstGeom prst="rect">
            <a:avLst/>
          </a:prstGeom>
        </p:spPr>
        <p:txBody>
          <a:bodyPr vert="horz" lIns="91440" tIns="45720" rIns="91440" bIns="45720" rtlCol="0" anchor="ctr"/>
          <a:lstStyle>
            <a:lvl1pPr algn="r">
              <a:defRPr sz="1200">
                <a:solidFill>
                  <a:schemeClr val="tx1">
                    <a:tint val="75000"/>
                  </a:schemeClr>
                </a:solidFill>
              </a:defRPr>
            </a:lvl1pPr>
          </a:lstStyle>
          <a:p>
            <a:fld id="{A36681E6-01DF-486B-88D7-1606FF089539}" type="slidenum">
              <a:rPr lang="en-GB" smtClean="0"/>
              <a:t>‹#›</a:t>
            </a:fld>
            <a:endParaRPr lang="en-GB"/>
          </a:p>
        </p:txBody>
      </p:sp>
      <p:cxnSp>
        <p:nvCxnSpPr>
          <p:cNvPr id="18" name="Straight Connector 17"/>
          <p:cNvCxnSpPr/>
          <p:nvPr userDrawn="1"/>
        </p:nvCxnSpPr>
        <p:spPr>
          <a:xfrm>
            <a:off x="-444" y="790016"/>
            <a:ext cx="121924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noChangeArrowheads="1"/>
          </p:cNvPicPr>
          <p:nvPr userDrawn="1"/>
        </p:nvPicPr>
        <p:blipFill>
          <a:blip r:embed="rId22" cstate="print"/>
          <a:srcRect/>
          <a:stretch>
            <a:fillRect/>
          </a:stretch>
        </p:blipFill>
        <p:spPr bwMode="auto">
          <a:xfrm>
            <a:off x="10291065" y="82903"/>
            <a:ext cx="1771074" cy="654076"/>
          </a:xfrm>
          <a:prstGeom prst="rect">
            <a:avLst/>
          </a:prstGeom>
          <a:noFill/>
          <a:ln w="9525">
            <a:noFill/>
            <a:miter lim="800000"/>
            <a:headEnd/>
            <a:tailEnd/>
          </a:ln>
        </p:spPr>
      </p:pic>
    </p:spTree>
    <p:extLst>
      <p:ext uri="{BB962C8B-B14F-4D97-AF65-F5344CB8AC3E}">
        <p14:creationId xmlns:p14="http://schemas.microsoft.com/office/powerpoint/2010/main" val="4059271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60" r:id="rId7"/>
    <p:sldLayoutId id="2147483661" r:id="rId8"/>
    <p:sldLayoutId id="2147483662" r:id="rId9"/>
    <p:sldLayoutId id="2147483664" r:id="rId10"/>
    <p:sldLayoutId id="2147483665" r:id="rId11"/>
    <p:sldLayoutId id="2147483666" r:id="rId12"/>
    <p:sldLayoutId id="2147483667" r:id="rId13"/>
    <p:sldLayoutId id="2147483668" r:id="rId14"/>
    <p:sldLayoutId id="2147483669" r:id="rId15"/>
    <p:sldLayoutId id="2147483675" r:id="rId16"/>
    <p:sldLayoutId id="2147483678" r:id="rId17"/>
    <p:sldLayoutId id="2147483676" r:id="rId18"/>
    <p:sldLayoutId id="2147483672" r:id="rId19"/>
    <p:sldLayoutId id="2147483671"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package" Target="../embeddings/Microsoft_Visio_Drawing.vsdx"/><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package" Target="../embeddings/Microsoft_Visio_Drawing1.vsdx"/><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a:normAutofit fontScale="90000"/>
          </a:bodyPr>
          <a:lstStyle/>
          <a:p>
            <a:r>
              <a:rPr lang="sv-SE" dirty="0"/>
              <a:t>FlexNet Manager Suite</a:t>
            </a:r>
          </a:p>
        </p:txBody>
      </p:sp>
      <p:sp>
        <p:nvSpPr>
          <p:cNvPr id="3" name="Underrubrik 2"/>
          <p:cNvSpPr>
            <a:spLocks noGrp="1"/>
          </p:cNvSpPr>
          <p:nvPr>
            <p:ph type="subTitle" idx="1"/>
          </p:nvPr>
        </p:nvSpPr>
        <p:spPr/>
        <p:txBody>
          <a:bodyPr>
            <a:normAutofit/>
          </a:bodyPr>
          <a:lstStyle/>
          <a:p>
            <a:r>
              <a:rPr lang="sv-SE" sz="2800" dirty="0"/>
              <a:t>For &lt;Customer&gt;</a:t>
            </a:r>
          </a:p>
        </p:txBody>
      </p:sp>
      <p:sp>
        <p:nvSpPr>
          <p:cNvPr id="4" name="Platshållare för text 3"/>
          <p:cNvSpPr>
            <a:spLocks noGrp="1"/>
          </p:cNvSpPr>
          <p:nvPr>
            <p:ph type="body" sz="quarter" idx="13"/>
          </p:nvPr>
        </p:nvSpPr>
        <p:spPr/>
        <p:txBody>
          <a:bodyPr/>
          <a:lstStyle/>
          <a:p>
            <a:r>
              <a:rPr lang="sv-SE" dirty="0"/>
              <a:t>&lt;Crayon Technical Consultant&gt;</a:t>
            </a:r>
          </a:p>
        </p:txBody>
      </p:sp>
    </p:spTree>
    <p:extLst>
      <p:ext uri="{BB962C8B-B14F-4D97-AF65-F5344CB8AC3E}">
        <p14:creationId xmlns:p14="http://schemas.microsoft.com/office/powerpoint/2010/main" val="1017711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0" y="109423"/>
            <a:ext cx="9954000" cy="655200"/>
          </a:xfrm>
        </p:spPr>
        <p:txBody>
          <a:bodyPr>
            <a:normAutofit/>
          </a:bodyPr>
          <a:lstStyle/>
          <a:p>
            <a:r>
              <a:rPr lang="en-GB" sz="3600" dirty="0"/>
              <a:t>Physical Architecture (Cloud)</a:t>
            </a:r>
          </a:p>
        </p:txBody>
      </p:sp>
      <p:graphicFrame>
        <p:nvGraphicFramePr>
          <p:cNvPr id="5" name="Object 4">
            <a:extLst>
              <a:ext uri="{FF2B5EF4-FFF2-40B4-BE49-F238E27FC236}">
                <a16:creationId xmlns:a16="http://schemas.microsoft.com/office/drawing/2014/main" id="{EC6264D3-203D-4369-AA2F-7939BCCA85DB}"/>
              </a:ext>
            </a:extLst>
          </p:cNvPr>
          <p:cNvGraphicFramePr>
            <a:graphicFrameLocks noChangeAspect="1"/>
          </p:cNvGraphicFramePr>
          <p:nvPr>
            <p:extLst>
              <p:ext uri="{D42A27DB-BD31-4B8C-83A1-F6EECF244321}">
                <p14:modId xmlns:p14="http://schemas.microsoft.com/office/powerpoint/2010/main" val="981641557"/>
              </p:ext>
            </p:extLst>
          </p:nvPr>
        </p:nvGraphicFramePr>
        <p:xfrm>
          <a:off x="2060575" y="1450109"/>
          <a:ext cx="6858721" cy="4820516"/>
        </p:xfrm>
        <a:graphic>
          <a:graphicData uri="http://schemas.openxmlformats.org/presentationml/2006/ole">
            <mc:AlternateContent xmlns:mc="http://schemas.openxmlformats.org/markup-compatibility/2006">
              <mc:Choice xmlns:v="urn:schemas-microsoft-com:vml" Requires="v">
                <p:oleObj name="Visio" r:id="rId2" imgW="8077023" imgH="5676939" progId="Visio.Drawing.15">
                  <p:embed/>
                </p:oleObj>
              </mc:Choice>
              <mc:Fallback>
                <p:oleObj name="Visio" r:id="rId2" imgW="8077023" imgH="5676939" progId="Visio.Drawing.15">
                  <p:embed/>
                  <p:pic>
                    <p:nvPicPr>
                      <p:cNvPr id="5" name="Object 4">
                        <a:extLst>
                          <a:ext uri="{FF2B5EF4-FFF2-40B4-BE49-F238E27FC236}">
                            <a16:creationId xmlns:a16="http://schemas.microsoft.com/office/drawing/2014/main" id="{EC6264D3-203D-4369-AA2F-7939BCCA85DB}"/>
                          </a:ext>
                        </a:extLst>
                      </p:cNvPr>
                      <p:cNvPicPr/>
                      <p:nvPr/>
                    </p:nvPicPr>
                    <p:blipFill>
                      <a:blip r:embed="rId3"/>
                      <a:stretch>
                        <a:fillRect/>
                      </a:stretch>
                    </p:blipFill>
                    <p:spPr>
                      <a:xfrm>
                        <a:off x="2060575" y="1450109"/>
                        <a:ext cx="6858721" cy="4820516"/>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ABE8B32-4719-4BA4-88CC-3C02F37774CC}"/>
              </a:ext>
            </a:extLst>
          </p:cNvPr>
          <p:cNvSpPr/>
          <p:nvPr/>
        </p:nvSpPr>
        <p:spPr>
          <a:xfrm>
            <a:off x="364963" y="1027607"/>
            <a:ext cx="10699019" cy="369332"/>
          </a:xfrm>
          <a:prstGeom prst="rect">
            <a:avLst/>
          </a:prstGeom>
        </p:spPr>
        <p:txBody>
          <a:bodyPr wrap="none">
            <a:spAutoFit/>
          </a:bodyPr>
          <a:lstStyle/>
          <a:p>
            <a:r>
              <a:rPr lang="en-AU" dirty="0">
                <a:solidFill>
                  <a:srgbClr val="FF0000"/>
                </a:solidFill>
              </a:rPr>
              <a:t>Edit the diagram to match the actual architecture.  Delete this slide if this is not an FNMS Cloud implementation </a:t>
            </a:r>
          </a:p>
        </p:txBody>
      </p:sp>
    </p:spTree>
    <p:extLst>
      <p:ext uri="{BB962C8B-B14F-4D97-AF65-F5344CB8AC3E}">
        <p14:creationId xmlns:p14="http://schemas.microsoft.com/office/powerpoint/2010/main" val="3359557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0" y="109423"/>
            <a:ext cx="9954000" cy="655200"/>
          </a:xfrm>
        </p:spPr>
        <p:txBody>
          <a:bodyPr>
            <a:normAutofit/>
          </a:bodyPr>
          <a:lstStyle/>
          <a:p>
            <a:r>
              <a:rPr lang="en-GB" sz="3600" dirty="0"/>
              <a:t>Physical Architecture (On-prem)</a:t>
            </a:r>
          </a:p>
        </p:txBody>
      </p:sp>
      <p:graphicFrame>
        <p:nvGraphicFramePr>
          <p:cNvPr id="6" name="Object 5">
            <a:extLst>
              <a:ext uri="{FF2B5EF4-FFF2-40B4-BE49-F238E27FC236}">
                <a16:creationId xmlns:a16="http://schemas.microsoft.com/office/drawing/2014/main" id="{B2CAE5BE-B1A6-4E50-8568-C57F26925855}"/>
              </a:ext>
            </a:extLst>
          </p:cNvPr>
          <p:cNvGraphicFramePr>
            <a:graphicFrameLocks noChangeAspect="1"/>
          </p:cNvGraphicFramePr>
          <p:nvPr>
            <p:extLst>
              <p:ext uri="{D42A27DB-BD31-4B8C-83A1-F6EECF244321}">
                <p14:modId xmlns:p14="http://schemas.microsoft.com/office/powerpoint/2010/main" val="3548673280"/>
              </p:ext>
            </p:extLst>
          </p:nvPr>
        </p:nvGraphicFramePr>
        <p:xfrm>
          <a:off x="1499177" y="1196109"/>
          <a:ext cx="8783638" cy="5145088"/>
        </p:xfrm>
        <a:graphic>
          <a:graphicData uri="http://schemas.openxmlformats.org/presentationml/2006/ole">
            <mc:AlternateContent xmlns:mc="http://schemas.openxmlformats.org/markup-compatibility/2006">
              <mc:Choice xmlns:v="urn:schemas-microsoft-com:vml" Requires="v">
                <p:oleObj name="Visio" r:id="rId2" imgW="10649039" imgH="6239012" progId="Visio.Drawing.15">
                  <p:embed/>
                </p:oleObj>
              </mc:Choice>
              <mc:Fallback>
                <p:oleObj name="Visio" r:id="rId2" imgW="10649039" imgH="6239012" progId="Visio.Drawing.15">
                  <p:embed/>
                  <p:pic>
                    <p:nvPicPr>
                      <p:cNvPr id="6" name="Object 5">
                        <a:extLst>
                          <a:ext uri="{FF2B5EF4-FFF2-40B4-BE49-F238E27FC236}">
                            <a16:creationId xmlns:a16="http://schemas.microsoft.com/office/drawing/2014/main" id="{B2CAE5BE-B1A6-4E50-8568-C57F26925855}"/>
                          </a:ext>
                        </a:extLst>
                      </p:cNvPr>
                      <p:cNvPicPr/>
                      <p:nvPr/>
                    </p:nvPicPr>
                    <p:blipFill>
                      <a:blip r:embed="rId3"/>
                      <a:stretch>
                        <a:fillRect/>
                      </a:stretch>
                    </p:blipFill>
                    <p:spPr>
                      <a:xfrm>
                        <a:off x="1499177" y="1196109"/>
                        <a:ext cx="8783638" cy="5145088"/>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2AF37747-CAB5-4D91-BDCF-B9384E48BE14}"/>
              </a:ext>
            </a:extLst>
          </p:cNvPr>
          <p:cNvSpPr/>
          <p:nvPr/>
        </p:nvSpPr>
        <p:spPr>
          <a:xfrm>
            <a:off x="235654" y="935243"/>
            <a:ext cx="11000576" cy="369332"/>
          </a:xfrm>
          <a:prstGeom prst="rect">
            <a:avLst/>
          </a:prstGeom>
        </p:spPr>
        <p:txBody>
          <a:bodyPr wrap="none">
            <a:spAutoFit/>
          </a:bodyPr>
          <a:lstStyle/>
          <a:p>
            <a:r>
              <a:rPr lang="en-AU" dirty="0">
                <a:solidFill>
                  <a:srgbClr val="FF0000"/>
                </a:solidFill>
              </a:rPr>
              <a:t>Edit the diagram to match the actual architecture.  Delete this slide if this is not an FNMS On-prem implementation </a:t>
            </a:r>
          </a:p>
        </p:txBody>
      </p:sp>
    </p:spTree>
    <p:extLst>
      <p:ext uri="{BB962C8B-B14F-4D97-AF65-F5344CB8AC3E}">
        <p14:creationId xmlns:p14="http://schemas.microsoft.com/office/powerpoint/2010/main" val="1952091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0" y="109423"/>
            <a:ext cx="9954000" cy="655200"/>
          </a:xfrm>
        </p:spPr>
        <p:txBody>
          <a:bodyPr>
            <a:normAutofit/>
          </a:bodyPr>
          <a:lstStyle/>
          <a:p>
            <a:r>
              <a:rPr lang="en-GB" sz="3600" dirty="0"/>
              <a:t>Inventory Beacon Placement</a:t>
            </a:r>
          </a:p>
        </p:txBody>
      </p:sp>
      <p:graphicFrame>
        <p:nvGraphicFramePr>
          <p:cNvPr id="3" name="Table 2">
            <a:extLst>
              <a:ext uri="{FF2B5EF4-FFF2-40B4-BE49-F238E27FC236}">
                <a16:creationId xmlns:a16="http://schemas.microsoft.com/office/drawing/2014/main" id="{2F0F0656-C25A-4532-9641-1232EB5B3130}"/>
              </a:ext>
            </a:extLst>
          </p:cNvPr>
          <p:cNvGraphicFramePr>
            <a:graphicFrameLocks noGrp="1"/>
          </p:cNvGraphicFramePr>
          <p:nvPr>
            <p:extLst>
              <p:ext uri="{D42A27DB-BD31-4B8C-83A1-F6EECF244321}">
                <p14:modId xmlns:p14="http://schemas.microsoft.com/office/powerpoint/2010/main" val="944142158"/>
              </p:ext>
            </p:extLst>
          </p:nvPr>
        </p:nvGraphicFramePr>
        <p:xfrm>
          <a:off x="482600" y="1634932"/>
          <a:ext cx="11226800" cy="3317240"/>
        </p:xfrm>
        <a:graphic>
          <a:graphicData uri="http://schemas.openxmlformats.org/drawingml/2006/table">
            <a:tbl>
              <a:tblPr firstRow="1" bandRow="1">
                <a:tableStyleId>{5C22544A-7EE6-4342-B048-85BDC9FD1C3A}</a:tableStyleId>
              </a:tblPr>
              <a:tblGrid>
                <a:gridCol w="5613400">
                  <a:extLst>
                    <a:ext uri="{9D8B030D-6E8A-4147-A177-3AD203B41FA5}">
                      <a16:colId xmlns:a16="http://schemas.microsoft.com/office/drawing/2014/main" val="2751842210"/>
                    </a:ext>
                  </a:extLst>
                </a:gridCol>
                <a:gridCol w="5613400">
                  <a:extLst>
                    <a:ext uri="{9D8B030D-6E8A-4147-A177-3AD203B41FA5}">
                      <a16:colId xmlns:a16="http://schemas.microsoft.com/office/drawing/2014/main" val="3471960622"/>
                    </a:ext>
                  </a:extLst>
                </a:gridCol>
              </a:tblGrid>
              <a:tr h="370840">
                <a:tc>
                  <a:txBody>
                    <a:bodyPr/>
                    <a:lstStyle/>
                    <a:p>
                      <a:r>
                        <a:rPr lang="en-US" dirty="0"/>
                        <a:t>Beacon Location</a:t>
                      </a:r>
                      <a:endParaRPr lang="en-AU" dirty="0"/>
                    </a:p>
                  </a:txBody>
                  <a:tcPr/>
                </a:tc>
                <a:tc>
                  <a:txBody>
                    <a:bodyPr/>
                    <a:lstStyle/>
                    <a:p>
                      <a:r>
                        <a:rPr lang="en-US" dirty="0"/>
                        <a:t>Beacon functions</a:t>
                      </a:r>
                      <a:endParaRPr lang="en-AU" dirty="0"/>
                    </a:p>
                  </a:txBody>
                  <a:tcPr/>
                </a:tc>
                <a:extLst>
                  <a:ext uri="{0D108BD9-81ED-4DB2-BD59-A6C34878D82A}">
                    <a16:rowId xmlns:a16="http://schemas.microsoft.com/office/drawing/2014/main" val="2263223921"/>
                  </a:ext>
                </a:extLst>
              </a:tr>
              <a:tr h="370840">
                <a:tc>
                  <a:txBody>
                    <a:bodyPr/>
                    <a:lstStyle/>
                    <a:p>
                      <a:endParaRPr lang="en-AU" dirty="0"/>
                    </a:p>
                  </a:txBody>
                  <a:tcPr/>
                </a:tc>
                <a:tc>
                  <a:txBody>
                    <a:bodyPr/>
                    <a:lstStyle/>
                    <a:p>
                      <a:r>
                        <a:rPr lang="en-US" dirty="0"/>
                        <a:t>e.g.</a:t>
                      </a:r>
                    </a:p>
                    <a:p>
                      <a:r>
                        <a:rPr lang="en-US" dirty="0"/>
                        <a:t>Inventory Gathering – Intranet devices</a:t>
                      </a:r>
                    </a:p>
                    <a:p>
                      <a:r>
                        <a:rPr lang="en-US" dirty="0"/>
                        <a:t>Inventory Gathering – Internet devices</a:t>
                      </a:r>
                    </a:p>
                    <a:p>
                      <a:r>
                        <a:rPr lang="en-US" dirty="0"/>
                        <a:t>Business adapter connections</a:t>
                      </a:r>
                    </a:p>
                    <a:p>
                      <a:r>
                        <a:rPr lang="en-US" dirty="0"/>
                        <a:t>Inventory connections</a:t>
                      </a:r>
                      <a:endParaRPr lang="en-AU" dirty="0"/>
                    </a:p>
                  </a:txBody>
                  <a:tcPr/>
                </a:tc>
                <a:extLst>
                  <a:ext uri="{0D108BD9-81ED-4DB2-BD59-A6C34878D82A}">
                    <a16:rowId xmlns:a16="http://schemas.microsoft.com/office/drawing/2014/main" val="1481721098"/>
                  </a:ext>
                </a:extLst>
              </a:tr>
              <a:tr h="370840">
                <a:tc>
                  <a:txBody>
                    <a:bodyPr/>
                    <a:lstStyle/>
                    <a:p>
                      <a:endParaRPr lang="en-AU"/>
                    </a:p>
                  </a:txBody>
                  <a:tcPr/>
                </a:tc>
                <a:tc>
                  <a:txBody>
                    <a:bodyPr/>
                    <a:lstStyle/>
                    <a:p>
                      <a:endParaRPr lang="en-AU"/>
                    </a:p>
                  </a:txBody>
                  <a:tcPr/>
                </a:tc>
                <a:extLst>
                  <a:ext uri="{0D108BD9-81ED-4DB2-BD59-A6C34878D82A}">
                    <a16:rowId xmlns:a16="http://schemas.microsoft.com/office/drawing/2014/main" val="2500480391"/>
                  </a:ext>
                </a:extLst>
              </a:tr>
              <a:tr h="370840">
                <a:tc>
                  <a:txBody>
                    <a:bodyPr/>
                    <a:lstStyle/>
                    <a:p>
                      <a:endParaRPr lang="en-AU"/>
                    </a:p>
                  </a:txBody>
                  <a:tcPr/>
                </a:tc>
                <a:tc>
                  <a:txBody>
                    <a:bodyPr/>
                    <a:lstStyle/>
                    <a:p>
                      <a:endParaRPr lang="en-AU"/>
                    </a:p>
                  </a:txBody>
                  <a:tcPr/>
                </a:tc>
                <a:extLst>
                  <a:ext uri="{0D108BD9-81ED-4DB2-BD59-A6C34878D82A}">
                    <a16:rowId xmlns:a16="http://schemas.microsoft.com/office/drawing/2014/main" val="1301639204"/>
                  </a:ext>
                </a:extLst>
              </a:tr>
              <a:tr h="370840">
                <a:tc>
                  <a:txBody>
                    <a:bodyPr/>
                    <a:lstStyle/>
                    <a:p>
                      <a:endParaRPr lang="en-AU"/>
                    </a:p>
                  </a:txBody>
                  <a:tcPr/>
                </a:tc>
                <a:tc>
                  <a:txBody>
                    <a:bodyPr/>
                    <a:lstStyle/>
                    <a:p>
                      <a:endParaRPr lang="en-AU"/>
                    </a:p>
                  </a:txBody>
                  <a:tcPr/>
                </a:tc>
                <a:extLst>
                  <a:ext uri="{0D108BD9-81ED-4DB2-BD59-A6C34878D82A}">
                    <a16:rowId xmlns:a16="http://schemas.microsoft.com/office/drawing/2014/main" val="1920775591"/>
                  </a:ext>
                </a:extLst>
              </a:tr>
              <a:tr h="370840">
                <a:tc>
                  <a:txBody>
                    <a:bodyPr/>
                    <a:lstStyle/>
                    <a:p>
                      <a:endParaRPr lang="en-AU"/>
                    </a:p>
                  </a:txBody>
                  <a:tcPr/>
                </a:tc>
                <a:tc>
                  <a:txBody>
                    <a:bodyPr/>
                    <a:lstStyle/>
                    <a:p>
                      <a:endParaRPr lang="en-AU" dirty="0"/>
                    </a:p>
                  </a:txBody>
                  <a:tcPr/>
                </a:tc>
                <a:extLst>
                  <a:ext uri="{0D108BD9-81ED-4DB2-BD59-A6C34878D82A}">
                    <a16:rowId xmlns:a16="http://schemas.microsoft.com/office/drawing/2014/main" val="1612889569"/>
                  </a:ext>
                </a:extLst>
              </a:tr>
            </a:tbl>
          </a:graphicData>
        </a:graphic>
      </p:graphicFrame>
      <p:sp>
        <p:nvSpPr>
          <p:cNvPr id="5" name="Rectangle 4">
            <a:extLst>
              <a:ext uri="{FF2B5EF4-FFF2-40B4-BE49-F238E27FC236}">
                <a16:creationId xmlns:a16="http://schemas.microsoft.com/office/drawing/2014/main" id="{8B7AEAF0-503C-457B-88E1-9436BAE2FAFF}"/>
              </a:ext>
            </a:extLst>
          </p:cNvPr>
          <p:cNvSpPr/>
          <p:nvPr/>
        </p:nvSpPr>
        <p:spPr>
          <a:xfrm>
            <a:off x="364963" y="1027607"/>
            <a:ext cx="4825873" cy="369332"/>
          </a:xfrm>
          <a:prstGeom prst="rect">
            <a:avLst/>
          </a:prstGeom>
        </p:spPr>
        <p:txBody>
          <a:bodyPr wrap="none">
            <a:spAutoFit/>
          </a:bodyPr>
          <a:lstStyle/>
          <a:p>
            <a:r>
              <a:rPr lang="en-AU" dirty="0">
                <a:solidFill>
                  <a:srgbClr val="FF0000"/>
                </a:solidFill>
              </a:rPr>
              <a:t>Complete the following table based on discussion</a:t>
            </a:r>
          </a:p>
        </p:txBody>
      </p:sp>
    </p:spTree>
    <p:extLst>
      <p:ext uri="{BB962C8B-B14F-4D97-AF65-F5344CB8AC3E}">
        <p14:creationId xmlns:p14="http://schemas.microsoft.com/office/powerpoint/2010/main" val="785470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0" y="109423"/>
            <a:ext cx="9954000" cy="655200"/>
          </a:xfrm>
        </p:spPr>
        <p:txBody>
          <a:bodyPr>
            <a:normAutofit/>
          </a:bodyPr>
          <a:lstStyle/>
          <a:p>
            <a:r>
              <a:rPr lang="en-GB" sz="3600" dirty="0"/>
              <a:t>Environments</a:t>
            </a:r>
          </a:p>
        </p:txBody>
      </p:sp>
      <p:graphicFrame>
        <p:nvGraphicFramePr>
          <p:cNvPr id="3" name="Table 2">
            <a:extLst>
              <a:ext uri="{FF2B5EF4-FFF2-40B4-BE49-F238E27FC236}">
                <a16:creationId xmlns:a16="http://schemas.microsoft.com/office/drawing/2014/main" id="{2F0F0656-C25A-4532-9641-1232EB5B3130}"/>
              </a:ext>
            </a:extLst>
          </p:cNvPr>
          <p:cNvGraphicFramePr>
            <a:graphicFrameLocks noGrp="1"/>
          </p:cNvGraphicFramePr>
          <p:nvPr>
            <p:extLst>
              <p:ext uri="{D42A27DB-BD31-4B8C-83A1-F6EECF244321}">
                <p14:modId xmlns:p14="http://schemas.microsoft.com/office/powerpoint/2010/main" val="3208356277"/>
              </p:ext>
            </p:extLst>
          </p:nvPr>
        </p:nvGraphicFramePr>
        <p:xfrm>
          <a:off x="413327" y="1459441"/>
          <a:ext cx="11207750" cy="2225040"/>
        </p:xfrm>
        <a:graphic>
          <a:graphicData uri="http://schemas.openxmlformats.org/drawingml/2006/table">
            <a:tbl>
              <a:tblPr firstRow="1" bandRow="1">
                <a:tableStyleId>{5C22544A-7EE6-4342-B048-85BDC9FD1C3A}</a:tableStyleId>
              </a:tblPr>
              <a:tblGrid>
                <a:gridCol w="5603875">
                  <a:extLst>
                    <a:ext uri="{9D8B030D-6E8A-4147-A177-3AD203B41FA5}">
                      <a16:colId xmlns:a16="http://schemas.microsoft.com/office/drawing/2014/main" val="2751842210"/>
                    </a:ext>
                  </a:extLst>
                </a:gridCol>
                <a:gridCol w="5603875">
                  <a:extLst>
                    <a:ext uri="{9D8B030D-6E8A-4147-A177-3AD203B41FA5}">
                      <a16:colId xmlns:a16="http://schemas.microsoft.com/office/drawing/2014/main" val="3471960622"/>
                    </a:ext>
                  </a:extLst>
                </a:gridCol>
              </a:tblGrid>
              <a:tr h="370840">
                <a:tc>
                  <a:txBody>
                    <a:bodyPr/>
                    <a:lstStyle/>
                    <a:p>
                      <a:r>
                        <a:rPr lang="en-US" dirty="0"/>
                        <a:t>Environment Name</a:t>
                      </a:r>
                      <a:endParaRPr lang="en-AU" dirty="0"/>
                    </a:p>
                  </a:txBody>
                  <a:tcPr/>
                </a:tc>
                <a:tc>
                  <a:txBody>
                    <a:bodyPr/>
                    <a:lstStyle/>
                    <a:p>
                      <a:r>
                        <a:rPr lang="en-US" dirty="0"/>
                        <a:t>Purpose</a:t>
                      </a:r>
                      <a:endParaRPr lang="en-AU" dirty="0"/>
                    </a:p>
                  </a:txBody>
                  <a:tcPr/>
                </a:tc>
                <a:extLst>
                  <a:ext uri="{0D108BD9-81ED-4DB2-BD59-A6C34878D82A}">
                    <a16:rowId xmlns:a16="http://schemas.microsoft.com/office/drawing/2014/main" val="2263223921"/>
                  </a:ext>
                </a:extLst>
              </a:tr>
              <a:tr h="370840">
                <a:tc>
                  <a:txBody>
                    <a:bodyPr/>
                    <a:lstStyle/>
                    <a:p>
                      <a:r>
                        <a:rPr lang="en-US" dirty="0"/>
                        <a:t>Production</a:t>
                      </a:r>
                      <a:endParaRPr lang="en-AU" dirty="0"/>
                    </a:p>
                  </a:txBody>
                  <a:tcPr/>
                </a:tc>
                <a:tc>
                  <a:txBody>
                    <a:bodyPr/>
                    <a:lstStyle/>
                    <a:p>
                      <a:endParaRPr lang="en-AU" dirty="0"/>
                    </a:p>
                  </a:txBody>
                  <a:tcPr/>
                </a:tc>
                <a:extLst>
                  <a:ext uri="{0D108BD9-81ED-4DB2-BD59-A6C34878D82A}">
                    <a16:rowId xmlns:a16="http://schemas.microsoft.com/office/drawing/2014/main" val="1481721098"/>
                  </a:ext>
                </a:extLst>
              </a:tr>
              <a:tr h="370840">
                <a:tc>
                  <a:txBody>
                    <a:bodyPr/>
                    <a:lstStyle/>
                    <a:p>
                      <a:r>
                        <a:rPr lang="en-US" dirty="0"/>
                        <a:t>User Acceptance Testing</a:t>
                      </a:r>
                      <a:endParaRPr lang="en-AU" dirty="0"/>
                    </a:p>
                  </a:txBody>
                  <a:tcPr/>
                </a:tc>
                <a:tc>
                  <a:txBody>
                    <a:bodyPr/>
                    <a:lstStyle/>
                    <a:p>
                      <a:endParaRPr lang="en-AU" dirty="0"/>
                    </a:p>
                  </a:txBody>
                  <a:tcPr/>
                </a:tc>
                <a:extLst>
                  <a:ext uri="{0D108BD9-81ED-4DB2-BD59-A6C34878D82A}">
                    <a16:rowId xmlns:a16="http://schemas.microsoft.com/office/drawing/2014/main" val="2500480391"/>
                  </a:ext>
                </a:extLst>
              </a:tr>
              <a:tr h="370840">
                <a:tc>
                  <a:txBody>
                    <a:bodyPr/>
                    <a:lstStyle/>
                    <a:p>
                      <a:r>
                        <a:rPr lang="en-US" dirty="0"/>
                        <a:t>Other?</a:t>
                      </a:r>
                      <a:endParaRPr lang="en-AU" dirty="0"/>
                    </a:p>
                  </a:txBody>
                  <a:tcPr/>
                </a:tc>
                <a:tc>
                  <a:txBody>
                    <a:bodyPr/>
                    <a:lstStyle/>
                    <a:p>
                      <a:endParaRPr lang="en-AU"/>
                    </a:p>
                  </a:txBody>
                  <a:tcPr/>
                </a:tc>
                <a:extLst>
                  <a:ext uri="{0D108BD9-81ED-4DB2-BD59-A6C34878D82A}">
                    <a16:rowId xmlns:a16="http://schemas.microsoft.com/office/drawing/2014/main" val="1301639204"/>
                  </a:ext>
                </a:extLst>
              </a:tr>
              <a:tr h="370840">
                <a:tc>
                  <a:txBody>
                    <a:bodyPr/>
                    <a:lstStyle/>
                    <a:p>
                      <a:endParaRPr lang="en-AU" dirty="0"/>
                    </a:p>
                  </a:txBody>
                  <a:tcPr/>
                </a:tc>
                <a:tc>
                  <a:txBody>
                    <a:bodyPr/>
                    <a:lstStyle/>
                    <a:p>
                      <a:endParaRPr lang="en-AU"/>
                    </a:p>
                  </a:txBody>
                  <a:tcPr/>
                </a:tc>
                <a:extLst>
                  <a:ext uri="{0D108BD9-81ED-4DB2-BD59-A6C34878D82A}">
                    <a16:rowId xmlns:a16="http://schemas.microsoft.com/office/drawing/2014/main" val="1920775591"/>
                  </a:ext>
                </a:extLst>
              </a:tr>
              <a:tr h="370840">
                <a:tc>
                  <a:txBody>
                    <a:bodyPr/>
                    <a:lstStyle/>
                    <a:p>
                      <a:endParaRPr lang="en-AU"/>
                    </a:p>
                  </a:txBody>
                  <a:tcPr/>
                </a:tc>
                <a:tc>
                  <a:txBody>
                    <a:bodyPr/>
                    <a:lstStyle/>
                    <a:p>
                      <a:endParaRPr lang="en-AU" dirty="0"/>
                    </a:p>
                  </a:txBody>
                  <a:tcPr/>
                </a:tc>
                <a:extLst>
                  <a:ext uri="{0D108BD9-81ED-4DB2-BD59-A6C34878D82A}">
                    <a16:rowId xmlns:a16="http://schemas.microsoft.com/office/drawing/2014/main" val="1612889569"/>
                  </a:ext>
                </a:extLst>
              </a:tr>
            </a:tbl>
          </a:graphicData>
        </a:graphic>
      </p:graphicFrame>
      <p:sp>
        <p:nvSpPr>
          <p:cNvPr id="4" name="Rectangle 3">
            <a:extLst>
              <a:ext uri="{FF2B5EF4-FFF2-40B4-BE49-F238E27FC236}">
                <a16:creationId xmlns:a16="http://schemas.microsoft.com/office/drawing/2014/main" id="{0E78881C-A57C-4774-BBCA-15DE7E13F6D9}"/>
              </a:ext>
            </a:extLst>
          </p:cNvPr>
          <p:cNvSpPr/>
          <p:nvPr/>
        </p:nvSpPr>
        <p:spPr>
          <a:xfrm>
            <a:off x="364963" y="1027607"/>
            <a:ext cx="4825873" cy="369332"/>
          </a:xfrm>
          <a:prstGeom prst="rect">
            <a:avLst/>
          </a:prstGeom>
        </p:spPr>
        <p:txBody>
          <a:bodyPr wrap="none">
            <a:spAutoFit/>
          </a:bodyPr>
          <a:lstStyle/>
          <a:p>
            <a:r>
              <a:rPr lang="en-AU" dirty="0">
                <a:solidFill>
                  <a:srgbClr val="FF0000"/>
                </a:solidFill>
              </a:rPr>
              <a:t>Complete the following table based on discussion</a:t>
            </a:r>
          </a:p>
        </p:txBody>
      </p:sp>
    </p:spTree>
    <p:extLst>
      <p:ext uri="{BB962C8B-B14F-4D97-AF65-F5344CB8AC3E}">
        <p14:creationId xmlns:p14="http://schemas.microsoft.com/office/powerpoint/2010/main" val="2441217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0" y="109423"/>
            <a:ext cx="9954000" cy="655200"/>
          </a:xfrm>
        </p:spPr>
        <p:txBody>
          <a:bodyPr>
            <a:normAutofit/>
          </a:bodyPr>
          <a:lstStyle/>
          <a:p>
            <a:r>
              <a:rPr lang="en-GB" sz="3600" dirty="0"/>
              <a:t>Security Architecture</a:t>
            </a:r>
          </a:p>
        </p:txBody>
      </p:sp>
      <p:graphicFrame>
        <p:nvGraphicFramePr>
          <p:cNvPr id="4" name="Table 3">
            <a:extLst>
              <a:ext uri="{FF2B5EF4-FFF2-40B4-BE49-F238E27FC236}">
                <a16:creationId xmlns:a16="http://schemas.microsoft.com/office/drawing/2014/main" id="{EA3FBB60-2CF4-4400-A50B-22A3287D0BB2}"/>
              </a:ext>
            </a:extLst>
          </p:cNvPr>
          <p:cNvGraphicFramePr>
            <a:graphicFrameLocks noGrp="1"/>
          </p:cNvGraphicFramePr>
          <p:nvPr>
            <p:extLst>
              <p:ext uri="{D42A27DB-BD31-4B8C-83A1-F6EECF244321}">
                <p14:modId xmlns:p14="http://schemas.microsoft.com/office/powerpoint/2010/main" val="1178174617"/>
              </p:ext>
            </p:extLst>
          </p:nvPr>
        </p:nvGraphicFramePr>
        <p:xfrm>
          <a:off x="364964" y="1738152"/>
          <a:ext cx="11110769" cy="4246962"/>
        </p:xfrm>
        <a:graphic>
          <a:graphicData uri="http://schemas.openxmlformats.org/drawingml/2006/table">
            <a:tbl>
              <a:tblPr firstRow="1" bandRow="1">
                <a:tableStyleId>{5C22544A-7EE6-4342-B048-85BDC9FD1C3A}</a:tableStyleId>
              </a:tblPr>
              <a:tblGrid>
                <a:gridCol w="2059825">
                  <a:extLst>
                    <a:ext uri="{9D8B030D-6E8A-4147-A177-3AD203B41FA5}">
                      <a16:colId xmlns:a16="http://schemas.microsoft.com/office/drawing/2014/main" val="2751842210"/>
                    </a:ext>
                  </a:extLst>
                </a:gridCol>
                <a:gridCol w="4525472">
                  <a:extLst>
                    <a:ext uri="{9D8B030D-6E8A-4147-A177-3AD203B41FA5}">
                      <a16:colId xmlns:a16="http://schemas.microsoft.com/office/drawing/2014/main" val="3471960622"/>
                    </a:ext>
                  </a:extLst>
                </a:gridCol>
                <a:gridCol w="4525472">
                  <a:extLst>
                    <a:ext uri="{9D8B030D-6E8A-4147-A177-3AD203B41FA5}">
                      <a16:colId xmlns:a16="http://schemas.microsoft.com/office/drawing/2014/main" val="1187741501"/>
                    </a:ext>
                  </a:extLst>
                </a:gridCol>
              </a:tblGrid>
              <a:tr h="336926">
                <a:tc>
                  <a:txBody>
                    <a:bodyPr/>
                    <a:lstStyle/>
                    <a:p>
                      <a:r>
                        <a:rPr lang="en-US" dirty="0"/>
                        <a:t>Account</a:t>
                      </a:r>
                      <a:endParaRPr lang="en-AU" dirty="0"/>
                    </a:p>
                  </a:txBody>
                  <a:tcPr/>
                </a:tc>
                <a:tc>
                  <a:txBody>
                    <a:bodyPr/>
                    <a:lstStyle/>
                    <a:p>
                      <a:r>
                        <a:rPr lang="en-US" dirty="0"/>
                        <a:t>Used for …</a:t>
                      </a:r>
                      <a:endParaRPr lang="en-AU" dirty="0"/>
                    </a:p>
                  </a:txBody>
                  <a:tcPr/>
                </a:tc>
                <a:tc>
                  <a:txBody>
                    <a:bodyPr/>
                    <a:lstStyle/>
                    <a:p>
                      <a:r>
                        <a:rPr lang="en-US" dirty="0"/>
                        <a:t>Rights needed</a:t>
                      </a:r>
                      <a:endParaRPr lang="en-AU" dirty="0"/>
                    </a:p>
                  </a:txBody>
                  <a:tcPr/>
                </a:tc>
                <a:extLst>
                  <a:ext uri="{0D108BD9-81ED-4DB2-BD59-A6C34878D82A}">
                    <a16:rowId xmlns:a16="http://schemas.microsoft.com/office/drawing/2014/main" val="2263223921"/>
                  </a:ext>
                </a:extLst>
              </a:tr>
              <a:tr h="581544">
                <a:tc>
                  <a:txBody>
                    <a:bodyPr/>
                    <a:lstStyle/>
                    <a:p>
                      <a:r>
                        <a:rPr lang="en-US" dirty="0"/>
                        <a:t>End user account</a:t>
                      </a:r>
                      <a:endParaRPr lang="en-AU" dirty="0"/>
                    </a:p>
                  </a:txBody>
                  <a:tcPr/>
                </a:tc>
                <a:tc>
                  <a:txBody>
                    <a:bodyPr/>
                    <a:lstStyle/>
                    <a:p>
                      <a:r>
                        <a:rPr lang="en-US" dirty="0"/>
                        <a:t>Logging on to FNMS</a:t>
                      </a:r>
                      <a:endParaRPr lang="en-AU" dirty="0"/>
                    </a:p>
                  </a:txBody>
                  <a:tcPr/>
                </a:tc>
                <a:tc>
                  <a:txBody>
                    <a:bodyPr/>
                    <a:lstStyle/>
                    <a:p>
                      <a:endParaRPr lang="en-AU" dirty="0"/>
                    </a:p>
                  </a:txBody>
                  <a:tcPr/>
                </a:tc>
                <a:extLst>
                  <a:ext uri="{0D108BD9-81ED-4DB2-BD59-A6C34878D82A}">
                    <a16:rowId xmlns:a16="http://schemas.microsoft.com/office/drawing/2014/main" val="2824094333"/>
                  </a:ext>
                </a:extLst>
              </a:tr>
              <a:tr h="581544">
                <a:tc>
                  <a:txBody>
                    <a:bodyPr/>
                    <a:lstStyle/>
                    <a:p>
                      <a:r>
                        <a:rPr lang="en-US" dirty="0"/>
                        <a:t>FNMS Service Account</a:t>
                      </a:r>
                      <a:endParaRPr lang="en-AU" dirty="0"/>
                    </a:p>
                  </a:txBody>
                  <a:tcPr/>
                </a:tc>
                <a:tc>
                  <a:txBody>
                    <a:bodyPr/>
                    <a:lstStyle/>
                    <a:p>
                      <a:r>
                        <a:rPr lang="en-US" dirty="0"/>
                        <a:t>Running services on the FNMS servers and Inventory Beacons</a:t>
                      </a:r>
                      <a:endParaRPr lang="en-AU" dirty="0"/>
                    </a:p>
                  </a:txBody>
                  <a:tcPr/>
                </a:tc>
                <a:tc>
                  <a:txBody>
                    <a:bodyPr/>
                    <a:lstStyle/>
                    <a:p>
                      <a:endParaRPr lang="en-AU" dirty="0"/>
                    </a:p>
                  </a:txBody>
                  <a:tcPr/>
                </a:tc>
                <a:extLst>
                  <a:ext uri="{0D108BD9-81ED-4DB2-BD59-A6C34878D82A}">
                    <a16:rowId xmlns:a16="http://schemas.microsoft.com/office/drawing/2014/main" val="1481721098"/>
                  </a:ext>
                </a:extLst>
              </a:tr>
              <a:tr h="830778">
                <a:tc>
                  <a:txBody>
                    <a:bodyPr/>
                    <a:lstStyle/>
                    <a:p>
                      <a:r>
                        <a:rPr lang="en-US" dirty="0"/>
                        <a:t>Agent Authentication Account</a:t>
                      </a:r>
                      <a:endParaRPr lang="en-AU" dirty="0"/>
                    </a:p>
                  </a:txBody>
                  <a:tcPr/>
                </a:tc>
                <a:tc>
                  <a:txBody>
                    <a:bodyPr/>
                    <a:lstStyle/>
                    <a:p>
                      <a:r>
                        <a:rPr lang="en-US" dirty="0"/>
                        <a:t>FNMS agent authenticating itself to Inventory Beacons</a:t>
                      </a:r>
                      <a:endParaRPr lang="en-AU" dirty="0"/>
                    </a:p>
                  </a:txBody>
                  <a:tcPr/>
                </a:tc>
                <a:tc>
                  <a:txBody>
                    <a:bodyPr/>
                    <a:lstStyle/>
                    <a:p>
                      <a:endParaRPr lang="en-AU" dirty="0"/>
                    </a:p>
                  </a:txBody>
                  <a:tcPr/>
                </a:tc>
                <a:extLst>
                  <a:ext uri="{0D108BD9-81ED-4DB2-BD59-A6C34878D82A}">
                    <a16:rowId xmlns:a16="http://schemas.microsoft.com/office/drawing/2014/main" val="2500480391"/>
                  </a:ext>
                </a:extLst>
              </a:tr>
              <a:tr h="830778">
                <a:tc>
                  <a:txBody>
                    <a:bodyPr/>
                    <a:lstStyle/>
                    <a:p>
                      <a:r>
                        <a:rPr lang="en-US" dirty="0"/>
                        <a:t>Office 365 Authentication token</a:t>
                      </a:r>
                      <a:endParaRPr lang="en-AU" dirty="0"/>
                    </a:p>
                  </a:txBody>
                  <a:tcPr/>
                </a:tc>
                <a:tc>
                  <a:txBody>
                    <a:bodyPr/>
                    <a:lstStyle/>
                    <a:p>
                      <a:r>
                        <a:rPr lang="en-US" dirty="0"/>
                        <a:t>Inventory Beacon authenticating itself to Azure to gather Office 365 data</a:t>
                      </a:r>
                      <a:endParaRPr lang="en-AU" dirty="0"/>
                    </a:p>
                  </a:txBody>
                  <a:tcPr/>
                </a:tc>
                <a:tc>
                  <a:txBody>
                    <a:bodyPr/>
                    <a:lstStyle/>
                    <a:p>
                      <a:endParaRPr lang="en-AU" dirty="0"/>
                    </a:p>
                  </a:txBody>
                  <a:tcPr/>
                </a:tc>
                <a:extLst>
                  <a:ext uri="{0D108BD9-81ED-4DB2-BD59-A6C34878D82A}">
                    <a16:rowId xmlns:a16="http://schemas.microsoft.com/office/drawing/2014/main" val="1301639204"/>
                  </a:ext>
                </a:extLst>
              </a:tr>
              <a:tr h="830778">
                <a:tc>
                  <a:txBody>
                    <a:bodyPr/>
                    <a:lstStyle/>
                    <a:p>
                      <a:r>
                        <a:rPr lang="en-US" dirty="0"/>
                        <a:t>XenApp Service Account</a:t>
                      </a:r>
                      <a:endParaRPr lang="en-AU" dirty="0"/>
                    </a:p>
                  </a:txBody>
                  <a:tcPr/>
                </a:tc>
                <a:tc>
                  <a:txBody>
                    <a:bodyPr/>
                    <a:lstStyle/>
                    <a:p>
                      <a:r>
                        <a:rPr lang="en-US" dirty="0"/>
                        <a:t>Run the FNMS XenApp Server Agent</a:t>
                      </a:r>
                      <a:endParaRPr lang="en-AU" dirty="0"/>
                    </a:p>
                  </a:txBody>
                  <a:tcPr/>
                </a:tc>
                <a:tc>
                  <a:txBody>
                    <a:bodyPr/>
                    <a:lstStyle/>
                    <a:p>
                      <a:endParaRPr lang="en-AU" dirty="0"/>
                    </a:p>
                  </a:txBody>
                  <a:tcPr/>
                </a:tc>
                <a:extLst>
                  <a:ext uri="{0D108BD9-81ED-4DB2-BD59-A6C34878D82A}">
                    <a16:rowId xmlns:a16="http://schemas.microsoft.com/office/drawing/2014/main" val="1920775591"/>
                  </a:ext>
                </a:extLst>
              </a:tr>
            </a:tbl>
          </a:graphicData>
        </a:graphic>
      </p:graphicFrame>
      <p:sp>
        <p:nvSpPr>
          <p:cNvPr id="5" name="Rectangle 4">
            <a:extLst>
              <a:ext uri="{FF2B5EF4-FFF2-40B4-BE49-F238E27FC236}">
                <a16:creationId xmlns:a16="http://schemas.microsoft.com/office/drawing/2014/main" id="{0E30ECA5-A8D2-4917-905C-3677A906C8E9}"/>
              </a:ext>
            </a:extLst>
          </p:cNvPr>
          <p:cNvSpPr/>
          <p:nvPr/>
        </p:nvSpPr>
        <p:spPr>
          <a:xfrm>
            <a:off x="364964" y="1027607"/>
            <a:ext cx="11036462" cy="646331"/>
          </a:xfrm>
          <a:prstGeom prst="rect">
            <a:avLst/>
          </a:prstGeom>
        </p:spPr>
        <p:txBody>
          <a:bodyPr wrap="square">
            <a:spAutoFit/>
          </a:bodyPr>
          <a:lstStyle/>
          <a:p>
            <a:r>
              <a:rPr lang="en-AU" dirty="0">
                <a:solidFill>
                  <a:srgbClr val="FF0000"/>
                </a:solidFill>
              </a:rPr>
              <a:t>Complete the following table based on the types of data sources that will be configured and your organisation’s security policies.  Each connection in the physical architecture should have a user account that it runs under.</a:t>
            </a:r>
          </a:p>
        </p:txBody>
      </p:sp>
    </p:spTree>
    <p:extLst>
      <p:ext uri="{BB962C8B-B14F-4D97-AF65-F5344CB8AC3E}">
        <p14:creationId xmlns:p14="http://schemas.microsoft.com/office/powerpoint/2010/main" val="1421506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0" y="109423"/>
            <a:ext cx="9954000" cy="655200"/>
          </a:xfrm>
        </p:spPr>
        <p:txBody>
          <a:bodyPr>
            <a:normAutofit/>
          </a:bodyPr>
          <a:lstStyle/>
          <a:p>
            <a:r>
              <a:rPr lang="en-GB" sz="3600" dirty="0"/>
              <a:t>Hardware Requirements</a:t>
            </a:r>
          </a:p>
        </p:txBody>
      </p:sp>
      <p:graphicFrame>
        <p:nvGraphicFramePr>
          <p:cNvPr id="3" name="Content Placeholder 7">
            <a:extLst>
              <a:ext uri="{FF2B5EF4-FFF2-40B4-BE49-F238E27FC236}">
                <a16:creationId xmlns:a16="http://schemas.microsoft.com/office/drawing/2014/main" id="{61116760-A7EE-4C10-9E3D-E32E092DDEFC}"/>
              </a:ext>
            </a:extLst>
          </p:cNvPr>
          <p:cNvGraphicFramePr>
            <a:graphicFrameLocks noGrp="1"/>
          </p:cNvGraphicFramePr>
          <p:nvPr>
            <p:ph idx="1"/>
            <p:extLst>
              <p:ext uri="{D42A27DB-BD31-4B8C-83A1-F6EECF244321}">
                <p14:modId xmlns:p14="http://schemas.microsoft.com/office/powerpoint/2010/main" val="568579730"/>
              </p:ext>
            </p:extLst>
          </p:nvPr>
        </p:nvGraphicFramePr>
        <p:xfrm>
          <a:off x="413390" y="2026116"/>
          <a:ext cx="10939609" cy="3255250"/>
        </p:xfrm>
        <a:graphic>
          <a:graphicData uri="http://schemas.openxmlformats.org/drawingml/2006/table">
            <a:tbl>
              <a:tblPr firstRow="1" firstCol="1" bandRow="1">
                <a:tableStyleId>{5C22544A-7EE6-4342-B048-85BDC9FD1C3A}</a:tableStyleId>
              </a:tblPr>
              <a:tblGrid>
                <a:gridCol w="2948646">
                  <a:extLst>
                    <a:ext uri="{9D8B030D-6E8A-4147-A177-3AD203B41FA5}">
                      <a16:colId xmlns:a16="http://schemas.microsoft.com/office/drawing/2014/main" val="20000"/>
                    </a:ext>
                  </a:extLst>
                </a:gridCol>
                <a:gridCol w="7990963">
                  <a:extLst>
                    <a:ext uri="{9D8B030D-6E8A-4147-A177-3AD203B41FA5}">
                      <a16:colId xmlns:a16="http://schemas.microsoft.com/office/drawing/2014/main" val="20001"/>
                    </a:ext>
                  </a:extLst>
                </a:gridCol>
              </a:tblGrid>
              <a:tr h="394586">
                <a:tc>
                  <a:txBody>
                    <a:bodyPr/>
                    <a:lstStyle/>
                    <a:p>
                      <a:pPr>
                        <a:lnSpc>
                          <a:spcPct val="115000"/>
                        </a:lnSpc>
                        <a:spcBef>
                          <a:spcPts val="800"/>
                        </a:spcBef>
                        <a:spcAft>
                          <a:spcPts val="0"/>
                        </a:spcAft>
                      </a:pPr>
                      <a:r>
                        <a:rPr lang="en-US" sz="1800" dirty="0">
                          <a:effectLst/>
                        </a:rPr>
                        <a:t>Server</a:t>
                      </a:r>
                      <a:endParaRPr lang="en-AU" sz="1800" dirty="0">
                        <a:effectLst/>
                        <a:latin typeface="Calibri"/>
                        <a:ea typeface="Calibri"/>
                        <a:cs typeface="Times New Roman"/>
                      </a:endParaRPr>
                    </a:p>
                  </a:txBody>
                  <a:tcPr marL="68580" marR="68580" marT="0" marB="0"/>
                </a:tc>
                <a:tc>
                  <a:txBody>
                    <a:bodyPr/>
                    <a:lstStyle/>
                    <a:p>
                      <a:pPr>
                        <a:lnSpc>
                          <a:spcPct val="115000"/>
                        </a:lnSpc>
                        <a:spcBef>
                          <a:spcPts val="800"/>
                        </a:spcBef>
                        <a:spcAft>
                          <a:spcPts val="0"/>
                        </a:spcAft>
                      </a:pPr>
                      <a:r>
                        <a:rPr lang="en-US" sz="1800" dirty="0">
                          <a:effectLst/>
                          <a:latin typeface="Calibri"/>
                          <a:ea typeface="Calibri"/>
                          <a:cs typeface="Times New Roman"/>
                        </a:rPr>
                        <a:t>Requirements</a:t>
                      </a:r>
                      <a:endParaRPr lang="en-AU"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71492">
                <a:tc>
                  <a:txBody>
                    <a:bodyPr/>
                    <a:lstStyle/>
                    <a:p>
                      <a:pPr>
                        <a:lnSpc>
                          <a:spcPct val="115000"/>
                        </a:lnSpc>
                        <a:spcBef>
                          <a:spcPts val="800"/>
                        </a:spcBef>
                        <a:spcAft>
                          <a:spcPts val="0"/>
                        </a:spcAft>
                      </a:pPr>
                      <a:r>
                        <a:rPr lang="en-US" sz="1800" dirty="0">
                          <a:effectLst/>
                          <a:latin typeface="Calibri"/>
                          <a:ea typeface="Calibri"/>
                          <a:cs typeface="Times New Roman"/>
                        </a:rPr>
                        <a:t>FNMS Application Server</a:t>
                      </a:r>
                      <a:endParaRPr lang="en-AU" sz="1800" dirty="0">
                        <a:effectLst/>
                        <a:latin typeface="Calibri"/>
                        <a:ea typeface="Calibri"/>
                        <a:cs typeface="Times New Roman"/>
                      </a:endParaRPr>
                    </a:p>
                  </a:txBody>
                  <a:tcPr marL="68580" marR="68580" marT="0" marB="0"/>
                </a:tc>
                <a:tc>
                  <a:txBody>
                    <a:bodyPr/>
                    <a:lstStyle/>
                    <a:p>
                      <a:pPr marL="252000" indent="-285750">
                        <a:lnSpc>
                          <a:spcPct val="115000"/>
                        </a:lnSpc>
                        <a:spcBef>
                          <a:spcPts val="0"/>
                        </a:spcBef>
                        <a:spcAft>
                          <a:spcPts val="0"/>
                        </a:spcAft>
                        <a:buFont typeface="Arial" panose="020B0604020202020204" pitchFamily="34" charset="0"/>
                        <a:buChar char="•"/>
                      </a:pPr>
                      <a:r>
                        <a:rPr lang="en-US" sz="1800" dirty="0">
                          <a:effectLst/>
                          <a:latin typeface="Calibri"/>
                          <a:ea typeface="Calibri"/>
                          <a:cs typeface="Times New Roman"/>
                        </a:rPr>
                        <a:t>Standard Server Operating System</a:t>
                      </a:r>
                    </a:p>
                    <a:p>
                      <a:pPr marL="252000" indent="-285750">
                        <a:lnSpc>
                          <a:spcPct val="115000"/>
                        </a:lnSpc>
                        <a:spcBef>
                          <a:spcPts val="0"/>
                        </a:spcBef>
                        <a:spcAft>
                          <a:spcPts val="0"/>
                        </a:spcAft>
                        <a:buFont typeface="Arial" panose="020B0604020202020204" pitchFamily="34" charset="0"/>
                        <a:buChar char="•"/>
                      </a:pPr>
                      <a:r>
                        <a:rPr lang="en-US" sz="1800" dirty="0">
                          <a:effectLst/>
                          <a:latin typeface="Calibri"/>
                          <a:ea typeface="Calibri"/>
                          <a:cs typeface="Times New Roman"/>
                        </a:rPr>
                        <a:t>Server Location</a:t>
                      </a:r>
                    </a:p>
                    <a:p>
                      <a:pPr marL="252000" indent="-285750">
                        <a:lnSpc>
                          <a:spcPct val="115000"/>
                        </a:lnSpc>
                        <a:spcBef>
                          <a:spcPts val="0"/>
                        </a:spcBef>
                        <a:spcAft>
                          <a:spcPts val="0"/>
                        </a:spcAft>
                        <a:buFont typeface="Arial" panose="020B0604020202020204" pitchFamily="34" charset="0"/>
                        <a:buChar char="•"/>
                      </a:pPr>
                      <a:r>
                        <a:rPr lang="en-US" sz="1800" dirty="0">
                          <a:effectLst/>
                          <a:latin typeface="Calibri"/>
                          <a:ea typeface="Calibri"/>
                          <a:cs typeface="Times New Roman"/>
                        </a:rPr>
                        <a:t>How requirements may differ for each environment</a:t>
                      </a:r>
                    </a:p>
                    <a:p>
                      <a:pPr marL="252000" indent="-285750">
                        <a:lnSpc>
                          <a:spcPct val="115000"/>
                        </a:lnSpc>
                        <a:spcBef>
                          <a:spcPts val="0"/>
                        </a:spcBef>
                        <a:spcAft>
                          <a:spcPts val="0"/>
                        </a:spcAft>
                        <a:buFont typeface="Arial" panose="020B0604020202020204" pitchFamily="34" charset="0"/>
                        <a:buChar char="•"/>
                      </a:pPr>
                      <a:r>
                        <a:rPr lang="en-US" sz="1800" dirty="0">
                          <a:effectLst/>
                          <a:latin typeface="Calibri"/>
                          <a:ea typeface="Calibri"/>
                          <a:cs typeface="Times New Roman"/>
                        </a:rPr>
                        <a:t>Hosted in domain</a:t>
                      </a:r>
                    </a:p>
                  </a:txBody>
                  <a:tcPr marL="68580" marR="68580" marT="0" marB="0"/>
                </a:tc>
                <a:extLst>
                  <a:ext uri="{0D108BD9-81ED-4DB2-BD59-A6C34878D82A}">
                    <a16:rowId xmlns:a16="http://schemas.microsoft.com/office/drawing/2014/main" val="10002"/>
                  </a:ext>
                </a:extLst>
              </a:tr>
              <a:tr h="394586">
                <a:tc>
                  <a:txBody>
                    <a:bodyPr/>
                    <a:lstStyle/>
                    <a:p>
                      <a:pPr>
                        <a:lnSpc>
                          <a:spcPct val="115000"/>
                        </a:lnSpc>
                        <a:spcBef>
                          <a:spcPts val="800"/>
                        </a:spcBef>
                        <a:spcAft>
                          <a:spcPts val="0"/>
                        </a:spcAft>
                      </a:pPr>
                      <a:r>
                        <a:rPr lang="en-US" sz="1800" dirty="0">
                          <a:effectLst/>
                          <a:latin typeface="Calibri"/>
                          <a:ea typeface="Calibri"/>
                          <a:cs typeface="Times New Roman"/>
                        </a:rPr>
                        <a:t>FNMS Database Server</a:t>
                      </a:r>
                      <a:endParaRPr lang="en-AU" sz="1800" dirty="0">
                        <a:effectLst/>
                        <a:latin typeface="Calibri"/>
                        <a:ea typeface="Calibri"/>
                        <a:cs typeface="Times New Roman"/>
                      </a:endParaRPr>
                    </a:p>
                  </a:txBody>
                  <a:tcPr marL="68580" marR="68580" marT="0" marB="0"/>
                </a:tc>
                <a:tc>
                  <a:txBody>
                    <a:bodyPr/>
                    <a:lstStyle/>
                    <a:p>
                      <a:pPr>
                        <a:lnSpc>
                          <a:spcPct val="115000"/>
                        </a:lnSpc>
                        <a:spcBef>
                          <a:spcPts val="800"/>
                        </a:spcBef>
                        <a:spcAft>
                          <a:spcPts val="0"/>
                        </a:spcAft>
                      </a:pPr>
                      <a:endParaRPr lang="en-AU"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94586">
                <a:tc>
                  <a:txBody>
                    <a:bodyPr/>
                    <a:lstStyle/>
                    <a:p>
                      <a:pPr>
                        <a:lnSpc>
                          <a:spcPct val="115000"/>
                        </a:lnSpc>
                        <a:spcBef>
                          <a:spcPts val="800"/>
                        </a:spcBef>
                        <a:spcAft>
                          <a:spcPts val="0"/>
                        </a:spcAft>
                      </a:pPr>
                      <a:r>
                        <a:rPr lang="en-US" sz="1800" dirty="0">
                          <a:effectLst/>
                          <a:latin typeface="Calibri"/>
                          <a:ea typeface="Calibri"/>
                          <a:cs typeface="Times New Roman"/>
                        </a:rPr>
                        <a:t>FNMS Inventory Beacon</a:t>
                      </a:r>
                      <a:endParaRPr lang="en-AU" sz="1800" dirty="0">
                        <a:effectLst/>
                        <a:latin typeface="Calibri"/>
                        <a:ea typeface="Calibri"/>
                        <a:cs typeface="Times New Roman"/>
                      </a:endParaRPr>
                    </a:p>
                  </a:txBody>
                  <a:tcPr marL="68580" marR="68580" marT="0" marB="0"/>
                </a:tc>
                <a:tc>
                  <a:txBody>
                    <a:bodyPr/>
                    <a:lstStyle/>
                    <a:p>
                      <a:pPr>
                        <a:lnSpc>
                          <a:spcPct val="115000"/>
                        </a:lnSpc>
                        <a:spcBef>
                          <a:spcPts val="800"/>
                        </a:spcBef>
                        <a:spcAft>
                          <a:spcPts val="0"/>
                        </a:spcAft>
                      </a:pPr>
                      <a:endParaRPr lang="en-AU"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25DD193B-8F69-4334-ABFB-9EE165841419}"/>
              </a:ext>
            </a:extLst>
          </p:cNvPr>
          <p:cNvSpPr/>
          <p:nvPr/>
        </p:nvSpPr>
        <p:spPr>
          <a:xfrm>
            <a:off x="364964" y="1027607"/>
            <a:ext cx="11036462" cy="923330"/>
          </a:xfrm>
          <a:prstGeom prst="rect">
            <a:avLst/>
          </a:prstGeom>
        </p:spPr>
        <p:txBody>
          <a:bodyPr wrap="square">
            <a:spAutoFit/>
          </a:bodyPr>
          <a:lstStyle/>
          <a:p>
            <a:r>
              <a:rPr lang="en-AU" dirty="0">
                <a:solidFill>
                  <a:srgbClr val="FF0000"/>
                </a:solidFill>
              </a:rPr>
              <a:t>List each server and discuss any specific organisational requirement (e.g. operating system).   The hardware specifications don’t need to be detailed right now.  They’re normally detailed when authoring the actual design document.</a:t>
            </a:r>
          </a:p>
        </p:txBody>
      </p:sp>
    </p:spTree>
    <p:extLst>
      <p:ext uri="{BB962C8B-B14F-4D97-AF65-F5344CB8AC3E}">
        <p14:creationId xmlns:p14="http://schemas.microsoft.com/office/powerpoint/2010/main" val="434119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Server Prerequisites: FNMS Application Server</a:t>
            </a:r>
          </a:p>
        </p:txBody>
      </p:sp>
      <p:sp>
        <p:nvSpPr>
          <p:cNvPr id="3" name="Content Placeholder 2"/>
          <p:cNvSpPr>
            <a:spLocks noGrp="1"/>
          </p:cNvSpPr>
          <p:nvPr>
            <p:ph idx="1"/>
          </p:nvPr>
        </p:nvSpPr>
        <p:spPr/>
        <p:txBody>
          <a:bodyPr>
            <a:normAutofit fontScale="85000" lnSpcReduction="20000"/>
          </a:bodyPr>
          <a:lstStyle/>
          <a:p>
            <a:r>
              <a:rPr lang="en-AU" dirty="0"/>
              <a:t>IIS (version supplied with operating systems)</a:t>
            </a:r>
          </a:p>
          <a:p>
            <a:r>
              <a:rPr lang="en-AU" dirty="0"/>
              <a:t>.NET Framework 4.6.x</a:t>
            </a:r>
          </a:p>
          <a:p>
            <a:r>
              <a:rPr lang="en-US" dirty="0"/>
              <a:t>Microsoft SQL Server features:</a:t>
            </a:r>
            <a:endParaRPr lang="en-AU" dirty="0"/>
          </a:p>
          <a:p>
            <a:pPr lvl="1"/>
            <a:r>
              <a:rPr lang="en-US" dirty="0"/>
              <a:t>Shared Features &gt; Client Tools Connectivity</a:t>
            </a:r>
            <a:endParaRPr lang="en-AU" dirty="0"/>
          </a:p>
          <a:p>
            <a:pPr lvl="1"/>
            <a:r>
              <a:rPr lang="en-US" dirty="0"/>
              <a:t>Shared Features &gt; Management Tools – Basic</a:t>
            </a:r>
          </a:p>
          <a:p>
            <a:r>
              <a:rPr lang="en-US" dirty="0"/>
              <a:t>Microsoft Access Database Engine 2010 Redistributable (32 bit)</a:t>
            </a:r>
          </a:p>
          <a:p>
            <a:r>
              <a:rPr lang="en-US" dirty="0"/>
              <a:t>PowerShell 3.0+</a:t>
            </a:r>
          </a:p>
          <a:p>
            <a:r>
              <a:rPr lang="en-US" dirty="0"/>
              <a:t>Hostname &lt;= 14 characters long</a:t>
            </a:r>
          </a:p>
          <a:p>
            <a:r>
              <a:rPr lang="en-US" dirty="0"/>
              <a:t>Connectivity to:</a:t>
            </a:r>
          </a:p>
          <a:p>
            <a:pPr lvl="1"/>
            <a:r>
              <a:rPr lang="en-US" dirty="0"/>
              <a:t>http://www.managesoft.com/*</a:t>
            </a:r>
            <a:endParaRPr lang="en-AU" dirty="0"/>
          </a:p>
          <a:p>
            <a:pPr lvl="1"/>
            <a:r>
              <a:rPr lang="en-US" dirty="0"/>
              <a:t>https://update.managesoft.com/*</a:t>
            </a:r>
          </a:p>
          <a:p>
            <a:r>
              <a:rPr lang="en-US" dirty="0"/>
              <a:t>Various components for Office 365 integration</a:t>
            </a:r>
            <a:endParaRPr lang="en-AU" dirty="0"/>
          </a:p>
          <a:p>
            <a:endParaRPr lang="en-AU" dirty="0"/>
          </a:p>
          <a:p>
            <a:endParaRPr lang="en-AU" dirty="0"/>
          </a:p>
        </p:txBody>
      </p:sp>
    </p:spTree>
    <p:extLst>
      <p:ext uri="{BB962C8B-B14F-4D97-AF65-F5344CB8AC3E}">
        <p14:creationId xmlns:p14="http://schemas.microsoft.com/office/powerpoint/2010/main" val="2162914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Server Prerequisites: FNMS Database Server</a:t>
            </a:r>
          </a:p>
        </p:txBody>
      </p:sp>
      <p:sp>
        <p:nvSpPr>
          <p:cNvPr id="3" name="Content Placeholder 2"/>
          <p:cNvSpPr>
            <a:spLocks noGrp="1"/>
          </p:cNvSpPr>
          <p:nvPr>
            <p:ph idx="1"/>
          </p:nvPr>
        </p:nvSpPr>
        <p:spPr/>
        <p:txBody>
          <a:bodyPr>
            <a:normAutofit/>
          </a:bodyPr>
          <a:lstStyle/>
          <a:p>
            <a:r>
              <a:rPr lang="en-AU" dirty="0"/>
              <a:t>Microsoft SQL Server 2008-2014 (64 bit)</a:t>
            </a:r>
          </a:p>
          <a:p>
            <a:r>
              <a:rPr lang="en-AU" dirty="0"/>
              <a:t>Mixed mode authentication enabled</a:t>
            </a:r>
          </a:p>
          <a:p>
            <a:r>
              <a:rPr lang="en-AU" dirty="0"/>
              <a:t>Default DB collation is case insensitive &amp; accent sensitive</a:t>
            </a:r>
          </a:p>
          <a:p>
            <a:r>
              <a:rPr lang="en-US" dirty="0"/>
              <a:t>CLR enabled</a:t>
            </a:r>
            <a:endParaRPr lang="en-AU" dirty="0"/>
          </a:p>
        </p:txBody>
      </p:sp>
    </p:spTree>
    <p:extLst>
      <p:ext uri="{BB962C8B-B14F-4D97-AF65-F5344CB8AC3E}">
        <p14:creationId xmlns:p14="http://schemas.microsoft.com/office/powerpoint/2010/main" val="2184542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Server Prerequisites: FNMS Web Server</a:t>
            </a:r>
          </a:p>
        </p:txBody>
      </p:sp>
      <p:sp>
        <p:nvSpPr>
          <p:cNvPr id="3" name="Content Placeholder 2"/>
          <p:cNvSpPr>
            <a:spLocks noGrp="1"/>
          </p:cNvSpPr>
          <p:nvPr>
            <p:ph idx="1"/>
          </p:nvPr>
        </p:nvSpPr>
        <p:spPr/>
        <p:txBody>
          <a:bodyPr>
            <a:normAutofit/>
          </a:bodyPr>
          <a:lstStyle/>
          <a:p>
            <a:r>
              <a:rPr lang="en-AU" dirty="0"/>
              <a:t>.NET Framework 4.6.x</a:t>
            </a:r>
          </a:p>
          <a:p>
            <a:r>
              <a:rPr lang="en-AU" dirty="0"/>
              <a:t>IIS (version supplied with operating systems)</a:t>
            </a:r>
          </a:p>
          <a:p>
            <a:r>
              <a:rPr lang="en-US" dirty="0"/>
              <a:t>Microsoft SQL Server Native Client</a:t>
            </a:r>
            <a:endParaRPr lang="en-AU" dirty="0"/>
          </a:p>
        </p:txBody>
      </p:sp>
    </p:spTree>
    <p:extLst>
      <p:ext uri="{BB962C8B-B14F-4D97-AF65-F5344CB8AC3E}">
        <p14:creationId xmlns:p14="http://schemas.microsoft.com/office/powerpoint/2010/main" val="3182552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Server Prerequisites: Beacon Servers</a:t>
            </a:r>
          </a:p>
        </p:txBody>
      </p:sp>
      <p:sp>
        <p:nvSpPr>
          <p:cNvPr id="3" name="Content Placeholder 2"/>
          <p:cNvSpPr>
            <a:spLocks noGrp="1"/>
          </p:cNvSpPr>
          <p:nvPr>
            <p:ph idx="1"/>
          </p:nvPr>
        </p:nvSpPr>
        <p:spPr/>
        <p:txBody>
          <a:bodyPr/>
          <a:lstStyle/>
          <a:p>
            <a:r>
              <a:rPr lang="en-AU" dirty="0"/>
              <a:t>IIS (version supplied with operating systems)</a:t>
            </a:r>
          </a:p>
          <a:p>
            <a:r>
              <a:rPr lang="en-AU" dirty="0"/>
              <a:t>.NET Framework 4.5.x</a:t>
            </a:r>
          </a:p>
          <a:p>
            <a:r>
              <a:rPr lang="en-US" dirty="0"/>
              <a:t>Oracle OLE DB Provider (32 bit) 10.2.0.3 or higher (for Oracle Database inventory)</a:t>
            </a:r>
          </a:p>
          <a:p>
            <a:r>
              <a:rPr lang="en-US" dirty="0"/>
              <a:t>IBM DB2 OLE DB Provider (32 or 64 bit – matching OS)</a:t>
            </a:r>
          </a:p>
          <a:p>
            <a:r>
              <a:rPr lang="en-AU" dirty="0"/>
              <a:t>PowerShell 3.0+</a:t>
            </a:r>
          </a:p>
          <a:p>
            <a:r>
              <a:rPr lang="en-AU" dirty="0"/>
              <a:t>2007 Office System Driver: Data Connectivity Components </a:t>
            </a:r>
          </a:p>
          <a:p>
            <a:endParaRPr lang="en-AU" dirty="0"/>
          </a:p>
        </p:txBody>
      </p:sp>
    </p:spTree>
    <p:extLst>
      <p:ext uri="{BB962C8B-B14F-4D97-AF65-F5344CB8AC3E}">
        <p14:creationId xmlns:p14="http://schemas.microsoft.com/office/powerpoint/2010/main" val="699393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0" y="109423"/>
            <a:ext cx="9954000" cy="655200"/>
          </a:xfrm>
        </p:spPr>
        <p:txBody>
          <a:bodyPr>
            <a:normAutofit/>
          </a:bodyPr>
          <a:lstStyle/>
          <a:p>
            <a:r>
              <a:rPr lang="en-GB" sz="3600" dirty="0"/>
              <a:t>Workshop Objectives</a:t>
            </a:r>
          </a:p>
        </p:txBody>
      </p:sp>
      <p:sp>
        <p:nvSpPr>
          <p:cNvPr id="3" name="Content Placeholder 2">
            <a:extLst>
              <a:ext uri="{FF2B5EF4-FFF2-40B4-BE49-F238E27FC236}">
                <a16:creationId xmlns:a16="http://schemas.microsoft.com/office/drawing/2014/main" id="{FAC47CD4-2B8F-4039-9C76-F5DEECDC86DF}"/>
              </a:ext>
            </a:extLst>
          </p:cNvPr>
          <p:cNvSpPr txBox="1">
            <a:spLocks/>
          </p:cNvSpPr>
          <p:nvPr/>
        </p:nvSpPr>
        <p:spPr>
          <a:xfrm>
            <a:off x="272177" y="1073020"/>
            <a:ext cx="8380412" cy="39001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altLang="en-US" sz="2400" dirty="0">
                <a:ea typeface="Geneva"/>
                <a:cs typeface="Geneva"/>
              </a:rPr>
              <a:t>Understand and confirm the overall solution requirements of the project</a:t>
            </a:r>
          </a:p>
          <a:p>
            <a:pPr marL="285750" indent="-285750">
              <a:buFont typeface="Arial" panose="020B0604020202020204" pitchFamily="34" charset="0"/>
              <a:buChar char="•"/>
            </a:pPr>
            <a:endParaRPr lang="en-US" altLang="en-US" sz="2400" dirty="0">
              <a:ea typeface="Geneva"/>
              <a:cs typeface="Geneva"/>
            </a:endParaRPr>
          </a:p>
          <a:p>
            <a:pPr marL="285750" indent="-285750">
              <a:buFont typeface="Arial" panose="020B0604020202020204" pitchFamily="34" charset="0"/>
              <a:buChar char="•"/>
            </a:pPr>
            <a:r>
              <a:rPr lang="en-US" altLang="en-US" sz="2400" dirty="0">
                <a:ea typeface="Geneva"/>
                <a:cs typeface="Geneva"/>
              </a:rPr>
              <a:t>Establish the FNMS high level solution architecture</a:t>
            </a:r>
          </a:p>
          <a:p>
            <a:pPr marL="285750" indent="-285750">
              <a:buFont typeface="Arial" panose="020B0604020202020204" pitchFamily="34" charset="0"/>
              <a:buChar char="•"/>
            </a:pPr>
            <a:endParaRPr lang="en-US" altLang="en-US" sz="2400" dirty="0">
              <a:ea typeface="Geneva"/>
              <a:cs typeface="Geneva"/>
            </a:endParaRPr>
          </a:p>
          <a:p>
            <a:pPr marL="285750" indent="-285750">
              <a:buFont typeface="Arial" panose="020B0604020202020204" pitchFamily="34" charset="0"/>
              <a:buChar char="•"/>
            </a:pPr>
            <a:r>
              <a:rPr lang="en-US" altLang="en-US" sz="2400" dirty="0">
                <a:ea typeface="Geneva"/>
                <a:cs typeface="Geneva"/>
              </a:rPr>
              <a:t>Identify dependencies between FNMS and other systems and processes in the </a:t>
            </a:r>
            <a:r>
              <a:rPr lang="en-US" altLang="en-US" sz="2400" dirty="0" err="1">
                <a:ea typeface="Geneva"/>
                <a:cs typeface="Geneva"/>
              </a:rPr>
              <a:t>organisation</a:t>
            </a:r>
            <a:endParaRPr lang="en-US" altLang="en-US" sz="2400" dirty="0">
              <a:ea typeface="Geneva"/>
              <a:cs typeface="Geneva"/>
            </a:endParaRPr>
          </a:p>
          <a:p>
            <a:endParaRPr lang="en-US" altLang="en-US" sz="2400" dirty="0">
              <a:ea typeface="Geneva"/>
              <a:cs typeface="Geneva"/>
            </a:endParaRPr>
          </a:p>
          <a:p>
            <a:pPr>
              <a:buFont typeface="Wingdings 2" pitchFamily="18" charset="2"/>
              <a:buNone/>
            </a:pPr>
            <a:endParaRPr lang="en-US" altLang="en-US" sz="2400" dirty="0">
              <a:ea typeface="Geneva"/>
              <a:cs typeface="Geneva"/>
            </a:endParaRPr>
          </a:p>
          <a:p>
            <a:endParaRPr lang="en-US" altLang="en-US" sz="1800" dirty="0">
              <a:ea typeface="Geneva"/>
              <a:cs typeface="Geneva"/>
            </a:endParaRPr>
          </a:p>
        </p:txBody>
      </p:sp>
    </p:spTree>
    <p:extLst>
      <p:ext uri="{BB962C8B-B14F-4D97-AF65-F5344CB8AC3E}">
        <p14:creationId xmlns:p14="http://schemas.microsoft.com/office/powerpoint/2010/main" val="4153580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0" y="109423"/>
            <a:ext cx="9954000" cy="655200"/>
          </a:xfrm>
        </p:spPr>
        <p:txBody>
          <a:bodyPr>
            <a:normAutofit/>
          </a:bodyPr>
          <a:lstStyle/>
          <a:p>
            <a:r>
              <a:rPr lang="en-GB" sz="3600" dirty="0"/>
              <a:t>Disaster Recovery Architecture</a:t>
            </a:r>
          </a:p>
        </p:txBody>
      </p:sp>
      <p:pic>
        <p:nvPicPr>
          <p:cNvPr id="4" name="Picture 3">
            <a:extLst>
              <a:ext uri="{FF2B5EF4-FFF2-40B4-BE49-F238E27FC236}">
                <a16:creationId xmlns:a16="http://schemas.microsoft.com/office/drawing/2014/main" id="{1C9F9566-9709-4425-A8DE-D14913763C76}"/>
              </a:ext>
            </a:extLst>
          </p:cNvPr>
          <p:cNvPicPr>
            <a:picLocks noChangeAspect="1"/>
          </p:cNvPicPr>
          <p:nvPr/>
        </p:nvPicPr>
        <p:blipFill>
          <a:blip r:embed="rId2"/>
          <a:stretch>
            <a:fillRect/>
          </a:stretch>
        </p:blipFill>
        <p:spPr>
          <a:xfrm>
            <a:off x="2518499" y="1952625"/>
            <a:ext cx="7268754" cy="3747105"/>
          </a:xfrm>
          <a:prstGeom prst="rect">
            <a:avLst/>
          </a:prstGeom>
        </p:spPr>
      </p:pic>
      <p:sp>
        <p:nvSpPr>
          <p:cNvPr id="5" name="Rectangle 4">
            <a:extLst>
              <a:ext uri="{FF2B5EF4-FFF2-40B4-BE49-F238E27FC236}">
                <a16:creationId xmlns:a16="http://schemas.microsoft.com/office/drawing/2014/main" id="{F574C08E-C588-4276-9E8F-9661C2ED5DBD}"/>
              </a:ext>
            </a:extLst>
          </p:cNvPr>
          <p:cNvSpPr/>
          <p:nvPr/>
        </p:nvSpPr>
        <p:spPr>
          <a:xfrm>
            <a:off x="364963" y="1027607"/>
            <a:ext cx="11395777" cy="646331"/>
          </a:xfrm>
          <a:prstGeom prst="rect">
            <a:avLst/>
          </a:prstGeom>
        </p:spPr>
        <p:txBody>
          <a:bodyPr wrap="square">
            <a:spAutoFit/>
          </a:bodyPr>
          <a:lstStyle/>
          <a:p>
            <a:r>
              <a:rPr lang="en-US" dirty="0">
                <a:solidFill>
                  <a:srgbClr val="FF0000"/>
                </a:solidFill>
              </a:rPr>
              <a:t>Typically, each organization has their own disaster recovery architecture pattern and requirements.   Discuss these and adjust the diagram below to suit:</a:t>
            </a:r>
            <a:endParaRPr lang="en-AU" dirty="0">
              <a:solidFill>
                <a:srgbClr val="FF0000"/>
              </a:solidFill>
            </a:endParaRPr>
          </a:p>
        </p:txBody>
      </p:sp>
    </p:spTree>
    <p:extLst>
      <p:ext uri="{BB962C8B-B14F-4D97-AF65-F5344CB8AC3E}">
        <p14:creationId xmlns:p14="http://schemas.microsoft.com/office/powerpoint/2010/main" val="4111503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0" y="109423"/>
            <a:ext cx="9954000" cy="655200"/>
          </a:xfrm>
        </p:spPr>
        <p:txBody>
          <a:bodyPr>
            <a:normAutofit/>
          </a:bodyPr>
          <a:lstStyle/>
          <a:p>
            <a:r>
              <a:rPr lang="en-GB" sz="3600" dirty="0"/>
              <a:t>Enterprise Groups</a:t>
            </a:r>
          </a:p>
        </p:txBody>
      </p:sp>
      <p:sp>
        <p:nvSpPr>
          <p:cNvPr id="3" name="Content Placeholder 2">
            <a:extLst>
              <a:ext uri="{FF2B5EF4-FFF2-40B4-BE49-F238E27FC236}">
                <a16:creationId xmlns:a16="http://schemas.microsoft.com/office/drawing/2014/main" id="{8ABD4559-28D6-475D-89B6-6B6ADA2A5ADA}"/>
              </a:ext>
            </a:extLst>
          </p:cNvPr>
          <p:cNvSpPr>
            <a:spLocks noGrp="1"/>
          </p:cNvSpPr>
          <p:nvPr>
            <p:ph idx="1"/>
          </p:nvPr>
        </p:nvSpPr>
        <p:spPr>
          <a:xfrm>
            <a:off x="609600" y="903388"/>
            <a:ext cx="8929283" cy="5360927"/>
          </a:xfrm>
        </p:spPr>
        <p:txBody>
          <a:bodyPr>
            <a:normAutofit fontScale="92500" lnSpcReduction="20000"/>
          </a:bodyPr>
          <a:lstStyle/>
          <a:p>
            <a:r>
              <a:rPr lang="en-AU" dirty="0"/>
              <a:t>Hierarchy (tree) structure representing</a:t>
            </a:r>
          </a:p>
          <a:p>
            <a:pPr lvl="1"/>
            <a:r>
              <a:rPr lang="en-AU" dirty="0"/>
              <a:t>Locations</a:t>
            </a:r>
          </a:p>
          <a:p>
            <a:pPr lvl="1"/>
            <a:r>
              <a:rPr lang="en-AU" dirty="0"/>
              <a:t>Cost </a:t>
            </a:r>
            <a:r>
              <a:rPr lang="en-AU" dirty="0" err="1"/>
              <a:t>centers</a:t>
            </a:r>
            <a:endParaRPr lang="en-AU" dirty="0"/>
          </a:p>
          <a:p>
            <a:pPr lvl="1"/>
            <a:r>
              <a:rPr lang="en-AU" dirty="0"/>
              <a:t>Corporate (business) units</a:t>
            </a:r>
          </a:p>
          <a:p>
            <a:pPr lvl="1"/>
            <a:endParaRPr lang="en-AU" dirty="0"/>
          </a:p>
          <a:p>
            <a:r>
              <a:rPr lang="en-AU" dirty="0"/>
              <a:t>Useful for grouping and managing other records; for example:</a:t>
            </a:r>
          </a:p>
          <a:p>
            <a:pPr lvl="1"/>
            <a:r>
              <a:rPr lang="en-AU" dirty="0"/>
              <a:t>Licenses may be scoped to only apply to particular locations</a:t>
            </a:r>
          </a:p>
          <a:p>
            <a:pPr lvl="1"/>
            <a:r>
              <a:rPr lang="en-AU" dirty="0"/>
              <a:t>Access rights may be configured so a user can only see data for a particular corporate unit</a:t>
            </a:r>
          </a:p>
          <a:p>
            <a:pPr lvl="1"/>
            <a:r>
              <a:rPr lang="en-AU" dirty="0"/>
              <a:t>Hardware assets may be assigned to cost </a:t>
            </a:r>
            <a:r>
              <a:rPr lang="en-AU" dirty="0" err="1"/>
              <a:t>centers</a:t>
            </a:r>
            <a:r>
              <a:rPr lang="en-AU" dirty="0"/>
              <a:t> to support chargeback analysis</a:t>
            </a:r>
          </a:p>
          <a:p>
            <a:pPr marL="428625" lvl="1" indent="0">
              <a:buNone/>
            </a:pPr>
            <a:endParaRPr lang="en-AU" dirty="0"/>
          </a:p>
          <a:p>
            <a:r>
              <a:rPr lang="en-AU" dirty="0">
                <a:solidFill>
                  <a:srgbClr val="FF0000"/>
                </a:solidFill>
              </a:rPr>
              <a:t>Discuss: How might these structures be modelled for your organization?</a:t>
            </a:r>
          </a:p>
          <a:p>
            <a:pPr lvl="1"/>
            <a:r>
              <a:rPr lang="en-AU" dirty="0">
                <a:solidFill>
                  <a:srgbClr val="FF0000"/>
                </a:solidFill>
              </a:rPr>
              <a:t>Where is data for these models available?</a:t>
            </a:r>
          </a:p>
          <a:p>
            <a:pPr lvl="1"/>
            <a:r>
              <a:rPr lang="en-US" dirty="0">
                <a:solidFill>
                  <a:srgbClr val="FF0000"/>
                </a:solidFill>
              </a:rPr>
              <a:t>What data associates computers &amp; users to groups?</a:t>
            </a:r>
            <a:endParaRPr lang="en-AU" dirty="0">
              <a:solidFill>
                <a:srgbClr val="FF0000"/>
              </a:solidFill>
            </a:endParaRPr>
          </a:p>
        </p:txBody>
      </p:sp>
      <p:pic>
        <p:nvPicPr>
          <p:cNvPr id="4" name="Picture 3">
            <a:extLst>
              <a:ext uri="{FF2B5EF4-FFF2-40B4-BE49-F238E27FC236}">
                <a16:creationId xmlns:a16="http://schemas.microsoft.com/office/drawing/2014/main" id="{64B850CA-A4D3-4A0D-ABF9-D4AC3A264E74}"/>
              </a:ext>
            </a:extLst>
          </p:cNvPr>
          <p:cNvPicPr>
            <a:picLocks noChangeAspect="1"/>
          </p:cNvPicPr>
          <p:nvPr/>
        </p:nvPicPr>
        <p:blipFill>
          <a:blip r:embed="rId2"/>
          <a:stretch>
            <a:fillRect/>
          </a:stretch>
        </p:blipFill>
        <p:spPr>
          <a:xfrm>
            <a:off x="9673898" y="1038882"/>
            <a:ext cx="2042340" cy="4254875"/>
          </a:xfrm>
          <a:prstGeom prst="rect">
            <a:avLst/>
          </a:prstGeom>
          <a:ln>
            <a:solidFill>
              <a:schemeClr val="tx1"/>
            </a:solidFill>
          </a:ln>
        </p:spPr>
      </p:pic>
    </p:spTree>
    <p:extLst>
      <p:ext uri="{BB962C8B-B14F-4D97-AF65-F5344CB8AC3E}">
        <p14:creationId xmlns:p14="http://schemas.microsoft.com/office/powerpoint/2010/main" val="3253618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9" presetClass="emph" presetSubtype="0" fill="hold" nodeType="withEffect">
                                  <p:stCondLst>
                                    <p:cond delay="0"/>
                                  </p:stCondLst>
                                  <p:childTnLst>
                                    <p:animClr clrSpc="rgb" dir="cw">
                                      <p:cBhvr override="childStyle">
                                        <p:cTn id="12" dur="500" fill="hold"/>
                                        <p:tgtEl>
                                          <p:spTgt spid="3">
                                            <p:txEl>
                                              <p:pRg st="0" end="0"/>
                                            </p:txEl>
                                          </p:spTgt>
                                        </p:tgtEl>
                                        <p:attrNameLst>
                                          <p:attrName>style.color</p:attrName>
                                        </p:attrNameLst>
                                      </p:cBhvr>
                                      <p:to>
                                        <a:srgbClr val="D8D8D8"/>
                                      </p:to>
                                    </p:animClr>
                                    <p:animClr clrSpc="rgb" dir="cw">
                                      <p:cBhvr>
                                        <p:cTn id="13" dur="500" fill="hold"/>
                                        <p:tgtEl>
                                          <p:spTgt spid="3">
                                            <p:txEl>
                                              <p:pRg st="0" end="0"/>
                                            </p:txEl>
                                          </p:spTgt>
                                        </p:tgtEl>
                                        <p:attrNameLst>
                                          <p:attrName>fillcolor</p:attrName>
                                        </p:attrNameLst>
                                      </p:cBhvr>
                                      <p:to>
                                        <a:srgbClr val="D8D8D8"/>
                                      </p:to>
                                    </p:animClr>
                                    <p:set>
                                      <p:cBhvr>
                                        <p:cTn id="14" dur="500" fill="hold"/>
                                        <p:tgtEl>
                                          <p:spTgt spid="3">
                                            <p:txEl>
                                              <p:pRg st="0" end="0"/>
                                            </p:txEl>
                                          </p:spTgt>
                                        </p:tgtEl>
                                        <p:attrNameLst>
                                          <p:attrName>fill.type</p:attrName>
                                        </p:attrNameLst>
                                      </p:cBhvr>
                                      <p:to>
                                        <p:strVal val="solid"/>
                                      </p:to>
                                    </p:set>
                                    <p:set>
                                      <p:cBhvr>
                                        <p:cTn id="15" dur="500" fill="hold"/>
                                        <p:tgtEl>
                                          <p:spTgt spid="3">
                                            <p:txEl>
                                              <p:pRg st="0" end="0"/>
                                            </p:txEl>
                                          </p:spTgt>
                                        </p:tgtEl>
                                        <p:attrNameLst>
                                          <p:attrName>fill.on</p:attrName>
                                        </p:attrNameLst>
                                      </p:cBhvr>
                                      <p:to>
                                        <p:strVal val="true"/>
                                      </p:to>
                                    </p:set>
                                  </p:childTnLst>
                                </p:cTn>
                              </p:par>
                              <p:par>
                                <p:cTn id="16" presetID="19" presetClass="emph" presetSubtype="0" fill="hold" nodeType="withEffect">
                                  <p:stCondLst>
                                    <p:cond delay="0"/>
                                  </p:stCondLst>
                                  <p:childTnLst>
                                    <p:animClr clrSpc="rgb" dir="cw">
                                      <p:cBhvr override="childStyle">
                                        <p:cTn id="17" dur="500" fill="hold"/>
                                        <p:tgtEl>
                                          <p:spTgt spid="3">
                                            <p:txEl>
                                              <p:pRg st="1" end="1"/>
                                            </p:txEl>
                                          </p:spTgt>
                                        </p:tgtEl>
                                        <p:attrNameLst>
                                          <p:attrName>style.color</p:attrName>
                                        </p:attrNameLst>
                                      </p:cBhvr>
                                      <p:to>
                                        <a:srgbClr val="D8D8D8"/>
                                      </p:to>
                                    </p:animClr>
                                    <p:animClr clrSpc="rgb" dir="cw">
                                      <p:cBhvr>
                                        <p:cTn id="18" dur="500" fill="hold"/>
                                        <p:tgtEl>
                                          <p:spTgt spid="3">
                                            <p:txEl>
                                              <p:pRg st="1" end="1"/>
                                            </p:txEl>
                                          </p:spTgt>
                                        </p:tgtEl>
                                        <p:attrNameLst>
                                          <p:attrName>fillcolor</p:attrName>
                                        </p:attrNameLst>
                                      </p:cBhvr>
                                      <p:to>
                                        <a:srgbClr val="D8D8D8"/>
                                      </p:to>
                                    </p:animClr>
                                    <p:set>
                                      <p:cBhvr>
                                        <p:cTn id="19" dur="500" fill="hold"/>
                                        <p:tgtEl>
                                          <p:spTgt spid="3">
                                            <p:txEl>
                                              <p:pRg st="1" end="1"/>
                                            </p:txEl>
                                          </p:spTgt>
                                        </p:tgtEl>
                                        <p:attrNameLst>
                                          <p:attrName>fill.type</p:attrName>
                                        </p:attrNameLst>
                                      </p:cBhvr>
                                      <p:to>
                                        <p:strVal val="solid"/>
                                      </p:to>
                                    </p:set>
                                    <p:set>
                                      <p:cBhvr>
                                        <p:cTn id="20" dur="500" fill="hold"/>
                                        <p:tgtEl>
                                          <p:spTgt spid="3">
                                            <p:txEl>
                                              <p:pRg st="1" end="1"/>
                                            </p:txEl>
                                          </p:spTgt>
                                        </p:tgtEl>
                                        <p:attrNameLst>
                                          <p:attrName>fill.on</p:attrName>
                                        </p:attrNameLst>
                                      </p:cBhvr>
                                      <p:to>
                                        <p:strVal val="true"/>
                                      </p:to>
                                    </p:set>
                                  </p:childTnLst>
                                </p:cTn>
                              </p:par>
                              <p:par>
                                <p:cTn id="21" presetID="19" presetClass="emph" presetSubtype="0" fill="hold" nodeType="withEffect">
                                  <p:stCondLst>
                                    <p:cond delay="0"/>
                                  </p:stCondLst>
                                  <p:childTnLst>
                                    <p:animClr clrSpc="rgb" dir="cw">
                                      <p:cBhvr override="childStyle">
                                        <p:cTn id="22" dur="500" fill="hold"/>
                                        <p:tgtEl>
                                          <p:spTgt spid="3">
                                            <p:txEl>
                                              <p:pRg st="2" end="2"/>
                                            </p:txEl>
                                          </p:spTgt>
                                        </p:tgtEl>
                                        <p:attrNameLst>
                                          <p:attrName>style.color</p:attrName>
                                        </p:attrNameLst>
                                      </p:cBhvr>
                                      <p:to>
                                        <a:srgbClr val="D8D8D8"/>
                                      </p:to>
                                    </p:animClr>
                                    <p:animClr clrSpc="rgb" dir="cw">
                                      <p:cBhvr>
                                        <p:cTn id="23" dur="500" fill="hold"/>
                                        <p:tgtEl>
                                          <p:spTgt spid="3">
                                            <p:txEl>
                                              <p:pRg st="2" end="2"/>
                                            </p:txEl>
                                          </p:spTgt>
                                        </p:tgtEl>
                                        <p:attrNameLst>
                                          <p:attrName>fillcolor</p:attrName>
                                        </p:attrNameLst>
                                      </p:cBhvr>
                                      <p:to>
                                        <a:srgbClr val="D8D8D8"/>
                                      </p:to>
                                    </p:animClr>
                                    <p:set>
                                      <p:cBhvr>
                                        <p:cTn id="24" dur="500" fill="hold"/>
                                        <p:tgtEl>
                                          <p:spTgt spid="3">
                                            <p:txEl>
                                              <p:pRg st="2" end="2"/>
                                            </p:txEl>
                                          </p:spTgt>
                                        </p:tgtEl>
                                        <p:attrNameLst>
                                          <p:attrName>fill.type</p:attrName>
                                        </p:attrNameLst>
                                      </p:cBhvr>
                                      <p:to>
                                        <p:strVal val="solid"/>
                                      </p:to>
                                    </p:set>
                                    <p:set>
                                      <p:cBhvr>
                                        <p:cTn id="25" dur="500" fill="hold"/>
                                        <p:tgtEl>
                                          <p:spTgt spid="3">
                                            <p:txEl>
                                              <p:pRg st="2" end="2"/>
                                            </p:txEl>
                                          </p:spTgt>
                                        </p:tgtEl>
                                        <p:attrNameLst>
                                          <p:attrName>fill.on</p:attrName>
                                        </p:attrNameLst>
                                      </p:cBhvr>
                                      <p:to>
                                        <p:strVal val="true"/>
                                      </p:to>
                                    </p:set>
                                  </p:childTnLst>
                                </p:cTn>
                              </p:par>
                              <p:par>
                                <p:cTn id="26" presetID="19" presetClass="emph" presetSubtype="0" fill="hold" nodeType="withEffect">
                                  <p:stCondLst>
                                    <p:cond delay="0"/>
                                  </p:stCondLst>
                                  <p:childTnLst>
                                    <p:animClr clrSpc="rgb" dir="cw">
                                      <p:cBhvr override="childStyle">
                                        <p:cTn id="27" dur="500" fill="hold"/>
                                        <p:tgtEl>
                                          <p:spTgt spid="3">
                                            <p:txEl>
                                              <p:pRg st="3" end="3"/>
                                            </p:txEl>
                                          </p:spTgt>
                                        </p:tgtEl>
                                        <p:attrNameLst>
                                          <p:attrName>style.color</p:attrName>
                                        </p:attrNameLst>
                                      </p:cBhvr>
                                      <p:to>
                                        <a:srgbClr val="D8D8D8"/>
                                      </p:to>
                                    </p:animClr>
                                    <p:animClr clrSpc="rgb" dir="cw">
                                      <p:cBhvr>
                                        <p:cTn id="28" dur="500" fill="hold"/>
                                        <p:tgtEl>
                                          <p:spTgt spid="3">
                                            <p:txEl>
                                              <p:pRg st="3" end="3"/>
                                            </p:txEl>
                                          </p:spTgt>
                                        </p:tgtEl>
                                        <p:attrNameLst>
                                          <p:attrName>fillcolor</p:attrName>
                                        </p:attrNameLst>
                                      </p:cBhvr>
                                      <p:to>
                                        <a:srgbClr val="D8D8D8"/>
                                      </p:to>
                                    </p:animClr>
                                    <p:set>
                                      <p:cBhvr>
                                        <p:cTn id="29" dur="500" fill="hold"/>
                                        <p:tgtEl>
                                          <p:spTgt spid="3">
                                            <p:txEl>
                                              <p:pRg st="3" end="3"/>
                                            </p:txEl>
                                          </p:spTgt>
                                        </p:tgtEl>
                                        <p:attrNameLst>
                                          <p:attrName>fill.type</p:attrName>
                                        </p:attrNameLst>
                                      </p:cBhvr>
                                      <p:to>
                                        <p:strVal val="solid"/>
                                      </p:to>
                                    </p:set>
                                    <p:set>
                                      <p:cBhvr>
                                        <p:cTn id="30" dur="500" fill="hold"/>
                                        <p:tgtEl>
                                          <p:spTgt spid="3">
                                            <p:txEl>
                                              <p:pRg st="3" end="3"/>
                                            </p:txEl>
                                          </p:spTgt>
                                        </p:tgtEl>
                                        <p:attrNameLst>
                                          <p:attrName>fill.on</p:attrName>
                                        </p:attrNameLst>
                                      </p:cBhvr>
                                      <p:to>
                                        <p:strVal val="true"/>
                                      </p:to>
                                    </p:set>
                                  </p:childTnLst>
                                </p:cTn>
                              </p:par>
                              <p:par>
                                <p:cTn id="31" presetID="19" presetClass="emph" presetSubtype="0" fill="hold" nodeType="withEffect">
                                  <p:stCondLst>
                                    <p:cond delay="0"/>
                                  </p:stCondLst>
                                  <p:childTnLst>
                                    <p:animClr clrSpc="rgb" dir="cw">
                                      <p:cBhvr override="childStyle">
                                        <p:cTn id="32" dur="500" fill="hold"/>
                                        <p:tgtEl>
                                          <p:spTgt spid="3">
                                            <p:txEl>
                                              <p:pRg st="5" end="5"/>
                                            </p:txEl>
                                          </p:spTgt>
                                        </p:tgtEl>
                                        <p:attrNameLst>
                                          <p:attrName>style.color</p:attrName>
                                        </p:attrNameLst>
                                      </p:cBhvr>
                                      <p:to>
                                        <a:srgbClr val="D8D8D8"/>
                                      </p:to>
                                    </p:animClr>
                                    <p:animClr clrSpc="rgb" dir="cw">
                                      <p:cBhvr>
                                        <p:cTn id="33" dur="500" fill="hold"/>
                                        <p:tgtEl>
                                          <p:spTgt spid="3">
                                            <p:txEl>
                                              <p:pRg st="5" end="5"/>
                                            </p:txEl>
                                          </p:spTgt>
                                        </p:tgtEl>
                                        <p:attrNameLst>
                                          <p:attrName>fillcolor</p:attrName>
                                        </p:attrNameLst>
                                      </p:cBhvr>
                                      <p:to>
                                        <a:srgbClr val="D8D8D8"/>
                                      </p:to>
                                    </p:animClr>
                                    <p:set>
                                      <p:cBhvr>
                                        <p:cTn id="34" dur="500" fill="hold"/>
                                        <p:tgtEl>
                                          <p:spTgt spid="3">
                                            <p:txEl>
                                              <p:pRg st="5" end="5"/>
                                            </p:txEl>
                                          </p:spTgt>
                                        </p:tgtEl>
                                        <p:attrNameLst>
                                          <p:attrName>fill.type</p:attrName>
                                        </p:attrNameLst>
                                      </p:cBhvr>
                                      <p:to>
                                        <p:strVal val="solid"/>
                                      </p:to>
                                    </p:set>
                                    <p:set>
                                      <p:cBhvr>
                                        <p:cTn id="35" dur="500" fill="hold"/>
                                        <p:tgtEl>
                                          <p:spTgt spid="3">
                                            <p:txEl>
                                              <p:pRg st="5" end="5"/>
                                            </p:txEl>
                                          </p:spTgt>
                                        </p:tgtEl>
                                        <p:attrNameLst>
                                          <p:attrName>fill.on</p:attrName>
                                        </p:attrNameLst>
                                      </p:cBhvr>
                                      <p:to>
                                        <p:strVal val="true"/>
                                      </p:to>
                                    </p:set>
                                  </p:childTnLst>
                                </p:cTn>
                              </p:par>
                              <p:par>
                                <p:cTn id="36" presetID="19" presetClass="emph" presetSubtype="0" fill="hold" nodeType="withEffect">
                                  <p:stCondLst>
                                    <p:cond delay="0"/>
                                  </p:stCondLst>
                                  <p:childTnLst>
                                    <p:animClr clrSpc="rgb" dir="cw">
                                      <p:cBhvr override="childStyle">
                                        <p:cTn id="37" dur="500" fill="hold"/>
                                        <p:tgtEl>
                                          <p:spTgt spid="3">
                                            <p:txEl>
                                              <p:pRg st="6" end="6"/>
                                            </p:txEl>
                                          </p:spTgt>
                                        </p:tgtEl>
                                        <p:attrNameLst>
                                          <p:attrName>style.color</p:attrName>
                                        </p:attrNameLst>
                                      </p:cBhvr>
                                      <p:to>
                                        <a:srgbClr val="D8D8D8"/>
                                      </p:to>
                                    </p:animClr>
                                    <p:animClr clrSpc="rgb" dir="cw">
                                      <p:cBhvr>
                                        <p:cTn id="38" dur="500" fill="hold"/>
                                        <p:tgtEl>
                                          <p:spTgt spid="3">
                                            <p:txEl>
                                              <p:pRg st="6" end="6"/>
                                            </p:txEl>
                                          </p:spTgt>
                                        </p:tgtEl>
                                        <p:attrNameLst>
                                          <p:attrName>fillcolor</p:attrName>
                                        </p:attrNameLst>
                                      </p:cBhvr>
                                      <p:to>
                                        <a:srgbClr val="D8D8D8"/>
                                      </p:to>
                                    </p:animClr>
                                    <p:set>
                                      <p:cBhvr>
                                        <p:cTn id="39" dur="500" fill="hold"/>
                                        <p:tgtEl>
                                          <p:spTgt spid="3">
                                            <p:txEl>
                                              <p:pRg st="6" end="6"/>
                                            </p:txEl>
                                          </p:spTgt>
                                        </p:tgtEl>
                                        <p:attrNameLst>
                                          <p:attrName>fill.type</p:attrName>
                                        </p:attrNameLst>
                                      </p:cBhvr>
                                      <p:to>
                                        <p:strVal val="solid"/>
                                      </p:to>
                                    </p:set>
                                    <p:set>
                                      <p:cBhvr>
                                        <p:cTn id="40" dur="500" fill="hold"/>
                                        <p:tgtEl>
                                          <p:spTgt spid="3">
                                            <p:txEl>
                                              <p:pRg st="6" end="6"/>
                                            </p:txEl>
                                          </p:spTgt>
                                        </p:tgtEl>
                                        <p:attrNameLst>
                                          <p:attrName>fill.on</p:attrName>
                                        </p:attrNameLst>
                                      </p:cBhvr>
                                      <p:to>
                                        <p:strVal val="true"/>
                                      </p:to>
                                    </p:set>
                                  </p:childTnLst>
                                </p:cTn>
                              </p:par>
                              <p:par>
                                <p:cTn id="41" presetID="19" presetClass="emph" presetSubtype="0" fill="hold" nodeType="withEffect">
                                  <p:stCondLst>
                                    <p:cond delay="0"/>
                                  </p:stCondLst>
                                  <p:childTnLst>
                                    <p:animClr clrSpc="rgb" dir="cw">
                                      <p:cBhvr override="childStyle">
                                        <p:cTn id="42" dur="500" fill="hold"/>
                                        <p:tgtEl>
                                          <p:spTgt spid="3">
                                            <p:txEl>
                                              <p:pRg st="7" end="7"/>
                                            </p:txEl>
                                          </p:spTgt>
                                        </p:tgtEl>
                                        <p:attrNameLst>
                                          <p:attrName>style.color</p:attrName>
                                        </p:attrNameLst>
                                      </p:cBhvr>
                                      <p:to>
                                        <a:srgbClr val="D8D8D8"/>
                                      </p:to>
                                    </p:animClr>
                                    <p:animClr clrSpc="rgb" dir="cw">
                                      <p:cBhvr>
                                        <p:cTn id="43" dur="500" fill="hold"/>
                                        <p:tgtEl>
                                          <p:spTgt spid="3">
                                            <p:txEl>
                                              <p:pRg st="7" end="7"/>
                                            </p:txEl>
                                          </p:spTgt>
                                        </p:tgtEl>
                                        <p:attrNameLst>
                                          <p:attrName>fillcolor</p:attrName>
                                        </p:attrNameLst>
                                      </p:cBhvr>
                                      <p:to>
                                        <a:srgbClr val="D8D8D8"/>
                                      </p:to>
                                    </p:animClr>
                                    <p:set>
                                      <p:cBhvr>
                                        <p:cTn id="44" dur="500" fill="hold"/>
                                        <p:tgtEl>
                                          <p:spTgt spid="3">
                                            <p:txEl>
                                              <p:pRg st="7" end="7"/>
                                            </p:txEl>
                                          </p:spTgt>
                                        </p:tgtEl>
                                        <p:attrNameLst>
                                          <p:attrName>fill.type</p:attrName>
                                        </p:attrNameLst>
                                      </p:cBhvr>
                                      <p:to>
                                        <p:strVal val="solid"/>
                                      </p:to>
                                    </p:set>
                                    <p:set>
                                      <p:cBhvr>
                                        <p:cTn id="45" dur="500" fill="hold"/>
                                        <p:tgtEl>
                                          <p:spTgt spid="3">
                                            <p:txEl>
                                              <p:pRg st="7" end="7"/>
                                            </p:txEl>
                                          </p:spTgt>
                                        </p:tgtEl>
                                        <p:attrNameLst>
                                          <p:attrName>fill.on</p:attrName>
                                        </p:attrNameLst>
                                      </p:cBhvr>
                                      <p:to>
                                        <p:strVal val="true"/>
                                      </p:to>
                                    </p:set>
                                  </p:childTnLst>
                                </p:cTn>
                              </p:par>
                              <p:par>
                                <p:cTn id="46" presetID="19" presetClass="emph" presetSubtype="0" fill="hold" nodeType="withEffect">
                                  <p:stCondLst>
                                    <p:cond delay="0"/>
                                  </p:stCondLst>
                                  <p:childTnLst>
                                    <p:animClr clrSpc="rgb" dir="cw">
                                      <p:cBhvr override="childStyle">
                                        <p:cTn id="47" dur="500" fill="hold"/>
                                        <p:tgtEl>
                                          <p:spTgt spid="3">
                                            <p:txEl>
                                              <p:pRg st="8" end="8"/>
                                            </p:txEl>
                                          </p:spTgt>
                                        </p:tgtEl>
                                        <p:attrNameLst>
                                          <p:attrName>style.color</p:attrName>
                                        </p:attrNameLst>
                                      </p:cBhvr>
                                      <p:to>
                                        <a:srgbClr val="D8D8D8"/>
                                      </p:to>
                                    </p:animClr>
                                    <p:animClr clrSpc="rgb" dir="cw">
                                      <p:cBhvr>
                                        <p:cTn id="48" dur="500" fill="hold"/>
                                        <p:tgtEl>
                                          <p:spTgt spid="3">
                                            <p:txEl>
                                              <p:pRg st="8" end="8"/>
                                            </p:txEl>
                                          </p:spTgt>
                                        </p:tgtEl>
                                        <p:attrNameLst>
                                          <p:attrName>fillcolor</p:attrName>
                                        </p:attrNameLst>
                                      </p:cBhvr>
                                      <p:to>
                                        <a:srgbClr val="D8D8D8"/>
                                      </p:to>
                                    </p:animClr>
                                    <p:set>
                                      <p:cBhvr>
                                        <p:cTn id="49" dur="500" fill="hold"/>
                                        <p:tgtEl>
                                          <p:spTgt spid="3">
                                            <p:txEl>
                                              <p:pRg st="8" end="8"/>
                                            </p:txEl>
                                          </p:spTgt>
                                        </p:tgtEl>
                                        <p:attrNameLst>
                                          <p:attrName>fill.type</p:attrName>
                                        </p:attrNameLst>
                                      </p:cBhvr>
                                      <p:to>
                                        <p:strVal val="solid"/>
                                      </p:to>
                                    </p:set>
                                    <p:set>
                                      <p:cBhvr>
                                        <p:cTn id="50" dur="500" fill="hold"/>
                                        <p:tgtEl>
                                          <p:spTgt spid="3">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151DCD-F8D2-4EC1-8ED9-50CBD4F823F5}"/>
              </a:ext>
            </a:extLst>
          </p:cNvPr>
          <p:cNvPicPr>
            <a:picLocks noChangeAspect="1"/>
          </p:cNvPicPr>
          <p:nvPr/>
        </p:nvPicPr>
        <p:blipFill>
          <a:blip r:embed="rId2"/>
          <a:stretch>
            <a:fillRect/>
          </a:stretch>
        </p:blipFill>
        <p:spPr>
          <a:xfrm>
            <a:off x="6598779" y="1015694"/>
            <a:ext cx="5220072" cy="4723425"/>
          </a:xfrm>
          <a:prstGeom prst="rect">
            <a:avLst/>
          </a:prstGeom>
        </p:spPr>
      </p:pic>
      <p:sp>
        <p:nvSpPr>
          <p:cNvPr id="2" name="Title 1"/>
          <p:cNvSpPr>
            <a:spLocks noGrp="1"/>
          </p:cNvSpPr>
          <p:nvPr>
            <p:ph type="title"/>
          </p:nvPr>
        </p:nvSpPr>
        <p:spPr>
          <a:xfrm>
            <a:off x="86400" y="109423"/>
            <a:ext cx="9954000" cy="655200"/>
          </a:xfrm>
        </p:spPr>
        <p:txBody>
          <a:bodyPr>
            <a:normAutofit/>
          </a:bodyPr>
          <a:lstStyle/>
          <a:p>
            <a:r>
              <a:rPr lang="en-GB" sz="3600" dirty="0"/>
              <a:t>Access Control (Roles)</a:t>
            </a:r>
          </a:p>
        </p:txBody>
      </p:sp>
      <p:sp>
        <p:nvSpPr>
          <p:cNvPr id="3" name="Content Placeholder 2">
            <a:extLst>
              <a:ext uri="{FF2B5EF4-FFF2-40B4-BE49-F238E27FC236}">
                <a16:creationId xmlns:a16="http://schemas.microsoft.com/office/drawing/2014/main" id="{277ADEB3-6822-45BE-B45A-05BF68B288BB}"/>
              </a:ext>
            </a:extLst>
          </p:cNvPr>
          <p:cNvSpPr>
            <a:spLocks noGrp="1"/>
          </p:cNvSpPr>
          <p:nvPr>
            <p:ph idx="1"/>
          </p:nvPr>
        </p:nvSpPr>
        <p:spPr>
          <a:xfrm>
            <a:off x="373149" y="1295247"/>
            <a:ext cx="5898342" cy="4267506"/>
          </a:xfrm>
        </p:spPr>
        <p:txBody>
          <a:bodyPr>
            <a:normAutofit fontScale="92500" lnSpcReduction="20000"/>
          </a:bodyPr>
          <a:lstStyle/>
          <a:p>
            <a:r>
              <a:rPr lang="en-AU" dirty="0"/>
              <a:t>“Roles” can be configured in FNMS to restrict rights for users of the system based on</a:t>
            </a:r>
          </a:p>
          <a:p>
            <a:pPr lvl="1"/>
            <a:r>
              <a:rPr lang="en-AU" dirty="0"/>
              <a:t>Operation performed</a:t>
            </a:r>
          </a:p>
          <a:p>
            <a:pPr lvl="1"/>
            <a:r>
              <a:rPr lang="en-AU" dirty="0"/>
              <a:t>Enterprise group of data records to be accessed</a:t>
            </a:r>
          </a:p>
          <a:p>
            <a:pPr lvl="1"/>
            <a:endParaRPr lang="en-AU" dirty="0"/>
          </a:p>
          <a:p>
            <a:r>
              <a:rPr lang="en-AU" dirty="0"/>
              <a:t>Will different groups of users require different levels of access?</a:t>
            </a:r>
          </a:p>
          <a:p>
            <a:endParaRPr lang="en-AU" dirty="0"/>
          </a:p>
          <a:p>
            <a:r>
              <a:rPr lang="en-AU" dirty="0"/>
              <a:t>What responsibilities will different user groups have?</a:t>
            </a:r>
          </a:p>
        </p:txBody>
      </p:sp>
    </p:spTree>
    <p:extLst>
      <p:ext uri="{BB962C8B-B14F-4D97-AF65-F5344CB8AC3E}">
        <p14:creationId xmlns:p14="http://schemas.microsoft.com/office/powerpoint/2010/main" val="958507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0" y="109423"/>
            <a:ext cx="9954000" cy="655200"/>
          </a:xfrm>
        </p:spPr>
        <p:txBody>
          <a:bodyPr>
            <a:normAutofit/>
          </a:bodyPr>
          <a:lstStyle/>
          <a:p>
            <a:r>
              <a:rPr lang="en-GB" sz="3600" dirty="0"/>
              <a:t>Access Control (Roles)</a:t>
            </a:r>
          </a:p>
        </p:txBody>
      </p:sp>
      <p:graphicFrame>
        <p:nvGraphicFramePr>
          <p:cNvPr id="7" name="Table 6">
            <a:extLst>
              <a:ext uri="{FF2B5EF4-FFF2-40B4-BE49-F238E27FC236}">
                <a16:creationId xmlns:a16="http://schemas.microsoft.com/office/drawing/2014/main" id="{7ADDB9B3-34E3-487E-B817-97477D1E258D}"/>
              </a:ext>
            </a:extLst>
          </p:cNvPr>
          <p:cNvGraphicFramePr>
            <a:graphicFrameLocks noGrp="1"/>
          </p:cNvGraphicFramePr>
          <p:nvPr>
            <p:extLst>
              <p:ext uri="{D42A27DB-BD31-4B8C-83A1-F6EECF244321}">
                <p14:modId xmlns:p14="http://schemas.microsoft.com/office/powerpoint/2010/main" val="2311648693"/>
              </p:ext>
            </p:extLst>
          </p:nvPr>
        </p:nvGraphicFramePr>
        <p:xfrm>
          <a:off x="461819" y="1659923"/>
          <a:ext cx="11175999" cy="3525012"/>
        </p:xfrm>
        <a:graphic>
          <a:graphicData uri="http://schemas.openxmlformats.org/drawingml/2006/table">
            <a:tbl>
              <a:tblPr firstRow="1" bandRow="1">
                <a:tableStyleId>{5C22544A-7EE6-4342-B048-85BDC9FD1C3A}</a:tableStyleId>
              </a:tblPr>
              <a:tblGrid>
                <a:gridCol w="3725333">
                  <a:extLst>
                    <a:ext uri="{9D8B030D-6E8A-4147-A177-3AD203B41FA5}">
                      <a16:colId xmlns:a16="http://schemas.microsoft.com/office/drawing/2014/main" val="115271789"/>
                    </a:ext>
                  </a:extLst>
                </a:gridCol>
                <a:gridCol w="3725333">
                  <a:extLst>
                    <a:ext uri="{9D8B030D-6E8A-4147-A177-3AD203B41FA5}">
                      <a16:colId xmlns:a16="http://schemas.microsoft.com/office/drawing/2014/main" val="178507480"/>
                    </a:ext>
                  </a:extLst>
                </a:gridCol>
                <a:gridCol w="3725333">
                  <a:extLst>
                    <a:ext uri="{9D8B030D-6E8A-4147-A177-3AD203B41FA5}">
                      <a16:colId xmlns:a16="http://schemas.microsoft.com/office/drawing/2014/main" val="1763373157"/>
                    </a:ext>
                  </a:extLst>
                </a:gridCol>
              </a:tblGrid>
              <a:tr h="658404">
                <a:tc>
                  <a:txBody>
                    <a:bodyPr/>
                    <a:lstStyle/>
                    <a:p>
                      <a:r>
                        <a:rPr lang="en-AU" dirty="0"/>
                        <a:t>Type of operator</a:t>
                      </a:r>
                    </a:p>
                  </a:txBody>
                  <a:tcPr/>
                </a:tc>
                <a:tc>
                  <a:txBody>
                    <a:bodyPr/>
                    <a:lstStyle/>
                    <a:p>
                      <a:r>
                        <a:rPr lang="en-AU" dirty="0"/>
                        <a:t>Types of operations they will need to do in FNMS</a:t>
                      </a:r>
                    </a:p>
                  </a:txBody>
                  <a:tcPr/>
                </a:tc>
                <a:tc>
                  <a:txBody>
                    <a:bodyPr/>
                    <a:lstStyle/>
                    <a:p>
                      <a:r>
                        <a:rPr lang="en-AU" dirty="0"/>
                        <a:t>Enterprise groups they will need access to data for</a:t>
                      </a:r>
                    </a:p>
                  </a:txBody>
                  <a:tcPr/>
                </a:tc>
                <a:extLst>
                  <a:ext uri="{0D108BD9-81ED-4DB2-BD59-A6C34878D82A}">
                    <a16:rowId xmlns:a16="http://schemas.microsoft.com/office/drawing/2014/main" val="255064147"/>
                  </a:ext>
                </a:extLst>
              </a:tr>
              <a:tr h="716652">
                <a:tc>
                  <a:txBody>
                    <a:bodyPr/>
                    <a:lstStyle/>
                    <a:p>
                      <a:endParaRPr lang="en-AU" dirty="0"/>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441107308"/>
                  </a:ext>
                </a:extLst>
              </a:tr>
              <a:tr h="716652">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575118125"/>
                  </a:ext>
                </a:extLst>
              </a:tr>
              <a:tr h="716652">
                <a:tc>
                  <a:txBody>
                    <a:bodyPr/>
                    <a:lstStyle/>
                    <a:p>
                      <a:endParaRPr lang="en-AU"/>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3093463740"/>
                  </a:ext>
                </a:extLst>
              </a:tr>
              <a:tr h="716652">
                <a:tc>
                  <a:txBody>
                    <a:bodyPr/>
                    <a:lstStyle/>
                    <a:p>
                      <a:endParaRPr lang="en-AU"/>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1232107357"/>
                  </a:ext>
                </a:extLst>
              </a:tr>
            </a:tbl>
          </a:graphicData>
        </a:graphic>
      </p:graphicFrame>
      <p:sp>
        <p:nvSpPr>
          <p:cNvPr id="8" name="Rectangle 7">
            <a:extLst>
              <a:ext uri="{FF2B5EF4-FFF2-40B4-BE49-F238E27FC236}">
                <a16:creationId xmlns:a16="http://schemas.microsoft.com/office/drawing/2014/main" id="{B369E2EA-20F5-4FBF-A443-41BD174C8F4F}"/>
              </a:ext>
            </a:extLst>
          </p:cNvPr>
          <p:cNvSpPr/>
          <p:nvPr/>
        </p:nvSpPr>
        <p:spPr>
          <a:xfrm>
            <a:off x="364963" y="1027607"/>
            <a:ext cx="4825873" cy="369332"/>
          </a:xfrm>
          <a:prstGeom prst="rect">
            <a:avLst/>
          </a:prstGeom>
        </p:spPr>
        <p:txBody>
          <a:bodyPr wrap="none">
            <a:spAutoFit/>
          </a:bodyPr>
          <a:lstStyle/>
          <a:p>
            <a:r>
              <a:rPr lang="en-AU" dirty="0">
                <a:solidFill>
                  <a:srgbClr val="FF0000"/>
                </a:solidFill>
              </a:rPr>
              <a:t>Complete the following table based on discussion</a:t>
            </a:r>
          </a:p>
        </p:txBody>
      </p:sp>
    </p:spTree>
    <p:extLst>
      <p:ext uri="{BB962C8B-B14F-4D97-AF65-F5344CB8AC3E}">
        <p14:creationId xmlns:p14="http://schemas.microsoft.com/office/powerpoint/2010/main" val="1886516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0" y="109423"/>
            <a:ext cx="9954000" cy="655200"/>
          </a:xfrm>
        </p:spPr>
        <p:txBody>
          <a:bodyPr>
            <a:normAutofit/>
          </a:bodyPr>
          <a:lstStyle/>
          <a:p>
            <a:r>
              <a:rPr lang="en-GB" sz="3600" dirty="0"/>
              <a:t>Data Model Extensions</a:t>
            </a:r>
          </a:p>
        </p:txBody>
      </p:sp>
      <p:sp>
        <p:nvSpPr>
          <p:cNvPr id="3" name="Content Placeholder 2">
            <a:extLst>
              <a:ext uri="{FF2B5EF4-FFF2-40B4-BE49-F238E27FC236}">
                <a16:creationId xmlns:a16="http://schemas.microsoft.com/office/drawing/2014/main" id="{40131418-AEF5-4DDB-8932-3995E3BA15E7}"/>
              </a:ext>
            </a:extLst>
          </p:cNvPr>
          <p:cNvSpPr>
            <a:spLocks noGrp="1"/>
          </p:cNvSpPr>
          <p:nvPr>
            <p:ph idx="1"/>
          </p:nvPr>
        </p:nvSpPr>
        <p:spPr>
          <a:xfrm>
            <a:off x="650240" y="963614"/>
            <a:ext cx="11704320" cy="4827587"/>
          </a:xfrm>
        </p:spPr>
        <p:txBody>
          <a:bodyPr/>
          <a:lstStyle/>
          <a:p>
            <a:r>
              <a:rPr lang="en-AU" dirty="0"/>
              <a:t>Many parts of the FNMS data model can be extended by:</a:t>
            </a:r>
          </a:p>
          <a:p>
            <a:pPr lvl="1"/>
            <a:r>
              <a:rPr lang="en-AU" dirty="0"/>
              <a:t>Additional of custom properties</a:t>
            </a:r>
          </a:p>
          <a:p>
            <a:pPr lvl="1"/>
            <a:r>
              <a:rPr lang="en-AU" dirty="0"/>
              <a:t>Customization of values available in drop down lists</a:t>
            </a:r>
          </a:p>
          <a:p>
            <a:pPr lvl="1"/>
            <a:r>
              <a:rPr lang="en-AU" dirty="0"/>
              <a:t>Definition of custom types of hardware assets and contracts</a:t>
            </a:r>
          </a:p>
          <a:p>
            <a:pPr lvl="1"/>
            <a:endParaRPr lang="en-AU" dirty="0"/>
          </a:p>
          <a:p>
            <a:r>
              <a:rPr lang="en-AU" dirty="0"/>
              <a:t>For example:</a:t>
            </a:r>
          </a:p>
          <a:p>
            <a:pPr lvl="1"/>
            <a:r>
              <a:rPr lang="en-AU" dirty="0"/>
              <a:t>Hardware asset records could be customized with additional properties such as “Due for refresh” or “Assigned project”</a:t>
            </a:r>
          </a:p>
          <a:p>
            <a:pPr lvl="1"/>
            <a:r>
              <a:rPr lang="en-AU" dirty="0"/>
              <a:t>The hardware asset status drop down list could be customized with the addition of an “In storage” status</a:t>
            </a:r>
          </a:p>
          <a:p>
            <a:pPr lvl="1"/>
            <a:endParaRPr lang="en-AU" dirty="0"/>
          </a:p>
          <a:p>
            <a:pPr lvl="1"/>
            <a:endParaRPr lang="en-AU" dirty="0"/>
          </a:p>
        </p:txBody>
      </p:sp>
    </p:spTree>
    <p:extLst>
      <p:ext uri="{BB962C8B-B14F-4D97-AF65-F5344CB8AC3E}">
        <p14:creationId xmlns:p14="http://schemas.microsoft.com/office/powerpoint/2010/main" val="1951577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0" y="109423"/>
            <a:ext cx="9954000" cy="655200"/>
          </a:xfrm>
        </p:spPr>
        <p:txBody>
          <a:bodyPr>
            <a:normAutofit/>
          </a:bodyPr>
          <a:lstStyle/>
          <a:p>
            <a:r>
              <a:rPr lang="en-GB" sz="3600" dirty="0"/>
              <a:t>Data Model Extensions</a:t>
            </a:r>
          </a:p>
        </p:txBody>
      </p:sp>
      <p:sp>
        <p:nvSpPr>
          <p:cNvPr id="6" name="Text Placeholder 5">
            <a:extLst>
              <a:ext uri="{FF2B5EF4-FFF2-40B4-BE49-F238E27FC236}">
                <a16:creationId xmlns:a16="http://schemas.microsoft.com/office/drawing/2014/main" id="{75F09A18-33CA-4868-BA1B-5DFC4FED2A53}"/>
              </a:ext>
            </a:extLst>
          </p:cNvPr>
          <p:cNvSpPr txBox="1">
            <a:spLocks/>
          </p:cNvSpPr>
          <p:nvPr/>
        </p:nvSpPr>
        <p:spPr>
          <a:xfrm>
            <a:off x="650240" y="990601"/>
            <a:ext cx="5746045" cy="6824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Objects that can be extended:</a:t>
            </a:r>
          </a:p>
        </p:txBody>
      </p:sp>
      <p:sp>
        <p:nvSpPr>
          <p:cNvPr id="7" name="Content Placeholder 2">
            <a:extLst>
              <a:ext uri="{FF2B5EF4-FFF2-40B4-BE49-F238E27FC236}">
                <a16:creationId xmlns:a16="http://schemas.microsoft.com/office/drawing/2014/main" id="{5C93F84D-6C19-4113-9D19-562A6C9A92E7}"/>
              </a:ext>
            </a:extLst>
          </p:cNvPr>
          <p:cNvSpPr txBox="1">
            <a:spLocks/>
          </p:cNvSpPr>
          <p:nvPr/>
        </p:nvSpPr>
        <p:spPr>
          <a:xfrm>
            <a:off x="650240" y="1673014"/>
            <a:ext cx="4716087" cy="3268441"/>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Asset</a:t>
            </a:r>
          </a:p>
          <a:p>
            <a:r>
              <a:rPr lang="en-US" dirty="0"/>
              <a:t>Computer</a:t>
            </a:r>
          </a:p>
          <a:p>
            <a:r>
              <a:rPr lang="en-US" dirty="0"/>
              <a:t>Purchase</a:t>
            </a:r>
          </a:p>
          <a:p>
            <a:r>
              <a:rPr lang="en-US" dirty="0"/>
              <a:t>Contract</a:t>
            </a:r>
          </a:p>
          <a:p>
            <a:r>
              <a:rPr lang="en-US" dirty="0"/>
              <a:t>License</a:t>
            </a:r>
          </a:p>
          <a:p>
            <a:r>
              <a:rPr lang="en-US" dirty="0"/>
              <a:t>User</a:t>
            </a:r>
          </a:p>
          <a:p>
            <a:r>
              <a:rPr lang="en-US" dirty="0"/>
              <a:t>Vendor</a:t>
            </a:r>
          </a:p>
          <a:p>
            <a:r>
              <a:rPr lang="en-US" dirty="0"/>
              <a:t>Application</a:t>
            </a:r>
          </a:p>
          <a:p>
            <a:endParaRPr lang="en-AU" dirty="0"/>
          </a:p>
        </p:txBody>
      </p:sp>
      <p:sp>
        <p:nvSpPr>
          <p:cNvPr id="10" name="Text Placeholder 6">
            <a:extLst>
              <a:ext uri="{FF2B5EF4-FFF2-40B4-BE49-F238E27FC236}">
                <a16:creationId xmlns:a16="http://schemas.microsoft.com/office/drawing/2014/main" id="{87E6BF82-CDA9-46C4-9CC2-EC18EF605E4C}"/>
              </a:ext>
            </a:extLst>
          </p:cNvPr>
          <p:cNvSpPr txBox="1">
            <a:spLocks/>
          </p:cNvSpPr>
          <p:nvPr/>
        </p:nvSpPr>
        <p:spPr>
          <a:xfrm>
            <a:off x="6396285" y="1020434"/>
            <a:ext cx="5748302" cy="6824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Controls available:</a:t>
            </a:r>
            <a:endParaRPr lang="en-AU" b="1" dirty="0"/>
          </a:p>
        </p:txBody>
      </p:sp>
      <p:sp>
        <p:nvSpPr>
          <p:cNvPr id="11" name="Content Placeholder 7">
            <a:extLst>
              <a:ext uri="{FF2B5EF4-FFF2-40B4-BE49-F238E27FC236}">
                <a16:creationId xmlns:a16="http://schemas.microsoft.com/office/drawing/2014/main" id="{9A44090E-E14C-4EC1-B721-75828B3634C3}"/>
              </a:ext>
            </a:extLst>
          </p:cNvPr>
          <p:cNvSpPr txBox="1">
            <a:spLocks/>
          </p:cNvSpPr>
          <p:nvPr/>
        </p:nvSpPr>
        <p:spPr>
          <a:xfrm>
            <a:off x="6443698" y="1589887"/>
            <a:ext cx="2416420" cy="39704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Integer</a:t>
            </a:r>
          </a:p>
          <a:p>
            <a:r>
              <a:rPr lang="en-US" sz="2000" dirty="0"/>
              <a:t>Text box</a:t>
            </a:r>
          </a:p>
          <a:p>
            <a:r>
              <a:rPr lang="en-US" sz="2000" dirty="0"/>
              <a:t>Text area</a:t>
            </a:r>
          </a:p>
          <a:p>
            <a:r>
              <a:rPr lang="en-US" sz="2000" dirty="0"/>
              <a:t>Date</a:t>
            </a:r>
          </a:p>
          <a:p>
            <a:r>
              <a:rPr lang="en-US" sz="2000" dirty="0"/>
              <a:t>Check box</a:t>
            </a:r>
          </a:p>
          <a:p>
            <a:r>
              <a:rPr lang="en-US" sz="2000" dirty="0"/>
              <a:t>Drop-down list</a:t>
            </a:r>
          </a:p>
          <a:p>
            <a:endParaRPr lang="en-US" sz="2000" dirty="0"/>
          </a:p>
          <a:p>
            <a:pPr marL="0" indent="0">
              <a:buFont typeface="Arial" panose="020B0604020202020204" pitchFamily="34" charset="0"/>
              <a:buNone/>
            </a:pPr>
            <a:r>
              <a:rPr lang="en-US" sz="2000" dirty="0"/>
              <a:t>NB. Each control can be read-only or read-write in the web UI</a:t>
            </a:r>
          </a:p>
          <a:p>
            <a:pPr marL="0" indent="0">
              <a:buFont typeface="Arial" panose="020B0604020202020204" pitchFamily="34" charset="0"/>
              <a:buNone/>
            </a:pPr>
            <a:endParaRPr lang="en-AU" sz="2000" dirty="0"/>
          </a:p>
        </p:txBody>
      </p:sp>
      <p:pic>
        <p:nvPicPr>
          <p:cNvPr id="12" name="Picture 11">
            <a:extLst>
              <a:ext uri="{FF2B5EF4-FFF2-40B4-BE49-F238E27FC236}">
                <a16:creationId xmlns:a16="http://schemas.microsoft.com/office/drawing/2014/main" id="{7585EAD8-9577-4DE7-B345-9BBCD8C653BB}"/>
              </a:ext>
            </a:extLst>
          </p:cNvPr>
          <p:cNvPicPr>
            <a:picLocks noChangeAspect="1"/>
          </p:cNvPicPr>
          <p:nvPr/>
        </p:nvPicPr>
        <p:blipFill>
          <a:blip r:embed="rId2"/>
          <a:stretch>
            <a:fillRect/>
          </a:stretch>
        </p:blipFill>
        <p:spPr>
          <a:xfrm>
            <a:off x="9018570" y="2129424"/>
            <a:ext cx="3009900" cy="285750"/>
          </a:xfrm>
          <a:prstGeom prst="rect">
            <a:avLst/>
          </a:prstGeom>
        </p:spPr>
      </p:pic>
      <p:pic>
        <p:nvPicPr>
          <p:cNvPr id="13" name="Picture 12">
            <a:extLst>
              <a:ext uri="{FF2B5EF4-FFF2-40B4-BE49-F238E27FC236}">
                <a16:creationId xmlns:a16="http://schemas.microsoft.com/office/drawing/2014/main" id="{6C21ED83-44C1-4E1B-BE6F-A100574D3250}"/>
              </a:ext>
            </a:extLst>
          </p:cNvPr>
          <p:cNvPicPr>
            <a:picLocks noChangeAspect="1"/>
          </p:cNvPicPr>
          <p:nvPr/>
        </p:nvPicPr>
        <p:blipFill>
          <a:blip r:embed="rId3"/>
          <a:stretch>
            <a:fillRect/>
          </a:stretch>
        </p:blipFill>
        <p:spPr>
          <a:xfrm>
            <a:off x="9018570" y="3023585"/>
            <a:ext cx="2952750" cy="295275"/>
          </a:xfrm>
          <a:prstGeom prst="rect">
            <a:avLst/>
          </a:prstGeom>
        </p:spPr>
      </p:pic>
      <p:pic>
        <p:nvPicPr>
          <p:cNvPr id="14" name="Picture 13">
            <a:extLst>
              <a:ext uri="{FF2B5EF4-FFF2-40B4-BE49-F238E27FC236}">
                <a16:creationId xmlns:a16="http://schemas.microsoft.com/office/drawing/2014/main" id="{8DBF0FA8-FC7E-4781-8142-67A9FD605B20}"/>
              </a:ext>
            </a:extLst>
          </p:cNvPr>
          <p:cNvPicPr>
            <a:picLocks noChangeAspect="1"/>
          </p:cNvPicPr>
          <p:nvPr/>
        </p:nvPicPr>
        <p:blipFill>
          <a:blip r:embed="rId4"/>
          <a:stretch>
            <a:fillRect/>
          </a:stretch>
        </p:blipFill>
        <p:spPr>
          <a:xfrm>
            <a:off x="9006458" y="3485441"/>
            <a:ext cx="1295400" cy="276225"/>
          </a:xfrm>
          <a:prstGeom prst="rect">
            <a:avLst/>
          </a:prstGeom>
        </p:spPr>
      </p:pic>
      <p:pic>
        <p:nvPicPr>
          <p:cNvPr id="15" name="Picture 14">
            <a:extLst>
              <a:ext uri="{FF2B5EF4-FFF2-40B4-BE49-F238E27FC236}">
                <a16:creationId xmlns:a16="http://schemas.microsoft.com/office/drawing/2014/main" id="{AD8E5EA2-3D83-4533-9DB3-319883A31A2C}"/>
              </a:ext>
            </a:extLst>
          </p:cNvPr>
          <p:cNvPicPr>
            <a:picLocks noChangeAspect="1"/>
          </p:cNvPicPr>
          <p:nvPr/>
        </p:nvPicPr>
        <p:blipFill>
          <a:blip r:embed="rId5"/>
          <a:stretch>
            <a:fillRect/>
          </a:stretch>
        </p:blipFill>
        <p:spPr>
          <a:xfrm>
            <a:off x="9064260" y="1636705"/>
            <a:ext cx="2114550" cy="409575"/>
          </a:xfrm>
          <a:prstGeom prst="rect">
            <a:avLst/>
          </a:prstGeom>
        </p:spPr>
      </p:pic>
      <p:pic>
        <p:nvPicPr>
          <p:cNvPr id="16" name="Picture 15">
            <a:extLst>
              <a:ext uri="{FF2B5EF4-FFF2-40B4-BE49-F238E27FC236}">
                <a16:creationId xmlns:a16="http://schemas.microsoft.com/office/drawing/2014/main" id="{CF35E3E3-26FA-4B9B-8CF1-8DCAC34C50B5}"/>
              </a:ext>
            </a:extLst>
          </p:cNvPr>
          <p:cNvPicPr>
            <a:picLocks noChangeAspect="1"/>
          </p:cNvPicPr>
          <p:nvPr/>
        </p:nvPicPr>
        <p:blipFill>
          <a:blip r:embed="rId6"/>
          <a:stretch>
            <a:fillRect/>
          </a:stretch>
        </p:blipFill>
        <p:spPr>
          <a:xfrm>
            <a:off x="8860118" y="3915878"/>
            <a:ext cx="2857899" cy="2353003"/>
          </a:xfrm>
          <a:prstGeom prst="rect">
            <a:avLst/>
          </a:prstGeom>
        </p:spPr>
      </p:pic>
    </p:spTree>
    <p:extLst>
      <p:ext uri="{BB962C8B-B14F-4D97-AF65-F5344CB8AC3E}">
        <p14:creationId xmlns:p14="http://schemas.microsoft.com/office/powerpoint/2010/main" val="325314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FNMS Design: Data Model Extensions</a:t>
            </a:r>
          </a:p>
        </p:txBody>
      </p:sp>
      <p:sp>
        <p:nvSpPr>
          <p:cNvPr id="3" name="Content Placeholder 2"/>
          <p:cNvSpPr>
            <a:spLocks noGrp="1"/>
          </p:cNvSpPr>
          <p:nvPr>
            <p:ph idx="1"/>
          </p:nvPr>
        </p:nvSpPr>
        <p:spPr>
          <a:xfrm>
            <a:off x="961200" y="1256399"/>
            <a:ext cx="7619382" cy="1847019"/>
          </a:xfrm>
        </p:spPr>
        <p:txBody>
          <a:bodyPr>
            <a:normAutofit fontScale="77500" lnSpcReduction="20000"/>
          </a:bodyPr>
          <a:lstStyle/>
          <a:p>
            <a:pPr marL="0" indent="0">
              <a:buNone/>
            </a:pPr>
            <a:r>
              <a:rPr lang="en-AU" dirty="0">
                <a:solidFill>
                  <a:srgbClr val="FF0000"/>
                </a:solidFill>
              </a:rPr>
              <a:t>Edit the Data Model worksheet below and add:</a:t>
            </a:r>
          </a:p>
          <a:p>
            <a:pPr>
              <a:buFontTx/>
              <a:buChar char="-"/>
            </a:pPr>
            <a:r>
              <a:rPr lang="en-AU" dirty="0">
                <a:solidFill>
                  <a:srgbClr val="FF0000"/>
                </a:solidFill>
              </a:rPr>
              <a:t>Custom properties</a:t>
            </a:r>
          </a:p>
          <a:p>
            <a:pPr>
              <a:buFontTx/>
              <a:buChar char="-"/>
            </a:pPr>
            <a:r>
              <a:rPr lang="en-US" dirty="0">
                <a:solidFill>
                  <a:srgbClr val="FF0000"/>
                </a:solidFill>
              </a:rPr>
              <a:t>Additional tabs and sections</a:t>
            </a:r>
          </a:p>
          <a:p>
            <a:pPr>
              <a:buFontTx/>
              <a:buChar char="-"/>
            </a:pPr>
            <a:r>
              <a:rPr lang="en-US" dirty="0">
                <a:solidFill>
                  <a:srgbClr val="FF0000"/>
                </a:solidFill>
              </a:rPr>
              <a:t>Custom drop down list values (on-prem only)</a:t>
            </a:r>
          </a:p>
          <a:p>
            <a:pPr>
              <a:buFontTx/>
              <a:buChar char="-"/>
            </a:pPr>
            <a:r>
              <a:rPr lang="en-US" dirty="0">
                <a:solidFill>
                  <a:srgbClr val="FF0000"/>
                </a:solidFill>
              </a:rPr>
              <a:t>Custom record types (on-prem only)</a:t>
            </a:r>
            <a:endParaRPr lang="en-AU" dirty="0">
              <a:solidFill>
                <a:srgbClr val="FF0000"/>
              </a:solidFill>
            </a:endParaRPr>
          </a:p>
          <a:p>
            <a:pPr>
              <a:buFontTx/>
              <a:buChar char="-"/>
            </a:pPr>
            <a:endParaRPr lang="en-AU" dirty="0"/>
          </a:p>
          <a:p>
            <a:pPr marL="0" indent="0">
              <a:buNone/>
            </a:pPr>
            <a:endParaRPr lang="en-AU" dirty="0"/>
          </a:p>
        </p:txBody>
      </p:sp>
      <p:graphicFrame>
        <p:nvGraphicFramePr>
          <p:cNvPr id="5" name="Object 4">
            <a:extLst>
              <a:ext uri="{FF2B5EF4-FFF2-40B4-BE49-F238E27FC236}">
                <a16:creationId xmlns:a16="http://schemas.microsoft.com/office/drawing/2014/main" id="{8C88E3C3-2B04-4522-BC6D-DAF26BF2E073}"/>
              </a:ext>
            </a:extLst>
          </p:cNvPr>
          <p:cNvGraphicFramePr>
            <a:graphicFrameLocks noChangeAspect="1"/>
          </p:cNvGraphicFramePr>
          <p:nvPr>
            <p:extLst>
              <p:ext uri="{D42A27DB-BD31-4B8C-83A1-F6EECF244321}">
                <p14:modId xmlns:p14="http://schemas.microsoft.com/office/powerpoint/2010/main" val="40623614"/>
              </p:ext>
            </p:extLst>
          </p:nvPr>
        </p:nvGraphicFramePr>
        <p:xfrm>
          <a:off x="4456546" y="3870036"/>
          <a:ext cx="2437886" cy="2056966"/>
        </p:xfrm>
        <a:graphic>
          <a:graphicData uri="http://schemas.openxmlformats.org/presentationml/2006/ole">
            <mc:AlternateContent xmlns:mc="http://schemas.openxmlformats.org/markup-compatibility/2006">
              <mc:Choice xmlns:v="urn:schemas-microsoft-com:vml" Requires="v">
                <p:oleObj name="Worksheet" showAsIcon="1" r:id="rId2" imgW="914400" imgH="771480" progId="Excel.Sheet.12">
                  <p:embed/>
                </p:oleObj>
              </mc:Choice>
              <mc:Fallback>
                <p:oleObj name="Worksheet" showAsIcon="1" r:id="rId2" imgW="914400" imgH="771480" progId="Excel.Sheet.12">
                  <p:embed/>
                  <p:pic>
                    <p:nvPicPr>
                      <p:cNvPr id="5" name="Object 4">
                        <a:extLst>
                          <a:ext uri="{FF2B5EF4-FFF2-40B4-BE49-F238E27FC236}">
                            <a16:creationId xmlns:a16="http://schemas.microsoft.com/office/drawing/2014/main" id="{8C88E3C3-2B04-4522-BC6D-DAF26BF2E073}"/>
                          </a:ext>
                        </a:extLst>
                      </p:cNvPr>
                      <p:cNvPicPr/>
                      <p:nvPr/>
                    </p:nvPicPr>
                    <p:blipFill>
                      <a:blip r:embed="rId3"/>
                      <a:stretch>
                        <a:fillRect/>
                      </a:stretch>
                    </p:blipFill>
                    <p:spPr>
                      <a:xfrm>
                        <a:off x="4456546" y="3870036"/>
                        <a:ext cx="2437886" cy="2056966"/>
                      </a:xfrm>
                      <a:prstGeom prst="rect">
                        <a:avLst/>
                      </a:prstGeom>
                    </p:spPr>
                  </p:pic>
                </p:oleObj>
              </mc:Fallback>
            </mc:AlternateContent>
          </a:graphicData>
        </a:graphic>
      </p:graphicFrame>
    </p:spTree>
    <p:extLst>
      <p:ext uri="{BB962C8B-B14F-4D97-AF65-F5344CB8AC3E}">
        <p14:creationId xmlns:p14="http://schemas.microsoft.com/office/powerpoint/2010/main" val="2340414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0" y="109423"/>
            <a:ext cx="9954000" cy="655200"/>
          </a:xfrm>
        </p:spPr>
        <p:txBody>
          <a:bodyPr>
            <a:normAutofit/>
          </a:bodyPr>
          <a:lstStyle/>
          <a:p>
            <a:r>
              <a:rPr lang="en-GB" sz="3600" dirty="0"/>
              <a:t>Reporting</a:t>
            </a:r>
          </a:p>
        </p:txBody>
      </p:sp>
      <p:sp>
        <p:nvSpPr>
          <p:cNvPr id="3" name="Content Placeholder 2">
            <a:extLst>
              <a:ext uri="{FF2B5EF4-FFF2-40B4-BE49-F238E27FC236}">
                <a16:creationId xmlns:a16="http://schemas.microsoft.com/office/drawing/2014/main" id="{AF7666B3-BD6D-4E6D-8E68-D34362E5E28E}"/>
              </a:ext>
            </a:extLst>
          </p:cNvPr>
          <p:cNvSpPr>
            <a:spLocks noGrp="1"/>
          </p:cNvSpPr>
          <p:nvPr>
            <p:ph idx="1"/>
          </p:nvPr>
        </p:nvSpPr>
        <p:spPr>
          <a:xfrm>
            <a:off x="650241" y="963614"/>
            <a:ext cx="10784377" cy="3857768"/>
          </a:xfrm>
        </p:spPr>
        <p:txBody>
          <a:bodyPr>
            <a:normAutofit/>
          </a:bodyPr>
          <a:lstStyle/>
          <a:p>
            <a:r>
              <a:rPr lang="en-AU" dirty="0"/>
              <a:t>The FNMS system provides many reports and powerful configurable “custom views” out of the box</a:t>
            </a:r>
          </a:p>
          <a:p>
            <a:endParaRPr lang="en-AU" dirty="0"/>
          </a:p>
          <a:p>
            <a:r>
              <a:rPr lang="en-AU" dirty="0">
                <a:solidFill>
                  <a:srgbClr val="FF0000"/>
                </a:solidFill>
              </a:rPr>
              <a:t>Discuss any specific known reporting needs that should be considered during design</a:t>
            </a:r>
          </a:p>
          <a:p>
            <a:pPr lvl="1"/>
            <a:r>
              <a:rPr lang="en-AU" dirty="0"/>
              <a:t>For example, do particular people/roles need specific reports from the system to help them do their job?</a:t>
            </a:r>
          </a:p>
        </p:txBody>
      </p:sp>
    </p:spTree>
    <p:extLst>
      <p:ext uri="{BB962C8B-B14F-4D97-AF65-F5344CB8AC3E}">
        <p14:creationId xmlns:p14="http://schemas.microsoft.com/office/powerpoint/2010/main" val="2234688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0" y="109423"/>
            <a:ext cx="9954000" cy="655200"/>
          </a:xfrm>
        </p:spPr>
        <p:txBody>
          <a:bodyPr>
            <a:normAutofit/>
          </a:bodyPr>
          <a:lstStyle/>
          <a:p>
            <a:r>
              <a:rPr lang="en-GB" sz="3600" dirty="0"/>
              <a:t>FNMS Overview</a:t>
            </a:r>
          </a:p>
        </p:txBody>
      </p:sp>
      <p:sp>
        <p:nvSpPr>
          <p:cNvPr id="5" name="Rectangle 4">
            <a:extLst>
              <a:ext uri="{FF2B5EF4-FFF2-40B4-BE49-F238E27FC236}">
                <a16:creationId xmlns:a16="http://schemas.microsoft.com/office/drawing/2014/main" id="{047BA433-73D5-4F75-8D7E-42A0D36F648F}"/>
              </a:ext>
            </a:extLst>
          </p:cNvPr>
          <p:cNvSpPr/>
          <p:nvPr/>
        </p:nvSpPr>
        <p:spPr>
          <a:xfrm>
            <a:off x="3241881" y="1238656"/>
            <a:ext cx="5173539" cy="467722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900"/>
              </a:spcBef>
            </a:pPr>
            <a:r>
              <a:rPr lang="en-US" sz="2000" b="1" dirty="0"/>
              <a:t>FNMS</a:t>
            </a:r>
            <a:endParaRPr lang="en-AU" sz="2000" b="1" dirty="0"/>
          </a:p>
        </p:txBody>
      </p:sp>
      <p:sp>
        <p:nvSpPr>
          <p:cNvPr id="11" name="Diamond 10">
            <a:extLst>
              <a:ext uri="{FF2B5EF4-FFF2-40B4-BE49-F238E27FC236}">
                <a16:creationId xmlns:a16="http://schemas.microsoft.com/office/drawing/2014/main" id="{98AA3E39-58D3-4070-BFBC-42F612D899E6}"/>
              </a:ext>
            </a:extLst>
          </p:cNvPr>
          <p:cNvSpPr/>
          <p:nvPr/>
        </p:nvSpPr>
        <p:spPr>
          <a:xfrm>
            <a:off x="5867562" y="3407106"/>
            <a:ext cx="1252362" cy="1333540"/>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90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Calibri" panose="020F0502020204030204"/>
                <a:ea typeface="+mn-ea"/>
                <a:cs typeface="+mn-cs"/>
              </a:rPr>
              <a:t>Inventory Device</a:t>
            </a:r>
          </a:p>
        </p:txBody>
      </p:sp>
      <p:sp>
        <p:nvSpPr>
          <p:cNvPr id="12" name="Diamond 11">
            <a:extLst>
              <a:ext uri="{FF2B5EF4-FFF2-40B4-BE49-F238E27FC236}">
                <a16:creationId xmlns:a16="http://schemas.microsoft.com/office/drawing/2014/main" id="{F5266ED3-E022-41BF-B03F-6FE94C972264}"/>
              </a:ext>
            </a:extLst>
          </p:cNvPr>
          <p:cNvSpPr/>
          <p:nvPr/>
        </p:nvSpPr>
        <p:spPr>
          <a:xfrm>
            <a:off x="5023372" y="4663816"/>
            <a:ext cx="958738" cy="939039"/>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900"/>
              </a:spcBef>
              <a:spcAft>
                <a:spcPts val="0"/>
              </a:spcAft>
              <a:buClrTx/>
              <a:buSzTx/>
              <a:buFontTx/>
              <a:buNone/>
              <a:tabLst/>
              <a:defRPr/>
            </a:pPr>
            <a:r>
              <a:rPr lang="en-US" sz="1000" b="1" dirty="0">
                <a:solidFill>
                  <a:srgbClr val="FFFFFF"/>
                </a:solidFill>
                <a:latin typeface="Calibri" panose="020F0502020204030204"/>
              </a:rPr>
              <a:t>User</a:t>
            </a:r>
            <a:endParaRPr kumimoji="0" lang="en-US" sz="10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3" name="Diamond 12">
            <a:extLst>
              <a:ext uri="{FF2B5EF4-FFF2-40B4-BE49-F238E27FC236}">
                <a16:creationId xmlns:a16="http://schemas.microsoft.com/office/drawing/2014/main" id="{C822113C-EA3C-457A-8D7C-A3B9F8E763BA}"/>
              </a:ext>
            </a:extLst>
          </p:cNvPr>
          <p:cNvSpPr/>
          <p:nvPr/>
        </p:nvSpPr>
        <p:spPr>
          <a:xfrm>
            <a:off x="6494304" y="4231329"/>
            <a:ext cx="1649767" cy="1744326"/>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900"/>
              </a:spcBef>
              <a:spcAft>
                <a:spcPts val="0"/>
              </a:spcAft>
              <a:buClrTx/>
              <a:buSzTx/>
              <a:buFontTx/>
              <a:buNone/>
              <a:tabLst/>
              <a:defRPr/>
            </a:pPr>
            <a:r>
              <a:rPr lang="en-US" sz="1600" b="1" dirty="0">
                <a:solidFill>
                  <a:srgbClr val="FFFFFF"/>
                </a:solidFill>
                <a:latin typeface="Calibri" panose="020F0502020204030204"/>
              </a:rPr>
              <a:t>Asset</a:t>
            </a:r>
            <a:endParaRPr kumimoji="0" lang="en-US" sz="16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58303313-E605-4E24-829D-889006812090}"/>
              </a:ext>
            </a:extLst>
          </p:cNvPr>
          <p:cNvCxnSpPr>
            <a:cxnSpLocks/>
          </p:cNvCxnSpPr>
          <p:nvPr/>
        </p:nvCxnSpPr>
        <p:spPr>
          <a:xfrm>
            <a:off x="4916372" y="2689323"/>
            <a:ext cx="147028" cy="137026"/>
          </a:xfrm>
          <a:prstGeom prst="line">
            <a:avLst/>
          </a:prstGeom>
          <a:ln w="9525">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AFC395-FCBB-4DF9-A9FB-09EA2B69E7A5}"/>
              </a:ext>
            </a:extLst>
          </p:cNvPr>
          <p:cNvCxnSpPr>
            <a:cxnSpLocks/>
          </p:cNvCxnSpPr>
          <p:nvPr/>
        </p:nvCxnSpPr>
        <p:spPr>
          <a:xfrm>
            <a:off x="4594599" y="1890787"/>
            <a:ext cx="263072" cy="271760"/>
          </a:xfrm>
          <a:prstGeom prst="line">
            <a:avLst/>
          </a:prstGeom>
          <a:ln w="9525">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C4CF718-42B8-49BF-8F94-EF2DB37CE19A}"/>
              </a:ext>
            </a:extLst>
          </p:cNvPr>
          <p:cNvCxnSpPr>
            <a:cxnSpLocks/>
          </p:cNvCxnSpPr>
          <p:nvPr/>
        </p:nvCxnSpPr>
        <p:spPr>
          <a:xfrm flipV="1">
            <a:off x="4813314" y="3556597"/>
            <a:ext cx="153100" cy="156813"/>
          </a:xfrm>
          <a:prstGeom prst="line">
            <a:avLst/>
          </a:prstGeom>
          <a:ln w="9525">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23468E2-C600-427E-BE6F-14BA39C163F1}"/>
              </a:ext>
            </a:extLst>
          </p:cNvPr>
          <p:cNvCxnSpPr>
            <a:cxnSpLocks/>
          </p:cNvCxnSpPr>
          <p:nvPr/>
        </p:nvCxnSpPr>
        <p:spPr>
          <a:xfrm flipH="1">
            <a:off x="4205791" y="2719314"/>
            <a:ext cx="15305" cy="994096"/>
          </a:xfrm>
          <a:prstGeom prst="line">
            <a:avLst/>
          </a:prstGeom>
          <a:ln w="9525">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C881084-DD6E-4C05-A0C7-4B4090BD1CAC}"/>
              </a:ext>
            </a:extLst>
          </p:cNvPr>
          <p:cNvCxnSpPr>
            <a:cxnSpLocks/>
          </p:cNvCxnSpPr>
          <p:nvPr/>
        </p:nvCxnSpPr>
        <p:spPr>
          <a:xfrm flipV="1">
            <a:off x="5949637" y="2677528"/>
            <a:ext cx="172753" cy="179337"/>
          </a:xfrm>
          <a:prstGeom prst="line">
            <a:avLst/>
          </a:prstGeom>
          <a:ln w="9525">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2F0208-A593-4125-98E1-F67DCB5C43BC}"/>
              </a:ext>
            </a:extLst>
          </p:cNvPr>
          <p:cNvCxnSpPr>
            <a:cxnSpLocks/>
          </p:cNvCxnSpPr>
          <p:nvPr/>
        </p:nvCxnSpPr>
        <p:spPr>
          <a:xfrm>
            <a:off x="6802627" y="2677528"/>
            <a:ext cx="25699" cy="1093954"/>
          </a:xfrm>
          <a:prstGeom prst="line">
            <a:avLst/>
          </a:prstGeom>
          <a:ln w="9525">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C94813-A798-4F18-8499-CF7B42C82B60}"/>
              </a:ext>
            </a:extLst>
          </p:cNvPr>
          <p:cNvCxnSpPr>
            <a:cxnSpLocks/>
          </p:cNvCxnSpPr>
          <p:nvPr/>
        </p:nvCxnSpPr>
        <p:spPr>
          <a:xfrm>
            <a:off x="5991469" y="3582373"/>
            <a:ext cx="190256" cy="176553"/>
          </a:xfrm>
          <a:prstGeom prst="line">
            <a:avLst/>
          </a:prstGeom>
          <a:ln w="9525">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0D953A4-836E-4A3B-8B2A-2EA5B31A2BEF}"/>
              </a:ext>
            </a:extLst>
          </p:cNvPr>
          <p:cNvSpPr txBox="1"/>
          <p:nvPr/>
        </p:nvSpPr>
        <p:spPr>
          <a:xfrm>
            <a:off x="9982200" y="503311"/>
            <a:ext cx="45719" cy="73287"/>
          </a:xfrm>
          <a:prstGeom prst="rect">
            <a:avLst/>
          </a:prstGeom>
          <a:noFill/>
        </p:spPr>
        <p:txBody>
          <a:bodyPr wrap="square" lIns="0" tIns="0" rIns="0" bIns="0" rtlCol="0">
            <a:noAutofit/>
          </a:bodyPr>
          <a:lstStyle/>
          <a:p>
            <a:pPr>
              <a:spcBef>
                <a:spcPts val="900"/>
              </a:spcBef>
            </a:pPr>
            <a:endParaRPr lang="en-AU" sz="2000" b="1" dirty="0">
              <a:solidFill>
                <a:schemeClr val="tx1">
                  <a:lumMod val="75000"/>
                  <a:lumOff val="25000"/>
                </a:schemeClr>
              </a:solidFill>
            </a:endParaRPr>
          </a:p>
        </p:txBody>
      </p:sp>
      <p:sp>
        <p:nvSpPr>
          <p:cNvPr id="25" name="TextBox 24">
            <a:extLst>
              <a:ext uri="{FF2B5EF4-FFF2-40B4-BE49-F238E27FC236}">
                <a16:creationId xmlns:a16="http://schemas.microsoft.com/office/drawing/2014/main" id="{113FA6EF-3E13-4488-8661-E77FEA095788}"/>
              </a:ext>
            </a:extLst>
          </p:cNvPr>
          <p:cNvSpPr txBox="1"/>
          <p:nvPr/>
        </p:nvSpPr>
        <p:spPr>
          <a:xfrm>
            <a:off x="9214546" y="3025554"/>
            <a:ext cx="2163222" cy="276999"/>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l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300" noProof="0" dirty="0">
                <a:solidFill>
                  <a:srgbClr val="000000"/>
                </a:solidFill>
                <a:latin typeface="Calibri" panose="020F0502020204030204"/>
              </a:rPr>
              <a:t>I</a:t>
            </a:r>
            <a:r>
              <a:rPr kumimoji="0" lang="en-US" sz="1200" b="1" i="0" u="none" strike="noStrike" kern="1200" cap="none" spc="300" normalizeH="0" baseline="0" noProof="0" dirty="0">
                <a:ln>
                  <a:noFill/>
                </a:ln>
                <a:solidFill>
                  <a:srgbClr val="000000"/>
                </a:solidFill>
                <a:effectLst/>
                <a:uLnTx/>
                <a:uFillTx/>
                <a:latin typeface="Calibri" panose="020F0502020204030204"/>
              </a:rPr>
              <a:t>nventory Sources</a:t>
            </a:r>
          </a:p>
        </p:txBody>
      </p:sp>
      <p:sp>
        <p:nvSpPr>
          <p:cNvPr id="26" name="Arrow: Right 25">
            <a:extLst>
              <a:ext uri="{FF2B5EF4-FFF2-40B4-BE49-F238E27FC236}">
                <a16:creationId xmlns:a16="http://schemas.microsoft.com/office/drawing/2014/main" id="{3F26E7B9-45CE-4202-9276-7F9E59C80555}"/>
              </a:ext>
            </a:extLst>
          </p:cNvPr>
          <p:cNvSpPr/>
          <p:nvPr/>
        </p:nvSpPr>
        <p:spPr>
          <a:xfrm rot="10800000">
            <a:off x="6826889" y="2910791"/>
            <a:ext cx="2181849" cy="533400"/>
          </a:xfrm>
          <a:prstGeom prst="rightArrow">
            <a:avLst/>
          </a:prstGeom>
          <a:solidFill>
            <a:schemeClr val="tx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AU" sz="2000" b="1"/>
          </a:p>
        </p:txBody>
      </p:sp>
      <p:sp>
        <p:nvSpPr>
          <p:cNvPr id="27" name="Arrow: Right 26">
            <a:extLst>
              <a:ext uri="{FF2B5EF4-FFF2-40B4-BE49-F238E27FC236}">
                <a16:creationId xmlns:a16="http://schemas.microsoft.com/office/drawing/2014/main" id="{CC1D4766-F3CC-427A-9A2B-B59C741BF5AA}"/>
              </a:ext>
            </a:extLst>
          </p:cNvPr>
          <p:cNvSpPr/>
          <p:nvPr/>
        </p:nvSpPr>
        <p:spPr>
          <a:xfrm rot="8282903">
            <a:off x="6788136" y="3223423"/>
            <a:ext cx="1057738" cy="533400"/>
          </a:xfrm>
          <a:prstGeom prst="rightArrow">
            <a:avLst/>
          </a:prstGeom>
          <a:solidFill>
            <a:schemeClr val="tx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AU" sz="2000" b="1"/>
          </a:p>
        </p:txBody>
      </p:sp>
      <p:sp>
        <p:nvSpPr>
          <p:cNvPr id="28" name="Arrow: Right 27">
            <a:extLst>
              <a:ext uri="{FF2B5EF4-FFF2-40B4-BE49-F238E27FC236}">
                <a16:creationId xmlns:a16="http://schemas.microsoft.com/office/drawing/2014/main" id="{DD6C2E0F-72B7-4142-B288-E17C64F093AF}"/>
              </a:ext>
            </a:extLst>
          </p:cNvPr>
          <p:cNvSpPr/>
          <p:nvPr/>
        </p:nvSpPr>
        <p:spPr>
          <a:xfrm rot="10800000">
            <a:off x="7978221" y="4473946"/>
            <a:ext cx="970996" cy="533400"/>
          </a:xfrm>
          <a:prstGeom prst="rightArrow">
            <a:avLst/>
          </a:prstGeom>
          <a:solidFill>
            <a:schemeClr val="tx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AU" sz="2000" b="1"/>
          </a:p>
        </p:txBody>
      </p:sp>
      <p:sp>
        <p:nvSpPr>
          <p:cNvPr id="29" name="Arrow: Right 28">
            <a:extLst>
              <a:ext uri="{FF2B5EF4-FFF2-40B4-BE49-F238E27FC236}">
                <a16:creationId xmlns:a16="http://schemas.microsoft.com/office/drawing/2014/main" id="{EACB7852-1C1A-441F-9BC7-C10039648CCA}"/>
              </a:ext>
            </a:extLst>
          </p:cNvPr>
          <p:cNvSpPr/>
          <p:nvPr/>
        </p:nvSpPr>
        <p:spPr>
          <a:xfrm rot="16200000">
            <a:off x="5568314" y="5449116"/>
            <a:ext cx="533401" cy="533400"/>
          </a:xfrm>
          <a:prstGeom prst="rightArrow">
            <a:avLst/>
          </a:prstGeom>
          <a:solidFill>
            <a:schemeClr val="tx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AU" sz="2000" b="1"/>
          </a:p>
        </p:txBody>
      </p:sp>
      <p:sp>
        <p:nvSpPr>
          <p:cNvPr id="31" name="TextBox 30">
            <a:extLst>
              <a:ext uri="{FF2B5EF4-FFF2-40B4-BE49-F238E27FC236}">
                <a16:creationId xmlns:a16="http://schemas.microsoft.com/office/drawing/2014/main" id="{F247229D-1E66-4053-9A06-456CCA0AF72F}"/>
              </a:ext>
            </a:extLst>
          </p:cNvPr>
          <p:cNvSpPr txBox="1"/>
          <p:nvPr/>
        </p:nvSpPr>
        <p:spPr>
          <a:xfrm>
            <a:off x="5509379" y="5934573"/>
            <a:ext cx="748790"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l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spc="300" dirty="0">
                <a:solidFill>
                  <a:srgbClr val="000000"/>
                </a:solidFill>
                <a:latin typeface="Calibri" panose="020F0502020204030204"/>
              </a:rPr>
              <a:t>HR data sources</a:t>
            </a:r>
            <a:endParaRPr lang="en-US" sz="1200" b="1" spc="300" dirty="0">
              <a:solidFill>
                <a:srgbClr val="000000"/>
              </a:solidFill>
              <a:latin typeface="Calibri" panose="020F0502020204030204"/>
            </a:endParaRPr>
          </a:p>
        </p:txBody>
      </p:sp>
      <p:sp>
        <p:nvSpPr>
          <p:cNvPr id="32" name="TextBox 31">
            <a:extLst>
              <a:ext uri="{FF2B5EF4-FFF2-40B4-BE49-F238E27FC236}">
                <a16:creationId xmlns:a16="http://schemas.microsoft.com/office/drawing/2014/main" id="{635BBF7A-AF30-4461-9D2D-963E52EC03A3}"/>
              </a:ext>
            </a:extLst>
          </p:cNvPr>
          <p:cNvSpPr txBox="1"/>
          <p:nvPr/>
        </p:nvSpPr>
        <p:spPr>
          <a:xfrm>
            <a:off x="9093894" y="4578829"/>
            <a:ext cx="1969266" cy="276999"/>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l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300" noProof="0" dirty="0">
                <a:solidFill>
                  <a:srgbClr val="000000"/>
                </a:solidFill>
                <a:latin typeface="Calibri" panose="020F0502020204030204"/>
              </a:rPr>
              <a:t>Asset data sources</a:t>
            </a:r>
            <a:endParaRPr kumimoji="0" lang="en-US" b="1" i="0" u="none" strike="noStrike" kern="1200" cap="none" spc="300" normalizeH="0" baseline="0" noProof="0" dirty="0">
              <a:ln>
                <a:noFill/>
              </a:ln>
              <a:solidFill>
                <a:srgbClr val="000000"/>
              </a:solidFill>
              <a:effectLst/>
              <a:uLnTx/>
              <a:uFillTx/>
              <a:latin typeface="Calibri" panose="020F0502020204030204"/>
              <a:ea typeface="+mn-ea"/>
              <a:cs typeface="+mn-cs"/>
            </a:endParaRPr>
          </a:p>
        </p:txBody>
      </p:sp>
      <p:sp>
        <p:nvSpPr>
          <p:cNvPr id="33" name="Arrow: Right 32">
            <a:extLst>
              <a:ext uri="{FF2B5EF4-FFF2-40B4-BE49-F238E27FC236}">
                <a16:creationId xmlns:a16="http://schemas.microsoft.com/office/drawing/2014/main" id="{44721A66-77EB-44D7-B7EC-010BBCE46A24}"/>
              </a:ext>
            </a:extLst>
          </p:cNvPr>
          <p:cNvSpPr/>
          <p:nvPr/>
        </p:nvSpPr>
        <p:spPr>
          <a:xfrm>
            <a:off x="2785309" y="1817798"/>
            <a:ext cx="1269056" cy="533400"/>
          </a:xfrm>
          <a:prstGeom prst="rightArrow">
            <a:avLst/>
          </a:prstGeom>
          <a:solidFill>
            <a:schemeClr val="tx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AU" sz="2000" b="1"/>
          </a:p>
        </p:txBody>
      </p:sp>
      <p:sp>
        <p:nvSpPr>
          <p:cNvPr id="34" name="TextBox 33">
            <a:extLst>
              <a:ext uri="{FF2B5EF4-FFF2-40B4-BE49-F238E27FC236}">
                <a16:creationId xmlns:a16="http://schemas.microsoft.com/office/drawing/2014/main" id="{430504E8-30F6-4E41-BB57-F92E20EB1DA8}"/>
              </a:ext>
            </a:extLst>
          </p:cNvPr>
          <p:cNvSpPr txBox="1"/>
          <p:nvPr/>
        </p:nvSpPr>
        <p:spPr>
          <a:xfrm>
            <a:off x="1241653" y="1859468"/>
            <a:ext cx="1449003"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lIns="0" r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200" b="1" spc="300" dirty="0">
                <a:solidFill>
                  <a:srgbClr val="000000"/>
                </a:solidFill>
                <a:latin typeface="Calibri" panose="020F0502020204030204"/>
              </a:rPr>
              <a:t>Contract data</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300" normalizeH="0" baseline="0" noProof="0" dirty="0">
                <a:ln>
                  <a:noFill/>
                </a:ln>
                <a:solidFill>
                  <a:srgbClr val="000000"/>
                </a:solidFill>
                <a:effectLst/>
                <a:uLnTx/>
                <a:uFillTx/>
                <a:latin typeface="Calibri" panose="020F0502020204030204"/>
              </a:rPr>
              <a:t>sources</a:t>
            </a:r>
          </a:p>
        </p:txBody>
      </p:sp>
      <p:sp>
        <p:nvSpPr>
          <p:cNvPr id="35" name="Arrow: Right 34">
            <a:extLst>
              <a:ext uri="{FF2B5EF4-FFF2-40B4-BE49-F238E27FC236}">
                <a16:creationId xmlns:a16="http://schemas.microsoft.com/office/drawing/2014/main" id="{9ADE3748-28B7-4FE7-B5F5-F13CC156A8BD}"/>
              </a:ext>
            </a:extLst>
          </p:cNvPr>
          <p:cNvSpPr/>
          <p:nvPr/>
        </p:nvSpPr>
        <p:spPr>
          <a:xfrm>
            <a:off x="2785309" y="3388692"/>
            <a:ext cx="1309744" cy="533400"/>
          </a:xfrm>
          <a:prstGeom prst="rightArrow">
            <a:avLst/>
          </a:prstGeom>
          <a:solidFill>
            <a:schemeClr val="tx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AU" sz="2000" b="1"/>
          </a:p>
        </p:txBody>
      </p:sp>
      <p:sp>
        <p:nvSpPr>
          <p:cNvPr id="36" name="TextBox 35">
            <a:extLst>
              <a:ext uri="{FF2B5EF4-FFF2-40B4-BE49-F238E27FC236}">
                <a16:creationId xmlns:a16="http://schemas.microsoft.com/office/drawing/2014/main" id="{51076A3E-60DF-48C2-942A-8618E4F8E012}"/>
              </a:ext>
            </a:extLst>
          </p:cNvPr>
          <p:cNvSpPr txBox="1"/>
          <p:nvPr/>
        </p:nvSpPr>
        <p:spPr>
          <a:xfrm>
            <a:off x="1222132" y="3428623"/>
            <a:ext cx="1685424"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l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300" dirty="0">
                <a:solidFill>
                  <a:srgbClr val="000000"/>
                </a:solidFill>
                <a:latin typeface="Calibri" panose="020F0502020204030204"/>
              </a:rPr>
              <a:t>Purchase data sources</a:t>
            </a:r>
          </a:p>
        </p:txBody>
      </p:sp>
      <p:sp>
        <p:nvSpPr>
          <p:cNvPr id="37" name="Arrow: Right 36">
            <a:extLst>
              <a:ext uri="{FF2B5EF4-FFF2-40B4-BE49-F238E27FC236}">
                <a16:creationId xmlns:a16="http://schemas.microsoft.com/office/drawing/2014/main" id="{CFD1DCA2-8BBD-4190-A8B8-DB2AC7BE3C86}"/>
              </a:ext>
            </a:extLst>
          </p:cNvPr>
          <p:cNvSpPr/>
          <p:nvPr/>
        </p:nvSpPr>
        <p:spPr>
          <a:xfrm>
            <a:off x="2785310" y="4652289"/>
            <a:ext cx="520792" cy="533400"/>
          </a:xfrm>
          <a:prstGeom prst="rightArrow">
            <a:avLst/>
          </a:prstGeom>
          <a:solidFill>
            <a:schemeClr val="tx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AU" sz="2000" b="1"/>
          </a:p>
        </p:txBody>
      </p:sp>
      <p:sp>
        <p:nvSpPr>
          <p:cNvPr id="41" name="TextBox 40">
            <a:extLst>
              <a:ext uri="{FF2B5EF4-FFF2-40B4-BE49-F238E27FC236}">
                <a16:creationId xmlns:a16="http://schemas.microsoft.com/office/drawing/2014/main" id="{7B710E29-29E8-4093-A9D7-42CACABFB798}"/>
              </a:ext>
            </a:extLst>
          </p:cNvPr>
          <p:cNvSpPr txBox="1"/>
          <p:nvPr/>
        </p:nvSpPr>
        <p:spPr>
          <a:xfrm>
            <a:off x="1220016" y="4740646"/>
            <a:ext cx="1479882"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l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300" normalizeH="0" baseline="0" noProof="0" dirty="0">
                <a:ln>
                  <a:noFill/>
                </a:ln>
                <a:solidFill>
                  <a:srgbClr val="000000"/>
                </a:solidFill>
                <a:effectLst/>
                <a:uLnTx/>
                <a:uFillTx/>
                <a:latin typeface="Calibri" panose="020F0502020204030204"/>
              </a:rPr>
              <a:t>Vendor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300" dirty="0">
                <a:solidFill>
                  <a:srgbClr val="000000"/>
                </a:solidFill>
                <a:latin typeface="Calibri" panose="020F0502020204030204"/>
              </a:rPr>
              <a:t>sources</a:t>
            </a:r>
            <a:endParaRPr kumimoji="0" lang="en-US" sz="1200" b="1" i="0" u="none" strike="noStrike" kern="1200" cap="none" spc="300" normalizeH="0" baseline="0" noProof="0" dirty="0">
              <a:ln>
                <a:noFill/>
              </a:ln>
              <a:solidFill>
                <a:srgbClr val="000000"/>
              </a:solidFill>
              <a:effectLst/>
              <a:uLnTx/>
              <a:uFillTx/>
              <a:latin typeface="Calibri" panose="020F0502020204030204"/>
            </a:endParaRPr>
          </a:p>
        </p:txBody>
      </p:sp>
      <p:sp>
        <p:nvSpPr>
          <p:cNvPr id="42" name="Arrow: Right 41">
            <a:extLst>
              <a:ext uri="{FF2B5EF4-FFF2-40B4-BE49-F238E27FC236}">
                <a16:creationId xmlns:a16="http://schemas.microsoft.com/office/drawing/2014/main" id="{A0025549-5838-4CED-85E2-BD0D994ADDAC}"/>
              </a:ext>
            </a:extLst>
          </p:cNvPr>
          <p:cNvSpPr/>
          <p:nvPr/>
        </p:nvSpPr>
        <p:spPr>
          <a:xfrm rot="5400000">
            <a:off x="5550761" y="1348555"/>
            <a:ext cx="881415" cy="533400"/>
          </a:xfrm>
          <a:prstGeom prst="rightArrow">
            <a:avLst/>
          </a:prstGeom>
          <a:solidFill>
            <a:schemeClr val="tx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AU" sz="2000" b="1"/>
          </a:p>
        </p:txBody>
      </p:sp>
      <p:sp>
        <p:nvSpPr>
          <p:cNvPr id="43" name="TextBox 42">
            <a:extLst>
              <a:ext uri="{FF2B5EF4-FFF2-40B4-BE49-F238E27FC236}">
                <a16:creationId xmlns:a16="http://schemas.microsoft.com/office/drawing/2014/main" id="{A2A1DF1E-7CA9-4D6B-9689-6CFAA92C60EC}"/>
              </a:ext>
            </a:extLst>
          </p:cNvPr>
          <p:cNvSpPr txBox="1"/>
          <p:nvPr/>
        </p:nvSpPr>
        <p:spPr>
          <a:xfrm>
            <a:off x="4622318" y="897548"/>
            <a:ext cx="2764180" cy="276999"/>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l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300" noProof="0" dirty="0">
                <a:solidFill>
                  <a:srgbClr val="000000"/>
                </a:solidFill>
                <a:latin typeface="Calibri" panose="020F0502020204030204"/>
              </a:rPr>
              <a:t>Flexera Content Libraries</a:t>
            </a:r>
            <a:endParaRPr kumimoji="0" lang="en-US" sz="1200" b="1" i="0" u="none" strike="noStrike" kern="1200" cap="none" spc="300" normalizeH="0" baseline="0" noProof="0" dirty="0">
              <a:ln>
                <a:noFill/>
              </a:ln>
              <a:solidFill>
                <a:srgbClr val="000000"/>
              </a:solidFill>
              <a:effectLst/>
              <a:uLnTx/>
              <a:uFillTx/>
              <a:latin typeface="Calibri" panose="020F0502020204030204"/>
            </a:endParaRPr>
          </a:p>
        </p:txBody>
      </p:sp>
      <p:sp>
        <p:nvSpPr>
          <p:cNvPr id="44" name="Arrow: Right 43">
            <a:extLst>
              <a:ext uri="{FF2B5EF4-FFF2-40B4-BE49-F238E27FC236}">
                <a16:creationId xmlns:a16="http://schemas.microsoft.com/office/drawing/2014/main" id="{C3B61E09-2570-42F3-B3E8-0570F1330E58}"/>
              </a:ext>
            </a:extLst>
          </p:cNvPr>
          <p:cNvSpPr/>
          <p:nvPr/>
        </p:nvSpPr>
        <p:spPr>
          <a:xfrm rot="5400000">
            <a:off x="4715233" y="1537440"/>
            <a:ext cx="1259181" cy="533400"/>
          </a:xfrm>
          <a:prstGeom prst="rightArrow">
            <a:avLst/>
          </a:prstGeom>
          <a:solidFill>
            <a:schemeClr val="bg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AU" sz="2000" b="1"/>
          </a:p>
        </p:txBody>
      </p:sp>
      <p:sp>
        <p:nvSpPr>
          <p:cNvPr id="52" name="Diamond 51">
            <a:extLst>
              <a:ext uri="{FF2B5EF4-FFF2-40B4-BE49-F238E27FC236}">
                <a16:creationId xmlns:a16="http://schemas.microsoft.com/office/drawing/2014/main" id="{E6463F2F-E699-4C33-AC8D-0DEB36291A06}"/>
              </a:ext>
            </a:extLst>
          </p:cNvPr>
          <p:cNvSpPr/>
          <p:nvPr/>
        </p:nvSpPr>
        <p:spPr>
          <a:xfrm>
            <a:off x="4678469" y="2373289"/>
            <a:ext cx="1649767" cy="1744326"/>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900"/>
              </a:spcBef>
              <a:spcAft>
                <a:spcPts val="0"/>
              </a:spcAft>
              <a:buClrTx/>
              <a:buSzTx/>
              <a:buFontTx/>
              <a:buNone/>
              <a:tabLst/>
              <a:defRPr/>
            </a:pPr>
            <a:r>
              <a:rPr lang="en-US" sz="1600" b="1" dirty="0">
                <a:solidFill>
                  <a:srgbClr val="FFFFFF"/>
                </a:solidFill>
                <a:latin typeface="Calibri" panose="020F0502020204030204"/>
              </a:rPr>
              <a:t>License</a:t>
            </a:r>
            <a:endParaRPr kumimoji="0" lang="en-US" sz="16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3" name="Diamond 52">
            <a:extLst>
              <a:ext uri="{FF2B5EF4-FFF2-40B4-BE49-F238E27FC236}">
                <a16:creationId xmlns:a16="http://schemas.microsoft.com/office/drawing/2014/main" id="{21F4AF8F-F724-42FC-8EB3-65FA59170223}"/>
              </a:ext>
            </a:extLst>
          </p:cNvPr>
          <p:cNvSpPr/>
          <p:nvPr/>
        </p:nvSpPr>
        <p:spPr>
          <a:xfrm>
            <a:off x="3907766" y="1733519"/>
            <a:ext cx="1285505" cy="1333540"/>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900"/>
              </a:spcBef>
              <a:spcAft>
                <a:spcPts val="0"/>
              </a:spcAft>
              <a:buClrTx/>
              <a:buSzTx/>
              <a:buFontTx/>
              <a:buNone/>
              <a:tabLst/>
              <a:defRPr/>
            </a:pPr>
            <a:r>
              <a:rPr lang="en-US" sz="1000" b="1" dirty="0">
                <a:solidFill>
                  <a:srgbClr val="FFFFFF"/>
                </a:solidFill>
                <a:latin typeface="Calibri" panose="020F0502020204030204"/>
              </a:rPr>
              <a:t>Contract</a:t>
            </a:r>
            <a:endParaRPr kumimoji="0" lang="en-US" sz="10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4" name="Diamond 53">
            <a:extLst>
              <a:ext uri="{FF2B5EF4-FFF2-40B4-BE49-F238E27FC236}">
                <a16:creationId xmlns:a16="http://schemas.microsoft.com/office/drawing/2014/main" id="{139127CE-5B77-4C5C-8776-83388ACB5A42}"/>
              </a:ext>
            </a:extLst>
          </p:cNvPr>
          <p:cNvSpPr/>
          <p:nvPr/>
        </p:nvSpPr>
        <p:spPr>
          <a:xfrm>
            <a:off x="3879343" y="3400106"/>
            <a:ext cx="1285505" cy="1333540"/>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900"/>
              </a:spcBef>
              <a:spcAft>
                <a:spcPts val="0"/>
              </a:spcAft>
              <a:buClrTx/>
              <a:buSzTx/>
              <a:buFontTx/>
              <a:buNone/>
              <a:tabLst/>
              <a:defRPr/>
            </a:pPr>
            <a:r>
              <a:rPr lang="en-US" sz="1000" b="1" dirty="0">
                <a:solidFill>
                  <a:srgbClr val="FFFFFF"/>
                </a:solidFill>
                <a:latin typeface="Calibri" panose="020F0502020204030204"/>
              </a:rPr>
              <a:t>Purchase</a:t>
            </a:r>
            <a:endParaRPr kumimoji="0" lang="en-US" sz="10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5" name="Diamond 54">
            <a:extLst>
              <a:ext uri="{FF2B5EF4-FFF2-40B4-BE49-F238E27FC236}">
                <a16:creationId xmlns:a16="http://schemas.microsoft.com/office/drawing/2014/main" id="{B32B4513-1D5E-4A26-9116-75AA00DFAAC1}"/>
              </a:ext>
            </a:extLst>
          </p:cNvPr>
          <p:cNvSpPr/>
          <p:nvPr/>
        </p:nvSpPr>
        <p:spPr>
          <a:xfrm>
            <a:off x="3275821" y="4645413"/>
            <a:ext cx="924452" cy="953042"/>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90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Calibri" panose="020F0502020204030204"/>
                <a:ea typeface="+mn-ea"/>
                <a:cs typeface="+mn-cs"/>
              </a:rPr>
              <a:t>Vendor</a:t>
            </a:r>
          </a:p>
        </p:txBody>
      </p:sp>
      <p:sp>
        <p:nvSpPr>
          <p:cNvPr id="56" name="Diamond 55">
            <a:extLst>
              <a:ext uri="{FF2B5EF4-FFF2-40B4-BE49-F238E27FC236}">
                <a16:creationId xmlns:a16="http://schemas.microsoft.com/office/drawing/2014/main" id="{2E0389A6-CAFF-47C7-B696-9FF4E1203388}"/>
              </a:ext>
            </a:extLst>
          </p:cNvPr>
          <p:cNvSpPr/>
          <p:nvPr/>
        </p:nvSpPr>
        <p:spPr>
          <a:xfrm>
            <a:off x="4116515" y="4959849"/>
            <a:ext cx="958738" cy="939039"/>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90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Calibri" panose="020F0502020204030204"/>
                <a:ea typeface="+mn-ea"/>
                <a:cs typeface="+mn-cs"/>
              </a:rPr>
              <a:t>Enterprise</a:t>
            </a:r>
          </a:p>
          <a:p>
            <a:pPr marL="0" marR="0" lvl="0" indent="0" algn="ctr" defTabSz="914400" rtl="0" eaLnBrk="1" fontAlgn="auto" latinLnBrk="0" hangingPunct="1">
              <a:lnSpc>
                <a:spcPct val="100000"/>
              </a:lnSpc>
              <a:spcBef>
                <a:spcPts val="900"/>
              </a:spcBef>
              <a:spcAft>
                <a:spcPts val="0"/>
              </a:spcAft>
              <a:buClrTx/>
              <a:buSzTx/>
              <a:buFontTx/>
              <a:buNone/>
              <a:tabLst/>
              <a:defRPr/>
            </a:pPr>
            <a:r>
              <a:rPr lang="en-US" sz="1000" b="1" dirty="0">
                <a:solidFill>
                  <a:srgbClr val="FFFFFF"/>
                </a:solidFill>
                <a:latin typeface="Calibri" panose="020F0502020204030204"/>
              </a:rPr>
              <a:t>Groups</a:t>
            </a:r>
            <a:endParaRPr kumimoji="0" lang="en-US" sz="10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7" name="Diamond 56">
            <a:extLst>
              <a:ext uri="{FF2B5EF4-FFF2-40B4-BE49-F238E27FC236}">
                <a16:creationId xmlns:a16="http://schemas.microsoft.com/office/drawing/2014/main" id="{29DBE7C6-2B5C-4A41-8F66-499CEF5890DC}"/>
              </a:ext>
            </a:extLst>
          </p:cNvPr>
          <p:cNvSpPr/>
          <p:nvPr/>
        </p:nvSpPr>
        <p:spPr>
          <a:xfrm>
            <a:off x="5817375" y="1708364"/>
            <a:ext cx="1285505" cy="1333540"/>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900"/>
              </a:spcBef>
              <a:spcAft>
                <a:spcPts val="0"/>
              </a:spcAft>
              <a:buClrTx/>
              <a:buSzTx/>
              <a:buFontTx/>
              <a:buNone/>
              <a:tabLst/>
              <a:defRPr/>
            </a:pPr>
            <a:r>
              <a:rPr lang="en-US" sz="1000" b="1" dirty="0">
                <a:solidFill>
                  <a:srgbClr val="FFFFFF"/>
                </a:solidFill>
                <a:latin typeface="Calibri" panose="020F0502020204030204"/>
              </a:rPr>
              <a:t>Purchase</a:t>
            </a:r>
            <a:endParaRPr kumimoji="0" lang="en-US" sz="10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17590C08-154A-4BA7-B0C0-04C9352C2CF7}"/>
              </a:ext>
            </a:extLst>
          </p:cNvPr>
          <p:cNvSpPr txBox="1"/>
          <p:nvPr/>
        </p:nvSpPr>
        <p:spPr>
          <a:xfrm rot="18885507">
            <a:off x="5357306" y="3352736"/>
            <a:ext cx="1263679" cy="2308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l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spc="300" dirty="0">
                <a:solidFill>
                  <a:srgbClr val="000000"/>
                </a:solidFill>
                <a:latin typeface="Calibri" panose="020F0502020204030204"/>
              </a:rPr>
              <a:t>#Consumed</a:t>
            </a:r>
            <a:endParaRPr kumimoji="0" lang="en-US" sz="900" b="1" i="0" u="none" strike="noStrike" kern="1200" cap="none" spc="300" normalizeH="0" baseline="0" noProof="0" dirty="0">
              <a:ln>
                <a:noFill/>
              </a:ln>
              <a:solidFill>
                <a:srgbClr val="000000"/>
              </a:solidFill>
              <a:effectLst/>
              <a:uLnTx/>
              <a:uFillTx/>
              <a:latin typeface="Calibri" panose="020F0502020204030204"/>
            </a:endParaRPr>
          </a:p>
        </p:txBody>
      </p:sp>
      <p:sp>
        <p:nvSpPr>
          <p:cNvPr id="64" name="TextBox 63">
            <a:extLst>
              <a:ext uri="{FF2B5EF4-FFF2-40B4-BE49-F238E27FC236}">
                <a16:creationId xmlns:a16="http://schemas.microsoft.com/office/drawing/2014/main" id="{B8C8990E-3FDA-48E8-BC67-3C58CB573C71}"/>
              </a:ext>
            </a:extLst>
          </p:cNvPr>
          <p:cNvSpPr txBox="1"/>
          <p:nvPr/>
        </p:nvSpPr>
        <p:spPr>
          <a:xfrm rot="18828172">
            <a:off x="4556543" y="2657473"/>
            <a:ext cx="1418171" cy="2308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l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300" normalizeH="0" baseline="0" noProof="0" dirty="0">
                <a:ln>
                  <a:noFill/>
                </a:ln>
                <a:solidFill>
                  <a:srgbClr val="000000"/>
                </a:solidFill>
                <a:effectLst/>
                <a:uLnTx/>
                <a:uFillTx/>
                <a:latin typeface="Calibri" panose="020F0502020204030204"/>
                <a:ea typeface="+mn-ea"/>
                <a:cs typeface="+mn-cs"/>
              </a:rPr>
              <a:t>#Entitlements</a:t>
            </a:r>
          </a:p>
        </p:txBody>
      </p:sp>
      <p:cxnSp>
        <p:nvCxnSpPr>
          <p:cNvPr id="81" name="Straight Connector 80">
            <a:extLst>
              <a:ext uri="{FF2B5EF4-FFF2-40B4-BE49-F238E27FC236}">
                <a16:creationId xmlns:a16="http://schemas.microsoft.com/office/drawing/2014/main" id="{27D3A64D-B942-4EE2-ADC3-943852D4F1CD}"/>
              </a:ext>
            </a:extLst>
          </p:cNvPr>
          <p:cNvCxnSpPr>
            <a:cxnSpLocks/>
          </p:cNvCxnSpPr>
          <p:nvPr/>
        </p:nvCxnSpPr>
        <p:spPr>
          <a:xfrm>
            <a:off x="6787713" y="4412493"/>
            <a:ext cx="190256" cy="176553"/>
          </a:xfrm>
          <a:prstGeom prst="line">
            <a:avLst/>
          </a:prstGeom>
          <a:ln w="9525">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sp>
        <p:nvSpPr>
          <p:cNvPr id="83" name="Arrow: Right 82">
            <a:extLst>
              <a:ext uri="{FF2B5EF4-FFF2-40B4-BE49-F238E27FC236}">
                <a16:creationId xmlns:a16="http://schemas.microsoft.com/office/drawing/2014/main" id="{12AB9E52-2073-4AEE-9302-CBB63C73A56A}"/>
              </a:ext>
            </a:extLst>
          </p:cNvPr>
          <p:cNvSpPr/>
          <p:nvPr/>
        </p:nvSpPr>
        <p:spPr>
          <a:xfrm>
            <a:off x="2804819" y="5632188"/>
            <a:ext cx="1619788" cy="533400"/>
          </a:xfrm>
          <a:prstGeom prst="rightArrow">
            <a:avLst/>
          </a:prstGeom>
          <a:solidFill>
            <a:schemeClr val="tx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AU" sz="2000" b="1"/>
          </a:p>
        </p:txBody>
      </p:sp>
      <p:sp>
        <p:nvSpPr>
          <p:cNvPr id="84" name="TextBox 83">
            <a:extLst>
              <a:ext uri="{FF2B5EF4-FFF2-40B4-BE49-F238E27FC236}">
                <a16:creationId xmlns:a16="http://schemas.microsoft.com/office/drawing/2014/main" id="{5C32C06F-5413-4573-BD5D-60DE1E033154}"/>
              </a:ext>
            </a:extLst>
          </p:cNvPr>
          <p:cNvSpPr txBox="1"/>
          <p:nvPr/>
        </p:nvSpPr>
        <p:spPr>
          <a:xfrm>
            <a:off x="1249397" y="5695590"/>
            <a:ext cx="1479882"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l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300" normalizeH="0" baseline="0" noProof="0" dirty="0" err="1">
                <a:ln>
                  <a:noFill/>
                </a:ln>
                <a:solidFill>
                  <a:srgbClr val="000000"/>
                </a:solidFill>
                <a:effectLst/>
                <a:uLnTx/>
                <a:uFillTx/>
                <a:latin typeface="Calibri" panose="020F0502020204030204"/>
              </a:rPr>
              <a:t>Organisational</a:t>
            </a:r>
            <a:endParaRPr lang="en-US" sz="1200" b="1" spc="300" dirty="0">
              <a:solidFill>
                <a:srgbClr val="000000"/>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300" dirty="0">
                <a:solidFill>
                  <a:srgbClr val="000000"/>
                </a:solidFill>
                <a:latin typeface="Calibri" panose="020F0502020204030204"/>
              </a:rPr>
              <a:t>d</a:t>
            </a:r>
            <a:r>
              <a:rPr kumimoji="0" lang="en-US" sz="1200" b="1" i="0" u="none" strike="noStrike" kern="1200" cap="none" spc="300" normalizeH="0" baseline="0" noProof="0" dirty="0" err="1">
                <a:ln>
                  <a:noFill/>
                </a:ln>
                <a:solidFill>
                  <a:srgbClr val="000000"/>
                </a:solidFill>
                <a:effectLst/>
                <a:uLnTx/>
                <a:uFillTx/>
                <a:latin typeface="Calibri" panose="020F0502020204030204"/>
              </a:rPr>
              <a:t>ata</a:t>
            </a:r>
            <a:r>
              <a:rPr kumimoji="0" lang="en-US" sz="1200" b="1" i="0" u="none" strike="noStrike" kern="1200" cap="none" spc="300" normalizeH="0" baseline="0" noProof="0" dirty="0">
                <a:ln>
                  <a:noFill/>
                </a:ln>
                <a:solidFill>
                  <a:srgbClr val="000000"/>
                </a:solidFill>
                <a:effectLst/>
                <a:uLnTx/>
                <a:uFillTx/>
                <a:latin typeface="Calibri" panose="020F0502020204030204"/>
              </a:rPr>
              <a:t> sources</a:t>
            </a:r>
          </a:p>
        </p:txBody>
      </p:sp>
    </p:spTree>
    <p:extLst>
      <p:ext uri="{BB962C8B-B14F-4D97-AF65-F5344CB8AC3E}">
        <p14:creationId xmlns:p14="http://schemas.microsoft.com/office/powerpoint/2010/main" val="412521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500"/>
                                        <p:tgtEl>
                                          <p:spTgt spid="6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500"/>
                                        <p:tgtEl>
                                          <p:spTgt spid="6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4"/>
                                        </p:tgtEl>
                                        <p:attrNameLst>
                                          <p:attrName>style.visibility</p:attrName>
                                        </p:attrNameLst>
                                      </p:cBhvr>
                                      <p:to>
                                        <p:strVal val="visible"/>
                                      </p:to>
                                    </p:set>
                                    <p:animEffect transition="in" filter="fade">
                                      <p:cBhvr>
                                        <p:cTn id="34"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1" grpId="0"/>
      <p:bldP spid="32" grpId="0"/>
      <p:bldP spid="34" grpId="0"/>
      <p:bldP spid="36" grpId="0"/>
      <p:bldP spid="41" grpId="0"/>
      <p:bldP spid="43" grpId="0"/>
      <p:bldP spid="63" grpId="0"/>
      <p:bldP spid="64" grpId="0"/>
      <p:bldP spid="8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0" y="109423"/>
            <a:ext cx="9954000" cy="655200"/>
          </a:xfrm>
        </p:spPr>
        <p:txBody>
          <a:bodyPr>
            <a:normAutofit/>
          </a:bodyPr>
          <a:lstStyle/>
          <a:p>
            <a:r>
              <a:rPr lang="en-GB" sz="3600" dirty="0"/>
              <a:t>Solution Requirements</a:t>
            </a:r>
          </a:p>
        </p:txBody>
      </p:sp>
      <p:graphicFrame>
        <p:nvGraphicFramePr>
          <p:cNvPr id="3" name="Table 2">
            <a:extLst>
              <a:ext uri="{FF2B5EF4-FFF2-40B4-BE49-F238E27FC236}">
                <a16:creationId xmlns:a16="http://schemas.microsoft.com/office/drawing/2014/main" id="{1D8F4D29-D18C-47A5-A654-75CE6FEA3824}"/>
              </a:ext>
            </a:extLst>
          </p:cNvPr>
          <p:cNvGraphicFramePr>
            <a:graphicFrameLocks noGrp="1"/>
          </p:cNvGraphicFramePr>
          <p:nvPr>
            <p:extLst>
              <p:ext uri="{D42A27DB-BD31-4B8C-83A1-F6EECF244321}">
                <p14:modId xmlns:p14="http://schemas.microsoft.com/office/powerpoint/2010/main" val="378044564"/>
              </p:ext>
            </p:extLst>
          </p:nvPr>
        </p:nvGraphicFramePr>
        <p:xfrm>
          <a:off x="410572" y="1779385"/>
          <a:ext cx="11170673" cy="22961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94456016"/>
                    </a:ext>
                  </a:extLst>
                </a:gridCol>
                <a:gridCol w="7106673">
                  <a:extLst>
                    <a:ext uri="{9D8B030D-6E8A-4147-A177-3AD203B41FA5}">
                      <a16:colId xmlns:a16="http://schemas.microsoft.com/office/drawing/2014/main" val="1073914796"/>
                    </a:ext>
                  </a:extLst>
                </a:gridCol>
              </a:tblGrid>
              <a:tr h="370840">
                <a:tc>
                  <a:txBody>
                    <a:bodyPr/>
                    <a:lstStyle/>
                    <a:p>
                      <a:r>
                        <a:rPr lang="en-US" dirty="0"/>
                        <a:t>Item</a:t>
                      </a:r>
                      <a:endParaRPr lang="en-AU" dirty="0"/>
                    </a:p>
                  </a:txBody>
                  <a:tcPr/>
                </a:tc>
                <a:tc>
                  <a:txBody>
                    <a:bodyPr/>
                    <a:lstStyle/>
                    <a:p>
                      <a:r>
                        <a:rPr lang="en-US" dirty="0"/>
                        <a:t>Requirement</a:t>
                      </a:r>
                      <a:endParaRPr lang="en-AU" dirty="0"/>
                    </a:p>
                  </a:txBody>
                  <a:tcPr/>
                </a:tc>
                <a:extLst>
                  <a:ext uri="{0D108BD9-81ED-4DB2-BD59-A6C34878D82A}">
                    <a16:rowId xmlns:a16="http://schemas.microsoft.com/office/drawing/2014/main" val="746194369"/>
                  </a:ext>
                </a:extLst>
              </a:tr>
              <a:tr h="370840">
                <a:tc>
                  <a:txBody>
                    <a:bodyPr/>
                    <a:lstStyle/>
                    <a:p>
                      <a:r>
                        <a:rPr lang="en-US" dirty="0"/>
                        <a:t>What types of records will be managed by FNMS?</a:t>
                      </a:r>
                      <a:endParaRPr lang="en-AU" dirty="0"/>
                    </a:p>
                  </a:txBody>
                  <a:tcPr/>
                </a:tc>
                <a:tc>
                  <a:txBody>
                    <a:bodyPr/>
                    <a:lstStyle/>
                    <a:p>
                      <a:r>
                        <a:rPr lang="en-US" dirty="0"/>
                        <a:t>Licenses?</a:t>
                      </a:r>
                    </a:p>
                    <a:p>
                      <a:r>
                        <a:rPr lang="en-US" dirty="0"/>
                        <a:t>Assets?</a:t>
                      </a:r>
                      <a:endParaRPr lang="en-AU" dirty="0"/>
                    </a:p>
                  </a:txBody>
                  <a:tcPr/>
                </a:tc>
                <a:extLst>
                  <a:ext uri="{0D108BD9-81ED-4DB2-BD59-A6C34878D82A}">
                    <a16:rowId xmlns:a16="http://schemas.microsoft.com/office/drawing/2014/main" val="2180648965"/>
                  </a:ext>
                </a:extLst>
              </a:tr>
              <a:tr h="370840">
                <a:tc>
                  <a:txBody>
                    <a:bodyPr/>
                    <a:lstStyle/>
                    <a:p>
                      <a:r>
                        <a:rPr lang="en-US" dirty="0"/>
                        <a:t>What key Vendor software will be managed?</a:t>
                      </a:r>
                      <a:endParaRPr lang="en-AU" dirty="0"/>
                    </a:p>
                  </a:txBody>
                  <a:tcPr/>
                </a:tc>
                <a:tc>
                  <a:txBody>
                    <a:bodyPr/>
                    <a:lstStyle/>
                    <a:p>
                      <a:r>
                        <a:rPr lang="en-US" dirty="0"/>
                        <a:t>Microsoft?</a:t>
                      </a:r>
                    </a:p>
                    <a:p>
                      <a:r>
                        <a:rPr lang="en-US" dirty="0"/>
                        <a:t>Oracle?</a:t>
                      </a:r>
                    </a:p>
                    <a:p>
                      <a:r>
                        <a:rPr lang="en-US" dirty="0"/>
                        <a:t>IBM?</a:t>
                      </a:r>
                      <a:endParaRPr lang="en-AU" dirty="0"/>
                    </a:p>
                  </a:txBody>
                  <a:tcPr/>
                </a:tc>
                <a:extLst>
                  <a:ext uri="{0D108BD9-81ED-4DB2-BD59-A6C34878D82A}">
                    <a16:rowId xmlns:a16="http://schemas.microsoft.com/office/drawing/2014/main" val="3992107931"/>
                  </a:ext>
                </a:extLst>
              </a:tr>
              <a:tr h="370840">
                <a:tc>
                  <a:txBody>
                    <a:bodyPr/>
                    <a:lstStyle/>
                    <a:p>
                      <a:r>
                        <a:rPr lang="en-US" dirty="0"/>
                        <a:t>Integrations</a:t>
                      </a:r>
                      <a:endParaRPr lang="en-AU" dirty="0"/>
                    </a:p>
                  </a:txBody>
                  <a:tcPr/>
                </a:tc>
                <a:tc>
                  <a:txBody>
                    <a:bodyPr/>
                    <a:lstStyle/>
                    <a:p>
                      <a:r>
                        <a:rPr lang="en-US" dirty="0"/>
                        <a:t>Software requests (e.g. App Portal)?</a:t>
                      </a:r>
                    </a:p>
                  </a:txBody>
                  <a:tcPr/>
                </a:tc>
                <a:extLst>
                  <a:ext uri="{0D108BD9-81ED-4DB2-BD59-A6C34878D82A}">
                    <a16:rowId xmlns:a16="http://schemas.microsoft.com/office/drawing/2014/main" val="1483391222"/>
                  </a:ext>
                </a:extLst>
              </a:tr>
            </a:tbl>
          </a:graphicData>
        </a:graphic>
      </p:graphicFrame>
      <p:sp>
        <p:nvSpPr>
          <p:cNvPr id="4" name="Rectangle 3">
            <a:extLst>
              <a:ext uri="{FF2B5EF4-FFF2-40B4-BE49-F238E27FC236}">
                <a16:creationId xmlns:a16="http://schemas.microsoft.com/office/drawing/2014/main" id="{1986A975-AD57-4BB9-A635-C68D01ABAF6D}"/>
              </a:ext>
            </a:extLst>
          </p:cNvPr>
          <p:cNvSpPr/>
          <p:nvPr/>
        </p:nvSpPr>
        <p:spPr>
          <a:xfrm>
            <a:off x="364963" y="1027607"/>
            <a:ext cx="4825873" cy="369332"/>
          </a:xfrm>
          <a:prstGeom prst="rect">
            <a:avLst/>
          </a:prstGeom>
        </p:spPr>
        <p:txBody>
          <a:bodyPr wrap="none">
            <a:spAutoFit/>
          </a:bodyPr>
          <a:lstStyle/>
          <a:p>
            <a:r>
              <a:rPr lang="en-AU" dirty="0">
                <a:solidFill>
                  <a:srgbClr val="FF0000"/>
                </a:solidFill>
              </a:rPr>
              <a:t>Complete the following table based on discussion</a:t>
            </a:r>
          </a:p>
        </p:txBody>
      </p:sp>
    </p:spTree>
    <p:extLst>
      <p:ext uri="{BB962C8B-B14F-4D97-AF65-F5344CB8AC3E}">
        <p14:creationId xmlns:p14="http://schemas.microsoft.com/office/powerpoint/2010/main" val="83904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0" y="109423"/>
            <a:ext cx="9954000" cy="655200"/>
          </a:xfrm>
        </p:spPr>
        <p:txBody>
          <a:bodyPr>
            <a:normAutofit/>
          </a:bodyPr>
          <a:lstStyle/>
          <a:p>
            <a:r>
              <a:rPr lang="en-GB" sz="3600" dirty="0"/>
              <a:t>Key design parameters</a:t>
            </a:r>
          </a:p>
        </p:txBody>
      </p:sp>
      <p:graphicFrame>
        <p:nvGraphicFramePr>
          <p:cNvPr id="5" name="Table 4">
            <a:extLst>
              <a:ext uri="{FF2B5EF4-FFF2-40B4-BE49-F238E27FC236}">
                <a16:creationId xmlns:a16="http://schemas.microsoft.com/office/drawing/2014/main" id="{1EDBFC5C-BC79-4F9A-BA17-45FF764ED471}"/>
              </a:ext>
            </a:extLst>
          </p:cNvPr>
          <p:cNvGraphicFramePr>
            <a:graphicFrameLocks noGrp="1"/>
          </p:cNvGraphicFramePr>
          <p:nvPr>
            <p:extLst>
              <p:ext uri="{D42A27DB-BD31-4B8C-83A1-F6EECF244321}">
                <p14:modId xmlns:p14="http://schemas.microsoft.com/office/powerpoint/2010/main" val="4079220162"/>
              </p:ext>
            </p:extLst>
          </p:nvPr>
        </p:nvGraphicFramePr>
        <p:xfrm>
          <a:off x="422853" y="1618191"/>
          <a:ext cx="11153775" cy="316462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63496937"/>
                    </a:ext>
                  </a:extLst>
                </a:gridCol>
                <a:gridCol w="7089775">
                  <a:extLst>
                    <a:ext uri="{9D8B030D-6E8A-4147-A177-3AD203B41FA5}">
                      <a16:colId xmlns:a16="http://schemas.microsoft.com/office/drawing/2014/main" val="2225255597"/>
                    </a:ext>
                  </a:extLst>
                </a:gridCol>
              </a:tblGrid>
              <a:tr h="370840">
                <a:tc>
                  <a:txBody>
                    <a:bodyPr/>
                    <a:lstStyle/>
                    <a:p>
                      <a:r>
                        <a:rPr lang="en-US" dirty="0"/>
                        <a:t>Parameter</a:t>
                      </a:r>
                      <a:endParaRPr lang="en-AU" dirty="0"/>
                    </a:p>
                  </a:txBody>
                  <a:tcPr/>
                </a:tc>
                <a:tc>
                  <a:txBody>
                    <a:bodyPr/>
                    <a:lstStyle/>
                    <a:p>
                      <a:r>
                        <a:rPr lang="en-US" dirty="0"/>
                        <a:t>Value</a:t>
                      </a:r>
                      <a:endParaRPr lang="en-AU" dirty="0"/>
                    </a:p>
                  </a:txBody>
                  <a:tcPr/>
                </a:tc>
                <a:extLst>
                  <a:ext uri="{0D108BD9-81ED-4DB2-BD59-A6C34878D82A}">
                    <a16:rowId xmlns:a16="http://schemas.microsoft.com/office/drawing/2014/main" val="3222065152"/>
                  </a:ext>
                </a:extLst>
              </a:tr>
              <a:tr h="370840">
                <a:tc>
                  <a:txBody>
                    <a:bodyPr/>
                    <a:lstStyle/>
                    <a:p>
                      <a:r>
                        <a:rPr lang="en-AU" dirty="0"/>
                        <a:t>Total</a:t>
                      </a:r>
                      <a:r>
                        <a:rPr lang="en-AU" baseline="0" dirty="0"/>
                        <a:t> # devices to be managed</a:t>
                      </a:r>
                      <a:endParaRPr lang="en-AU" dirty="0"/>
                    </a:p>
                  </a:txBody>
                  <a:tcPr/>
                </a:tc>
                <a:tc>
                  <a:txBody>
                    <a:bodyPr/>
                    <a:lstStyle/>
                    <a:p>
                      <a:endParaRPr lang="en-AU" dirty="0"/>
                    </a:p>
                  </a:txBody>
                  <a:tcPr/>
                </a:tc>
                <a:extLst>
                  <a:ext uri="{0D108BD9-81ED-4DB2-BD59-A6C34878D82A}">
                    <a16:rowId xmlns:a16="http://schemas.microsoft.com/office/drawing/2014/main" val="928558670"/>
                  </a:ext>
                </a:extLst>
              </a:tr>
              <a:tr h="396029">
                <a:tc>
                  <a:txBody>
                    <a:bodyPr/>
                    <a:lstStyle/>
                    <a:p>
                      <a:r>
                        <a:rPr lang="en-US" dirty="0"/>
                        <a:t>Locations of devices</a:t>
                      </a:r>
                      <a:endParaRPr lang="en-AU" dirty="0"/>
                    </a:p>
                  </a:txBody>
                  <a:tcPr/>
                </a:tc>
                <a:tc>
                  <a:txBody>
                    <a:bodyPr/>
                    <a:lstStyle/>
                    <a:p>
                      <a:r>
                        <a:rPr lang="en-US" dirty="0"/>
                        <a:t>Intranet/Internet?</a:t>
                      </a:r>
                    </a:p>
                    <a:p>
                      <a:r>
                        <a:rPr lang="en-US" dirty="0"/>
                        <a:t>Data Centers?</a:t>
                      </a:r>
                    </a:p>
                    <a:p>
                      <a:r>
                        <a:rPr lang="en-US" dirty="0"/>
                        <a:t>Regions?</a:t>
                      </a:r>
                    </a:p>
                  </a:txBody>
                  <a:tcPr/>
                </a:tc>
                <a:extLst>
                  <a:ext uri="{0D108BD9-81ED-4DB2-BD59-A6C34878D82A}">
                    <a16:rowId xmlns:a16="http://schemas.microsoft.com/office/drawing/2014/main" val="2949299662"/>
                  </a:ext>
                </a:extLst>
              </a:tr>
              <a:tr h="396029">
                <a:tc>
                  <a:txBody>
                    <a:bodyPr/>
                    <a:lstStyle/>
                    <a:p>
                      <a:r>
                        <a:rPr lang="en-AU" dirty="0"/>
                        <a:t># operators using the system</a:t>
                      </a:r>
                    </a:p>
                  </a:txBody>
                  <a:tcPr/>
                </a:tc>
                <a:tc>
                  <a:txBody>
                    <a:bodyPr/>
                    <a:lstStyle/>
                    <a:p>
                      <a:endParaRPr lang="en-AU" dirty="0"/>
                    </a:p>
                  </a:txBody>
                  <a:tcPr/>
                </a:tc>
                <a:extLst>
                  <a:ext uri="{0D108BD9-81ED-4DB2-BD59-A6C34878D82A}">
                    <a16:rowId xmlns:a16="http://schemas.microsoft.com/office/drawing/2014/main" val="6051038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Locations of operators</a:t>
                      </a:r>
                    </a:p>
                  </a:txBody>
                  <a:tcPr/>
                </a:tc>
                <a:tc>
                  <a:txBody>
                    <a:bodyPr/>
                    <a:lstStyle/>
                    <a:p>
                      <a:endParaRPr lang="en-AU" dirty="0"/>
                    </a:p>
                  </a:txBody>
                  <a:tcPr/>
                </a:tc>
                <a:extLst>
                  <a:ext uri="{0D108BD9-81ED-4DB2-BD59-A6C34878D82A}">
                    <a16:rowId xmlns:a16="http://schemas.microsoft.com/office/drawing/2014/main" val="1320898393"/>
                  </a:ext>
                </a:extLst>
              </a:tr>
              <a:tr h="370840">
                <a:tc>
                  <a:txBody>
                    <a:bodyPr/>
                    <a:lstStyle/>
                    <a:p>
                      <a:r>
                        <a:rPr lang="en-US" dirty="0"/>
                        <a:t>FNMS architecture</a:t>
                      </a:r>
                      <a:endParaRPr lang="en-AU" dirty="0"/>
                    </a:p>
                  </a:txBody>
                  <a:tcPr/>
                </a:tc>
                <a:tc>
                  <a:txBody>
                    <a:bodyPr/>
                    <a:lstStyle/>
                    <a:p>
                      <a:r>
                        <a:rPr lang="en-US" dirty="0"/>
                        <a:t>Cloud/on-prem</a:t>
                      </a:r>
                      <a:endParaRPr lang="en-AU" dirty="0"/>
                    </a:p>
                  </a:txBody>
                  <a:tcPr/>
                </a:tc>
                <a:extLst>
                  <a:ext uri="{0D108BD9-81ED-4DB2-BD59-A6C34878D82A}">
                    <a16:rowId xmlns:a16="http://schemas.microsoft.com/office/drawing/2014/main" val="4174044655"/>
                  </a:ext>
                </a:extLst>
              </a:tr>
              <a:tr h="370840">
                <a:tc>
                  <a:txBody>
                    <a:bodyPr/>
                    <a:lstStyle/>
                    <a:p>
                      <a:endParaRPr lang="en-AU" dirty="0"/>
                    </a:p>
                  </a:txBody>
                  <a:tcPr/>
                </a:tc>
                <a:tc>
                  <a:txBody>
                    <a:bodyPr/>
                    <a:lstStyle/>
                    <a:p>
                      <a:endParaRPr lang="en-AU" dirty="0"/>
                    </a:p>
                  </a:txBody>
                  <a:tcPr/>
                </a:tc>
                <a:extLst>
                  <a:ext uri="{0D108BD9-81ED-4DB2-BD59-A6C34878D82A}">
                    <a16:rowId xmlns:a16="http://schemas.microsoft.com/office/drawing/2014/main" val="1131052028"/>
                  </a:ext>
                </a:extLst>
              </a:tr>
            </a:tbl>
          </a:graphicData>
        </a:graphic>
      </p:graphicFrame>
      <p:sp>
        <p:nvSpPr>
          <p:cNvPr id="4" name="Rectangle 3">
            <a:extLst>
              <a:ext uri="{FF2B5EF4-FFF2-40B4-BE49-F238E27FC236}">
                <a16:creationId xmlns:a16="http://schemas.microsoft.com/office/drawing/2014/main" id="{50E8C248-FBEB-46B1-81A8-1EB3D243D3D2}"/>
              </a:ext>
            </a:extLst>
          </p:cNvPr>
          <p:cNvSpPr/>
          <p:nvPr/>
        </p:nvSpPr>
        <p:spPr>
          <a:xfrm>
            <a:off x="364963" y="1027607"/>
            <a:ext cx="4825873" cy="369332"/>
          </a:xfrm>
          <a:prstGeom prst="rect">
            <a:avLst/>
          </a:prstGeom>
        </p:spPr>
        <p:txBody>
          <a:bodyPr wrap="none">
            <a:spAutoFit/>
          </a:bodyPr>
          <a:lstStyle/>
          <a:p>
            <a:r>
              <a:rPr lang="en-AU" dirty="0">
                <a:solidFill>
                  <a:srgbClr val="FF0000"/>
                </a:solidFill>
              </a:rPr>
              <a:t>Complete the following table based on discussion</a:t>
            </a:r>
          </a:p>
        </p:txBody>
      </p:sp>
    </p:spTree>
    <p:extLst>
      <p:ext uri="{BB962C8B-B14F-4D97-AF65-F5344CB8AC3E}">
        <p14:creationId xmlns:p14="http://schemas.microsoft.com/office/powerpoint/2010/main" val="2560749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0" y="109423"/>
            <a:ext cx="9954000" cy="655200"/>
          </a:xfrm>
        </p:spPr>
        <p:txBody>
          <a:bodyPr>
            <a:normAutofit/>
          </a:bodyPr>
          <a:lstStyle/>
          <a:p>
            <a:r>
              <a:rPr lang="en-GB" sz="3600" dirty="0"/>
              <a:t>Scope</a:t>
            </a:r>
          </a:p>
        </p:txBody>
      </p:sp>
      <p:graphicFrame>
        <p:nvGraphicFramePr>
          <p:cNvPr id="5" name="Table 4">
            <a:extLst>
              <a:ext uri="{FF2B5EF4-FFF2-40B4-BE49-F238E27FC236}">
                <a16:creationId xmlns:a16="http://schemas.microsoft.com/office/drawing/2014/main" id="{1EDBFC5C-BC79-4F9A-BA17-45FF764ED471}"/>
              </a:ext>
            </a:extLst>
          </p:cNvPr>
          <p:cNvGraphicFramePr>
            <a:graphicFrameLocks noGrp="1"/>
          </p:cNvGraphicFramePr>
          <p:nvPr>
            <p:extLst>
              <p:ext uri="{D42A27DB-BD31-4B8C-83A1-F6EECF244321}">
                <p14:modId xmlns:p14="http://schemas.microsoft.com/office/powerpoint/2010/main" val="705902486"/>
              </p:ext>
            </p:extLst>
          </p:nvPr>
        </p:nvGraphicFramePr>
        <p:xfrm>
          <a:off x="432089" y="1664372"/>
          <a:ext cx="8128000" cy="1904578"/>
        </p:xfrm>
        <a:graphic>
          <a:graphicData uri="http://schemas.openxmlformats.org/drawingml/2006/table">
            <a:tbl>
              <a:tblPr firstRow="1" bandRow="1">
                <a:tableStyleId>{5C22544A-7EE6-4342-B048-85BDC9FD1C3A}</a:tableStyleId>
              </a:tblPr>
              <a:tblGrid>
                <a:gridCol w="3149600">
                  <a:extLst>
                    <a:ext uri="{9D8B030D-6E8A-4147-A177-3AD203B41FA5}">
                      <a16:colId xmlns:a16="http://schemas.microsoft.com/office/drawing/2014/main" val="3663496937"/>
                    </a:ext>
                  </a:extLst>
                </a:gridCol>
                <a:gridCol w="4978400">
                  <a:extLst>
                    <a:ext uri="{9D8B030D-6E8A-4147-A177-3AD203B41FA5}">
                      <a16:colId xmlns:a16="http://schemas.microsoft.com/office/drawing/2014/main" val="2225255597"/>
                    </a:ext>
                  </a:extLst>
                </a:gridCol>
              </a:tblGrid>
              <a:tr h="370840">
                <a:tc>
                  <a:txBody>
                    <a:bodyPr/>
                    <a:lstStyle/>
                    <a:p>
                      <a:r>
                        <a:rPr lang="en-US" dirty="0"/>
                        <a:t>Item</a:t>
                      </a:r>
                      <a:endParaRPr lang="en-AU" dirty="0"/>
                    </a:p>
                  </a:txBody>
                  <a:tcPr/>
                </a:tc>
                <a:tc>
                  <a:txBody>
                    <a:bodyPr/>
                    <a:lstStyle/>
                    <a:p>
                      <a:r>
                        <a:rPr lang="en-US" dirty="0"/>
                        <a:t>Value</a:t>
                      </a:r>
                      <a:endParaRPr lang="en-AU" dirty="0"/>
                    </a:p>
                  </a:txBody>
                  <a:tcPr/>
                </a:tc>
                <a:extLst>
                  <a:ext uri="{0D108BD9-81ED-4DB2-BD59-A6C34878D82A}">
                    <a16:rowId xmlns:a16="http://schemas.microsoft.com/office/drawing/2014/main" val="3222065152"/>
                  </a:ext>
                </a:extLst>
              </a:tr>
              <a:tr h="370840">
                <a:tc>
                  <a:txBody>
                    <a:bodyPr/>
                    <a:lstStyle/>
                    <a:p>
                      <a:r>
                        <a:rPr lang="en-US" dirty="0"/>
                        <a:t>Device O</a:t>
                      </a:r>
                      <a:r>
                        <a:rPr lang="en-AU" dirty="0" err="1"/>
                        <a:t>perating</a:t>
                      </a:r>
                      <a:r>
                        <a:rPr lang="en-AU" dirty="0"/>
                        <a:t> Systems</a:t>
                      </a:r>
                    </a:p>
                  </a:txBody>
                  <a:tcPr/>
                </a:tc>
                <a:tc>
                  <a:txBody>
                    <a:bodyPr/>
                    <a:lstStyle/>
                    <a:p>
                      <a:endParaRPr lang="en-AU" dirty="0"/>
                    </a:p>
                  </a:txBody>
                  <a:tcPr/>
                </a:tc>
                <a:extLst>
                  <a:ext uri="{0D108BD9-81ED-4DB2-BD59-A6C34878D82A}">
                    <a16:rowId xmlns:a16="http://schemas.microsoft.com/office/drawing/2014/main" val="928558670"/>
                  </a:ext>
                </a:extLst>
              </a:tr>
              <a:tr h="396029">
                <a:tc>
                  <a:txBody>
                    <a:bodyPr/>
                    <a:lstStyle/>
                    <a:p>
                      <a:r>
                        <a:rPr lang="en-US" dirty="0"/>
                        <a:t>Include Desktops</a:t>
                      </a:r>
                      <a:endParaRPr lang="en-AU" dirty="0"/>
                    </a:p>
                  </a:txBody>
                  <a:tcPr/>
                </a:tc>
                <a:tc>
                  <a:txBody>
                    <a:bodyPr/>
                    <a:lstStyle/>
                    <a:p>
                      <a:endParaRPr lang="en-AU" dirty="0"/>
                    </a:p>
                  </a:txBody>
                  <a:tcPr/>
                </a:tc>
                <a:extLst>
                  <a:ext uri="{0D108BD9-81ED-4DB2-BD59-A6C34878D82A}">
                    <a16:rowId xmlns:a16="http://schemas.microsoft.com/office/drawing/2014/main" val="2949299662"/>
                  </a:ext>
                </a:extLst>
              </a:tr>
              <a:tr h="396029">
                <a:tc>
                  <a:txBody>
                    <a:bodyPr/>
                    <a:lstStyle/>
                    <a:p>
                      <a:r>
                        <a:rPr lang="en-AU" dirty="0"/>
                        <a:t>Include Servers</a:t>
                      </a:r>
                    </a:p>
                  </a:txBody>
                  <a:tcPr/>
                </a:tc>
                <a:tc>
                  <a:txBody>
                    <a:bodyPr/>
                    <a:lstStyle/>
                    <a:p>
                      <a:endParaRPr lang="en-AU" dirty="0"/>
                    </a:p>
                  </a:txBody>
                  <a:tcPr/>
                </a:tc>
                <a:extLst>
                  <a:ext uri="{0D108BD9-81ED-4DB2-BD59-A6C34878D82A}">
                    <a16:rowId xmlns:a16="http://schemas.microsoft.com/office/drawing/2014/main" val="605103873"/>
                  </a:ext>
                </a:extLst>
              </a:tr>
              <a:tr h="370840">
                <a:tc>
                  <a:txBody>
                    <a:bodyPr/>
                    <a:lstStyle/>
                    <a:p>
                      <a:endParaRPr lang="en-AU" dirty="0"/>
                    </a:p>
                  </a:txBody>
                  <a:tcPr/>
                </a:tc>
                <a:tc>
                  <a:txBody>
                    <a:bodyPr/>
                    <a:lstStyle/>
                    <a:p>
                      <a:endParaRPr lang="en-AU" dirty="0"/>
                    </a:p>
                  </a:txBody>
                  <a:tcPr/>
                </a:tc>
                <a:extLst>
                  <a:ext uri="{0D108BD9-81ED-4DB2-BD59-A6C34878D82A}">
                    <a16:rowId xmlns:a16="http://schemas.microsoft.com/office/drawing/2014/main" val="1320898393"/>
                  </a:ext>
                </a:extLst>
              </a:tr>
            </a:tbl>
          </a:graphicData>
        </a:graphic>
      </p:graphicFrame>
      <p:sp>
        <p:nvSpPr>
          <p:cNvPr id="4" name="Rectangle 3">
            <a:extLst>
              <a:ext uri="{FF2B5EF4-FFF2-40B4-BE49-F238E27FC236}">
                <a16:creationId xmlns:a16="http://schemas.microsoft.com/office/drawing/2014/main" id="{BD8B881C-B94B-44FE-8924-EC5C736B3365}"/>
              </a:ext>
            </a:extLst>
          </p:cNvPr>
          <p:cNvSpPr/>
          <p:nvPr/>
        </p:nvSpPr>
        <p:spPr>
          <a:xfrm>
            <a:off x="364963" y="1027607"/>
            <a:ext cx="4825873" cy="369332"/>
          </a:xfrm>
          <a:prstGeom prst="rect">
            <a:avLst/>
          </a:prstGeom>
        </p:spPr>
        <p:txBody>
          <a:bodyPr wrap="none">
            <a:spAutoFit/>
          </a:bodyPr>
          <a:lstStyle/>
          <a:p>
            <a:r>
              <a:rPr lang="en-AU" dirty="0">
                <a:solidFill>
                  <a:srgbClr val="FF0000"/>
                </a:solidFill>
              </a:rPr>
              <a:t>Complete the following table based on discussion</a:t>
            </a:r>
          </a:p>
        </p:txBody>
      </p:sp>
    </p:spTree>
    <p:extLst>
      <p:ext uri="{BB962C8B-B14F-4D97-AF65-F5344CB8AC3E}">
        <p14:creationId xmlns:p14="http://schemas.microsoft.com/office/powerpoint/2010/main" val="59957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0" y="109423"/>
            <a:ext cx="9954000" cy="655200"/>
          </a:xfrm>
        </p:spPr>
        <p:txBody>
          <a:bodyPr>
            <a:normAutofit/>
          </a:bodyPr>
          <a:lstStyle/>
          <a:p>
            <a:r>
              <a:rPr lang="en-GB" sz="3600" dirty="0"/>
              <a:t>Logical Architecture</a:t>
            </a:r>
          </a:p>
        </p:txBody>
      </p:sp>
      <p:pic>
        <p:nvPicPr>
          <p:cNvPr id="3" name="Picture 2">
            <a:extLst>
              <a:ext uri="{FF2B5EF4-FFF2-40B4-BE49-F238E27FC236}">
                <a16:creationId xmlns:a16="http://schemas.microsoft.com/office/drawing/2014/main" id="{6D89AB5B-4969-42B1-A87F-EF5923CB1862}"/>
              </a:ext>
            </a:extLst>
          </p:cNvPr>
          <p:cNvPicPr>
            <a:picLocks noChangeAspect="1"/>
          </p:cNvPicPr>
          <p:nvPr/>
        </p:nvPicPr>
        <p:blipFill>
          <a:blip r:embed="rId2"/>
          <a:stretch>
            <a:fillRect/>
          </a:stretch>
        </p:blipFill>
        <p:spPr>
          <a:xfrm>
            <a:off x="4645419" y="1304524"/>
            <a:ext cx="6382500" cy="4655351"/>
          </a:xfrm>
          <a:prstGeom prst="rect">
            <a:avLst/>
          </a:prstGeom>
        </p:spPr>
      </p:pic>
      <p:sp>
        <p:nvSpPr>
          <p:cNvPr id="4" name="Rectangle 3">
            <a:extLst>
              <a:ext uri="{FF2B5EF4-FFF2-40B4-BE49-F238E27FC236}">
                <a16:creationId xmlns:a16="http://schemas.microsoft.com/office/drawing/2014/main" id="{FC0892B2-0766-43A2-86C7-EE7703CDD8BE}"/>
              </a:ext>
            </a:extLst>
          </p:cNvPr>
          <p:cNvSpPr/>
          <p:nvPr/>
        </p:nvSpPr>
        <p:spPr>
          <a:xfrm>
            <a:off x="260029" y="1011292"/>
            <a:ext cx="4616007" cy="369332"/>
          </a:xfrm>
          <a:prstGeom prst="rect">
            <a:avLst/>
          </a:prstGeom>
        </p:spPr>
        <p:txBody>
          <a:bodyPr wrap="none">
            <a:spAutoFit/>
          </a:bodyPr>
          <a:lstStyle/>
          <a:p>
            <a:r>
              <a:rPr lang="en-AU" dirty="0"/>
              <a:t>Key elements of the FNMS logical architecture:</a:t>
            </a:r>
          </a:p>
        </p:txBody>
      </p:sp>
      <p:sp>
        <p:nvSpPr>
          <p:cNvPr id="5" name="Rectangle 4">
            <a:extLst>
              <a:ext uri="{FF2B5EF4-FFF2-40B4-BE49-F238E27FC236}">
                <a16:creationId xmlns:a16="http://schemas.microsoft.com/office/drawing/2014/main" id="{95A435F8-D281-4114-BBAB-E4763801D2B4}"/>
              </a:ext>
            </a:extLst>
          </p:cNvPr>
          <p:cNvSpPr/>
          <p:nvPr/>
        </p:nvSpPr>
        <p:spPr>
          <a:xfrm>
            <a:off x="260029" y="1548974"/>
            <a:ext cx="5396862" cy="646331"/>
          </a:xfrm>
          <a:prstGeom prst="rect">
            <a:avLst/>
          </a:prstGeom>
        </p:spPr>
        <p:txBody>
          <a:bodyPr wrap="none">
            <a:spAutoFit/>
          </a:bodyPr>
          <a:lstStyle/>
          <a:p>
            <a:r>
              <a:rPr lang="en-AU" dirty="0">
                <a:solidFill>
                  <a:srgbClr val="FF0000"/>
                </a:solidFill>
              </a:rPr>
              <a:t>Edit and add additional other types of external systems </a:t>
            </a:r>
          </a:p>
          <a:p>
            <a:r>
              <a:rPr lang="en-AU" dirty="0">
                <a:solidFill>
                  <a:srgbClr val="FF0000"/>
                </a:solidFill>
              </a:rPr>
              <a:t>if applicable (e.g. App Portal)</a:t>
            </a:r>
          </a:p>
        </p:txBody>
      </p:sp>
      <p:sp>
        <p:nvSpPr>
          <p:cNvPr id="6" name="TextBox 5">
            <a:extLst>
              <a:ext uri="{FF2B5EF4-FFF2-40B4-BE49-F238E27FC236}">
                <a16:creationId xmlns:a16="http://schemas.microsoft.com/office/drawing/2014/main" id="{0EECDCE0-08D2-414E-9891-8C8642FC8BA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Tree>
    <p:extLst>
      <p:ext uri="{BB962C8B-B14F-4D97-AF65-F5344CB8AC3E}">
        <p14:creationId xmlns:p14="http://schemas.microsoft.com/office/powerpoint/2010/main" val="3657439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0" y="109423"/>
            <a:ext cx="9954000" cy="655200"/>
          </a:xfrm>
        </p:spPr>
        <p:txBody>
          <a:bodyPr>
            <a:normAutofit/>
          </a:bodyPr>
          <a:lstStyle/>
          <a:p>
            <a:r>
              <a:rPr lang="en-GB" sz="3600" dirty="0"/>
              <a:t>Inventory Data Sources</a:t>
            </a:r>
          </a:p>
        </p:txBody>
      </p:sp>
      <p:graphicFrame>
        <p:nvGraphicFramePr>
          <p:cNvPr id="5" name="Table 4">
            <a:extLst>
              <a:ext uri="{FF2B5EF4-FFF2-40B4-BE49-F238E27FC236}">
                <a16:creationId xmlns:a16="http://schemas.microsoft.com/office/drawing/2014/main" id="{DA9D273A-E9F3-4140-BE19-AF81FE438F8E}"/>
              </a:ext>
            </a:extLst>
          </p:cNvPr>
          <p:cNvGraphicFramePr>
            <a:graphicFrameLocks noGrp="1"/>
          </p:cNvGraphicFramePr>
          <p:nvPr>
            <p:extLst>
              <p:ext uri="{D42A27DB-BD31-4B8C-83A1-F6EECF244321}">
                <p14:modId xmlns:p14="http://schemas.microsoft.com/office/powerpoint/2010/main" val="95092483"/>
              </p:ext>
            </p:extLst>
          </p:nvPr>
        </p:nvGraphicFramePr>
        <p:xfrm>
          <a:off x="304800" y="1390067"/>
          <a:ext cx="11342252" cy="4646568"/>
        </p:xfrm>
        <a:graphic>
          <a:graphicData uri="http://schemas.openxmlformats.org/drawingml/2006/table">
            <a:tbl>
              <a:tblPr firstRow="1">
                <a:tableStyleId>{5C22544A-7EE6-4342-B048-85BDC9FD1C3A}</a:tableStyleId>
              </a:tblPr>
              <a:tblGrid>
                <a:gridCol w="2835563">
                  <a:extLst>
                    <a:ext uri="{9D8B030D-6E8A-4147-A177-3AD203B41FA5}">
                      <a16:colId xmlns:a16="http://schemas.microsoft.com/office/drawing/2014/main" val="862147473"/>
                    </a:ext>
                  </a:extLst>
                </a:gridCol>
                <a:gridCol w="1035512">
                  <a:extLst>
                    <a:ext uri="{9D8B030D-6E8A-4147-A177-3AD203B41FA5}">
                      <a16:colId xmlns:a16="http://schemas.microsoft.com/office/drawing/2014/main" val="506864144"/>
                    </a:ext>
                  </a:extLst>
                </a:gridCol>
                <a:gridCol w="2622653">
                  <a:extLst>
                    <a:ext uri="{9D8B030D-6E8A-4147-A177-3AD203B41FA5}">
                      <a16:colId xmlns:a16="http://schemas.microsoft.com/office/drawing/2014/main" val="803677418"/>
                    </a:ext>
                  </a:extLst>
                </a:gridCol>
                <a:gridCol w="4848524">
                  <a:extLst>
                    <a:ext uri="{9D8B030D-6E8A-4147-A177-3AD203B41FA5}">
                      <a16:colId xmlns:a16="http://schemas.microsoft.com/office/drawing/2014/main" val="3211252884"/>
                    </a:ext>
                  </a:extLst>
                </a:gridCol>
              </a:tblGrid>
              <a:tr h="178996">
                <a:tc>
                  <a:txBody>
                    <a:bodyPr/>
                    <a:lstStyle/>
                    <a:p>
                      <a:pPr>
                        <a:lnSpc>
                          <a:spcPct val="107000"/>
                        </a:lnSpc>
                        <a:spcBef>
                          <a:spcPts val="600"/>
                        </a:spcBef>
                        <a:spcAft>
                          <a:spcPts val="600"/>
                        </a:spcAft>
                      </a:pPr>
                      <a:r>
                        <a:rPr lang="en-US" sz="1100" dirty="0">
                          <a:effectLst/>
                        </a:rPr>
                        <a:t>Environment / Technology / Application</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nchor="b"/>
                </a:tc>
                <a:tc>
                  <a:txBody>
                    <a:bodyPr/>
                    <a:lstStyle/>
                    <a:p>
                      <a:pPr>
                        <a:lnSpc>
                          <a:spcPct val="107000"/>
                        </a:lnSpc>
                        <a:spcBef>
                          <a:spcPts val="600"/>
                        </a:spcBef>
                        <a:spcAft>
                          <a:spcPts val="600"/>
                        </a:spcAft>
                      </a:pPr>
                      <a:r>
                        <a:rPr lang="en-US" sz="1100">
                          <a:effectLst/>
                        </a:rPr>
                        <a:t>Required?</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nchor="b"/>
                </a:tc>
                <a:tc>
                  <a:txBody>
                    <a:bodyPr/>
                    <a:lstStyle/>
                    <a:p>
                      <a:pPr>
                        <a:lnSpc>
                          <a:spcPct val="107000"/>
                        </a:lnSpc>
                        <a:spcBef>
                          <a:spcPts val="600"/>
                        </a:spcBef>
                        <a:spcAft>
                          <a:spcPts val="600"/>
                        </a:spcAft>
                      </a:pPr>
                      <a:r>
                        <a:rPr lang="en-US" sz="1100" dirty="0">
                          <a:effectLst/>
                        </a:rPr>
                        <a:t>Technology/</a:t>
                      </a:r>
                      <a:r>
                        <a:rPr lang="en-US" sz="1100" dirty="0" err="1">
                          <a:effectLst/>
                        </a:rPr>
                        <a:t>ies</a:t>
                      </a:r>
                      <a:r>
                        <a:rPr lang="en-US" sz="1100" dirty="0">
                          <a:effectLst/>
                        </a:rPr>
                        <a:t> used to gather inventory</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nchor="b"/>
                </a:tc>
                <a:tc>
                  <a:txBody>
                    <a:bodyPr/>
                    <a:lstStyle/>
                    <a:p>
                      <a:pPr>
                        <a:lnSpc>
                          <a:spcPct val="107000"/>
                        </a:lnSpc>
                        <a:spcBef>
                          <a:spcPts val="600"/>
                        </a:spcBef>
                        <a:spcAft>
                          <a:spcPts val="600"/>
                        </a:spcAft>
                      </a:pPr>
                      <a:r>
                        <a:rPr lang="en-US" sz="1100">
                          <a:effectLst/>
                        </a:rPr>
                        <a:t>Notes</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nchor="b"/>
                </a:tc>
                <a:extLst>
                  <a:ext uri="{0D108BD9-81ED-4DB2-BD59-A6C34878D82A}">
                    <a16:rowId xmlns:a16="http://schemas.microsoft.com/office/drawing/2014/main" val="2383356703"/>
                  </a:ext>
                </a:extLst>
              </a:tr>
              <a:tr h="338372">
                <a:tc>
                  <a:txBody>
                    <a:bodyPr/>
                    <a:lstStyle/>
                    <a:p>
                      <a:pPr>
                        <a:lnSpc>
                          <a:spcPct val="107000"/>
                        </a:lnSpc>
                        <a:spcBef>
                          <a:spcPts val="600"/>
                        </a:spcBef>
                        <a:spcAft>
                          <a:spcPts val="600"/>
                        </a:spcAft>
                      </a:pPr>
                      <a:r>
                        <a:rPr lang="en-US" sz="1100" dirty="0">
                          <a:effectLst/>
                        </a:rPr>
                        <a:t>General hardware &amp; software inventory on end-user computers running Microsoft Windows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r>
                        <a:rPr lang="en-US" sz="1100" dirty="0">
                          <a:effectLst/>
                        </a:rPr>
                        <a:t>FNMS Agent, Others?</a:t>
                      </a:r>
                    </a:p>
                  </a:txBody>
                  <a:tcPr marL="33166" marR="33166" marT="0" marB="0"/>
                </a:tc>
                <a:tc>
                  <a:txBody>
                    <a:bodyPr/>
                    <a:lstStyle/>
                    <a:p>
                      <a:pPr>
                        <a:lnSpc>
                          <a:spcPct val="107000"/>
                        </a:lnSpc>
                        <a:spcBef>
                          <a:spcPts val="600"/>
                        </a:spcBef>
                        <a:spcAft>
                          <a:spcPts val="600"/>
                        </a:spcAft>
                      </a:pPr>
                      <a:r>
                        <a:rPr lang="en-US" sz="1100">
                          <a:effectLst/>
                        </a:rPr>
                        <a:t>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3518873316"/>
                  </a:ext>
                </a:extLst>
              </a:tr>
              <a:tr h="338372">
                <a:tc>
                  <a:txBody>
                    <a:bodyPr/>
                    <a:lstStyle/>
                    <a:p>
                      <a:pPr>
                        <a:lnSpc>
                          <a:spcPct val="107000"/>
                        </a:lnSpc>
                        <a:spcBef>
                          <a:spcPts val="600"/>
                        </a:spcBef>
                        <a:spcAft>
                          <a:spcPts val="600"/>
                        </a:spcAft>
                      </a:pPr>
                      <a:r>
                        <a:rPr lang="en-US" sz="1100" dirty="0">
                          <a:effectLst/>
                        </a:rPr>
                        <a:t>General hardware &amp; software inventory on servers computers running Microsoft Windows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r>
                        <a:rPr lang="en-US" sz="1100" dirty="0">
                          <a:effectLst/>
                        </a:rPr>
                        <a:t>FNMS Agent, Others?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r>
                        <a:rPr lang="en-US" sz="1100">
                          <a:effectLst/>
                        </a:rPr>
                        <a:t>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1867523439"/>
                  </a:ext>
                </a:extLst>
              </a:tr>
              <a:tr h="338372">
                <a:tc>
                  <a:txBody>
                    <a:bodyPr/>
                    <a:lstStyle/>
                    <a:p>
                      <a:pPr>
                        <a:lnSpc>
                          <a:spcPct val="107000"/>
                        </a:lnSpc>
                        <a:spcBef>
                          <a:spcPts val="600"/>
                        </a:spcBef>
                        <a:spcAft>
                          <a:spcPts val="600"/>
                        </a:spcAft>
                      </a:pPr>
                      <a:r>
                        <a:rPr lang="en-US" sz="1100" dirty="0">
                          <a:effectLst/>
                        </a:rPr>
                        <a:t>General hardware &amp; software inventory on servers running UNIX-like operating systems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r>
                        <a:rPr lang="en-US" sz="1100" dirty="0">
                          <a:effectLst/>
                        </a:rPr>
                        <a:t>FNMS Agent, Others?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r>
                        <a:rPr lang="en-US" sz="1100">
                          <a:effectLst/>
                        </a:rPr>
                        <a:t>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3089415114"/>
                  </a:ext>
                </a:extLst>
              </a:tr>
              <a:tr h="338372">
                <a:tc>
                  <a:txBody>
                    <a:bodyPr/>
                    <a:lstStyle/>
                    <a:p>
                      <a:pPr>
                        <a:lnSpc>
                          <a:spcPct val="107000"/>
                        </a:lnSpc>
                        <a:spcBef>
                          <a:spcPts val="600"/>
                        </a:spcBef>
                        <a:spcAft>
                          <a:spcPts val="600"/>
                        </a:spcAft>
                      </a:pPr>
                      <a:r>
                        <a:rPr lang="en-US" sz="1100">
                          <a:effectLst/>
                        </a:rPr>
                        <a:t>General hardware &amp; software inventory on servers running OS X</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marL="0" marR="0" lvl="0" indent="0" algn="l" defTabSz="914400" rtl="0" eaLnBrk="1" fontAlgn="auto" latinLnBrk="0" hangingPunct="1">
                        <a:lnSpc>
                          <a:spcPct val="107000"/>
                        </a:lnSpc>
                        <a:spcBef>
                          <a:spcPts val="600"/>
                        </a:spcBef>
                        <a:spcAft>
                          <a:spcPts val="600"/>
                        </a:spcAft>
                        <a:buClrTx/>
                        <a:buSzTx/>
                        <a:buFontTx/>
                        <a:buNone/>
                        <a:tabLst/>
                        <a:defRPr/>
                      </a:pPr>
                      <a:r>
                        <a:rPr lang="en-US" sz="1100" dirty="0">
                          <a:effectLst/>
                        </a:rPr>
                        <a:t> FNMS Agent, Others?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3589099414"/>
                  </a:ext>
                </a:extLst>
              </a:tr>
              <a:tr h="165346">
                <a:tc>
                  <a:txBody>
                    <a:bodyPr/>
                    <a:lstStyle/>
                    <a:p>
                      <a:pPr>
                        <a:lnSpc>
                          <a:spcPct val="107000"/>
                        </a:lnSpc>
                        <a:spcBef>
                          <a:spcPts val="600"/>
                        </a:spcBef>
                        <a:spcAft>
                          <a:spcPts val="600"/>
                        </a:spcAft>
                      </a:pPr>
                      <a:r>
                        <a:rPr lang="en-US" sz="1100">
                          <a:effectLst/>
                        </a:rPr>
                        <a:t>Citrix XenApp</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r>
                        <a:rPr lang="en-US" sz="1100" dirty="0">
                          <a:effectLst/>
                        </a:rPr>
                        <a:t>FNMS XenApp server agent</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3023122861"/>
                  </a:ext>
                </a:extLst>
              </a:tr>
              <a:tr h="338372">
                <a:tc>
                  <a:txBody>
                    <a:bodyPr/>
                    <a:lstStyle/>
                    <a:p>
                      <a:pPr>
                        <a:lnSpc>
                          <a:spcPct val="107000"/>
                        </a:lnSpc>
                        <a:spcBef>
                          <a:spcPts val="600"/>
                        </a:spcBef>
                        <a:spcAft>
                          <a:spcPts val="600"/>
                        </a:spcAft>
                      </a:pPr>
                      <a:r>
                        <a:rPr lang="en-US" sz="1100">
                          <a:effectLst/>
                        </a:rPr>
                        <a:t>Citrix XenDesktop</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r>
                        <a:rPr lang="en-US" sz="1100" dirty="0">
                          <a:effectLst/>
                        </a:rPr>
                        <a:t>FNMS </a:t>
                      </a:r>
                      <a:r>
                        <a:rPr lang="en-US" sz="1100" dirty="0" err="1">
                          <a:effectLst/>
                        </a:rPr>
                        <a:t>XenDesktop</a:t>
                      </a:r>
                      <a:r>
                        <a:rPr lang="en-US" sz="1100" dirty="0">
                          <a:effectLst/>
                        </a:rPr>
                        <a:t> discovery &amp; inventory functionality</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3823674892"/>
                  </a:ext>
                </a:extLst>
              </a:tr>
              <a:tr h="178996">
                <a:tc>
                  <a:txBody>
                    <a:bodyPr/>
                    <a:lstStyle/>
                    <a:p>
                      <a:pPr>
                        <a:lnSpc>
                          <a:spcPct val="107000"/>
                        </a:lnSpc>
                        <a:spcBef>
                          <a:spcPts val="600"/>
                        </a:spcBef>
                        <a:spcAft>
                          <a:spcPts val="600"/>
                        </a:spcAft>
                      </a:pPr>
                      <a:r>
                        <a:rPr lang="en-US" sz="1100">
                          <a:effectLst/>
                        </a:rPr>
                        <a:t>Microsoft Application Virtualization (App-V)</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r>
                        <a:rPr lang="en-US" sz="1100" dirty="0">
                          <a:effectLst/>
                        </a:rPr>
                        <a:t>FNMS adapter for Microsoft App-V</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2188560891"/>
                  </a:ext>
                </a:extLst>
              </a:tr>
              <a:tr h="165346">
                <a:tc>
                  <a:txBody>
                    <a:bodyPr/>
                    <a:lstStyle/>
                    <a:p>
                      <a:pPr>
                        <a:lnSpc>
                          <a:spcPct val="107000"/>
                        </a:lnSpc>
                        <a:spcBef>
                          <a:spcPts val="600"/>
                        </a:spcBef>
                        <a:spcAft>
                          <a:spcPts val="600"/>
                        </a:spcAft>
                      </a:pPr>
                      <a:r>
                        <a:rPr lang="en-US" sz="1100">
                          <a:effectLst/>
                        </a:rPr>
                        <a:t>Microsoft Office 365</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r>
                        <a:rPr lang="en-US" sz="1100">
                          <a:effectLst/>
                        </a:rPr>
                        <a:t>FNMS adapter for Microsoft Office 365</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r>
                        <a:rPr lang="en-US" sz="1100" dirty="0">
                          <a:effectLst/>
                        </a:rPr>
                        <a:t> </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818604182"/>
                  </a:ext>
                </a:extLst>
              </a:tr>
              <a:tr h="165346">
                <a:tc>
                  <a:txBody>
                    <a:bodyPr/>
                    <a:lstStyle/>
                    <a:p>
                      <a:pPr>
                        <a:lnSpc>
                          <a:spcPct val="107000"/>
                        </a:lnSpc>
                        <a:spcBef>
                          <a:spcPts val="600"/>
                        </a:spcBef>
                        <a:spcAft>
                          <a:spcPts val="600"/>
                        </a:spcAft>
                      </a:pPr>
                      <a:r>
                        <a:rPr lang="en-US" sz="1100">
                          <a:effectLst/>
                        </a:rPr>
                        <a:t>Microsoft Client Access Licenses (CALs)</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r>
                        <a:rPr lang="en-US" sz="1100">
                          <a:effectLst/>
                        </a:rPr>
                        <a:t>FlexNet inventory agent</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r>
                        <a:rPr lang="en-US" sz="1100" dirty="0">
                          <a:effectLst/>
                        </a:rPr>
                        <a:t> </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2544145529"/>
                  </a:ext>
                </a:extLst>
              </a:tr>
              <a:tr h="165346">
                <a:tc>
                  <a:txBody>
                    <a:bodyPr/>
                    <a:lstStyle/>
                    <a:p>
                      <a:pPr>
                        <a:lnSpc>
                          <a:spcPct val="107000"/>
                        </a:lnSpc>
                        <a:spcBef>
                          <a:spcPts val="600"/>
                        </a:spcBef>
                        <a:spcAft>
                          <a:spcPts val="600"/>
                        </a:spcAft>
                      </a:pPr>
                      <a:r>
                        <a:rPr lang="en-US" sz="1100">
                          <a:effectLst/>
                        </a:rPr>
                        <a:t>Oracle Database</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r>
                        <a:rPr lang="en-US" sz="1100">
                          <a:effectLst/>
                        </a:rPr>
                        <a:t>FlexNet inventory agent</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r>
                        <a:rPr lang="en-US" sz="1100" dirty="0">
                          <a:effectLst/>
                        </a:rPr>
                        <a:t> </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4058662267"/>
                  </a:ext>
                </a:extLst>
              </a:tr>
              <a:tr h="338372">
                <a:tc>
                  <a:txBody>
                    <a:bodyPr/>
                    <a:lstStyle/>
                    <a:p>
                      <a:pPr>
                        <a:lnSpc>
                          <a:spcPct val="107000"/>
                        </a:lnSpc>
                        <a:spcBef>
                          <a:spcPts val="600"/>
                        </a:spcBef>
                        <a:spcAft>
                          <a:spcPts val="600"/>
                        </a:spcAft>
                      </a:pPr>
                      <a:r>
                        <a:rPr lang="en-US" sz="1100">
                          <a:effectLst/>
                        </a:rPr>
                        <a:t>VMware vSphere vCenter or ESX/ESXi</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r>
                        <a:rPr lang="en-US" sz="1100">
                          <a:effectLst/>
                        </a:rPr>
                        <a:t>FNMS Vmware infrastructure discovery &amp; inventory functionality</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1904672335"/>
                  </a:ext>
                </a:extLst>
              </a:tr>
              <a:tr h="165346">
                <a:tc>
                  <a:txBody>
                    <a:bodyPr/>
                    <a:lstStyle/>
                    <a:p>
                      <a:pPr>
                        <a:lnSpc>
                          <a:spcPct val="107000"/>
                        </a:lnSpc>
                        <a:spcBef>
                          <a:spcPts val="600"/>
                        </a:spcBef>
                        <a:spcAft>
                          <a:spcPts val="600"/>
                        </a:spcAft>
                      </a:pPr>
                      <a:r>
                        <a:rPr lang="en-US" sz="1100">
                          <a:effectLst/>
                        </a:rPr>
                        <a:t>Microsoft Hyper-V</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r>
                        <a:rPr lang="en-US" sz="1100">
                          <a:effectLst/>
                        </a:rPr>
                        <a:t>FlexNet inventory agent</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r>
                        <a:rPr lang="en-US" sz="1100" dirty="0">
                          <a:effectLst/>
                        </a:rPr>
                        <a:t> </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1624470644"/>
                  </a:ext>
                </a:extLst>
              </a:tr>
              <a:tr h="338372">
                <a:tc>
                  <a:txBody>
                    <a:bodyPr/>
                    <a:lstStyle/>
                    <a:p>
                      <a:pPr>
                        <a:lnSpc>
                          <a:spcPct val="107000"/>
                        </a:lnSpc>
                        <a:spcBef>
                          <a:spcPts val="600"/>
                        </a:spcBef>
                        <a:spcAft>
                          <a:spcPts val="600"/>
                        </a:spcAft>
                      </a:pPr>
                      <a:r>
                        <a:rPr lang="en-US" sz="1100" dirty="0">
                          <a:effectLst/>
                        </a:rPr>
                        <a:t>Oracle VM Server for x86</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r>
                        <a:rPr lang="en-US" sz="1100" dirty="0">
                          <a:effectLst/>
                        </a:rPr>
                        <a:t>FNMS Oracle VM discovery &amp; inventory functionality</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2354406327"/>
                  </a:ext>
                </a:extLst>
              </a:tr>
              <a:tr h="270518">
                <a:tc>
                  <a:txBody>
                    <a:bodyPr/>
                    <a:lstStyle/>
                    <a:p>
                      <a:pPr>
                        <a:lnSpc>
                          <a:spcPct val="107000"/>
                        </a:lnSpc>
                        <a:spcBef>
                          <a:spcPts val="600"/>
                        </a:spcBef>
                        <a:spcAft>
                          <a:spcPts val="600"/>
                        </a:spcAft>
                      </a:pPr>
                      <a:r>
                        <a:rPr lang="en-US" sz="1100">
                          <a:effectLst/>
                        </a:rPr>
                        <a:t>Unix partitioning: LPARs, Zones, nPars/vPars</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r>
                        <a:rPr lang="en-US" sz="1100">
                          <a:effectLst/>
                        </a:rPr>
                        <a:t>FlexNet inventory agent</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2608136700"/>
                  </a:ext>
                </a:extLst>
              </a:tr>
              <a:tr h="165346">
                <a:tc>
                  <a:txBody>
                    <a:bodyPr/>
                    <a:lstStyle/>
                    <a:p>
                      <a:pPr>
                        <a:lnSpc>
                          <a:spcPct val="107000"/>
                        </a:lnSpc>
                        <a:spcBef>
                          <a:spcPts val="600"/>
                        </a:spcBef>
                        <a:spcAft>
                          <a:spcPts val="600"/>
                        </a:spcAft>
                      </a:pPr>
                      <a:r>
                        <a:rPr lang="en-US" sz="1100">
                          <a:effectLst/>
                        </a:rPr>
                        <a:t>Microsoft SQL Server</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r>
                        <a:rPr lang="en-US" sz="1100">
                          <a:effectLst/>
                        </a:rPr>
                        <a:t>FlexNet inventory agent</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r>
                        <a:rPr lang="en-US" sz="1100" dirty="0">
                          <a:effectLst/>
                        </a:rPr>
                        <a:t> </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2711913053"/>
                  </a:ext>
                </a:extLst>
              </a:tr>
              <a:tr h="165346">
                <a:tc>
                  <a:txBody>
                    <a:bodyPr/>
                    <a:lstStyle/>
                    <a:p>
                      <a:pPr>
                        <a:lnSpc>
                          <a:spcPct val="107000"/>
                        </a:lnSpc>
                        <a:spcBef>
                          <a:spcPts val="600"/>
                        </a:spcBef>
                        <a:spcAft>
                          <a:spcPts val="600"/>
                        </a:spcAft>
                      </a:pPr>
                      <a:r>
                        <a:rPr lang="en-US" sz="1100">
                          <a:effectLst/>
                        </a:rPr>
                        <a:t>Microsoft Exchange Server</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r>
                        <a:rPr lang="en-US" sz="1100">
                          <a:effectLst/>
                        </a:rPr>
                        <a:t>FlexNet inventory agent</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r>
                        <a:rPr lang="en-US" sz="1100" dirty="0">
                          <a:effectLst/>
                        </a:rPr>
                        <a:t> </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1267624508"/>
                  </a:ext>
                </a:extLst>
              </a:tr>
              <a:tr h="362042">
                <a:tc>
                  <a:txBody>
                    <a:bodyPr/>
                    <a:lstStyle/>
                    <a:p>
                      <a:pPr>
                        <a:lnSpc>
                          <a:spcPct val="107000"/>
                        </a:lnSpc>
                        <a:spcBef>
                          <a:spcPts val="600"/>
                        </a:spcBef>
                        <a:spcAft>
                          <a:spcPts val="600"/>
                        </a:spcAft>
                      </a:pPr>
                      <a:r>
                        <a:rPr lang="en-US" sz="1100">
                          <a:effectLst/>
                        </a:rPr>
                        <a:t>IBM WebSphere MQ Queue Manager state via dspmq</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r>
                        <a:rPr lang="en-US" sz="1100">
                          <a:effectLst/>
                        </a:rPr>
                        <a:t>FlexNet inventory agent</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1472919671"/>
                  </a:ext>
                </a:extLst>
              </a:tr>
            </a:tbl>
          </a:graphicData>
        </a:graphic>
      </p:graphicFrame>
      <p:sp>
        <p:nvSpPr>
          <p:cNvPr id="6" name="Rectangle 5">
            <a:extLst>
              <a:ext uri="{FF2B5EF4-FFF2-40B4-BE49-F238E27FC236}">
                <a16:creationId xmlns:a16="http://schemas.microsoft.com/office/drawing/2014/main" id="{8D6EB138-D7EE-42D1-9488-DD4E86B070FE}"/>
              </a:ext>
            </a:extLst>
          </p:cNvPr>
          <p:cNvSpPr/>
          <p:nvPr/>
        </p:nvSpPr>
        <p:spPr>
          <a:xfrm>
            <a:off x="304800" y="892679"/>
            <a:ext cx="4825873" cy="369332"/>
          </a:xfrm>
          <a:prstGeom prst="rect">
            <a:avLst/>
          </a:prstGeom>
        </p:spPr>
        <p:txBody>
          <a:bodyPr wrap="none">
            <a:spAutoFit/>
          </a:bodyPr>
          <a:lstStyle/>
          <a:p>
            <a:r>
              <a:rPr lang="en-AU" dirty="0">
                <a:solidFill>
                  <a:srgbClr val="FF0000"/>
                </a:solidFill>
              </a:rPr>
              <a:t>Complete the following table based on discussion</a:t>
            </a:r>
          </a:p>
        </p:txBody>
      </p:sp>
    </p:spTree>
    <p:extLst>
      <p:ext uri="{BB962C8B-B14F-4D97-AF65-F5344CB8AC3E}">
        <p14:creationId xmlns:p14="http://schemas.microsoft.com/office/powerpoint/2010/main" val="3630503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0" y="109423"/>
            <a:ext cx="9954000" cy="655200"/>
          </a:xfrm>
        </p:spPr>
        <p:txBody>
          <a:bodyPr>
            <a:normAutofit/>
          </a:bodyPr>
          <a:lstStyle/>
          <a:p>
            <a:r>
              <a:rPr lang="en-GB" sz="3600" dirty="0"/>
              <a:t>Business Data Sources</a:t>
            </a:r>
          </a:p>
        </p:txBody>
      </p:sp>
      <p:graphicFrame>
        <p:nvGraphicFramePr>
          <p:cNvPr id="4" name="Table 3">
            <a:extLst>
              <a:ext uri="{FF2B5EF4-FFF2-40B4-BE49-F238E27FC236}">
                <a16:creationId xmlns:a16="http://schemas.microsoft.com/office/drawing/2014/main" id="{20DF6769-4950-49CA-8F70-954FFFE9D73B}"/>
              </a:ext>
            </a:extLst>
          </p:cNvPr>
          <p:cNvGraphicFramePr>
            <a:graphicFrameLocks noGrp="1"/>
          </p:cNvGraphicFramePr>
          <p:nvPr>
            <p:extLst>
              <p:ext uri="{D42A27DB-BD31-4B8C-83A1-F6EECF244321}">
                <p14:modId xmlns:p14="http://schemas.microsoft.com/office/powerpoint/2010/main" val="224817963"/>
              </p:ext>
            </p:extLst>
          </p:nvPr>
        </p:nvGraphicFramePr>
        <p:xfrm>
          <a:off x="304800" y="1356975"/>
          <a:ext cx="11259128" cy="43484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46154919"/>
                    </a:ext>
                  </a:extLst>
                </a:gridCol>
                <a:gridCol w="2709333">
                  <a:extLst>
                    <a:ext uri="{9D8B030D-6E8A-4147-A177-3AD203B41FA5}">
                      <a16:colId xmlns:a16="http://schemas.microsoft.com/office/drawing/2014/main" val="3816838957"/>
                    </a:ext>
                  </a:extLst>
                </a:gridCol>
                <a:gridCol w="5840462">
                  <a:extLst>
                    <a:ext uri="{9D8B030D-6E8A-4147-A177-3AD203B41FA5}">
                      <a16:colId xmlns:a16="http://schemas.microsoft.com/office/drawing/2014/main" val="3275363668"/>
                    </a:ext>
                  </a:extLst>
                </a:gridCol>
              </a:tblGrid>
              <a:tr h="370840">
                <a:tc>
                  <a:txBody>
                    <a:bodyPr/>
                    <a:lstStyle/>
                    <a:p>
                      <a:r>
                        <a:rPr lang="en-US" dirty="0"/>
                        <a:t>Data related to …</a:t>
                      </a:r>
                      <a:endParaRPr lang="en-AU" dirty="0"/>
                    </a:p>
                  </a:txBody>
                  <a:tcPr/>
                </a:tc>
                <a:tc>
                  <a:txBody>
                    <a:bodyPr/>
                    <a:lstStyle/>
                    <a:p>
                      <a:r>
                        <a:rPr lang="en-US" dirty="0"/>
                        <a:t>Source(s)</a:t>
                      </a:r>
                      <a:endParaRPr lang="en-AU" dirty="0"/>
                    </a:p>
                  </a:txBody>
                  <a:tcPr/>
                </a:tc>
                <a:tc>
                  <a:txBody>
                    <a:bodyPr/>
                    <a:lstStyle/>
                    <a:p>
                      <a:endParaRPr lang="en-AU" dirty="0"/>
                    </a:p>
                  </a:txBody>
                  <a:tcPr/>
                </a:tc>
                <a:extLst>
                  <a:ext uri="{0D108BD9-81ED-4DB2-BD59-A6C34878D82A}">
                    <a16:rowId xmlns:a16="http://schemas.microsoft.com/office/drawing/2014/main" val="2846608268"/>
                  </a:ext>
                </a:extLst>
              </a:tr>
              <a:tr h="370840">
                <a:tc>
                  <a:txBody>
                    <a:bodyPr/>
                    <a:lstStyle/>
                    <a:p>
                      <a:r>
                        <a:rPr lang="en-AU" dirty="0"/>
                        <a:t>User (people) details</a:t>
                      </a:r>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2231585421"/>
                  </a:ext>
                </a:extLst>
              </a:tr>
              <a:tr h="370840">
                <a:tc>
                  <a:txBody>
                    <a:bodyPr/>
                    <a:lstStyle/>
                    <a:p>
                      <a:r>
                        <a:rPr lang="en-AU" dirty="0"/>
                        <a:t>Hardware assets</a:t>
                      </a:r>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3202659265"/>
                  </a:ext>
                </a:extLst>
              </a:tr>
              <a:tr h="370840">
                <a:tc>
                  <a:txBody>
                    <a:bodyPr/>
                    <a:lstStyle/>
                    <a:p>
                      <a:r>
                        <a:rPr lang="en-AU" dirty="0"/>
                        <a:t>Location hierarchy</a:t>
                      </a:r>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1919461051"/>
                  </a:ext>
                </a:extLst>
              </a:tr>
              <a:tr h="370840">
                <a:tc>
                  <a:txBody>
                    <a:bodyPr/>
                    <a:lstStyle/>
                    <a:p>
                      <a:r>
                        <a:rPr lang="en-AU" dirty="0"/>
                        <a:t>Cost </a:t>
                      </a:r>
                      <a:r>
                        <a:rPr lang="en-AU" dirty="0" err="1"/>
                        <a:t>center</a:t>
                      </a:r>
                      <a:r>
                        <a:rPr lang="en-AU" dirty="0"/>
                        <a:t> hierarchy</a:t>
                      </a:r>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841785919"/>
                  </a:ext>
                </a:extLst>
              </a:tr>
              <a:tr h="370840">
                <a:tc>
                  <a:txBody>
                    <a:bodyPr/>
                    <a:lstStyle/>
                    <a:p>
                      <a:r>
                        <a:rPr lang="en-AU" dirty="0"/>
                        <a:t>Business unit hierarchy</a:t>
                      </a:r>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3061468837"/>
                  </a:ext>
                </a:extLst>
              </a:tr>
              <a:tr h="370840">
                <a:tc>
                  <a:txBody>
                    <a:bodyPr/>
                    <a:lstStyle/>
                    <a:p>
                      <a:r>
                        <a:rPr lang="en-AU" dirty="0"/>
                        <a:t>Purchases</a:t>
                      </a:r>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2682512652"/>
                  </a:ext>
                </a:extLst>
              </a:tr>
              <a:tr h="370840">
                <a:tc>
                  <a:txBody>
                    <a:bodyPr/>
                    <a:lstStyle/>
                    <a:p>
                      <a:r>
                        <a:rPr lang="en-AU" dirty="0"/>
                        <a:t>Contracts</a:t>
                      </a:r>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1127478878"/>
                  </a:ext>
                </a:extLst>
              </a:tr>
              <a:tr h="370840">
                <a:tc>
                  <a:txBody>
                    <a:bodyPr/>
                    <a:lstStyle/>
                    <a:p>
                      <a:r>
                        <a:rPr lang="en-US" dirty="0"/>
                        <a:t>Vendors</a:t>
                      </a:r>
                      <a:endParaRPr lang="en-AU" dirty="0"/>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4163717763"/>
                  </a:ext>
                </a:extLst>
              </a:tr>
              <a:tr h="370840">
                <a:tc>
                  <a:txBody>
                    <a:bodyPr/>
                    <a:lstStyle/>
                    <a:p>
                      <a:r>
                        <a:rPr lang="en-US" dirty="0"/>
                        <a:t>Inventory Device Roles</a:t>
                      </a:r>
                      <a:endParaRPr lang="en-AU" dirty="0"/>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10557907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Relationships between the above record types</a:t>
                      </a:r>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1246400642"/>
                  </a:ext>
                </a:extLst>
              </a:tr>
            </a:tbl>
          </a:graphicData>
        </a:graphic>
      </p:graphicFrame>
      <p:sp>
        <p:nvSpPr>
          <p:cNvPr id="5" name="Rectangle 4">
            <a:extLst>
              <a:ext uri="{FF2B5EF4-FFF2-40B4-BE49-F238E27FC236}">
                <a16:creationId xmlns:a16="http://schemas.microsoft.com/office/drawing/2014/main" id="{26352071-C77F-4B16-972E-5C9D96555BA1}"/>
              </a:ext>
            </a:extLst>
          </p:cNvPr>
          <p:cNvSpPr/>
          <p:nvPr/>
        </p:nvSpPr>
        <p:spPr>
          <a:xfrm>
            <a:off x="237527" y="876133"/>
            <a:ext cx="10598927" cy="369332"/>
          </a:xfrm>
          <a:prstGeom prst="rect">
            <a:avLst/>
          </a:prstGeom>
        </p:spPr>
        <p:txBody>
          <a:bodyPr wrap="none">
            <a:spAutoFit/>
          </a:bodyPr>
          <a:lstStyle/>
          <a:p>
            <a:r>
              <a:rPr lang="en-AU" dirty="0">
                <a:solidFill>
                  <a:srgbClr val="FF0000"/>
                </a:solidFill>
              </a:rPr>
              <a:t>Complete the following table based on discussion.  Include where data is manually entered by FNMS operators.</a:t>
            </a:r>
          </a:p>
        </p:txBody>
      </p:sp>
    </p:spTree>
    <p:extLst>
      <p:ext uri="{BB962C8B-B14F-4D97-AF65-F5344CB8AC3E}">
        <p14:creationId xmlns:p14="http://schemas.microsoft.com/office/powerpoint/2010/main" val="21880318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MENUOPEN" val="True"/>
</p:tagLst>
</file>

<file path=ppt/theme/theme1.xml><?xml version="1.0" encoding="utf-8"?>
<a:theme xmlns:a="http://schemas.openxmlformats.org/drawingml/2006/main" name="Crayon">
  <a:themeElements>
    <a:clrScheme name="Anpassat 1">
      <a:dk1>
        <a:sysClr val="windowText" lastClr="000000"/>
      </a:dk1>
      <a:lt1>
        <a:sysClr val="window" lastClr="FFFFFF"/>
      </a:lt1>
      <a:dk2>
        <a:srgbClr val="44546A"/>
      </a:dk2>
      <a:lt2>
        <a:srgbClr val="E7E6E6"/>
      </a:lt2>
      <a:accent1>
        <a:srgbClr val="D7071E"/>
      </a:accent1>
      <a:accent2>
        <a:srgbClr val="BDBEC1"/>
      </a:accent2>
      <a:accent3>
        <a:srgbClr val="000000"/>
      </a:accent3>
      <a:accent4>
        <a:srgbClr val="86C3E8"/>
      </a:accent4>
      <a:accent5>
        <a:srgbClr val="DCDCDC"/>
      </a:accent5>
      <a:accent6>
        <a:srgbClr val="D7ECF5"/>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ayon Wide Screen Format 2015 smaller pictures ver 8 Final" id="{68E5A6C0-D517-4396-ACA3-A1D1A3D19F30}" vid="{1A642E9B-8CAF-4CDD-AE90-68E8A08EA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84D8926D97134AB1FCB6A1DFB99C72" ma:contentTypeVersion="13" ma:contentTypeDescription="Create a new document." ma:contentTypeScope="" ma:versionID="3f1444356f1212418b04af2c8eb7987b">
  <xsd:schema xmlns:xsd="http://www.w3.org/2001/XMLSchema" xmlns:xs="http://www.w3.org/2001/XMLSchema" xmlns:p="http://schemas.microsoft.com/office/2006/metadata/properties" xmlns:ns2="2c74dd21-791f-42de-a18f-67fb5c759ab4" xmlns:ns3="0b777bb6-2b5a-4320-b2bd-37d30139179d" targetNamespace="http://schemas.microsoft.com/office/2006/metadata/properties" ma:root="true" ma:fieldsID="577cdd486ca7042ad85630267cebf16b" ns2:_="" ns3:_="">
    <xsd:import namespace="2c74dd21-791f-42de-a18f-67fb5c759ab4"/>
    <xsd:import namespace="0b777bb6-2b5a-4320-b2bd-37d30139179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74dd21-791f-42de-a18f-67fb5c759a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b777bb6-2b5a-4320-b2bd-37d30139179d"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3E845A-A5A3-4199-BDEA-9BBEABD03D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74dd21-791f-42de-a18f-67fb5c759ab4"/>
    <ds:schemaRef ds:uri="0b777bb6-2b5a-4320-b2bd-37d3013917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7B143C-1A8A-4B7B-9396-73278C642475}">
  <ds:schemaRefs>
    <ds:schemaRef ds:uri="http://schemas.openxmlformats.org/package/2006/metadata/core-properties"/>
    <ds:schemaRef ds:uri="2c74dd21-791f-42de-a18f-67fb5c759ab4"/>
    <ds:schemaRef ds:uri="http://purl.org/dc/terms/"/>
    <ds:schemaRef ds:uri="0b777bb6-2b5a-4320-b2bd-37d30139179d"/>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D7589B68-674A-46D1-8845-A6FDE2D857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Crayon Wide Screen Format 2015</Template>
  <TotalTime>3287</TotalTime>
  <Words>1379</Words>
  <Application>Microsoft Office PowerPoint</Application>
  <PresentationFormat>Widescreen</PresentationFormat>
  <Paragraphs>280</Paragraphs>
  <Slides>27</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27</vt:i4>
      </vt:variant>
    </vt:vector>
  </HeadingPairs>
  <TitlesOfParts>
    <vt:vector size="34" baseType="lpstr">
      <vt:lpstr>Arial</vt:lpstr>
      <vt:lpstr>Calibri</vt:lpstr>
      <vt:lpstr>Wingdings</vt:lpstr>
      <vt:lpstr>Wingdings 2</vt:lpstr>
      <vt:lpstr>Crayon</vt:lpstr>
      <vt:lpstr>Visio</vt:lpstr>
      <vt:lpstr>Worksheet</vt:lpstr>
      <vt:lpstr>FlexNet Manager Suite</vt:lpstr>
      <vt:lpstr>Workshop Objectives</vt:lpstr>
      <vt:lpstr>FNMS Overview</vt:lpstr>
      <vt:lpstr>Solution Requirements</vt:lpstr>
      <vt:lpstr>Key design parameters</vt:lpstr>
      <vt:lpstr>Scope</vt:lpstr>
      <vt:lpstr>Logical Architecture</vt:lpstr>
      <vt:lpstr>Inventory Data Sources</vt:lpstr>
      <vt:lpstr>Business Data Sources</vt:lpstr>
      <vt:lpstr>Physical Architecture (Cloud)</vt:lpstr>
      <vt:lpstr>Physical Architecture (On-prem)</vt:lpstr>
      <vt:lpstr>Inventory Beacon Placement</vt:lpstr>
      <vt:lpstr>Environments</vt:lpstr>
      <vt:lpstr>Security Architecture</vt:lpstr>
      <vt:lpstr>Hardware Requirements</vt:lpstr>
      <vt:lpstr>Server Prerequisites: FNMS Application Server</vt:lpstr>
      <vt:lpstr>Server Prerequisites: FNMS Database Server</vt:lpstr>
      <vt:lpstr>Server Prerequisites: FNMS Web Server</vt:lpstr>
      <vt:lpstr>Server Prerequisites: Beacon Servers</vt:lpstr>
      <vt:lpstr>Disaster Recovery Architecture</vt:lpstr>
      <vt:lpstr>Enterprise Groups</vt:lpstr>
      <vt:lpstr>Access Control (Roles)</vt:lpstr>
      <vt:lpstr>Access Control (Roles)</vt:lpstr>
      <vt:lpstr>Data Model Extensions</vt:lpstr>
      <vt:lpstr>Data Model Extensions</vt:lpstr>
      <vt:lpstr>FNMS Design: Data Model Extensions</vt:lpstr>
      <vt:lpstr>Reporting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Crayon Wide Screen Format 2015</dc:title>
  <dc:creator>Van Sintemaartensdijk, Herbert</dc:creator>
  <cp:lastModifiedBy>Ben Brand</cp:lastModifiedBy>
  <cp:revision>181</cp:revision>
  <dcterms:created xsi:type="dcterms:W3CDTF">2015-04-13T08:42:59Z</dcterms:created>
  <dcterms:modified xsi:type="dcterms:W3CDTF">2021-07-06T02:24:06Z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0x0101004484D8926D97134AB1FCB6A1DFB99C72</vt:lpwstr>
  </property>
</Properties>
</file>