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7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75" r:id="rId5"/>
    <p:sldId id="4118" r:id="rId6"/>
    <p:sldId id="2076136564" r:id="rId7"/>
    <p:sldId id="2076136573" r:id="rId8"/>
    <p:sldId id="342" r:id="rId9"/>
    <p:sldId id="4121" r:id="rId10"/>
    <p:sldId id="4122" r:id="rId11"/>
    <p:sldId id="4123" r:id="rId12"/>
    <p:sldId id="4124" r:id="rId13"/>
    <p:sldId id="4125" r:id="rId14"/>
    <p:sldId id="2076136581" r:id="rId15"/>
    <p:sldId id="293" r:id="rId16"/>
    <p:sldId id="2076136563" r:id="rId17"/>
    <p:sldId id="292" r:id="rId18"/>
  </p:sldIdLst>
  <p:sldSz cx="9144000" cy="5143500" type="screen16x9"/>
  <p:notesSz cx="6858000" cy="9144000"/>
  <p:defaultTextStyle>
    <a:defPPr>
      <a:defRPr lang="en-US"/>
    </a:defPPr>
    <a:lvl1pPr marL="0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1pPr>
    <a:lvl2pPr marL="171426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2pPr>
    <a:lvl3pPr marL="342853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3pPr>
    <a:lvl4pPr marL="514279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4pPr>
    <a:lvl5pPr marL="685706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5pPr>
    <a:lvl6pPr marL="857132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028559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199985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1371411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Willanger" initials="MW" lastIdx="8" clrIdx="0">
    <p:extLst>
      <p:ext uri="{19B8F6BF-5375-455C-9EA6-DF929625EA0E}">
        <p15:presenceInfo xmlns:p15="http://schemas.microsoft.com/office/powerpoint/2012/main" userId="S::martin.willanger@crayon.com::29290791-43e5-4215-be05-049fc4bb27fe" providerId="AD"/>
      </p:ext>
    </p:extLst>
  </p:cmAuthor>
  <p:cmAuthor id="2" name="Betina Schau-Liberg" initials="BS" lastIdx="2" clrIdx="1">
    <p:extLst>
      <p:ext uri="{19B8F6BF-5375-455C-9EA6-DF929625EA0E}">
        <p15:presenceInfo xmlns:p15="http://schemas.microsoft.com/office/powerpoint/2012/main" userId="S::betina.schau-liberg@crayon.com::5d44239d-0534-42ef-bf6c-5dbd8a134ab6" providerId="AD"/>
      </p:ext>
    </p:extLst>
  </p:cmAuthor>
  <p:cmAuthor id="3" name="Patrick Holm" initials="PH" lastIdx="3" clrIdx="2">
    <p:extLst>
      <p:ext uri="{19B8F6BF-5375-455C-9EA6-DF929625EA0E}">
        <p15:presenceInfo xmlns:p15="http://schemas.microsoft.com/office/powerpoint/2012/main" userId="S::patrick.holm@crayon.com::a4ab898b-334d-4980-b513-1c0ee28d6b64" providerId="AD"/>
      </p:ext>
    </p:extLst>
  </p:cmAuthor>
  <p:cmAuthor id="4" name="Peter Osang" initials="PO" lastIdx="10" clrIdx="3">
    <p:extLst>
      <p:ext uri="{19B8F6BF-5375-455C-9EA6-DF929625EA0E}">
        <p15:presenceInfo xmlns:p15="http://schemas.microsoft.com/office/powerpoint/2012/main" userId="Peter Os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94E5D"/>
    <a:srgbClr val="009999"/>
    <a:srgbClr val="FFCC00"/>
    <a:srgbClr val="FFCC99"/>
    <a:srgbClr val="FF6A4C"/>
    <a:srgbClr val="E6E4D9"/>
    <a:srgbClr val="006600"/>
    <a:srgbClr val="8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83E89-FAC3-DE4E-8154-16F71F6F848A}" type="datetimeFigureOut">
              <a:t>9/8/2020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82394-67E1-6746-A610-9C5C5DD3D716}" type="slidenum"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1748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eacon/ManageSoftR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299CD-3469-7241-AD37-C0E01E3A61D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93E4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9329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293E4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32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F5A1-76D7-574C-B1D5-32FA17C926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50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F5A1-76D7-574C-B1D5-32FA17C926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6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F5A1-76D7-574C-B1D5-32FA17C9265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25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F5A1-76D7-574C-B1D5-32FA17C9265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39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F5A1-76D7-574C-B1D5-32FA17C9265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42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F5A1-76D7-574C-B1D5-32FA17C9265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36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diagram</a:t>
            </a:r>
            <a:r>
              <a:rPr lang="en-US" baseline="0" dirty="0"/>
              <a:t> of the common </a:t>
            </a:r>
            <a:r>
              <a:rPr lang="en-US" dirty="0"/>
              <a:t>Steps for collection of inventory on a client from an installed FlexNet Inventory agent</a:t>
            </a:r>
            <a:endParaRPr lang="en-US" baseline="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 the scheduled time, the inventory is run on the client by the client’s Schedule Agent.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remote agent collects inventory and stores the results in a cached location on the system awaiting uploading.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Usually in the System</a:t>
            </a:r>
            <a:r>
              <a:rPr lang="en-US" baseline="0" dirty="0"/>
              <a:t> temp directory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client then runs the </a:t>
            </a:r>
            <a:r>
              <a:rPr lang="en-US" dirty="0" err="1"/>
              <a:t>NetSelector</a:t>
            </a:r>
            <a:r>
              <a:rPr lang="en-US" dirty="0"/>
              <a:t> algorithm to identify the nearest Beacon and sets a priority for which beacons are the closest. The client will select the beacon with the highest priority to upload the resulting inventory and log files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NetSelector</a:t>
            </a:r>
            <a:r>
              <a:rPr lang="en-US" dirty="0"/>
              <a:t> algorithm is stored in the client registry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client then uploaded to the </a:t>
            </a:r>
            <a:r>
              <a:rPr lang="en-US" dirty="0">
                <a:hlinkClick r:id="rId3"/>
              </a:rPr>
              <a:t>http://beacon/ManageSoftRL</a:t>
            </a:r>
            <a:r>
              <a:rPr lang="en-US" dirty="0"/>
              <a:t> share on the beacon. The inventory is temporarily stored in the following location on the beacon awaiting upload to the Application Server.</a:t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\Program Data\Flexera Software\Incoming\Inventories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Beacon will then upload any inventory files to the Application Server via a schedule task set to run every minute.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Application server will process the inventory files immediately by the Web Resolver and placed in the IM Inventory Manager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Every night, during a reconcile and inventory import, the updated inventory will be imported from the IM Inventory Manager database into the FlexNet Manager Compliance database.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F5A1-76D7-574C-B1D5-32FA17C9265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60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file:////Users/qoo/Library/Containers/com.microsoft.Outlook/Data/Library/Caches/Signatures/signature_1651829157" TargetMode="External"/><Relationship Id="rId3" Type="http://schemas.openxmlformats.org/officeDocument/2006/relationships/tags" Target="../tags/tag2.xml"/><Relationship Id="rId7" Type="http://schemas.openxmlformats.org/officeDocument/2006/relationships/image" Target="../media/image11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2793243"/>
            <a:ext cx="3943350" cy="917665"/>
          </a:xfrm>
        </p:spPr>
        <p:txBody>
          <a:bodyPr lIns="22860" tIns="11430" rIns="22860" bIns="11430" anchor="b"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0" y="3754094"/>
            <a:ext cx="3943350" cy="847242"/>
          </a:xfrm>
        </p:spPr>
        <p:txBody>
          <a:bodyPr lIns="22860" tIns="11430" rIns="22860" bIns="1143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15" indent="0" algn="ctr">
              <a:buNone/>
              <a:defRPr sz="1500"/>
            </a:lvl2pPr>
            <a:lvl3pPr marL="685628" indent="0" algn="ctr">
              <a:buNone/>
              <a:defRPr sz="1350"/>
            </a:lvl3pPr>
            <a:lvl4pPr marL="1028443" indent="0" algn="ctr">
              <a:buNone/>
              <a:defRPr sz="1200"/>
            </a:lvl4pPr>
            <a:lvl5pPr marL="1371257" indent="0" algn="ctr">
              <a:buNone/>
              <a:defRPr sz="1200"/>
            </a:lvl5pPr>
            <a:lvl6pPr marL="1714072" indent="0" algn="ctr">
              <a:buNone/>
              <a:defRPr sz="1200"/>
            </a:lvl6pPr>
            <a:lvl7pPr marL="2056885" indent="0" algn="ctr">
              <a:buNone/>
              <a:defRPr sz="1200"/>
            </a:lvl7pPr>
            <a:lvl8pPr marL="2399700" indent="0" algn="ctr">
              <a:buNone/>
              <a:defRPr sz="1200"/>
            </a:lvl8pPr>
            <a:lvl9pPr marL="2742515" indent="0" algn="ctr">
              <a:buNone/>
              <a:defRPr sz="12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1881" y="216157"/>
            <a:ext cx="1463469" cy="273844"/>
          </a:xfrm>
        </p:spPr>
        <p:txBody>
          <a:bodyPr lIns="0" tIns="11430" rIns="0" bIns="11430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9" y="216157"/>
            <a:ext cx="2431705" cy="273844"/>
          </a:xfrm>
        </p:spPr>
        <p:txBody>
          <a:bodyPr lIns="22860" tIns="11430" rIns="22860" bIns="1143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22860" tIns="11430" rIns="22860" bIns="1143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B3DB90B-999F-48DC-BBF7-B18228CEA3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325" y="1323506"/>
            <a:ext cx="3279802" cy="65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2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and picture (R) dark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59" y="1338899"/>
            <a:ext cx="3725548" cy="9176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6722F9-92F6-F441-8868-C450CCF37167}" type="datetime1">
              <a:rPr lang="nb-NO" smtClean="0"/>
              <a:pPr/>
              <a:t>08.09.2020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A9F33-B109-44C3-8A40-ACE6BE7B8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665" y="965147"/>
            <a:ext cx="536447" cy="287378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2512964-BD5E-4B21-BBEB-C817317971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2573525"/>
            <a:ext cx="3725548" cy="205920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93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and picture (R) Light">
    <p:bg>
      <p:bgPr>
        <a:solidFill>
          <a:srgbClr val="E6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59" y="1338899"/>
            <a:ext cx="3725548" cy="9176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1">
                <a:solidFill>
                  <a:srgbClr val="094E5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fld id="{876722F9-92F6-F441-8868-C450CCF37167}" type="datetime1">
              <a:rPr lang="nb-NO" smtClean="0"/>
              <a:pPr/>
              <a:t>08.09.2020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A9F33-B109-44C3-8A40-ACE6BE7B8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665" y="965147"/>
            <a:ext cx="536447" cy="287378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2512964-BD5E-4B21-BBEB-C817317971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2573525"/>
            <a:ext cx="3725548" cy="205920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rgbClr val="094E5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964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content and picture (R) Light 2">
    <p:bg>
      <p:bgPr>
        <a:solidFill>
          <a:srgbClr val="F2F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59" y="1338899"/>
            <a:ext cx="3725548" cy="9176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1">
                <a:solidFill>
                  <a:srgbClr val="094E5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fld id="{876722F9-92F6-F441-8868-C450CCF37167}" type="datetime1">
              <a:rPr lang="nb-NO" smtClean="0"/>
              <a:pPr/>
              <a:t>08.09.2020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A9F33-B109-44C3-8A40-ACE6BE7B8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665" y="965147"/>
            <a:ext cx="536447" cy="287378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2512964-BD5E-4B21-BBEB-C817317971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2573525"/>
            <a:ext cx="3725548" cy="205920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rgbClr val="094E5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8590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224" y="3654304"/>
            <a:ext cx="3725548" cy="9176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1">
                <a:solidFill>
                  <a:srgbClr val="094E5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FBBD83-CDD7-49B6-9C05-BE7C66583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2224" y="3344885"/>
            <a:ext cx="3725548" cy="286554"/>
          </a:xfrm>
        </p:spPr>
        <p:txBody>
          <a:bodyPr anchor="b">
            <a:noAutofit/>
          </a:bodyPr>
          <a:lstStyle>
            <a:lvl1pPr marL="0" indent="0">
              <a:buNone/>
              <a:defRPr sz="105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9144000" cy="31293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46338-611B-44C6-86C3-47765A4B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9184" y="3344885"/>
            <a:ext cx="3862592" cy="1227084"/>
          </a:xfrm>
          <a:prstGeom prst="rect">
            <a:avLst/>
          </a:prstGeom>
        </p:spPr>
        <p:txBody>
          <a:bodyPr lIns="91440" tIns="13680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rgbClr val="094E5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138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2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79" y="480990"/>
            <a:ext cx="7767446" cy="476147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679" y="1740718"/>
            <a:ext cx="3545903" cy="2899149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9223" y="1740973"/>
            <a:ext cx="3545902" cy="2898893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8AEB628-9048-44D7-B88A-F308ABAC72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7679" y="1397282"/>
            <a:ext cx="3546140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26445D3-AD7C-422F-817D-E1B0CAA700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8991" y="1397282"/>
            <a:ext cx="3546140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2.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8ACF8-CC5E-2340-9A5F-4E6DE474C998}"/>
              </a:ext>
            </a:extLst>
          </p:cNvPr>
          <p:cNvCxnSpPr>
            <a:cxnSpLocks/>
          </p:cNvCxnSpPr>
          <p:nvPr userDrawn="1"/>
        </p:nvCxnSpPr>
        <p:spPr>
          <a:xfrm>
            <a:off x="4571402" y="1467983"/>
            <a:ext cx="0" cy="2922359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651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4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79" y="480990"/>
            <a:ext cx="7767215" cy="476147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679" y="1740973"/>
            <a:ext cx="3545903" cy="1259750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A595EC-0361-49B6-81CA-04FD6F9F6BFF}"/>
              </a:ext>
            </a:extLst>
          </p:cNvPr>
          <p:cNvCxnSpPr>
            <a:cxnSpLocks/>
          </p:cNvCxnSpPr>
          <p:nvPr userDrawn="1"/>
        </p:nvCxnSpPr>
        <p:spPr>
          <a:xfrm>
            <a:off x="4571404" y="1467983"/>
            <a:ext cx="0" cy="2922359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8AEB628-9048-44D7-B88A-F308ABAC7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7679" y="1397281"/>
            <a:ext cx="3546140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C0175F-E72E-49A4-8ADB-2C14D8F09A3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87679" y="3372975"/>
            <a:ext cx="3545903" cy="1259750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9E4EF244-21DA-47B2-8F0D-BEEF10E609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7679" y="3043572"/>
            <a:ext cx="3546140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07EE901-C051-4CE5-ABB1-E28A86379199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908991" y="1740973"/>
            <a:ext cx="3545903" cy="1259750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A765E099-EC2C-4736-BCF0-CC11535AC0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08991" y="1397281"/>
            <a:ext cx="3546140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CBDDE2C-2C54-450D-8BA1-3C6DC3BB929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908991" y="3372975"/>
            <a:ext cx="3545903" cy="1259750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ACC96FB-9901-410D-9DD5-2E2E794E0C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08991" y="3043572"/>
            <a:ext cx="3546140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3059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3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9E4EF244-21DA-47B2-8F0D-BEEF10E609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7678" y="2662409"/>
            <a:ext cx="2060642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4F1AA4-191D-4952-B274-A780EDB74A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05469" y="1589558"/>
            <a:ext cx="825061" cy="828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ABA2140-291F-484E-A46C-B34C10995B6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16760" y="1589558"/>
            <a:ext cx="825061" cy="828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577E2EC7-038C-494F-8D0B-691B0805A45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28051" y="1589558"/>
            <a:ext cx="825061" cy="828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D0DEB43-7FB7-4048-895E-21C26525E3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8969" y="2662408"/>
            <a:ext cx="2060642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D7FCC674-D252-4B15-B916-261003ECB4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10260" y="2662409"/>
            <a:ext cx="2060642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91F145-A3F9-4328-A078-A9D1A278530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7678" y="3000563"/>
            <a:ext cx="2060642" cy="163216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2FD7CC3-59D3-45DD-AF61-A26D13892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98969" y="3000563"/>
            <a:ext cx="2060642" cy="163216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60EAC6D-34A6-4BA8-B83E-6A9AC8CD96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10260" y="3000563"/>
            <a:ext cx="2060642" cy="163216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0F08BE8-A0C7-44D1-86AA-68A6E4EE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79" y="480990"/>
            <a:ext cx="7767215" cy="476147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336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66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CB401202-623C-4D19-ADFD-4F22985ECE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CB401202-623C-4D19-ADFD-4F22985ECE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15BC78A7-9288-4624-A947-CA26A99C60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60419" y="502800"/>
            <a:ext cx="8329717" cy="49140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869ABA-A236-47BD-838B-98E48BAC12B3}"/>
              </a:ext>
            </a:extLst>
          </p:cNvPr>
          <p:cNvCxnSpPr>
            <a:cxnSpLocks/>
          </p:cNvCxnSpPr>
          <p:nvPr userDrawn="1"/>
        </p:nvCxnSpPr>
        <p:spPr>
          <a:xfrm>
            <a:off x="421030" y="412348"/>
            <a:ext cx="84205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1EC4A5DF">
            <a:extLst>
              <a:ext uri="{FF2B5EF4-FFF2-40B4-BE49-F238E27FC236}">
                <a16:creationId xmlns:a16="http://schemas.microsoft.com/office/drawing/2014/main" id="{1297FDD6-635F-1D48-AD91-B932D85F04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613" y="87458"/>
            <a:ext cx="1266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898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57D0-CBB9-954F-A603-A247C7B90B97}" type="datetime1"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FBBD83-CDD7-49B6-9C05-BE7C66583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759" y="333133"/>
            <a:ext cx="7918776" cy="286554"/>
          </a:xfrm>
        </p:spPr>
        <p:txBody>
          <a:bodyPr anchor="b">
            <a:noAutofit/>
          </a:bodyPr>
          <a:lstStyle>
            <a:lvl1pPr marL="0" indent="0">
              <a:buNone/>
              <a:defRPr sz="105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46338-611B-44C6-86C3-47765A4B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1392726"/>
            <a:ext cx="7918776" cy="3240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EE5AB5-B854-486D-B12E-0B5DAA70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9" y="628858"/>
            <a:ext cx="7918776" cy="476147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#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2793243"/>
            <a:ext cx="3943350" cy="917665"/>
          </a:xfrm>
        </p:spPr>
        <p:txBody>
          <a:bodyPr lIns="22860" tIns="11430" rIns="22860" bIns="11430" anchor="b"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0" y="3754094"/>
            <a:ext cx="3943350" cy="847242"/>
          </a:xfrm>
        </p:spPr>
        <p:txBody>
          <a:bodyPr lIns="22860" tIns="11430" rIns="22860" bIns="1143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15" indent="0" algn="ctr">
              <a:buNone/>
              <a:defRPr sz="1500"/>
            </a:lvl2pPr>
            <a:lvl3pPr marL="685628" indent="0" algn="ctr">
              <a:buNone/>
              <a:defRPr sz="1350"/>
            </a:lvl3pPr>
            <a:lvl4pPr marL="1028443" indent="0" algn="ctr">
              <a:buNone/>
              <a:defRPr sz="1200"/>
            </a:lvl4pPr>
            <a:lvl5pPr marL="1371257" indent="0" algn="ctr">
              <a:buNone/>
              <a:defRPr sz="1200"/>
            </a:lvl5pPr>
            <a:lvl6pPr marL="1714072" indent="0" algn="ctr">
              <a:buNone/>
              <a:defRPr sz="1200"/>
            </a:lvl6pPr>
            <a:lvl7pPr marL="2056885" indent="0" algn="ctr">
              <a:buNone/>
              <a:defRPr sz="1200"/>
            </a:lvl7pPr>
            <a:lvl8pPr marL="2399700" indent="0" algn="ctr">
              <a:buNone/>
              <a:defRPr sz="1200"/>
            </a:lvl8pPr>
            <a:lvl9pPr marL="2742515" indent="0" algn="ctr">
              <a:buNone/>
              <a:defRPr sz="12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1881" y="216157"/>
            <a:ext cx="1463469" cy="273844"/>
          </a:xfrm>
        </p:spPr>
        <p:txBody>
          <a:bodyPr lIns="0" tIns="11430" rIns="0" bIns="11430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9" y="216157"/>
            <a:ext cx="2431705" cy="273844"/>
          </a:xfrm>
        </p:spPr>
        <p:txBody>
          <a:bodyPr lIns="22860" tIns="11430" rIns="22860" bIns="1143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22860" tIns="11430" rIns="22860" bIns="1143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B73EF2C-80D4-604C-A01C-82D2581B2D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325" y="1323507"/>
            <a:ext cx="3279802" cy="65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– DarkForest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2793243"/>
            <a:ext cx="3943350" cy="917665"/>
          </a:xfrm>
        </p:spPr>
        <p:txBody>
          <a:bodyPr lIns="22860" tIns="11430" rIns="22860" bIns="11430" anchor="b"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0" y="3754094"/>
            <a:ext cx="3943350" cy="847242"/>
          </a:xfrm>
        </p:spPr>
        <p:txBody>
          <a:bodyPr lIns="22860" tIns="11430" rIns="22860" bIns="1143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15" indent="0" algn="ctr">
              <a:buNone/>
              <a:defRPr sz="1500"/>
            </a:lvl2pPr>
            <a:lvl3pPr marL="685628" indent="0" algn="ctr">
              <a:buNone/>
              <a:defRPr sz="1350"/>
            </a:lvl3pPr>
            <a:lvl4pPr marL="1028443" indent="0" algn="ctr">
              <a:buNone/>
              <a:defRPr sz="1200"/>
            </a:lvl4pPr>
            <a:lvl5pPr marL="1371257" indent="0" algn="ctr">
              <a:buNone/>
              <a:defRPr sz="1200"/>
            </a:lvl5pPr>
            <a:lvl6pPr marL="1714072" indent="0" algn="ctr">
              <a:buNone/>
              <a:defRPr sz="1200"/>
            </a:lvl6pPr>
            <a:lvl7pPr marL="2056885" indent="0" algn="ctr">
              <a:buNone/>
              <a:defRPr sz="1200"/>
            </a:lvl7pPr>
            <a:lvl8pPr marL="2399700" indent="0" algn="ctr">
              <a:buNone/>
              <a:defRPr sz="1200"/>
            </a:lvl8pPr>
            <a:lvl9pPr marL="2742515" indent="0" algn="ctr">
              <a:buNone/>
              <a:defRPr sz="12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0" y="216157"/>
            <a:ext cx="1463469" cy="273844"/>
          </a:xfrm>
        </p:spPr>
        <p:txBody>
          <a:bodyPr lIns="0" tIns="11430" rIns="0" bIns="1143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5DCC52BC-A0BA-194D-8BEE-D45633F34F21}" type="datetime1">
              <a:t>9/8/2020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B3DB90B-999F-48DC-BBF7-B18228CEA3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325" y="1323506"/>
            <a:ext cx="3279802" cy="65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87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4800" y="82067"/>
            <a:ext cx="7465500" cy="491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20900" y="942300"/>
            <a:ext cx="7354800" cy="3250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C77B-1660-4407-9746-491E10D3B5CC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81E6-01DF-486B-88D7-1606FF089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7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9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#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2793243"/>
            <a:ext cx="3943350" cy="917665"/>
          </a:xfrm>
        </p:spPr>
        <p:txBody>
          <a:bodyPr lIns="22860" tIns="11430" rIns="22860" bIns="11430" anchor="b"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0" y="3754094"/>
            <a:ext cx="3943350" cy="847242"/>
          </a:xfrm>
        </p:spPr>
        <p:txBody>
          <a:bodyPr lIns="22860" tIns="11430" rIns="22860" bIns="1143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15" indent="0" algn="ctr">
              <a:buNone/>
              <a:defRPr sz="1500"/>
            </a:lvl2pPr>
            <a:lvl3pPr marL="685628" indent="0" algn="ctr">
              <a:buNone/>
              <a:defRPr sz="1350"/>
            </a:lvl3pPr>
            <a:lvl4pPr marL="1028443" indent="0" algn="ctr">
              <a:buNone/>
              <a:defRPr sz="1200"/>
            </a:lvl4pPr>
            <a:lvl5pPr marL="1371257" indent="0" algn="ctr">
              <a:buNone/>
              <a:defRPr sz="1200"/>
            </a:lvl5pPr>
            <a:lvl6pPr marL="1714072" indent="0" algn="ctr">
              <a:buNone/>
              <a:defRPr sz="1200"/>
            </a:lvl6pPr>
            <a:lvl7pPr marL="2056885" indent="0" algn="ctr">
              <a:buNone/>
              <a:defRPr sz="1200"/>
            </a:lvl7pPr>
            <a:lvl8pPr marL="2399700" indent="0" algn="ctr">
              <a:buNone/>
              <a:defRPr sz="1200"/>
            </a:lvl8pPr>
            <a:lvl9pPr marL="2742515" indent="0" algn="ctr">
              <a:buNone/>
              <a:defRPr sz="12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1881" y="216157"/>
            <a:ext cx="1463469" cy="273844"/>
          </a:xfrm>
        </p:spPr>
        <p:txBody>
          <a:bodyPr lIns="0" tIns="11430" rIns="0" bIns="11430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9" y="216157"/>
            <a:ext cx="2431705" cy="273844"/>
          </a:xfrm>
        </p:spPr>
        <p:txBody>
          <a:bodyPr lIns="22860" tIns="11430" rIns="22860" bIns="1143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22860" tIns="11430" rIns="22860" bIns="1143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B73EF2C-80D4-604C-A01C-82D2581B2D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325" y="1323507"/>
            <a:ext cx="3279802" cy="65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1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FBBD83-CDD7-49B6-9C05-BE7C66583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759" y="333133"/>
            <a:ext cx="7918776" cy="286554"/>
          </a:xfrm>
        </p:spPr>
        <p:txBody>
          <a:bodyPr anchor="b">
            <a:noAutofit/>
          </a:bodyPr>
          <a:lstStyle>
            <a:lvl1pPr marL="0" indent="0">
              <a:buNone/>
              <a:defRPr sz="105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46338-611B-44C6-86C3-47765A4B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1392726"/>
            <a:ext cx="7918776" cy="3240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EE5AB5-B854-486D-B12E-0B5DAA70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9" y="628858"/>
            <a:ext cx="7918776" cy="4761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277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punkt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FBBD83-CDD7-49B6-9C05-BE7C66583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759" y="333133"/>
            <a:ext cx="7918776" cy="286554"/>
          </a:xfrm>
        </p:spPr>
        <p:txBody>
          <a:bodyPr anchor="b">
            <a:noAutofit/>
          </a:bodyPr>
          <a:lstStyle>
            <a:lvl1pPr marL="0" indent="0">
              <a:buNone/>
              <a:defRPr sz="105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46338-611B-44C6-86C3-47765A4B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1392726"/>
            <a:ext cx="3725548" cy="3240000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584EC5E-0F4F-4D27-96CF-2C9E04FB2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40987" y="1392726"/>
            <a:ext cx="3725548" cy="3240000"/>
          </a:xfrm>
          <a:prstGeom prst="rect">
            <a:avLst/>
          </a:prstGeom>
        </p:spPr>
        <p:txBody>
          <a:bodyPr lIns="91440" tIns="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C0CDF4-3DF1-4EE2-B9E5-B969E0D2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9" y="628858"/>
            <a:ext cx="7918776" cy="4761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85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punkt og bilde (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59" y="628858"/>
            <a:ext cx="3725548" cy="4761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FBBD83-CDD7-49B6-9C05-BE7C66583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759" y="333133"/>
            <a:ext cx="3725548" cy="286554"/>
          </a:xfrm>
        </p:spPr>
        <p:txBody>
          <a:bodyPr anchor="b">
            <a:noAutofit/>
          </a:bodyPr>
          <a:lstStyle>
            <a:lvl1pPr marL="0" indent="0">
              <a:buNone/>
              <a:defRPr sz="105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46338-611B-44C6-86C3-47765A4B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1393842"/>
            <a:ext cx="3725548" cy="3238884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spcBef>
                <a:spcPts val="1800"/>
              </a:spcBef>
              <a:defRPr/>
            </a:lvl1pPr>
            <a:lvl2pPr>
              <a:spcBef>
                <a:spcPts val="450"/>
              </a:spcBef>
              <a:defRPr/>
            </a:lvl2pPr>
            <a:lvl3pPr>
              <a:spcBef>
                <a:spcPts val="450"/>
              </a:spcBef>
              <a:defRPr/>
            </a:lvl3pPr>
            <a:lvl4pPr>
              <a:spcBef>
                <a:spcPts val="450"/>
              </a:spcBef>
              <a:defRPr/>
            </a:lvl4pPr>
            <a:lvl5pPr>
              <a:spcBef>
                <a:spcPts val="45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87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bilde (H) (Mørk)">
    <p:bg>
      <p:bgPr>
        <a:solidFill>
          <a:srgbClr val="0C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59" y="1338899"/>
            <a:ext cx="3725548" cy="9176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1">
                <a:solidFill>
                  <a:srgbClr val="E5E3D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FBBD83-CDD7-49B6-9C05-BE7C66583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759" y="980064"/>
            <a:ext cx="3725548" cy="286554"/>
          </a:xfrm>
        </p:spPr>
        <p:txBody>
          <a:bodyPr anchor="b">
            <a:noAutofit/>
          </a:bodyPr>
          <a:lstStyle>
            <a:lvl1pPr marL="0" indent="0">
              <a:buNone/>
              <a:defRPr sz="105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46338-611B-44C6-86C3-47765A4B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2571750"/>
            <a:ext cx="3725548" cy="205920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rgbClr val="E5E3D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38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bilde (H) (Mørk, Logo)">
    <p:bg>
      <p:bgPr>
        <a:solidFill>
          <a:srgbClr val="0C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59" y="1338899"/>
            <a:ext cx="3725548" cy="9176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1">
                <a:solidFill>
                  <a:srgbClr val="E5E3D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A9F33-B109-44C3-8A40-ACE6BE7B8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665" y="965147"/>
            <a:ext cx="536447" cy="287378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2512964-BD5E-4B21-BBEB-C817317971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2573525"/>
            <a:ext cx="3725548" cy="205920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rgbClr val="E5E3D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27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R)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59" y="1338899"/>
            <a:ext cx="3725548" cy="9176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6722F9-92F6-F441-8868-C450CCF37167}" type="datetime1">
              <a:rPr lang="nb-NO" smtClean="0"/>
              <a:pPr/>
              <a:t>08.09.2020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A9F33-B109-44C3-8A40-ACE6BE7B8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665" y="965147"/>
            <a:ext cx="536447" cy="287378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2512964-BD5E-4B21-BBEB-C817317971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2573525"/>
            <a:ext cx="3725548" cy="205920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71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7760" y="623058"/>
            <a:ext cx="7967591" cy="476147"/>
          </a:xfrm>
          <a:prstGeom prst="rect">
            <a:avLst/>
          </a:prstGeom>
        </p:spPr>
        <p:txBody>
          <a:bodyPr vert="horz" lIns="45720" tIns="22860" rIns="45720" bIns="2286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760" y="1393842"/>
            <a:ext cx="7967591" cy="3238883"/>
          </a:xfrm>
          <a:prstGeom prst="rect">
            <a:avLst/>
          </a:prstGeom>
        </p:spPr>
        <p:txBody>
          <a:bodyPr vert="horz" lIns="45720" tIns="22860" rIns="45720" bIns="2286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760" y="4794571"/>
            <a:ext cx="562187" cy="273844"/>
          </a:xfrm>
          <a:prstGeom prst="rect">
            <a:avLst/>
          </a:prstGeom>
        </p:spPr>
        <p:txBody>
          <a:bodyPr vert="horz" lIns="0" tIns="22860" rIns="0" bIns="22860" rtlCol="0" anchor="ctr"/>
          <a:lstStyle>
            <a:lvl1pPr algn="l">
              <a:defRPr sz="638">
                <a:solidFill>
                  <a:srgbClr val="404040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2396" y="4794571"/>
            <a:ext cx="2649604" cy="273844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38">
                <a:solidFill>
                  <a:srgbClr val="404040"/>
                </a:solidFill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9947" y="4794571"/>
            <a:ext cx="812449" cy="273844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38">
                <a:solidFill>
                  <a:srgbClr val="404040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0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88" r:id="rId3"/>
    <p:sldLayoutId id="2147483676" r:id="rId4"/>
    <p:sldLayoutId id="2147483675" r:id="rId5"/>
    <p:sldLayoutId id="2147483674" r:id="rId6"/>
    <p:sldLayoutId id="2147483677" r:id="rId7"/>
    <p:sldLayoutId id="2147483678" r:id="rId8"/>
    <p:sldLayoutId id="2147483691" r:id="rId9"/>
    <p:sldLayoutId id="2147483693" r:id="rId10"/>
    <p:sldLayoutId id="2147483694" r:id="rId11"/>
    <p:sldLayoutId id="2147483695" r:id="rId12"/>
    <p:sldLayoutId id="2147483679" r:id="rId13"/>
    <p:sldLayoutId id="2147483664" r:id="rId14"/>
    <p:sldLayoutId id="2147483680" r:id="rId15"/>
    <p:sldLayoutId id="2147483681" r:id="rId16"/>
    <p:sldLayoutId id="2147483667" r:id="rId17"/>
    <p:sldLayoutId id="2147483698" r:id="rId18"/>
    <p:sldLayoutId id="2147483701" r:id="rId19"/>
    <p:sldLayoutId id="2147483702" r:id="rId20"/>
    <p:sldLayoutId id="2147483703" r:id="rId21"/>
  </p:sldLayoutIdLst>
  <p:hf sldNum="0" hdr="0" ftr="0" dt="0"/>
  <p:txStyles>
    <p:titleStyle>
      <a:lvl1pPr algn="l" defTabSz="685628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rgbClr val="094E5D"/>
          </a:solidFill>
          <a:latin typeface="+mj-lt"/>
          <a:ea typeface="+mj-ea"/>
          <a:cs typeface="+mj-cs"/>
        </a:defRPr>
      </a:lvl1pPr>
    </p:titleStyle>
    <p:bodyStyle>
      <a:lvl1pPr marL="103940" indent="-103940" algn="l" defTabSz="685628" rtl="0" eaLnBrk="1" latinLnBrk="0" hangingPunct="1">
        <a:lnSpc>
          <a:spcPct val="97000"/>
        </a:lnSpc>
        <a:spcBef>
          <a:spcPts val="1800"/>
        </a:spcBef>
        <a:buFont typeface="Arial" panose="020B0604020202020204" pitchFamily="34" charset="0"/>
        <a:buChar char="•"/>
        <a:defRPr sz="1600" kern="1200">
          <a:solidFill>
            <a:srgbClr val="094E5D"/>
          </a:solidFill>
          <a:latin typeface="+mn-lt"/>
          <a:ea typeface="+mn-ea"/>
          <a:cs typeface="+mn-cs"/>
        </a:defRPr>
      </a:lvl1pPr>
      <a:lvl2pPr marL="252000" indent="-103940" algn="l" defTabSz="685628" rtl="0" eaLnBrk="1" latinLnBrk="0" hangingPunct="1">
        <a:lnSpc>
          <a:spcPct val="97000"/>
        </a:lnSpc>
        <a:spcBef>
          <a:spcPts val="450"/>
        </a:spcBef>
        <a:buClr>
          <a:schemeClr val="accent3"/>
        </a:buClr>
        <a:buFont typeface="Arial" panose="020B0604020202020204" pitchFamily="34" charset="0"/>
        <a:buChar char="•"/>
        <a:defRPr sz="1200" kern="1200">
          <a:solidFill>
            <a:srgbClr val="094E5D"/>
          </a:solidFill>
          <a:latin typeface="+mn-lt"/>
          <a:ea typeface="+mn-ea"/>
          <a:cs typeface="+mn-cs"/>
        </a:defRPr>
      </a:lvl2pPr>
      <a:lvl3pPr marL="432000" indent="-103940" algn="l" defTabSz="685628" rtl="0" eaLnBrk="1" latinLnBrk="0" hangingPunct="1">
        <a:lnSpc>
          <a:spcPct val="97000"/>
        </a:lnSpc>
        <a:spcBef>
          <a:spcPts val="450"/>
        </a:spcBef>
        <a:buClr>
          <a:schemeClr val="accent3"/>
        </a:buClr>
        <a:buFont typeface="Arial" panose="020B0604020202020204" pitchFamily="34" charset="0"/>
        <a:buChar char="•"/>
        <a:defRPr sz="1200" kern="1200">
          <a:solidFill>
            <a:srgbClr val="094E5D"/>
          </a:solidFill>
          <a:latin typeface="+mn-lt"/>
          <a:ea typeface="+mn-ea"/>
          <a:cs typeface="+mn-cs"/>
        </a:defRPr>
      </a:lvl3pPr>
      <a:lvl4pPr marL="612000" indent="-103940" algn="l" defTabSz="685628" rtl="0" eaLnBrk="1" latinLnBrk="0" hangingPunct="1">
        <a:lnSpc>
          <a:spcPct val="97000"/>
        </a:lnSpc>
        <a:spcBef>
          <a:spcPts val="450"/>
        </a:spcBef>
        <a:buClr>
          <a:schemeClr val="accent3"/>
        </a:buClr>
        <a:buFont typeface="Arial" panose="020B0604020202020204" pitchFamily="34" charset="0"/>
        <a:buChar char="•"/>
        <a:defRPr sz="1200" kern="1200">
          <a:solidFill>
            <a:srgbClr val="094E5D"/>
          </a:solidFill>
          <a:latin typeface="+mn-lt"/>
          <a:ea typeface="+mn-ea"/>
          <a:cs typeface="+mn-cs"/>
        </a:defRPr>
      </a:lvl4pPr>
      <a:lvl5pPr marL="792000" indent="-103940" algn="l" defTabSz="685628" rtl="0" eaLnBrk="1" latinLnBrk="0" hangingPunct="1">
        <a:lnSpc>
          <a:spcPct val="97000"/>
        </a:lnSpc>
        <a:spcBef>
          <a:spcPts val="450"/>
        </a:spcBef>
        <a:buClr>
          <a:schemeClr val="accent3"/>
        </a:buClr>
        <a:buFont typeface="Arial" panose="020B0604020202020204" pitchFamily="34" charset="0"/>
        <a:buChar char="•"/>
        <a:defRPr sz="1200" kern="1200">
          <a:solidFill>
            <a:srgbClr val="094E5D"/>
          </a:solidFill>
          <a:latin typeface="+mn-lt"/>
          <a:ea typeface="+mn-ea"/>
          <a:cs typeface="+mn-cs"/>
        </a:defRPr>
      </a:lvl5pPr>
      <a:lvl6pPr marL="1885478" indent="-171407" algn="l" defTabSz="6856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93" indent="-171407" algn="l" defTabSz="6856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07" indent="-171407" algn="l" defTabSz="6856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22" indent="-171407" algn="l" defTabSz="6856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5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28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43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57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72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85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00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15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75.xml"/><Relationship Id="rId7" Type="http://schemas.openxmlformats.org/officeDocument/2006/relationships/image" Target="../media/image55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43.pn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1.png"/><Relationship Id="rId18" Type="http://schemas.openxmlformats.org/officeDocument/2006/relationships/image" Target="../media/image60.png"/><Relationship Id="rId3" Type="http://schemas.openxmlformats.org/officeDocument/2006/relationships/tags" Target="../tags/tag78.xml"/><Relationship Id="rId21" Type="http://schemas.openxmlformats.org/officeDocument/2006/relationships/image" Target="../media/image61.png"/><Relationship Id="rId7" Type="http://schemas.openxmlformats.org/officeDocument/2006/relationships/tags" Target="../tags/tag82.xml"/><Relationship Id="rId12" Type="http://schemas.openxmlformats.org/officeDocument/2006/relationships/image" Target="../media/image58.png"/><Relationship Id="rId17" Type="http://schemas.openxmlformats.org/officeDocument/2006/relationships/image" Target="../media/image59.png"/><Relationship Id="rId25" Type="http://schemas.openxmlformats.org/officeDocument/2006/relationships/hyperlink" Target="http://beacon/ManageSoftRL" TargetMode="External"/><Relationship Id="rId2" Type="http://schemas.openxmlformats.org/officeDocument/2006/relationships/tags" Target="../tags/tag77.xml"/><Relationship Id="rId16" Type="http://schemas.openxmlformats.org/officeDocument/2006/relationships/image" Target="../media/image50.png"/><Relationship Id="rId20" Type="http://schemas.openxmlformats.org/officeDocument/2006/relationships/image" Target="../media/image48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43.png"/><Relationship Id="rId24" Type="http://schemas.openxmlformats.org/officeDocument/2006/relationships/image" Target="../media/image45.png"/><Relationship Id="rId5" Type="http://schemas.openxmlformats.org/officeDocument/2006/relationships/tags" Target="../tags/tag80.xml"/><Relationship Id="rId15" Type="http://schemas.openxmlformats.org/officeDocument/2006/relationships/image" Target="../media/image44.png"/><Relationship Id="rId23" Type="http://schemas.openxmlformats.org/officeDocument/2006/relationships/image" Target="../media/image63.png"/><Relationship Id="rId10" Type="http://schemas.openxmlformats.org/officeDocument/2006/relationships/image" Target="../media/image42.png"/><Relationship Id="rId19" Type="http://schemas.openxmlformats.org/officeDocument/2006/relationships/image" Target="../media/image47.png"/><Relationship Id="rId4" Type="http://schemas.openxmlformats.org/officeDocument/2006/relationships/tags" Target="../tags/tag79.xml"/><Relationship Id="rId9" Type="http://schemas.openxmlformats.org/officeDocument/2006/relationships/notesSlide" Target="../notesSlides/notesSlide8.xml"/><Relationship Id="rId14" Type="http://schemas.openxmlformats.org/officeDocument/2006/relationships/image" Target="../media/image52.png"/><Relationship Id="rId22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50" Type="http://schemas.openxmlformats.org/officeDocument/2006/relationships/notesSlide" Target="../notesSlides/notesSlide2.xml"/><Relationship Id="rId55" Type="http://schemas.openxmlformats.org/officeDocument/2006/relationships/image" Target="../media/image30.png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9" Type="http://schemas.openxmlformats.org/officeDocument/2006/relationships/tags" Target="../tags/tag31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53" Type="http://schemas.openxmlformats.org/officeDocument/2006/relationships/image" Target="../media/image28.png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image" Target="../media/image27.jpe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8" Type="http://schemas.openxmlformats.org/officeDocument/2006/relationships/tags" Target="../tags/tag10.xml"/><Relationship Id="rId51" Type="http://schemas.openxmlformats.org/officeDocument/2006/relationships/image" Target="../media/image26.png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tags" Target="../tags/tag48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54" Type="http://schemas.openxmlformats.org/officeDocument/2006/relationships/image" Target="../media/image29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32.jpeg"/><Relationship Id="rId18" Type="http://schemas.openxmlformats.org/officeDocument/2006/relationships/image" Target="../media/image37.png"/><Relationship Id="rId3" Type="http://schemas.openxmlformats.org/officeDocument/2006/relationships/tags" Target="../tags/tag53.xml"/><Relationship Id="rId21" Type="http://schemas.openxmlformats.org/officeDocument/2006/relationships/image" Target="../media/image40.png"/><Relationship Id="rId7" Type="http://schemas.openxmlformats.org/officeDocument/2006/relationships/tags" Target="../tags/tag57.xml"/><Relationship Id="rId12" Type="http://schemas.openxmlformats.org/officeDocument/2006/relationships/image" Target="../media/image31.jpeg"/><Relationship Id="rId17" Type="http://schemas.openxmlformats.org/officeDocument/2006/relationships/image" Target="../media/image36.png"/><Relationship Id="rId2" Type="http://schemas.openxmlformats.org/officeDocument/2006/relationships/tags" Target="../tags/tag52.xml"/><Relationship Id="rId16" Type="http://schemas.openxmlformats.org/officeDocument/2006/relationships/image" Target="../media/image35.jpeg"/><Relationship Id="rId20" Type="http://schemas.openxmlformats.org/officeDocument/2006/relationships/image" Target="../media/image39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55.xml"/><Relationship Id="rId15" Type="http://schemas.openxmlformats.org/officeDocument/2006/relationships/image" Target="../media/image34.jpe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8.png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image" Target="../media/image3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tags" Target="../tags/tag62.xml"/><Relationship Id="rId21" Type="http://schemas.openxmlformats.org/officeDocument/2006/relationships/image" Target="../media/image47.png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tags" Target="../tags/tag61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image" Target="../media/image50.png"/><Relationship Id="rId5" Type="http://schemas.openxmlformats.org/officeDocument/2006/relationships/tags" Target="../tags/tag64.xml"/><Relationship Id="rId15" Type="http://schemas.openxmlformats.org/officeDocument/2006/relationships/notesSlide" Target="../notesSlides/notesSlide5.xml"/><Relationship Id="rId23" Type="http://schemas.openxmlformats.org/officeDocument/2006/relationships/image" Target="../media/image49.png"/><Relationship Id="rId10" Type="http://schemas.openxmlformats.org/officeDocument/2006/relationships/tags" Target="../tags/tag69.xml"/><Relationship Id="rId19" Type="http://schemas.openxmlformats.org/officeDocument/2006/relationships/image" Target="../media/image45.png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slideLayout" Target="../slideLayouts/slideLayout21.xml"/><Relationship Id="rId22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E67B-E16E-1E4B-838A-5EA277522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FNMS Introduction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32EE2-0E20-7048-AEC3-D9D2BD22D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Trevor Holmes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7086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91" y="59601"/>
            <a:ext cx="6991583" cy="491400"/>
          </a:xfrm>
        </p:spPr>
        <p:txBody>
          <a:bodyPr>
            <a:normAutofit/>
          </a:bodyPr>
          <a:lstStyle/>
          <a:p>
            <a:pPr algn="l"/>
            <a:r>
              <a:rPr lang="en-US" sz="2700" dirty="0"/>
              <a:t>Data Imports</a:t>
            </a:r>
            <a:endParaRPr lang="en-GB" sz="2700" dirty="0"/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724B0FFE-7379-4B5A-BBE8-699849FB9A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Business Process, Data &amp; Tools Integration</a:t>
            </a:r>
            <a:endParaRPr lang="en-US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A50381F3-B77D-4F8D-A346-795FD3D4D8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Data and Where it Resides in FNMS UI</a:t>
            </a:r>
            <a:endParaRPr lang="en-US" dirty="0"/>
          </a:p>
        </p:txBody>
      </p:sp>
      <p:pic>
        <p:nvPicPr>
          <p:cNvPr id="8" name="Picture 5" descr="Flexera Software - The leading provider of software licensing, entitlement management, installation, and application readiness">
            <a:extLst>
              <a:ext uri="{FF2B5EF4-FFF2-40B4-BE49-F238E27FC236}">
                <a16:creationId xmlns:a16="http://schemas.microsoft.com/office/drawing/2014/main" id="{8AB4DF6D-A7B2-4385-B7FA-FDC24DBBF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146" y="3478482"/>
            <a:ext cx="1428750" cy="33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59D379-1865-475F-83A7-434A58509385}"/>
              </a:ext>
            </a:extLst>
          </p:cNvPr>
          <p:cNvCxnSpPr/>
          <p:nvPr/>
        </p:nvCxnSpPr>
        <p:spPr>
          <a:xfrm>
            <a:off x="3272599" y="4067842"/>
            <a:ext cx="14067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112113-BDF4-4E25-8BE2-6CAB09F5F1F3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3272599" y="4115601"/>
            <a:ext cx="407165" cy="3005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68C22A-3B79-41EF-A0F2-4861D485844F}"/>
              </a:ext>
            </a:extLst>
          </p:cNvPr>
          <p:cNvCxnSpPr/>
          <p:nvPr/>
        </p:nvCxnSpPr>
        <p:spPr>
          <a:xfrm>
            <a:off x="3958399" y="4416100"/>
            <a:ext cx="1488959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EB131F-0DAD-4357-9359-37EB4626E0AC}"/>
              </a:ext>
            </a:extLst>
          </p:cNvPr>
          <p:cNvCxnSpPr/>
          <p:nvPr/>
        </p:nvCxnSpPr>
        <p:spPr>
          <a:xfrm flipV="1">
            <a:off x="3844099" y="4046633"/>
            <a:ext cx="858779" cy="3694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4DF596-82BC-441F-8944-BDD18824AF07}"/>
              </a:ext>
            </a:extLst>
          </p:cNvPr>
          <p:cNvCxnSpPr/>
          <p:nvPr/>
        </p:nvCxnSpPr>
        <p:spPr>
          <a:xfrm>
            <a:off x="4765805" y="4115601"/>
            <a:ext cx="681553" cy="3005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Pale Computer Server Clip Art">
            <a:extLst>
              <a:ext uri="{FF2B5EF4-FFF2-40B4-BE49-F238E27FC236}">
                <a16:creationId xmlns:a16="http://schemas.microsoft.com/office/drawing/2014/main" id="{783FE555-9CBF-4FD9-AB7C-9ED52C464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982" y="3907108"/>
            <a:ext cx="463319" cy="4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9" descr="Pale Computer Server Clip Art">
            <a:extLst>
              <a:ext uri="{FF2B5EF4-FFF2-40B4-BE49-F238E27FC236}">
                <a16:creationId xmlns:a16="http://schemas.microsoft.com/office/drawing/2014/main" id="{75189D27-7852-4BBB-9353-391FC71C2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764" y="4207607"/>
            <a:ext cx="463319" cy="4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9" descr="Pale Computer Server Clip Art">
            <a:extLst>
              <a:ext uri="{FF2B5EF4-FFF2-40B4-BE49-F238E27FC236}">
                <a16:creationId xmlns:a16="http://schemas.microsoft.com/office/drawing/2014/main" id="{40E8A974-3DEA-4905-8649-DD1DA525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578" y="3907108"/>
            <a:ext cx="463319" cy="4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" descr="Pale Computer Server Clip Art">
            <a:extLst>
              <a:ext uri="{FF2B5EF4-FFF2-40B4-BE49-F238E27FC236}">
                <a16:creationId xmlns:a16="http://schemas.microsoft.com/office/drawing/2014/main" id="{5AFD2BF1-CE25-44EE-8249-0BC19D04D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99" y="4207607"/>
            <a:ext cx="463319" cy="4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26">
            <a:extLst>
              <a:ext uri="{FF2B5EF4-FFF2-40B4-BE49-F238E27FC236}">
                <a16:creationId xmlns:a16="http://schemas.microsoft.com/office/drawing/2014/main" id="{5C96E00B-FC94-4169-80C7-BB68055C8A5F}"/>
              </a:ext>
            </a:extLst>
          </p:cNvPr>
          <p:cNvSpPr/>
          <p:nvPr/>
        </p:nvSpPr>
        <p:spPr>
          <a:xfrm rot="12196897">
            <a:off x="4202239" y="2220326"/>
            <a:ext cx="1786062" cy="35843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Right Arrow 79">
            <a:extLst>
              <a:ext uri="{FF2B5EF4-FFF2-40B4-BE49-F238E27FC236}">
                <a16:creationId xmlns:a16="http://schemas.microsoft.com/office/drawing/2014/main" id="{522221E8-5CB8-4102-9659-1BE4E700F76F}"/>
              </a:ext>
            </a:extLst>
          </p:cNvPr>
          <p:cNvSpPr/>
          <p:nvPr/>
        </p:nvSpPr>
        <p:spPr>
          <a:xfrm rot="10544082">
            <a:off x="4329275" y="1329016"/>
            <a:ext cx="1786062" cy="35843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Right Arrow 9">
            <a:extLst>
              <a:ext uri="{FF2B5EF4-FFF2-40B4-BE49-F238E27FC236}">
                <a16:creationId xmlns:a16="http://schemas.microsoft.com/office/drawing/2014/main" id="{9324CFDD-84B6-4B4F-825A-BDEAFE5C2D69}"/>
              </a:ext>
            </a:extLst>
          </p:cNvPr>
          <p:cNvSpPr/>
          <p:nvPr/>
        </p:nvSpPr>
        <p:spPr>
          <a:xfrm rot="3204196">
            <a:off x="3142999" y="2638845"/>
            <a:ext cx="1642569" cy="26946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4A3BE4DB-95C4-4C98-A491-D9DA9DC1618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262" y="1196148"/>
            <a:ext cx="2738438" cy="143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CCBB34B7-DEFF-4BE9-BB57-AF098AD633AF}"/>
              </a:ext>
            </a:extLst>
          </p:cNvPr>
          <p:cNvSpPr txBox="1">
            <a:spLocks/>
          </p:cNvSpPr>
          <p:nvPr/>
        </p:nvSpPr>
        <p:spPr>
          <a:xfrm>
            <a:off x="79750" y="287716"/>
            <a:ext cx="0" cy="0"/>
          </a:xfr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/>
          </a:p>
        </p:txBody>
      </p:sp>
      <p:grpSp>
        <p:nvGrpSpPr>
          <p:cNvPr id="23" name="Group 45">
            <a:extLst>
              <a:ext uri="{FF2B5EF4-FFF2-40B4-BE49-F238E27FC236}">
                <a16:creationId xmlns:a16="http://schemas.microsoft.com/office/drawing/2014/main" id="{DC59959B-84FE-4D4C-BE09-416C541AD2D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668767" y="853248"/>
            <a:ext cx="1950244" cy="1158386"/>
            <a:chOff x="4191000" y="1447800"/>
            <a:chExt cx="3962400" cy="2362200"/>
          </a:xfrm>
        </p:grpSpPr>
        <p:pic>
          <p:nvPicPr>
            <p:cNvPr id="24" name="Picture 14">
              <a:extLst>
                <a:ext uri="{FF2B5EF4-FFF2-40B4-BE49-F238E27FC236}">
                  <a16:creationId xmlns:a16="http://schemas.microsoft.com/office/drawing/2014/main" id="{2E0B8D60-0569-4B23-A5CD-19C9CA4E3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4191000" y="1600200"/>
              <a:ext cx="3962400" cy="2209800"/>
            </a:xfrm>
            <a:prstGeom prst="rect">
              <a:avLst/>
            </a:prstGeom>
            <a:ln>
              <a:noFill/>
            </a:ln>
            <a:effectLst>
              <a:softEdge rad="317500"/>
            </a:effectLst>
          </p:spPr>
        </p:pic>
        <p:pic>
          <p:nvPicPr>
            <p:cNvPr id="25" name="Picture 7" descr="F:\Flexera\Images\PresentationImages\computer_monochrome.png">
              <a:extLst>
                <a:ext uri="{FF2B5EF4-FFF2-40B4-BE49-F238E27FC236}">
                  <a16:creationId xmlns:a16="http://schemas.microsoft.com/office/drawing/2014/main" id="{AE60EFB6-2CD0-462A-81C5-3EBD39483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181600" y="1447800"/>
              <a:ext cx="931040" cy="1506537"/>
            </a:xfrm>
            <a:prstGeom prst="rect">
              <a:avLst/>
            </a:prstGeom>
            <a:noFill/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C96C07-B6CB-41A3-AC37-77EEA2E75D6B}"/>
                </a:ext>
              </a:extLst>
            </p:cNvPr>
            <p:cNvGrpSpPr/>
            <p:nvPr/>
          </p:nvGrpSpPr>
          <p:grpSpPr>
            <a:xfrm>
              <a:off x="4888611" y="3048000"/>
              <a:ext cx="2413660" cy="614082"/>
              <a:chOff x="4279011" y="5317123"/>
              <a:chExt cx="2413660" cy="614082"/>
            </a:xfrm>
          </p:grpSpPr>
          <p:sp>
            <p:nvSpPr>
              <p:cNvPr id="29" name="Flowchart: Magnetic Disk 28">
                <a:extLst>
                  <a:ext uri="{FF2B5EF4-FFF2-40B4-BE49-F238E27FC236}">
                    <a16:creationId xmlns:a16="http://schemas.microsoft.com/office/drawing/2014/main" id="{A7113238-3C53-4F93-8829-087F982E3895}"/>
                  </a:ext>
                </a:extLst>
              </p:cNvPr>
              <p:cNvSpPr/>
              <p:nvPr/>
            </p:nvSpPr>
            <p:spPr>
              <a:xfrm>
                <a:off x="4279011" y="5333999"/>
                <a:ext cx="463532" cy="597206"/>
              </a:xfrm>
              <a:prstGeom prst="flowChartMagneticDisk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04D970-17B0-495E-B815-6BB728D261F8}"/>
                  </a:ext>
                </a:extLst>
              </p:cNvPr>
              <p:cNvSpPr txBox="1"/>
              <p:nvPr/>
            </p:nvSpPr>
            <p:spPr>
              <a:xfrm>
                <a:off x="4871417" y="5317123"/>
                <a:ext cx="1821254" cy="5177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latin typeface="Calibri" pitchFamily="34" charset="0"/>
                    <a:cs typeface="Calibri" pitchFamily="34" charset="0"/>
                  </a:rPr>
                  <a:t>SCCM Server</a:t>
                </a:r>
              </a:p>
            </p:txBody>
          </p:sp>
        </p:grp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B49799EB-01E3-4B1C-9702-42C6CA0B255D}"/>
                </a:ext>
              </a:extLst>
            </p:cNvPr>
            <p:cNvSpPr/>
            <p:nvPr/>
          </p:nvSpPr>
          <p:spPr>
            <a:xfrm>
              <a:off x="6172200" y="2438400"/>
              <a:ext cx="1447800" cy="533400"/>
            </a:xfrm>
            <a:prstGeom prst="flowChartMagneticDisk">
              <a:avLst/>
            </a:prstGeom>
            <a:ln>
              <a:solidFill>
                <a:schemeClr val="accent5">
                  <a:lumMod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SCCM</a:t>
              </a:r>
            </a:p>
          </p:txBody>
        </p:sp>
      </p:grpSp>
      <p:grpSp>
        <p:nvGrpSpPr>
          <p:cNvPr id="31" name="PPTShape_1">
            <a:extLst>
              <a:ext uri="{FF2B5EF4-FFF2-40B4-BE49-F238E27FC236}">
                <a16:creationId xmlns:a16="http://schemas.microsoft.com/office/drawing/2014/main" id="{91F51B4E-1917-445C-BB14-5AA9DFAC2B1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496582" y="2225197"/>
            <a:ext cx="2007422" cy="1158386"/>
            <a:chOff x="4191000" y="1447800"/>
            <a:chExt cx="4078572" cy="2362200"/>
          </a:xfrm>
        </p:grpSpPr>
        <p:pic>
          <p:nvPicPr>
            <p:cNvPr id="32" name="Picture 14">
              <a:extLst>
                <a:ext uri="{FF2B5EF4-FFF2-40B4-BE49-F238E27FC236}">
                  <a16:creationId xmlns:a16="http://schemas.microsoft.com/office/drawing/2014/main" id="{10C4D8F2-7FF6-4982-A2B8-11CF0BE715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4191000" y="1600200"/>
              <a:ext cx="3962400" cy="2209800"/>
            </a:xfrm>
            <a:prstGeom prst="rect">
              <a:avLst/>
            </a:prstGeom>
            <a:ln>
              <a:noFill/>
            </a:ln>
            <a:effectLst>
              <a:softEdge rad="317500"/>
            </a:effectLst>
          </p:spPr>
        </p:pic>
        <p:pic>
          <p:nvPicPr>
            <p:cNvPr id="33" name="Picture 7" descr="F:\Flexera\Images\PresentationImages\computer_monochrome.png">
              <a:extLst>
                <a:ext uri="{FF2B5EF4-FFF2-40B4-BE49-F238E27FC236}">
                  <a16:creationId xmlns:a16="http://schemas.microsoft.com/office/drawing/2014/main" id="{096635EA-56C2-4AB0-8F49-A44F9A0EA9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181600" y="1447800"/>
              <a:ext cx="931040" cy="1506537"/>
            </a:xfrm>
            <a:prstGeom prst="rect">
              <a:avLst/>
            </a:prstGeom>
            <a:noFill/>
          </p:spPr>
        </p:pic>
        <p:grpSp>
          <p:nvGrpSpPr>
            <p:cNvPr id="34" name="Group 25">
              <a:extLst>
                <a:ext uri="{FF2B5EF4-FFF2-40B4-BE49-F238E27FC236}">
                  <a16:creationId xmlns:a16="http://schemas.microsoft.com/office/drawing/2014/main" id="{4380095B-7281-4365-B97F-CCF8491F4780}"/>
                </a:ext>
              </a:extLst>
            </p:cNvPr>
            <p:cNvGrpSpPr/>
            <p:nvPr/>
          </p:nvGrpSpPr>
          <p:grpSpPr>
            <a:xfrm>
              <a:off x="4888611" y="3048000"/>
              <a:ext cx="3380961" cy="614082"/>
              <a:chOff x="4279011" y="5317123"/>
              <a:chExt cx="3380961" cy="614082"/>
            </a:xfrm>
          </p:grpSpPr>
          <p:sp>
            <p:nvSpPr>
              <p:cNvPr id="36" name="Flowchart: Magnetic Disk 35">
                <a:extLst>
                  <a:ext uri="{FF2B5EF4-FFF2-40B4-BE49-F238E27FC236}">
                    <a16:creationId xmlns:a16="http://schemas.microsoft.com/office/drawing/2014/main" id="{1DC03F0C-48D1-414E-B20E-5B54F4D5EB0B}"/>
                  </a:ext>
                </a:extLst>
              </p:cNvPr>
              <p:cNvSpPr/>
              <p:nvPr/>
            </p:nvSpPr>
            <p:spPr>
              <a:xfrm>
                <a:off x="4279011" y="5333999"/>
                <a:ext cx="463532" cy="597206"/>
              </a:xfrm>
              <a:prstGeom prst="flowChartMagneticDisk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AAC31CC-CC61-4509-88A1-A1B2B1EF616F}"/>
                  </a:ext>
                </a:extLst>
              </p:cNvPr>
              <p:cNvSpPr txBox="1"/>
              <p:nvPr/>
            </p:nvSpPr>
            <p:spPr>
              <a:xfrm>
                <a:off x="4871417" y="5317123"/>
                <a:ext cx="2788555" cy="5177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latin typeface="Calibri" pitchFamily="34" charset="0"/>
                    <a:cs typeface="Calibri" pitchFamily="34" charset="0"/>
                  </a:rPr>
                  <a:t>Business Data Source</a:t>
                </a:r>
              </a:p>
            </p:txBody>
          </p:sp>
        </p:grpSp>
        <p:sp>
          <p:nvSpPr>
            <p:cNvPr id="35" name="Flowchart: Magnetic Disk 34">
              <a:extLst>
                <a:ext uri="{FF2B5EF4-FFF2-40B4-BE49-F238E27FC236}">
                  <a16:creationId xmlns:a16="http://schemas.microsoft.com/office/drawing/2014/main" id="{1375B27C-B343-4825-AAB0-A479C89CEF54}"/>
                </a:ext>
              </a:extLst>
            </p:cNvPr>
            <p:cNvSpPr/>
            <p:nvPr/>
          </p:nvSpPr>
          <p:spPr>
            <a:xfrm>
              <a:off x="6172201" y="2201069"/>
              <a:ext cx="1447800" cy="770732"/>
            </a:xfrm>
            <a:prstGeom prst="flowChartMagneticDisk">
              <a:avLst/>
            </a:prstGeom>
            <a:ln>
              <a:solidFill>
                <a:schemeClr val="accent5">
                  <a:lumMod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Oracle Financial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57936DF-5744-4B4A-9D5E-DB14734882B9}"/>
              </a:ext>
            </a:extLst>
          </p:cNvPr>
          <p:cNvSpPr txBox="1"/>
          <p:nvPr/>
        </p:nvSpPr>
        <p:spPr>
          <a:xfrm>
            <a:off x="4663869" y="927982"/>
            <a:ext cx="1116875" cy="649188"/>
          </a:xfrm>
          <a:prstGeom prst="ellipse">
            <a:avLst/>
          </a:prstGeom>
          <a:solidFill>
            <a:srgbClr val="FFFFFF">
              <a:alpha val="67059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/>
              <a:t>Inventory</a:t>
            </a:r>
            <a:br>
              <a:rPr lang="en-US" sz="1200" b="1" i="1" dirty="0">
                <a:solidFill>
                  <a:srgbClr val="FF00FF"/>
                </a:solidFill>
              </a:rPr>
            </a:br>
            <a:r>
              <a:rPr lang="en-US" sz="1200" b="1" i="1" dirty="0"/>
              <a:t>Adapter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288559-3716-442C-929F-AA31BC5A32A9}"/>
              </a:ext>
            </a:extLst>
          </p:cNvPr>
          <p:cNvSpPr txBox="1"/>
          <p:nvPr/>
        </p:nvSpPr>
        <p:spPr>
          <a:xfrm>
            <a:off x="4661713" y="2160024"/>
            <a:ext cx="1028333" cy="649188"/>
          </a:xfrm>
          <a:prstGeom prst="ellipse">
            <a:avLst/>
          </a:prstGeom>
          <a:solidFill>
            <a:srgbClr val="FFFFFF">
              <a:alpha val="67059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/>
              <a:t>Business</a:t>
            </a:r>
            <a:br>
              <a:rPr lang="en-US" sz="1200" b="1" i="1" dirty="0">
                <a:solidFill>
                  <a:srgbClr val="FF00FF"/>
                </a:solidFill>
              </a:rPr>
            </a:br>
            <a:r>
              <a:rPr lang="en-US" sz="1200" b="1" i="1" dirty="0"/>
              <a:t>Adapter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ADC02F-4B82-4356-9A4E-52F052918794}"/>
              </a:ext>
            </a:extLst>
          </p:cNvPr>
          <p:cNvSpPr txBox="1"/>
          <p:nvPr/>
        </p:nvSpPr>
        <p:spPr>
          <a:xfrm>
            <a:off x="2638374" y="4605138"/>
            <a:ext cx="37064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FlexNet Manager Suite On-Premises</a:t>
            </a:r>
          </a:p>
        </p:txBody>
      </p:sp>
      <p:pic>
        <p:nvPicPr>
          <p:cNvPr id="41" name="Picture 36">
            <a:extLst>
              <a:ext uri="{FF2B5EF4-FFF2-40B4-BE49-F238E27FC236}">
                <a16:creationId xmlns:a16="http://schemas.microsoft.com/office/drawing/2014/main" id="{AA230292-CAF9-4214-B5A3-528D7EC73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59" y="4631032"/>
            <a:ext cx="228600" cy="22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86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45">
            <a:extLst>
              <a:ext uri="{FF2B5EF4-FFF2-40B4-BE49-F238E27FC236}">
                <a16:creationId xmlns:a16="http://schemas.microsoft.com/office/drawing/2014/main" id="{00B68573-6FAF-4D64-8A79-DA72A18ED3D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041266" y="1029086"/>
            <a:ext cx="1950244" cy="1158386"/>
            <a:chOff x="4191000" y="1447800"/>
            <a:chExt cx="3962400" cy="2362200"/>
          </a:xfrm>
        </p:grpSpPr>
        <p:pic>
          <p:nvPicPr>
            <p:cNvPr id="99" name="Picture 14">
              <a:extLst>
                <a:ext uri="{FF2B5EF4-FFF2-40B4-BE49-F238E27FC236}">
                  <a16:creationId xmlns:a16="http://schemas.microsoft.com/office/drawing/2014/main" id="{F046CCA7-C8FE-4C10-B4B7-41C5F901DA0B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0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4191000" y="1600200"/>
              <a:ext cx="3962400" cy="2209800"/>
            </a:xfrm>
            <a:prstGeom prst="rect">
              <a:avLst/>
            </a:prstGeom>
            <a:ln>
              <a:noFill/>
            </a:ln>
            <a:effectLst>
              <a:softEdge rad="317500"/>
            </a:effectLst>
          </p:spPr>
        </p:pic>
        <p:pic>
          <p:nvPicPr>
            <p:cNvPr id="100" name="Picture 7" descr="F:\Flexera\Images\PresentationImages\computer_monochrome.png">
              <a:extLst>
                <a:ext uri="{FF2B5EF4-FFF2-40B4-BE49-F238E27FC236}">
                  <a16:creationId xmlns:a16="http://schemas.microsoft.com/office/drawing/2014/main" id="{CD81E308-38EB-49EE-B3AF-12E7F53CD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181600" y="1447800"/>
              <a:ext cx="931040" cy="1506537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16" y="49841"/>
            <a:ext cx="8339884" cy="750787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/>
              <a:t>Data Flow Steps for collection of inventory on a client from an installed FlexNet Inventory agent</a:t>
            </a:r>
            <a:br>
              <a:rPr lang="en-US" sz="2700" dirty="0">
                <a:solidFill>
                  <a:srgbClr val="FF6B4D"/>
                </a:solidFill>
              </a:rPr>
            </a:br>
            <a:endParaRPr lang="en-GB" sz="2700" dirty="0">
              <a:solidFill>
                <a:srgbClr val="FF6B4D"/>
              </a:solidFill>
            </a:endParaRP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724B0FFE-7379-4B5A-BBE8-699849FB9A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Business Process, Data &amp; Tools Integration</a:t>
            </a:r>
            <a:endParaRPr lang="en-US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A50381F3-B77D-4F8D-A346-795FD3D4D8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Data and Where it Resides in FNMS UI</a:t>
            </a: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CBB34B7-DEFF-4BE9-BB57-AF098AD633AF}"/>
              </a:ext>
            </a:extLst>
          </p:cNvPr>
          <p:cNvSpPr txBox="1">
            <a:spLocks/>
          </p:cNvSpPr>
          <p:nvPr/>
        </p:nvSpPr>
        <p:spPr>
          <a:xfrm>
            <a:off x="79750" y="287716"/>
            <a:ext cx="0" cy="0"/>
          </a:xfr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E6B52AE-43E7-4980-9427-6A80B742CE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5372" y="625532"/>
            <a:ext cx="896190" cy="86875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1F8B87E-19F6-4DCB-B2D4-96AD49D4F358}"/>
              </a:ext>
            </a:extLst>
          </p:cNvPr>
          <p:cNvGrpSpPr/>
          <p:nvPr/>
        </p:nvGrpSpPr>
        <p:grpSpPr>
          <a:xfrm>
            <a:off x="4246760" y="4038687"/>
            <a:ext cx="1200150" cy="971550"/>
            <a:chOff x="2133600" y="5029201"/>
            <a:chExt cx="1600200" cy="1295400"/>
          </a:xfrm>
        </p:grpSpPr>
        <p:grpSp>
          <p:nvGrpSpPr>
            <p:cNvPr id="44" name="Group 44">
              <a:extLst>
                <a:ext uri="{FF2B5EF4-FFF2-40B4-BE49-F238E27FC236}">
                  <a16:creationId xmlns:a16="http://schemas.microsoft.com/office/drawing/2014/main" id="{8C9C3552-5907-4320-8CD4-08BE2200CBA6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2133600" y="5029201"/>
              <a:ext cx="1600200" cy="1295400"/>
              <a:chOff x="228600" y="4724400"/>
              <a:chExt cx="2438400" cy="1981200"/>
            </a:xfrm>
          </p:grpSpPr>
          <p:pic>
            <p:nvPicPr>
              <p:cNvPr id="46" name="Picture 14">
                <a:extLst>
                  <a:ext uri="{FF2B5EF4-FFF2-40B4-BE49-F238E27FC236}">
                    <a16:creationId xmlns:a16="http://schemas.microsoft.com/office/drawing/2014/main" id="{DC935BDD-C106-46DD-8EFC-46A1E75D2CB2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10" cstate="print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228600" y="4724400"/>
                <a:ext cx="2438400" cy="1981200"/>
              </a:xfrm>
              <a:prstGeom prst="rect">
                <a:avLst/>
              </a:prstGeom>
              <a:ln>
                <a:noFill/>
              </a:ln>
              <a:effectLst>
                <a:softEdge rad="317500"/>
              </a:effectLst>
            </p:spPr>
          </p:pic>
          <p:grpSp>
            <p:nvGrpSpPr>
              <p:cNvPr id="47" name="Group 31">
                <a:extLst>
                  <a:ext uri="{FF2B5EF4-FFF2-40B4-BE49-F238E27FC236}">
                    <a16:creationId xmlns:a16="http://schemas.microsoft.com/office/drawing/2014/main" id="{7087F8B9-A74D-44F0-9387-671411EBE357}"/>
                  </a:ext>
                </a:extLst>
              </p:cNvPr>
              <p:cNvGrpSpPr/>
              <p:nvPr/>
            </p:nvGrpSpPr>
            <p:grpSpPr>
              <a:xfrm>
                <a:off x="381000" y="4876800"/>
                <a:ext cx="1981200" cy="1416498"/>
                <a:chOff x="5943600" y="4800600"/>
                <a:chExt cx="1981200" cy="1416498"/>
              </a:xfrm>
            </p:grpSpPr>
            <p:pic>
              <p:nvPicPr>
                <p:cNvPr id="48" name="Picture 11" descr="F:\Flexera\Images\PresentationImages\product-use.png">
                  <a:extLst>
                    <a:ext uri="{FF2B5EF4-FFF2-40B4-BE49-F238E27FC236}">
                      <a16:creationId xmlns:a16="http://schemas.microsoft.com/office/drawing/2014/main" id="{7CC85E05-F707-4237-A08D-1B5A17BFED8D}"/>
                    </a:ext>
                  </a:extLst>
                </p:cNvPr>
                <p:cNvPicPr>
                  <a:picLocks noChangeAspect="1" noChangeArrowheads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3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6355556" y="4800600"/>
                  <a:ext cx="1157288" cy="879538"/>
                </a:xfrm>
                <a:prstGeom prst="rect">
                  <a:avLst/>
                </a:prstGeom>
                <a:noFill/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845330B-F698-4A69-98CC-0E03FC5729D5}"/>
                    </a:ext>
                  </a:extLst>
                </p:cNvPr>
                <p:cNvSpPr txBox="1"/>
                <p:nvPr/>
              </p:nvSpPr>
              <p:spPr>
                <a:xfrm>
                  <a:off x="5943600" y="5715000"/>
                  <a:ext cx="1981200" cy="502098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Calibri" pitchFamily="34" charset="0"/>
                      <a:cs typeface="Calibri" pitchFamily="34" charset="0"/>
                    </a:rPr>
                    <a:t>FNMS  Web-UI</a:t>
                  </a:r>
                </a:p>
              </p:txBody>
            </p:sp>
          </p:grpSp>
        </p:grpSp>
        <p:pic>
          <p:nvPicPr>
            <p:cNvPr id="45" name="Picture 4">
              <a:extLst>
                <a:ext uri="{FF2B5EF4-FFF2-40B4-BE49-F238E27FC236}">
                  <a16:creationId xmlns:a16="http://schemas.microsoft.com/office/drawing/2014/main" id="{38D8D0DF-361A-4408-9597-951C55A57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82446" y="5151375"/>
              <a:ext cx="598129" cy="3350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93DF56-3907-4086-AA15-24DC6576B676}"/>
              </a:ext>
            </a:extLst>
          </p:cNvPr>
          <p:cNvGrpSpPr/>
          <p:nvPr/>
        </p:nvGrpSpPr>
        <p:grpSpPr>
          <a:xfrm>
            <a:off x="5646964" y="3813088"/>
            <a:ext cx="2450241" cy="1421227"/>
            <a:chOff x="7300736" y="4948816"/>
            <a:chExt cx="3266988" cy="1894969"/>
          </a:xfrm>
        </p:grpSpPr>
        <p:pic>
          <p:nvPicPr>
            <p:cNvPr id="51" name="Picture 14">
              <a:extLst>
                <a:ext uri="{FF2B5EF4-FFF2-40B4-BE49-F238E27FC236}">
                  <a16:creationId xmlns:a16="http://schemas.microsoft.com/office/drawing/2014/main" id="{BBAFB56F-E5B4-4210-92E2-CAAB1AE76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7300736" y="5398916"/>
              <a:ext cx="2600325" cy="1444869"/>
            </a:xfrm>
            <a:prstGeom prst="rect">
              <a:avLst/>
            </a:prstGeom>
            <a:ln>
              <a:noFill/>
            </a:ln>
            <a:effectLst>
              <a:softEdge rad="317500"/>
            </a:effectLst>
          </p:spPr>
        </p:pic>
        <p:pic>
          <p:nvPicPr>
            <p:cNvPr id="52" name="Picture 7" descr="F:\Flexera\Images\PresentationImages\computer_monochrome.png">
              <a:extLst>
                <a:ext uri="{FF2B5EF4-FFF2-40B4-BE49-F238E27FC236}">
                  <a16:creationId xmlns:a16="http://schemas.microsoft.com/office/drawing/2014/main" id="{A6EDE184-8295-40E7-9C10-5788A2F4B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823904" y="4948816"/>
              <a:ext cx="576482" cy="929402"/>
            </a:xfrm>
            <a:prstGeom prst="rect">
              <a:avLst/>
            </a:prstGeom>
            <a:noFill/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DF9061-BC7A-43B2-A803-39B6027490E2}"/>
                </a:ext>
              </a:extLst>
            </p:cNvPr>
            <p:cNvGrpSpPr/>
            <p:nvPr/>
          </p:nvGrpSpPr>
          <p:grpSpPr>
            <a:xfrm>
              <a:off x="8175063" y="5899160"/>
              <a:ext cx="2392661" cy="533480"/>
              <a:chOff x="3001648" y="4645223"/>
              <a:chExt cx="2392661" cy="533480"/>
            </a:xfrm>
          </p:grpSpPr>
          <p:pic>
            <p:nvPicPr>
              <p:cNvPr id="54" name="Picture 10" descr="F:\Flexera\Images\PresentationImages\GlobeDeploy.png">
                <a:extLst>
                  <a:ext uri="{FF2B5EF4-FFF2-40B4-BE49-F238E27FC236}">
                    <a16:creationId xmlns:a16="http://schemas.microsoft.com/office/drawing/2014/main" id="{F6D880FF-0027-412C-96C2-83119ED592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3001648" y="4654062"/>
                <a:ext cx="380256" cy="29893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247FED1-5813-4AF3-8E34-7254FD02F65A}"/>
                  </a:ext>
                </a:extLst>
              </p:cNvPr>
              <p:cNvSpPr txBox="1"/>
              <p:nvPr/>
            </p:nvSpPr>
            <p:spPr>
              <a:xfrm>
                <a:off x="3382648" y="4645223"/>
                <a:ext cx="2011661" cy="53348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latin typeface="Calibri" pitchFamily="34" charset="0"/>
                    <a:cs typeface="Calibri" pitchFamily="34" charset="0"/>
                  </a:rPr>
                  <a:t>FNMS Application Server</a:t>
                </a:r>
                <a:br>
                  <a:rPr lang="en-US" sz="1000" b="1" dirty="0">
                    <a:solidFill>
                      <a:srgbClr val="FF00FF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sz="1000" b="1" dirty="0">
                    <a:latin typeface="Calibri" pitchFamily="34" charset="0"/>
                    <a:cs typeface="Calibri" pitchFamily="34" charset="0"/>
                  </a:rPr>
                  <a:t>(Processing Server)</a:t>
                </a:r>
              </a:p>
            </p:txBody>
          </p:sp>
        </p:grpSp>
      </p:grpSp>
      <p:sp>
        <p:nvSpPr>
          <p:cNvPr id="56" name="Right Arrow 9">
            <a:extLst>
              <a:ext uri="{FF2B5EF4-FFF2-40B4-BE49-F238E27FC236}">
                <a16:creationId xmlns:a16="http://schemas.microsoft.com/office/drawing/2014/main" id="{6B9A5C2D-8603-4EFF-85D0-4C53F4B2DB32}"/>
              </a:ext>
            </a:extLst>
          </p:cNvPr>
          <p:cNvSpPr/>
          <p:nvPr/>
        </p:nvSpPr>
        <p:spPr>
          <a:xfrm rot="19980712">
            <a:off x="6453125" y="3564302"/>
            <a:ext cx="573948" cy="2694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Right Arrow 10">
            <a:extLst>
              <a:ext uri="{FF2B5EF4-FFF2-40B4-BE49-F238E27FC236}">
                <a16:creationId xmlns:a16="http://schemas.microsoft.com/office/drawing/2014/main" id="{B0B55C60-09C4-4840-91A1-5075DFA33D19}"/>
              </a:ext>
            </a:extLst>
          </p:cNvPr>
          <p:cNvSpPr/>
          <p:nvPr/>
        </p:nvSpPr>
        <p:spPr>
          <a:xfrm rot="4662217">
            <a:off x="4775652" y="2574611"/>
            <a:ext cx="1299340" cy="26946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0436BA9-FA37-41FF-8B32-E3CFCB10D902}"/>
              </a:ext>
            </a:extLst>
          </p:cNvPr>
          <p:cNvGrpSpPr/>
          <p:nvPr/>
        </p:nvGrpSpPr>
        <p:grpSpPr>
          <a:xfrm>
            <a:off x="6792803" y="2686584"/>
            <a:ext cx="2112262" cy="1295644"/>
            <a:chOff x="8701873" y="4021231"/>
            <a:chExt cx="2816346" cy="1727525"/>
          </a:xfrm>
        </p:grpSpPr>
        <p:pic>
          <p:nvPicPr>
            <p:cNvPr id="59" name="Picture 14">
              <a:extLst>
                <a:ext uri="{FF2B5EF4-FFF2-40B4-BE49-F238E27FC236}">
                  <a16:creationId xmlns:a16="http://schemas.microsoft.com/office/drawing/2014/main" id="{6F2E7067-8437-4694-80F7-B97DBCB61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01873" y="4120877"/>
              <a:ext cx="2600325" cy="1444869"/>
            </a:xfrm>
            <a:prstGeom prst="rect">
              <a:avLst/>
            </a:prstGeom>
            <a:ln>
              <a:noFill/>
            </a:ln>
            <a:effectLst>
              <a:softEdge rad="317500"/>
            </a:effectLst>
          </p:spPr>
        </p:pic>
        <p:pic>
          <p:nvPicPr>
            <p:cNvPr id="60" name="Picture 7" descr="F:\Flexera\Images\PresentationImages\computer_monochrome.png">
              <a:extLst>
                <a:ext uri="{FF2B5EF4-FFF2-40B4-BE49-F238E27FC236}">
                  <a16:creationId xmlns:a16="http://schemas.microsoft.com/office/drawing/2014/main" id="{F8F6A204-407A-4194-9787-4B05D3F42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9351954" y="4021231"/>
              <a:ext cx="610995" cy="985043"/>
            </a:xfrm>
            <a:prstGeom prst="rect">
              <a:avLst/>
            </a:prstGeom>
            <a:noFill/>
          </p:spPr>
        </p:pic>
        <p:sp>
          <p:nvSpPr>
            <p:cNvPr id="61" name="Flowchart: Magnetic Disk 60">
              <a:extLst>
                <a:ext uri="{FF2B5EF4-FFF2-40B4-BE49-F238E27FC236}">
                  <a16:creationId xmlns:a16="http://schemas.microsoft.com/office/drawing/2014/main" id="{FA432F9D-CAB9-487E-BF7C-85678971D69C}"/>
                </a:ext>
              </a:extLst>
            </p:cNvPr>
            <p:cNvSpPr/>
            <p:nvPr/>
          </p:nvSpPr>
          <p:spPr>
            <a:xfrm>
              <a:off x="9060442" y="4980685"/>
              <a:ext cx="304193" cy="390481"/>
            </a:xfrm>
            <a:prstGeom prst="flowChartMagneticDisk">
              <a:avLst/>
            </a:prstGeom>
            <a:ln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7122937-50F7-46E1-AF6C-591229367802}"/>
                </a:ext>
              </a:extLst>
            </p:cNvPr>
            <p:cNvSpPr txBox="1"/>
            <p:nvPr/>
          </p:nvSpPr>
          <p:spPr>
            <a:xfrm>
              <a:off x="9383928" y="5033648"/>
              <a:ext cx="1637626" cy="32829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FNMS Inventory DB</a:t>
              </a:r>
            </a:p>
          </p:txBody>
        </p:sp>
        <p:sp>
          <p:nvSpPr>
            <p:cNvPr id="63" name="Flowchart: Magnetic Disk 62">
              <a:extLst>
                <a:ext uri="{FF2B5EF4-FFF2-40B4-BE49-F238E27FC236}">
                  <a16:creationId xmlns:a16="http://schemas.microsoft.com/office/drawing/2014/main" id="{D0A185BB-BAD7-4A2C-ABEE-FE86B1B4E193}"/>
                </a:ext>
              </a:extLst>
            </p:cNvPr>
            <p:cNvSpPr/>
            <p:nvPr/>
          </p:nvSpPr>
          <p:spPr>
            <a:xfrm>
              <a:off x="9212842" y="5358275"/>
              <a:ext cx="304193" cy="390481"/>
            </a:xfrm>
            <a:prstGeom prst="flowChartMagneticDisk">
              <a:avLst/>
            </a:prstGeom>
            <a:ln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5A376D-4843-4098-AB46-25C752BA4760}"/>
                </a:ext>
              </a:extLst>
            </p:cNvPr>
            <p:cNvSpPr txBox="1"/>
            <p:nvPr/>
          </p:nvSpPr>
          <p:spPr>
            <a:xfrm>
              <a:off x="9739528" y="5377375"/>
              <a:ext cx="1778691" cy="32829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FNMS Compliance DB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2A8F3D9-D6F0-4ED9-92BA-C3DC06F09AB3}"/>
              </a:ext>
            </a:extLst>
          </p:cNvPr>
          <p:cNvGrpSpPr/>
          <p:nvPr/>
        </p:nvGrpSpPr>
        <p:grpSpPr>
          <a:xfrm>
            <a:off x="4383351" y="1844531"/>
            <a:ext cx="1757140" cy="246221"/>
            <a:chOff x="6381281" y="2250102"/>
            <a:chExt cx="2342853" cy="328295"/>
          </a:xfrm>
        </p:grpSpPr>
        <p:pic>
          <p:nvPicPr>
            <p:cNvPr id="66" name="Picture 3" descr="F:\Flexera\Images\PresentationImages\AnalyzeSoftware.png">
              <a:extLst>
                <a:ext uri="{FF2B5EF4-FFF2-40B4-BE49-F238E27FC236}">
                  <a16:creationId xmlns:a16="http://schemas.microsoft.com/office/drawing/2014/main" id="{3729F9E7-760B-4B6F-953D-3E294CB0C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6381281" y="2250102"/>
              <a:ext cx="300038" cy="298939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4CE350-1AE5-4F39-8C29-EBFE49C3764D}"/>
                </a:ext>
              </a:extLst>
            </p:cNvPr>
            <p:cNvSpPr txBox="1"/>
            <p:nvPr/>
          </p:nvSpPr>
          <p:spPr>
            <a:xfrm>
              <a:off x="6609881" y="2250102"/>
              <a:ext cx="2114253" cy="32829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Flexera Inventory Beacons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75C4B532-3F49-4C88-9267-49619AEE86F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72944" y="1455712"/>
            <a:ext cx="480101" cy="374936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822AFAB1-EFF2-483A-8632-D7784008D70E}"/>
              </a:ext>
            </a:extLst>
          </p:cNvPr>
          <p:cNvSpPr/>
          <p:nvPr/>
        </p:nvSpPr>
        <p:spPr>
          <a:xfrm>
            <a:off x="7971435" y="1681667"/>
            <a:ext cx="342900" cy="3429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B15C13A-3FD5-4887-A954-5C12534439E1}"/>
              </a:ext>
            </a:extLst>
          </p:cNvPr>
          <p:cNvSpPr/>
          <p:nvPr/>
        </p:nvSpPr>
        <p:spPr>
          <a:xfrm>
            <a:off x="6362111" y="1500396"/>
            <a:ext cx="342900" cy="3429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D266CDF-3C00-423E-8B1A-D2A81A8EB992}"/>
              </a:ext>
            </a:extLst>
          </p:cNvPr>
          <p:cNvSpPr/>
          <p:nvPr/>
        </p:nvSpPr>
        <p:spPr>
          <a:xfrm>
            <a:off x="6215317" y="589507"/>
            <a:ext cx="342900" cy="3429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867958D-BDF2-4F98-98B8-668D03BC5691}"/>
              </a:ext>
            </a:extLst>
          </p:cNvPr>
          <p:cNvSpPr/>
          <p:nvPr/>
        </p:nvSpPr>
        <p:spPr>
          <a:xfrm>
            <a:off x="7203479" y="1415580"/>
            <a:ext cx="342900" cy="3429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636C86A-0757-48CB-A6BA-7346EC85B1F4}"/>
              </a:ext>
            </a:extLst>
          </p:cNvPr>
          <p:cNvSpPr/>
          <p:nvPr/>
        </p:nvSpPr>
        <p:spPr>
          <a:xfrm>
            <a:off x="5572807" y="2476713"/>
            <a:ext cx="342900" cy="3429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6430ACF-4BC7-4E82-9D78-C9AF2B8B0FE7}"/>
              </a:ext>
            </a:extLst>
          </p:cNvPr>
          <p:cNvSpPr/>
          <p:nvPr/>
        </p:nvSpPr>
        <p:spPr>
          <a:xfrm>
            <a:off x="6453355" y="3198068"/>
            <a:ext cx="342900" cy="3429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189038-2B88-472D-B0A9-A02B0E275440}"/>
              </a:ext>
            </a:extLst>
          </p:cNvPr>
          <p:cNvSpPr/>
          <p:nvPr/>
        </p:nvSpPr>
        <p:spPr>
          <a:xfrm>
            <a:off x="7470576" y="3920134"/>
            <a:ext cx="342900" cy="3429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ysClr val="windowText" lastClr="000000"/>
                </a:solidFill>
              </a:rPr>
              <a:t>7</a:t>
            </a:r>
          </a:p>
        </p:txBody>
      </p:sp>
      <p:pic>
        <p:nvPicPr>
          <p:cNvPr id="77" name="Picture 3">
            <a:extLst>
              <a:ext uri="{FF2B5EF4-FFF2-40B4-BE49-F238E27FC236}">
                <a16:creationId xmlns:a16="http://schemas.microsoft.com/office/drawing/2014/main" id="{1CB522B4-4E35-4337-B8FD-FAB7D3459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48"/>
          <a:stretch/>
        </p:blipFill>
        <p:spPr bwMode="auto">
          <a:xfrm>
            <a:off x="8036668" y="1202605"/>
            <a:ext cx="517663" cy="44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Group 78">
            <a:extLst>
              <a:ext uri="{FF2B5EF4-FFF2-40B4-BE49-F238E27FC236}">
                <a16:creationId xmlns:a16="http://schemas.microsoft.com/office/drawing/2014/main" id="{661024CF-CC78-4AF7-BDC9-95EE24C7E0A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470451" y="476973"/>
            <a:ext cx="2343150" cy="958171"/>
            <a:chOff x="4267200" y="645886"/>
            <a:chExt cx="3733800" cy="2127777"/>
          </a:xfrm>
        </p:grpSpPr>
        <p:pic>
          <p:nvPicPr>
            <p:cNvPr id="79" name="Picture 14">
              <a:extLst>
                <a:ext uri="{FF2B5EF4-FFF2-40B4-BE49-F238E27FC236}">
                  <a16:creationId xmlns:a16="http://schemas.microsoft.com/office/drawing/2014/main" id="{168AC9C0-07A6-4FEE-9FB4-581AAC44EA6A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50000"/>
            </a:blip>
            <a:srcRect/>
            <a:stretch>
              <a:fillRect/>
            </a:stretch>
          </p:blipFill>
          <p:spPr bwMode="auto">
            <a:xfrm>
              <a:off x="4267200" y="645886"/>
              <a:ext cx="3733800" cy="2097314"/>
            </a:xfrm>
            <a:prstGeom prst="rect">
              <a:avLst/>
            </a:prstGeom>
            <a:ln>
              <a:noFill/>
            </a:ln>
            <a:effectLst>
              <a:softEdge rad="317500"/>
            </a:effectLst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55A6F06-039D-4618-A348-3D02F58F398B}"/>
                </a:ext>
              </a:extLst>
            </p:cNvPr>
            <p:cNvSpPr txBox="1"/>
            <p:nvPr/>
          </p:nvSpPr>
          <p:spPr>
            <a:xfrm>
              <a:off x="4724399" y="2209801"/>
              <a:ext cx="1300162" cy="56386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Devices</a:t>
              </a:r>
            </a:p>
          </p:txBody>
        </p:sp>
        <p:pic>
          <p:nvPicPr>
            <p:cNvPr id="81" name="Picture 80" descr="AdminSrv2.png">
              <a:extLst>
                <a:ext uri="{FF2B5EF4-FFF2-40B4-BE49-F238E27FC236}">
                  <a16:creationId xmlns:a16="http://schemas.microsoft.com/office/drawing/2014/main" id="{D76097DB-55F8-47BE-8A0F-E6815087D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29200" y="762000"/>
              <a:ext cx="380406" cy="533556"/>
            </a:xfrm>
            <a:prstGeom prst="rect">
              <a:avLst/>
            </a:prstGeom>
          </p:spPr>
        </p:pic>
        <p:pic>
          <p:nvPicPr>
            <p:cNvPr id="82" name="Picture 81" descr="AdminSrv2.png">
              <a:extLst>
                <a:ext uri="{FF2B5EF4-FFF2-40B4-BE49-F238E27FC236}">
                  <a16:creationId xmlns:a16="http://schemas.microsoft.com/office/drawing/2014/main" id="{5128E939-7FA9-40E3-8C8B-02004B81E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53000" y="914400"/>
              <a:ext cx="380406" cy="533556"/>
            </a:xfrm>
            <a:prstGeom prst="rect">
              <a:avLst/>
            </a:prstGeom>
          </p:spPr>
        </p:pic>
        <p:pic>
          <p:nvPicPr>
            <p:cNvPr id="83" name="Picture 82" descr="AdminSrv2.png">
              <a:extLst>
                <a:ext uri="{FF2B5EF4-FFF2-40B4-BE49-F238E27FC236}">
                  <a16:creationId xmlns:a16="http://schemas.microsoft.com/office/drawing/2014/main" id="{348601C7-E9DC-44B6-B448-016A5E66D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76800" y="1066800"/>
              <a:ext cx="380406" cy="533556"/>
            </a:xfrm>
            <a:prstGeom prst="rect">
              <a:avLst/>
            </a:prstGeom>
          </p:spPr>
        </p:pic>
        <p:pic>
          <p:nvPicPr>
            <p:cNvPr id="84" name="Picture 83" descr="AdminSrv2.png">
              <a:extLst>
                <a:ext uri="{FF2B5EF4-FFF2-40B4-BE49-F238E27FC236}">
                  <a16:creationId xmlns:a16="http://schemas.microsoft.com/office/drawing/2014/main" id="{D578C8CA-A425-47DE-822A-3BBEC1713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00600" y="1219200"/>
              <a:ext cx="380406" cy="533556"/>
            </a:xfrm>
            <a:prstGeom prst="rect">
              <a:avLst/>
            </a:prstGeom>
          </p:spPr>
        </p:pic>
        <p:pic>
          <p:nvPicPr>
            <p:cNvPr id="85" name="Picture 84" descr="AdminSrv2.png">
              <a:extLst>
                <a:ext uri="{FF2B5EF4-FFF2-40B4-BE49-F238E27FC236}">
                  <a16:creationId xmlns:a16="http://schemas.microsoft.com/office/drawing/2014/main" id="{67E3D697-BE15-46EE-84C4-7ED9F55FA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24400" y="1371600"/>
              <a:ext cx="380406" cy="533556"/>
            </a:xfrm>
            <a:prstGeom prst="rect">
              <a:avLst/>
            </a:prstGeom>
          </p:spPr>
        </p:pic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5C408CF0-E73C-4284-AC6C-053A68784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5257800" y="762000"/>
              <a:ext cx="1085850" cy="142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F82072BA-FA91-4691-AA77-6451127048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5791200" y="914400"/>
              <a:ext cx="1085850" cy="142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2">
              <a:extLst>
                <a:ext uri="{FF2B5EF4-FFF2-40B4-BE49-F238E27FC236}">
                  <a16:creationId xmlns:a16="http://schemas.microsoft.com/office/drawing/2014/main" id="{01E3E043-0746-4B56-8F59-E6D55B827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6324600" y="1066800"/>
              <a:ext cx="1085850" cy="142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89" name="Picture 4" descr="C:\Users\stevemullins\Documents\Flexera\Images\PresentationImages\AnalyzeSoftware.png">
            <a:extLst>
              <a:ext uri="{FF2B5EF4-FFF2-40B4-BE49-F238E27FC236}">
                <a16:creationId xmlns:a16="http://schemas.microsoft.com/office/drawing/2014/main" id="{886DC952-3D34-472A-8CF2-B478DB904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948" y="697745"/>
            <a:ext cx="671905" cy="6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78CE657C-631C-4C64-9857-0F81DC1FB0C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385296" y="2206111"/>
            <a:ext cx="1514475" cy="164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1" name="Picture 24" descr="C:\Users\luannefeatherstone\Desktop\TransparentPNGs\2_Streamline Mobile App Deployment with Microsoft® System Center 2012 Configuration Manager SP1.png">
            <a:extLst>
              <a:ext uri="{FF2B5EF4-FFF2-40B4-BE49-F238E27FC236}">
                <a16:creationId xmlns:a16="http://schemas.microsoft.com/office/drawing/2014/main" id="{E191BF99-FBE1-466C-B234-27C9C023E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28119">
            <a:off x="5578526" y="888803"/>
            <a:ext cx="997708" cy="99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30">
            <a:extLst>
              <a:ext uri="{FF2B5EF4-FFF2-40B4-BE49-F238E27FC236}">
                <a16:creationId xmlns:a16="http://schemas.microsoft.com/office/drawing/2014/main" id="{5A671220-896F-4FDC-9680-C13283344DC6}"/>
              </a:ext>
            </a:extLst>
          </p:cNvPr>
          <p:cNvGrpSpPr/>
          <p:nvPr/>
        </p:nvGrpSpPr>
        <p:grpSpPr>
          <a:xfrm>
            <a:off x="5474159" y="3329971"/>
            <a:ext cx="1042443" cy="424257"/>
            <a:chOff x="257453" y="2619652"/>
            <a:chExt cx="2117979" cy="865149"/>
          </a:xfrm>
        </p:grpSpPr>
        <p:pic>
          <p:nvPicPr>
            <p:cNvPr id="93" name="Picture 3">
              <a:extLst>
                <a:ext uri="{FF2B5EF4-FFF2-40B4-BE49-F238E27FC236}">
                  <a16:creationId xmlns:a16="http://schemas.microsoft.com/office/drawing/2014/main" id="{72F3953E-DAEC-4864-8A4C-C466DA0E06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257453" y="2619652"/>
              <a:ext cx="788711" cy="788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6B6C260-D292-4E84-99DE-DC391101209B}"/>
                </a:ext>
              </a:extLst>
            </p:cNvPr>
            <p:cNvSpPr txBox="1"/>
            <p:nvPr/>
          </p:nvSpPr>
          <p:spPr>
            <a:xfrm>
              <a:off x="990600" y="2982705"/>
              <a:ext cx="1384832" cy="50209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Calibri" pitchFamily="34" charset="0"/>
                  <a:cs typeface="Calibri" pitchFamily="34" charset="0"/>
                </a:rPr>
                <a:t>IIS Server</a:t>
              </a:r>
            </a:p>
          </p:txBody>
        </p:sp>
      </p:grpSp>
      <p:sp>
        <p:nvSpPr>
          <p:cNvPr id="95" name="Flowchart: Magnetic Disk 94">
            <a:extLst>
              <a:ext uri="{FF2B5EF4-FFF2-40B4-BE49-F238E27FC236}">
                <a16:creationId xmlns:a16="http://schemas.microsoft.com/office/drawing/2014/main" id="{42C1BF02-90AE-4438-ADE4-697A3338070B}"/>
              </a:ext>
            </a:extLst>
          </p:cNvPr>
          <p:cNvSpPr/>
          <p:nvPr/>
        </p:nvSpPr>
        <p:spPr>
          <a:xfrm>
            <a:off x="7159793" y="3669012"/>
            <a:ext cx="400912" cy="444373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6D001A-FB5C-4B0E-A187-669B85570394}"/>
              </a:ext>
            </a:extLst>
          </p:cNvPr>
          <p:cNvSpPr txBox="1"/>
          <p:nvPr/>
        </p:nvSpPr>
        <p:spPr>
          <a:xfrm>
            <a:off x="7165227" y="1778836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Beacon 1</a:t>
            </a:r>
            <a:br>
              <a:rPr lang="en-US" sz="800" b="1" dirty="0"/>
            </a:br>
            <a:r>
              <a:rPr lang="en-US" sz="800" b="1" dirty="0"/>
              <a:t>Beacon 2</a:t>
            </a:r>
            <a:br>
              <a:rPr lang="en-US" sz="800" b="1" dirty="0"/>
            </a:br>
            <a:r>
              <a:rPr lang="en-US" sz="800" b="1" dirty="0"/>
              <a:t>Beacon 3</a:t>
            </a:r>
            <a:br>
              <a:rPr lang="en-US" sz="800" b="1" dirty="0"/>
            </a:br>
            <a:r>
              <a:rPr lang="en-US" sz="800" b="1" dirty="0"/>
              <a:t>…</a:t>
            </a:r>
          </a:p>
        </p:txBody>
      </p:sp>
      <p:sp>
        <p:nvSpPr>
          <p:cNvPr id="101" name="Content Placeholder 6">
            <a:extLst>
              <a:ext uri="{FF2B5EF4-FFF2-40B4-BE49-F238E27FC236}">
                <a16:creationId xmlns:a16="http://schemas.microsoft.com/office/drawing/2014/main" id="{E558CDF9-85AA-4FA9-91B9-EC4A75DC4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982" y="825878"/>
            <a:ext cx="3926494" cy="4068541"/>
          </a:xfrm>
        </p:spPr>
        <p:txBody>
          <a:bodyPr>
            <a:normAutofit fontScale="25000" lnSpcReduction="20000"/>
          </a:bodyPr>
          <a:lstStyle/>
          <a:p>
            <a:pPr marL="257175" indent="-257175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400" dirty="0"/>
              <a:t>At a scheduled time, the inventory agent is run on the client system</a:t>
            </a:r>
          </a:p>
          <a:p>
            <a:pPr marL="257175" indent="-257175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400" dirty="0"/>
              <a:t>The inventory agent collects inventory and stores results in a cached location on the client system, awaiting uploading</a:t>
            </a:r>
          </a:p>
          <a:p>
            <a:pPr marL="257175" indent="-257175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400" dirty="0"/>
              <a:t>The client runs the NetSelector algorithm to identify and select the nearest Beacon</a:t>
            </a:r>
          </a:p>
          <a:p>
            <a:pPr marL="257175" indent="-257175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400" dirty="0"/>
              <a:t>The client then uploads the inventory and log files to the 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http://beacon/ManageSoftRL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4400" dirty="0"/>
              <a:t>share on the beacon. </a:t>
            </a:r>
            <a:br>
              <a:rPr lang="en-US" sz="4400" dirty="0"/>
            </a:br>
            <a:r>
              <a:rPr lang="en-US" sz="4400" dirty="0"/>
              <a:t>The inventory is temporarily stored in the 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\Program Data\Flexera Software\Incoming\Inventories </a:t>
            </a:r>
            <a:r>
              <a:rPr lang="en-US" sz="4400" dirty="0"/>
              <a:t>folder on the beacon while awaiting upload to the Application Server </a:t>
            </a:r>
          </a:p>
          <a:p>
            <a:pPr marL="257175" indent="-257175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400" dirty="0"/>
              <a:t>The Beacon will then upload any inventory files to the Application Server via a schedule task set to run every minute.</a:t>
            </a:r>
          </a:p>
          <a:p>
            <a:pPr marL="257175" indent="-257175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400" dirty="0"/>
              <a:t>Web Resolvers on the Application server will immediately process the inventory files and write the inventory data to the  Inventory Manager Database</a:t>
            </a:r>
          </a:p>
          <a:p>
            <a:pPr marL="257175" indent="-257175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4400" dirty="0"/>
              <a:t>Nightly, during a reconcile and inventory import, the updated inventory will be imported from the FNMS Inventory database into the FNMS Compliance database</a:t>
            </a:r>
            <a:r>
              <a:rPr lang="en-US" sz="3000" dirty="0"/>
              <a:t>.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8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75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50"/>
                            </p:stCondLst>
                            <p:childTnLst>
                              <p:par>
                                <p:cTn id="4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034 L -0.07413 -0.02161 C -0.0901 -0.02686 -0.10781 -0.02253 -0.12257 -0.01112 C -0.13993 0.00154 -0.15035 0.01882 -0.15364 0.03796 L -0.17291 0.125 " pathEditMode="relative" rAng="8520000" ptsTypes="AAAAA">
                                      <p:cBhvr>
                                        <p:cTn id="4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416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500"/>
                            </p:stCondLst>
                            <p:childTnLst>
                              <p:par>
                                <p:cTn id="5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35 0.12716 L -0.15712 0.25586 C -0.15416 0.28271 -0.14809 0.32191 -0.14132 0.35926 C -0.13316 0.4037 -0.12604 0.43672 -0.11979 0.45956 L -0.09097 0.56697 " pathEditMode="relative" rAng="4260000" ptsTypes="AAAAA">
                                      <p:cBhvr>
                                        <p:cTn id="5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" y="22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250"/>
                            </p:stCondLst>
                            <p:childTnLst>
                              <p:par>
                                <p:cTn id="6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750"/>
                            </p:stCondLst>
                            <p:childTnLst>
                              <p:par>
                                <p:cTn id="7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97 0.56605 L -0.09166 0.39259 C -0.09288 0.35493 -0.08437 0.32438 -0.07048 0.30926 C -0.05451 0.29259 -0.03663 0.29475 -0.01788 0.31388 L 0.06823 0.3966 " pathEditMode="relative" rAng="19740000" ptsTypes="AAAAA">
                                      <p:cBhvr>
                                        <p:cTn id="7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-170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750"/>
                            </p:stCondLst>
                            <p:childTnLst>
                              <p:par>
                                <p:cTn id="7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0"/>
                            </p:stCondLst>
                            <p:childTnLst>
                              <p:par>
                                <p:cTn id="95" presetID="53" presetClass="exit" presetSubtype="32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95" grpId="0" animBg="1"/>
      <p:bldP spid="95" grpId="1" animBg="1"/>
      <p:bldP spid="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object 29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2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" y="4759452"/>
            <a:ext cx="1165860" cy="384048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593478" y="676308"/>
            <a:ext cx="837058" cy="3962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>
                <a:solidFill>
                  <a:srgbClr val="094E5D"/>
                </a:solidFill>
                <a:latin typeface="Arial"/>
                <a:cs typeface="Arial"/>
              </a:rPr>
              <a:t>Q&amp;A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D4ADC11-3543-4DC3-BB8A-9E5C209543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96" r="22096"/>
          <a:stretch>
            <a:fillRect/>
          </a:stretch>
        </p:blipFill>
        <p:spPr>
          <a:xfrm>
            <a:off x="4561452" y="0"/>
            <a:ext cx="4572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E67B-E16E-1E4B-838A-5EA277522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66" y="2215600"/>
            <a:ext cx="3943350" cy="917665"/>
          </a:xfrm>
        </p:spPr>
        <p:txBody>
          <a:bodyPr/>
          <a:lstStyle/>
          <a:p>
            <a:r>
              <a:rPr lang="en-AU" dirty="0"/>
              <a:t>More …</a:t>
            </a:r>
            <a:endParaRPr lang="en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A488C-DF47-C041-A5FE-63C2129B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1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object 29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A4F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8" y="1296519"/>
            <a:ext cx="886917" cy="684968"/>
          </a:xfrm>
          <a:prstGeom prst="rect">
            <a:avLst/>
          </a:prstGeom>
        </p:spPr>
      </p:pic>
      <p:pic>
        <p:nvPicPr>
          <p:cNvPr id="31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47" y="1327988"/>
            <a:ext cx="886917" cy="684967"/>
          </a:xfrm>
          <a:prstGeom prst="rect">
            <a:avLst/>
          </a:prstGeom>
        </p:spPr>
      </p:pic>
      <p:pic>
        <p:nvPicPr>
          <p:cNvPr id="31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811" y="1575317"/>
            <a:ext cx="304011" cy="405187"/>
          </a:xfrm>
          <a:prstGeom prst="rect">
            <a:avLst/>
          </a:prstGeom>
        </p:spPr>
      </p:pic>
      <p:pic>
        <p:nvPicPr>
          <p:cNvPr id="31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34" y="1428647"/>
            <a:ext cx="392248" cy="452182"/>
          </a:xfrm>
          <a:prstGeom prst="rect">
            <a:avLst/>
          </a:prstGeom>
        </p:spPr>
      </p:pic>
      <p:pic>
        <p:nvPicPr>
          <p:cNvPr id="31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83" y="1568913"/>
            <a:ext cx="193226" cy="305514"/>
          </a:xfrm>
          <a:prstGeom prst="rect">
            <a:avLst/>
          </a:prstGeom>
        </p:spPr>
      </p:pic>
      <p:pic>
        <p:nvPicPr>
          <p:cNvPr id="31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51" y="1568915"/>
            <a:ext cx="313672" cy="311917"/>
          </a:xfrm>
          <a:prstGeom prst="rect">
            <a:avLst/>
          </a:prstGeom>
        </p:spPr>
      </p:pic>
      <p:pic>
        <p:nvPicPr>
          <p:cNvPr id="32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71" y="1568914"/>
            <a:ext cx="314963" cy="311917"/>
          </a:xfrm>
          <a:prstGeom prst="rect">
            <a:avLst/>
          </a:prstGeom>
        </p:spPr>
      </p:pic>
      <p:pic>
        <p:nvPicPr>
          <p:cNvPr id="32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152" y="1568912"/>
            <a:ext cx="277603" cy="305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object 299"/>
          <p:cNvSpPr/>
          <p:nvPr/>
        </p:nvSpPr>
        <p:spPr>
          <a:xfrm>
            <a:off x="0" y="42259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7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12" y="4717193"/>
            <a:ext cx="1165860" cy="384048"/>
          </a:xfrm>
          <a:prstGeom prst="rect">
            <a:avLst/>
          </a:prstGeom>
        </p:spPr>
      </p:pic>
      <p:pic>
        <p:nvPicPr>
          <p:cNvPr id="13" name="Picture Placeholder 9">
            <a:extLst>
              <a:ext uri="{FF2B5EF4-FFF2-40B4-BE49-F238E27FC236}">
                <a16:creationId xmlns:a16="http://schemas.microsoft.com/office/drawing/2014/main" id="{BFA859C6-D89E-417A-B0BF-8CE6CF62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82" r="20382"/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sp>
        <p:nvSpPr>
          <p:cNvPr id="14" name="text 1">
            <a:extLst>
              <a:ext uri="{FF2B5EF4-FFF2-40B4-BE49-F238E27FC236}">
                <a16:creationId xmlns:a16="http://schemas.microsoft.com/office/drawing/2014/main" id="{0D5E23E5-161F-446B-8810-0EBE344B2517}"/>
              </a:ext>
            </a:extLst>
          </p:cNvPr>
          <p:cNvSpPr txBox="1"/>
          <p:nvPr/>
        </p:nvSpPr>
        <p:spPr>
          <a:xfrm>
            <a:off x="190054" y="326681"/>
            <a:ext cx="3668440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AU" sz="2800" b="1" spc="10" dirty="0">
                <a:solidFill>
                  <a:srgbClr val="FF6A4C"/>
                </a:solidFill>
                <a:latin typeface="Arial"/>
                <a:cs typeface="Arial"/>
              </a:rPr>
              <a:t>Solution Architecture</a:t>
            </a:r>
            <a:endParaRPr sz="2800" b="1" dirty="0">
              <a:solidFill>
                <a:srgbClr val="FF6A4C"/>
              </a:solidFill>
              <a:latin typeface="Arial"/>
              <a:cs typeface="Arial"/>
            </a:endParaRP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CE3600B2-AA97-4B9C-8B10-18D0CFB42A54}"/>
              </a:ext>
            </a:extLst>
          </p:cNvPr>
          <p:cNvSpPr txBox="1"/>
          <p:nvPr/>
        </p:nvSpPr>
        <p:spPr>
          <a:xfrm>
            <a:off x="412846" y="1173340"/>
            <a:ext cx="3625326" cy="3816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spc="10" dirty="0">
                <a:solidFill>
                  <a:srgbClr val="094E5D"/>
                </a:solidFill>
                <a:latin typeface="Arial"/>
                <a:cs typeface="Arial"/>
              </a:rPr>
              <a:t>SAM Data Model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spc="10" dirty="0">
                <a:solidFill>
                  <a:srgbClr val="094E5D"/>
                </a:solidFill>
                <a:latin typeface="Arial"/>
                <a:cs typeface="Arial"/>
              </a:rPr>
              <a:t>System Architecture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spc="10" dirty="0">
                <a:solidFill>
                  <a:srgbClr val="094E5D"/>
                </a:solidFill>
                <a:latin typeface="Arial"/>
                <a:cs typeface="Arial"/>
              </a:rPr>
              <a:t>Measuring Compliance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spc="10" dirty="0">
                <a:solidFill>
                  <a:srgbClr val="094E5D"/>
                </a:solidFill>
                <a:latin typeface="Arial"/>
                <a:cs typeface="Arial"/>
              </a:rPr>
              <a:t>Data &amp; Tools Integration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spc="10" dirty="0">
                <a:solidFill>
                  <a:srgbClr val="094E5D"/>
                </a:solidFill>
                <a:latin typeface="Arial"/>
                <a:cs typeface="Arial"/>
              </a:rPr>
              <a:t>FNMS UI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spc="10" dirty="0">
                <a:solidFill>
                  <a:srgbClr val="094E5D"/>
                </a:solidFill>
                <a:latin typeface="Arial"/>
                <a:cs typeface="Arial"/>
              </a:rPr>
              <a:t>On-Prem Systems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spc="10" dirty="0">
                <a:solidFill>
                  <a:srgbClr val="094E5D"/>
                </a:solidFill>
                <a:latin typeface="Arial"/>
                <a:cs typeface="Arial"/>
              </a:rPr>
              <a:t>FNMS Components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spc="10" dirty="0">
                <a:solidFill>
                  <a:srgbClr val="094E5D"/>
                </a:solidFill>
                <a:latin typeface="Arial"/>
                <a:cs typeface="Arial"/>
              </a:rPr>
              <a:t>Data Imports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spc="10" dirty="0">
                <a:solidFill>
                  <a:srgbClr val="094E5D"/>
                </a:solidFill>
                <a:latin typeface="Arial"/>
                <a:cs typeface="Arial"/>
              </a:rPr>
              <a:t>Agent Data Flow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US" sz="1800" spc="10" dirty="0">
              <a:solidFill>
                <a:srgbClr val="094E5D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US" sz="1800" spc="10" dirty="0">
              <a:solidFill>
                <a:srgbClr val="094E5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048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1151683-B0B7-4BB4-97F1-BF80690CBE1B}"/>
              </a:ext>
            </a:extLst>
          </p:cNvPr>
          <p:cNvSpPr txBox="1">
            <a:spLocks/>
          </p:cNvSpPr>
          <p:nvPr/>
        </p:nvSpPr>
        <p:spPr bwMode="gray">
          <a:xfrm>
            <a:off x="142796" y="-94575"/>
            <a:ext cx="8749475" cy="491495"/>
          </a:xfrm>
          <a:prstGeom prst="rect">
            <a:avLst/>
          </a:prstGeom>
          <a:noFill/>
          <a:ln>
            <a:noFill/>
          </a:ln>
        </p:spPr>
        <p:txBody>
          <a:bodyPr vert="horz" lIns="68526" tIns="0" rIns="68526" bIns="0" rtlCol="0" anchor="b" anchorCtr="0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32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MS PGothic" charset="0"/>
                <a:cs typeface="+mj-cs"/>
              </a:rPr>
              <a:t>To start, lets look at the SAM Data Model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41C76B-019B-4C4A-84F6-FEFACBB12CF3}"/>
              </a:ext>
            </a:extLst>
          </p:cNvPr>
          <p:cNvGrpSpPr/>
          <p:nvPr/>
        </p:nvGrpSpPr>
        <p:grpSpPr>
          <a:xfrm>
            <a:off x="770447" y="614523"/>
            <a:ext cx="7555244" cy="4261005"/>
            <a:chOff x="536079" y="763131"/>
            <a:chExt cx="7555244" cy="426100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0DDB4CB-4101-4C44-A60A-955AC2E61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6004" y="2632671"/>
              <a:ext cx="1282782" cy="21443"/>
            </a:xfrm>
            <a:prstGeom prst="line">
              <a:avLst/>
            </a:prstGeom>
            <a:ln w="12700">
              <a:solidFill>
                <a:srgbClr val="094E5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1D7FD82-A558-4F72-BFD8-B2674AF09648}"/>
                </a:ext>
              </a:extLst>
            </p:cNvPr>
            <p:cNvCxnSpPr>
              <a:cxnSpLocks/>
            </p:cNvCxnSpPr>
            <p:nvPr/>
          </p:nvCxnSpPr>
          <p:spPr>
            <a:xfrm>
              <a:off x="3392984" y="2136572"/>
              <a:ext cx="147028" cy="137026"/>
            </a:xfrm>
            <a:prstGeom prst="line">
              <a:avLst/>
            </a:prstGeom>
            <a:ln w="12700">
              <a:solidFill>
                <a:srgbClr val="094E5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F3D8914-A081-4EE9-A84A-9982D4EFF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1685" y="2986783"/>
              <a:ext cx="153100" cy="156813"/>
            </a:xfrm>
            <a:prstGeom prst="line">
              <a:avLst/>
            </a:prstGeom>
            <a:ln w="12700">
              <a:solidFill>
                <a:srgbClr val="094E5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C712012-528D-48E3-8D3E-6BB1420AB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4394" y="2152065"/>
              <a:ext cx="172753" cy="179337"/>
            </a:xfrm>
            <a:prstGeom prst="line">
              <a:avLst/>
            </a:prstGeom>
            <a:ln w="12700">
              <a:solidFill>
                <a:srgbClr val="094E5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Arrow: Right 74">
              <a:extLst>
                <a:ext uri="{FF2B5EF4-FFF2-40B4-BE49-F238E27FC236}">
                  <a16:creationId xmlns:a16="http://schemas.microsoft.com/office/drawing/2014/main" id="{32A15143-F624-4517-9763-CEB61BC88CB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75156" y="2958218"/>
              <a:ext cx="634309" cy="353269"/>
            </a:xfrm>
            <a:prstGeom prst="rightArrow">
              <a:avLst/>
            </a:prstGeom>
            <a:solidFill>
              <a:srgbClr val="E6E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en-AU" sz="2000" b="1"/>
            </a:p>
          </p:txBody>
        </p:sp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D553A088-FD6E-425D-9454-6AFF0F48F4F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655132" y="1355783"/>
              <a:ext cx="629233" cy="391354"/>
            </a:xfrm>
            <a:prstGeom prst="rightArrow">
              <a:avLst/>
            </a:prstGeom>
            <a:solidFill>
              <a:srgbClr val="E6E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en-AU" sz="2000" b="1"/>
            </a:p>
          </p:txBody>
        </p:sp>
        <p:sp>
          <p:nvSpPr>
            <p:cNvPr id="89" name="Diamond 88">
              <a:extLst>
                <a:ext uri="{FF2B5EF4-FFF2-40B4-BE49-F238E27FC236}">
                  <a16:creationId xmlns:a16="http://schemas.microsoft.com/office/drawing/2014/main" id="{9930A015-667E-4AE8-9930-B61B2C976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5811" y="1381865"/>
              <a:ext cx="1028403" cy="1066832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dirty="0">
                  <a:solidFill>
                    <a:srgbClr val="FFFFFF"/>
                  </a:solidFill>
                </a:rPr>
                <a:t>Contract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1" name="Diamond 90">
              <a:extLst>
                <a:ext uri="{FF2B5EF4-FFF2-40B4-BE49-F238E27FC236}">
                  <a16:creationId xmlns:a16="http://schemas.microsoft.com/office/drawing/2014/main" id="{160166F3-FCBA-4320-AF5A-7E8501708C14}"/>
                </a:ext>
              </a:extLst>
            </p:cNvPr>
            <p:cNvSpPr/>
            <p:nvPr/>
          </p:nvSpPr>
          <p:spPr>
            <a:xfrm>
              <a:off x="2130606" y="2228283"/>
              <a:ext cx="815166" cy="831961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spcBef>
                  <a:spcPts val="900"/>
                </a:spcBef>
              </a:pPr>
              <a:r>
                <a:rPr lang="en-US" sz="1000" b="1" dirty="0">
                  <a:solidFill>
                    <a:srgbClr val="FFFFFF"/>
                  </a:solidFill>
                </a:rPr>
                <a:t>Vendor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3D8A56A-01A5-4F6B-BA8B-7562DCA29EFB}"/>
                </a:ext>
              </a:extLst>
            </p:cNvPr>
            <p:cNvCxnSpPr>
              <a:cxnSpLocks/>
            </p:cNvCxnSpPr>
            <p:nvPr/>
          </p:nvCxnSpPr>
          <p:spPr>
            <a:xfrm>
              <a:off x="4178658" y="2962148"/>
              <a:ext cx="190256" cy="176553"/>
            </a:xfrm>
            <a:prstGeom prst="line">
              <a:avLst/>
            </a:prstGeom>
            <a:ln w="12700">
              <a:solidFill>
                <a:srgbClr val="094E5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Diamond 100">
              <a:extLst>
                <a:ext uri="{FF2B5EF4-FFF2-40B4-BE49-F238E27FC236}">
                  <a16:creationId xmlns:a16="http://schemas.microsoft.com/office/drawing/2014/main" id="{A5FE0C42-ED5F-4707-ACB6-7FB63AF434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8827" y="2803752"/>
              <a:ext cx="1028403" cy="1066832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dirty="0">
                  <a:solidFill>
                    <a:srgbClr val="FFFFFF"/>
                  </a:solidFill>
                </a:rPr>
                <a:t>Purchase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9411A9DE-F464-4FAC-A3C3-E977D3228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69" y="1941784"/>
              <a:ext cx="1319813" cy="1395461"/>
            </a:xfrm>
            <a:prstGeom prst="diamond">
              <a:avLst/>
            </a:prstGeom>
            <a:solidFill>
              <a:srgbClr val="FF6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dirty="0">
                  <a:solidFill>
                    <a:srgbClr val="FFFFFF"/>
                  </a:solidFill>
                </a:rPr>
                <a:t>License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2" name="Arrow: Right 101">
              <a:extLst>
                <a:ext uri="{FF2B5EF4-FFF2-40B4-BE49-F238E27FC236}">
                  <a16:creationId xmlns:a16="http://schemas.microsoft.com/office/drawing/2014/main" id="{8C260CCB-FAC9-4CF3-9700-3BB55F184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7080" y="3367398"/>
              <a:ext cx="1054870" cy="345792"/>
            </a:xfrm>
            <a:prstGeom prst="rightArrow">
              <a:avLst/>
            </a:prstGeom>
            <a:solidFill>
              <a:srgbClr val="E6E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en-AU" sz="2000" b="1"/>
            </a:p>
          </p:txBody>
        </p:sp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A1FCE833-8E97-4640-A582-42DD3B6C9D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8757" y="2254004"/>
              <a:ext cx="545736" cy="345792"/>
            </a:xfrm>
            <a:prstGeom prst="rightArrow">
              <a:avLst/>
            </a:prstGeom>
            <a:solidFill>
              <a:srgbClr val="E6E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en-AU" sz="2000" b="1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61E0585-2470-42CE-8A29-3E4B9D20838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924775" y="4016877"/>
              <a:ext cx="888280" cy="362723"/>
            </a:xfrm>
            <a:prstGeom prst="rightArrow">
              <a:avLst/>
            </a:prstGeom>
            <a:solidFill>
              <a:srgbClr val="E6E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en-AU" sz="2000" b="1" dirty="0"/>
            </a:p>
          </p:txBody>
        </p:sp>
        <p:sp>
          <p:nvSpPr>
            <p:cNvPr id="106" name="Arrow: Right 105">
              <a:extLst>
                <a:ext uri="{FF2B5EF4-FFF2-40B4-BE49-F238E27FC236}">
                  <a16:creationId xmlns:a16="http://schemas.microsoft.com/office/drawing/2014/main" id="{7E369DA6-D1DB-49A9-985E-65B15EE24F4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85292" y="4102301"/>
              <a:ext cx="1096475" cy="345792"/>
            </a:xfrm>
            <a:prstGeom prst="rightArrow">
              <a:avLst/>
            </a:prstGeom>
            <a:solidFill>
              <a:srgbClr val="E6E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en-AU" sz="2000" b="1"/>
            </a:p>
          </p:txBody>
        </p:sp>
        <p:sp>
          <p:nvSpPr>
            <p:cNvPr id="109" name="Diamond 108">
              <a:extLst>
                <a:ext uri="{FF2B5EF4-FFF2-40B4-BE49-F238E27FC236}">
                  <a16:creationId xmlns:a16="http://schemas.microsoft.com/office/drawing/2014/main" id="{DF5D8471-E619-43EB-9D97-8B8D38FFF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4981" y="1382895"/>
              <a:ext cx="1028403" cy="1066832"/>
            </a:xfrm>
            <a:prstGeom prst="diamond">
              <a:avLst/>
            </a:prstGeom>
            <a:solidFill>
              <a:srgbClr val="094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dirty="0">
                  <a:solidFill>
                    <a:srgbClr val="FFFFFF"/>
                  </a:solidFill>
                </a:rPr>
                <a:t>Application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FEB35CE-24CD-43C2-BCD8-68239D6AA4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7395" y="2905233"/>
              <a:ext cx="163971" cy="172852"/>
            </a:xfrm>
            <a:prstGeom prst="line">
              <a:avLst/>
            </a:prstGeom>
            <a:ln w="12700">
              <a:solidFill>
                <a:srgbClr val="094E5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2D145C26-4784-411D-BBF8-BC9BB1F96E47}"/>
                </a:ext>
              </a:extLst>
            </p:cNvPr>
            <p:cNvSpPr/>
            <p:nvPr/>
          </p:nvSpPr>
          <p:spPr>
            <a:xfrm>
              <a:off x="4726685" y="2177166"/>
              <a:ext cx="958738" cy="939039"/>
            </a:xfrm>
            <a:prstGeom prst="diamond">
              <a:avLst/>
            </a:prstGeom>
            <a:solidFill>
              <a:srgbClr val="094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dirty="0">
                  <a:solidFill>
                    <a:srgbClr val="FFFFFF"/>
                  </a:solidFill>
                </a:rPr>
                <a:t>User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5" name="Diamond 104">
              <a:extLst>
                <a:ext uri="{FF2B5EF4-FFF2-40B4-BE49-F238E27FC236}">
                  <a16:creationId xmlns:a16="http://schemas.microsoft.com/office/drawing/2014/main" id="{8EC4930E-F8CF-4D41-BCD4-01954478A2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2303" y="2803921"/>
              <a:ext cx="1024814" cy="1083554"/>
            </a:xfrm>
            <a:prstGeom prst="diamond">
              <a:avLst/>
            </a:prstGeom>
            <a:solidFill>
              <a:srgbClr val="094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dirty="0">
                  <a:solidFill>
                    <a:srgbClr val="FFFFFF"/>
                  </a:solidFill>
                </a:rPr>
                <a:t>Inventory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dirty="0">
                  <a:solidFill>
                    <a:srgbClr val="FFFFFF"/>
                  </a:solidFill>
                </a:rPr>
                <a:t>Device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F2739B-5E6C-4C71-A6B7-D6076AE14F20}"/>
                </a:ext>
              </a:extLst>
            </p:cNvPr>
            <p:cNvSpPr txBox="1"/>
            <p:nvPr/>
          </p:nvSpPr>
          <p:spPr>
            <a:xfrm rot="18828172">
              <a:off x="3125029" y="2213083"/>
              <a:ext cx="1034453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eiryo" panose="020B0400000000000000" pitchFamily="34" charset="-128"/>
                  <a:cs typeface="Vani" panose="020B0502040204020203" pitchFamily="18" charset="0"/>
                </a:rPr>
                <a:t>#Entitlements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C5DC959-C3A3-44CB-AD0A-4A540F681106}"/>
                </a:ext>
              </a:extLst>
            </p:cNvPr>
            <p:cNvSpPr txBox="1"/>
            <p:nvPr/>
          </p:nvSpPr>
          <p:spPr>
            <a:xfrm rot="18828172">
              <a:off x="3729224" y="2805682"/>
              <a:ext cx="81034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Meiryo" panose="020B0400000000000000" pitchFamily="34" charset="-128"/>
                  <a:cs typeface="Vani" panose="020B0502040204020203" pitchFamily="18" charset="0"/>
                </a:rPr>
                <a:t># Consumed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64F5C54-66F9-4988-AC7F-F76DAA50B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1086" y="2190082"/>
              <a:ext cx="237950" cy="247846"/>
            </a:xfrm>
            <a:prstGeom prst="line">
              <a:avLst/>
            </a:prstGeom>
            <a:ln w="12700">
              <a:solidFill>
                <a:srgbClr val="094E5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Arrow: Right 122">
              <a:extLst>
                <a:ext uri="{FF2B5EF4-FFF2-40B4-BE49-F238E27FC236}">
                  <a16:creationId xmlns:a16="http://schemas.microsoft.com/office/drawing/2014/main" id="{8ED1428D-2E3E-45F6-8FDC-AB062EAEBFE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67569" y="2273598"/>
              <a:ext cx="1222226" cy="345792"/>
            </a:xfrm>
            <a:prstGeom prst="rightArrow">
              <a:avLst/>
            </a:prstGeom>
            <a:solidFill>
              <a:srgbClr val="E6E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en-AU" sz="2000" b="1"/>
            </a:p>
          </p:txBody>
        </p:sp>
        <p:sp>
          <p:nvSpPr>
            <p:cNvPr id="79" name="Arrow: Right 78">
              <a:extLst>
                <a:ext uri="{FF2B5EF4-FFF2-40B4-BE49-F238E27FC236}">
                  <a16:creationId xmlns:a16="http://schemas.microsoft.com/office/drawing/2014/main" id="{A514A6CE-35E8-431A-BF08-83F0B738F7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8757" y="1537136"/>
              <a:ext cx="1099245" cy="345792"/>
            </a:xfrm>
            <a:prstGeom prst="rightArrow">
              <a:avLst/>
            </a:prstGeom>
            <a:solidFill>
              <a:srgbClr val="E6E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900"/>
                </a:spcBef>
              </a:pPr>
              <a:endParaRPr lang="en-AU" sz="2000" b="1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4FE4DFD-6F07-4BF9-9DED-6A5A5B58D491}"/>
                </a:ext>
              </a:extLst>
            </p:cNvPr>
            <p:cNvSpPr/>
            <p:nvPr/>
          </p:nvSpPr>
          <p:spPr>
            <a:xfrm>
              <a:off x="536079" y="3355781"/>
              <a:ext cx="1244981" cy="389926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Purchase data sources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5D567E3-6030-4D99-90EC-AB5925F30161}"/>
                </a:ext>
              </a:extLst>
            </p:cNvPr>
            <p:cNvSpPr/>
            <p:nvPr/>
          </p:nvSpPr>
          <p:spPr>
            <a:xfrm>
              <a:off x="565806" y="2254004"/>
              <a:ext cx="1244981" cy="400110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Vendor data sources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9E34B0A-800D-4918-8BFC-23E2302BBFBA}"/>
                </a:ext>
              </a:extLst>
            </p:cNvPr>
            <p:cNvSpPr/>
            <p:nvPr/>
          </p:nvSpPr>
          <p:spPr>
            <a:xfrm>
              <a:off x="3927785" y="4642379"/>
              <a:ext cx="1244981" cy="381757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Inventory data sources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AF164C-776B-427C-8CF7-D51402AED192}"/>
                </a:ext>
              </a:extLst>
            </p:cNvPr>
            <p:cNvSpPr/>
            <p:nvPr/>
          </p:nvSpPr>
          <p:spPr>
            <a:xfrm>
              <a:off x="3437317" y="763131"/>
              <a:ext cx="1244981" cy="381757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Flexera Content Libraries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27CD991-9829-48AE-811C-3D08F17118D6}"/>
                </a:ext>
              </a:extLst>
            </p:cNvPr>
            <p:cNvSpPr/>
            <p:nvPr/>
          </p:nvSpPr>
          <p:spPr>
            <a:xfrm>
              <a:off x="6846342" y="4065302"/>
              <a:ext cx="1244981" cy="389926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Asset data sources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1911F83-9837-4DA2-B412-AA7639484E32}"/>
                </a:ext>
              </a:extLst>
            </p:cNvPr>
            <p:cNvSpPr/>
            <p:nvPr/>
          </p:nvSpPr>
          <p:spPr>
            <a:xfrm>
              <a:off x="6846342" y="2231937"/>
              <a:ext cx="1043371" cy="389926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HR data sources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7D90-883C-4971-A6DA-39AC7145C251}"/>
                </a:ext>
              </a:extLst>
            </p:cNvPr>
            <p:cNvSpPr/>
            <p:nvPr/>
          </p:nvSpPr>
          <p:spPr>
            <a:xfrm>
              <a:off x="6846342" y="2883122"/>
              <a:ext cx="1244981" cy="389926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Organizational data sources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044A26F-5646-4DFF-BADF-B7B8578FF5B1}"/>
                </a:ext>
              </a:extLst>
            </p:cNvPr>
            <p:cNvSpPr/>
            <p:nvPr/>
          </p:nvSpPr>
          <p:spPr>
            <a:xfrm>
              <a:off x="571937" y="1515171"/>
              <a:ext cx="1244981" cy="400110"/>
            </a:xfrm>
            <a:prstGeom prst="rect">
              <a:avLst/>
            </a:prstGeom>
            <a:noFill/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3427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94E5D"/>
                  </a:solidFill>
                  <a:effectLst/>
                  <a:uLnTx/>
                  <a:uFillTx/>
                  <a:ea typeface="+mn-ea"/>
                  <a:cs typeface="+mn-cs"/>
                </a:rPr>
                <a:t>Contract data sources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36D97B-2EE8-44E4-B455-1E0DD925FB00}"/>
              </a:ext>
            </a:extLst>
          </p:cNvPr>
          <p:cNvCxnSpPr>
            <a:cxnSpLocks/>
          </p:cNvCxnSpPr>
          <p:nvPr/>
        </p:nvCxnSpPr>
        <p:spPr>
          <a:xfrm>
            <a:off x="5074372" y="3458096"/>
            <a:ext cx="190256" cy="176553"/>
          </a:xfrm>
          <a:prstGeom prst="line">
            <a:avLst/>
          </a:prstGeom>
          <a:ln w="12700">
            <a:solidFill>
              <a:srgbClr val="094E5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82284D0-15DE-495D-8607-FD18313D7E4C}"/>
              </a:ext>
            </a:extLst>
          </p:cNvPr>
          <p:cNvCxnSpPr>
            <a:cxnSpLocks/>
          </p:cNvCxnSpPr>
          <p:nvPr/>
        </p:nvCxnSpPr>
        <p:spPr>
          <a:xfrm>
            <a:off x="2968286" y="2680894"/>
            <a:ext cx="211854" cy="220922"/>
          </a:xfrm>
          <a:prstGeom prst="line">
            <a:avLst/>
          </a:prstGeom>
          <a:ln w="12700">
            <a:solidFill>
              <a:srgbClr val="094E5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F4159B6E-B7E9-48CE-90F9-DCBDD0D1A1DC}"/>
              </a:ext>
            </a:extLst>
          </p:cNvPr>
          <p:cNvSpPr/>
          <p:nvPr/>
        </p:nvSpPr>
        <p:spPr>
          <a:xfrm>
            <a:off x="5722811" y="2779400"/>
            <a:ext cx="815166" cy="831961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1000" b="1" dirty="0">
                <a:solidFill>
                  <a:srgbClr val="FFFFFF"/>
                </a:solidFill>
              </a:rPr>
              <a:t>Enterprise</a:t>
            </a:r>
          </a:p>
          <a:p>
            <a:pPr algn="ctr" defTabSz="914400"/>
            <a:r>
              <a:rPr lang="en-US" sz="1000" b="1" dirty="0">
                <a:solidFill>
                  <a:srgbClr val="FFFFFF"/>
                </a:solidFill>
              </a:rPr>
              <a:t>Group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5ED42F-2060-47E1-9771-BF71F2B76D95}"/>
              </a:ext>
            </a:extLst>
          </p:cNvPr>
          <p:cNvCxnSpPr>
            <a:cxnSpLocks/>
          </p:cNvCxnSpPr>
          <p:nvPr/>
        </p:nvCxnSpPr>
        <p:spPr>
          <a:xfrm>
            <a:off x="5662692" y="2735403"/>
            <a:ext cx="256969" cy="239831"/>
          </a:xfrm>
          <a:prstGeom prst="line">
            <a:avLst/>
          </a:prstGeom>
          <a:ln w="12700">
            <a:solidFill>
              <a:srgbClr val="094E5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94BDB5-02C9-4D6F-A2D0-74108F75BD0E}"/>
              </a:ext>
            </a:extLst>
          </p:cNvPr>
          <p:cNvCxnSpPr>
            <a:cxnSpLocks/>
            <a:stCxn id="52" idx="1"/>
            <a:endCxn id="105" idx="3"/>
          </p:cNvCxnSpPr>
          <p:nvPr/>
        </p:nvCxnSpPr>
        <p:spPr>
          <a:xfrm flipH="1">
            <a:off x="5341485" y="3195381"/>
            <a:ext cx="381326" cy="1709"/>
          </a:xfrm>
          <a:prstGeom prst="line">
            <a:avLst/>
          </a:prstGeom>
          <a:ln w="12700">
            <a:solidFill>
              <a:srgbClr val="094E5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iamond 67">
            <a:extLst>
              <a:ext uri="{FF2B5EF4-FFF2-40B4-BE49-F238E27FC236}">
                <a16:creationId xmlns:a16="http://schemas.microsoft.com/office/drawing/2014/main" id="{B65E5226-62D0-40AC-B3C1-B829B2BE58EB}"/>
              </a:ext>
            </a:extLst>
          </p:cNvPr>
          <p:cNvSpPr>
            <a:spLocks noChangeAspect="1"/>
          </p:cNvSpPr>
          <p:nvPr/>
        </p:nvSpPr>
        <p:spPr>
          <a:xfrm>
            <a:off x="4989682" y="3367436"/>
            <a:ext cx="1024814" cy="1083554"/>
          </a:xfrm>
          <a:prstGeom prst="diamond">
            <a:avLst/>
          </a:prstGeom>
          <a:solidFill>
            <a:srgbClr val="094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FFFF"/>
                </a:solidFill>
              </a:rPr>
              <a:t>Asset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03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FF4FBA-DC5C-FD4B-8F06-9B674148B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883" y="109320"/>
            <a:ext cx="2016818" cy="19984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dirty="0"/>
              <a:t>IMPLEMENTATION SCOPE</a:t>
            </a:r>
          </a:p>
        </p:txBody>
      </p:sp>
      <p:pic>
        <p:nvPicPr>
          <p:cNvPr id="7" name="Image">
            <a:extLst>
              <a:ext uri="{FF2B5EF4-FFF2-40B4-BE49-F238E27FC236}">
                <a16:creationId xmlns:a16="http://schemas.microsoft.com/office/drawing/2014/main" id="{F2A888A2-46D0-C34A-9AB9-5DFDB1535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671290"/>
            <a:ext cx="1165860" cy="38404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8A2D6B5-E259-45D7-889F-B3A454D85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7132" y="144780"/>
            <a:ext cx="788438" cy="78843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DBA0E86-7669-4F2A-974C-C3664B86E381}"/>
              </a:ext>
            </a:extLst>
          </p:cNvPr>
          <p:cNvGrpSpPr/>
          <p:nvPr/>
        </p:nvGrpSpPr>
        <p:grpSpPr>
          <a:xfrm>
            <a:off x="211729" y="788986"/>
            <a:ext cx="8766273" cy="4030125"/>
            <a:chOff x="211729" y="788986"/>
            <a:chExt cx="8766273" cy="40301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71BE081-0F95-4C48-B69A-29467CE048CD}"/>
                </a:ext>
              </a:extLst>
            </p:cNvPr>
            <p:cNvSpPr/>
            <p:nvPr/>
          </p:nvSpPr>
          <p:spPr>
            <a:xfrm>
              <a:off x="6823178" y="2926376"/>
              <a:ext cx="2154824" cy="1892735"/>
            </a:xfrm>
            <a:prstGeom prst="rect">
              <a:avLst/>
            </a:prstGeom>
            <a:solidFill>
              <a:srgbClr val="FFF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8F56BB-26CD-40BA-8BD2-A997A951E8D4}"/>
                </a:ext>
              </a:extLst>
            </p:cNvPr>
            <p:cNvSpPr txBox="1"/>
            <p:nvPr/>
          </p:nvSpPr>
          <p:spPr>
            <a:xfrm>
              <a:off x="1496798" y="788986"/>
              <a:ext cx="7803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AU" sz="1000" b="1" dirty="0">
                  <a:solidFill>
                    <a:srgbClr val="094E5D"/>
                  </a:solidFill>
                </a:rPr>
                <a:t>Cloud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4B7A00-1200-436B-A94D-B9AC60262F1C}"/>
                </a:ext>
              </a:extLst>
            </p:cNvPr>
            <p:cNvSpPr/>
            <p:nvPr/>
          </p:nvSpPr>
          <p:spPr>
            <a:xfrm>
              <a:off x="3167842" y="1464020"/>
              <a:ext cx="3583118" cy="31127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52ECF4-17C8-4E0B-BD1F-4CA56B462D44}"/>
                </a:ext>
              </a:extLst>
            </p:cNvPr>
            <p:cNvSpPr txBox="1"/>
            <p:nvPr/>
          </p:nvSpPr>
          <p:spPr>
            <a:xfrm>
              <a:off x="5368114" y="1983349"/>
              <a:ext cx="1327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/>
                <a:t>svr0000001pr.acme.com</a:t>
              </a:r>
              <a:endParaRPr lang="en-AU" sz="800" b="1" dirty="0">
                <a:solidFill>
                  <a:srgbClr val="094E5D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847862D-2DF2-4BBE-ADE3-35B541AB2B95}"/>
                </a:ext>
              </a:extLst>
            </p:cNvPr>
            <p:cNvSpPr/>
            <p:nvPr/>
          </p:nvSpPr>
          <p:spPr>
            <a:xfrm>
              <a:off x="3380091" y="1380291"/>
              <a:ext cx="999506" cy="2420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b="1" dirty="0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F77D20-679E-4A27-BD24-38276B10D366}"/>
                </a:ext>
              </a:extLst>
            </p:cNvPr>
            <p:cNvSpPr txBox="1"/>
            <p:nvPr/>
          </p:nvSpPr>
          <p:spPr>
            <a:xfrm>
              <a:off x="5524376" y="1844718"/>
              <a:ext cx="11801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000" b="1" dirty="0">
                  <a:solidFill>
                    <a:srgbClr val="094E5D"/>
                  </a:solidFill>
                </a:rPr>
                <a:t>FNMS App Server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DFC6F8D-B350-461F-A112-37A4490EAD5D}"/>
                </a:ext>
              </a:extLst>
            </p:cNvPr>
            <p:cNvGrpSpPr/>
            <p:nvPr/>
          </p:nvGrpSpPr>
          <p:grpSpPr>
            <a:xfrm>
              <a:off x="761305" y="1060990"/>
              <a:ext cx="1115217" cy="630556"/>
              <a:chOff x="1311533" y="490208"/>
              <a:chExt cx="1115217" cy="630556"/>
            </a:xfrm>
          </p:grpSpPr>
          <p:sp>
            <p:nvSpPr>
              <p:cNvPr id="83" name="Graphic 42" descr="Cloud">
                <a:extLst>
                  <a:ext uri="{FF2B5EF4-FFF2-40B4-BE49-F238E27FC236}">
                    <a16:creationId xmlns:a16="http://schemas.microsoft.com/office/drawing/2014/main" id="{6A13323C-8917-4934-A2B6-F5A69191AC0D}"/>
                  </a:ext>
                </a:extLst>
              </p:cNvPr>
              <p:cNvSpPr/>
              <p:nvPr/>
            </p:nvSpPr>
            <p:spPr>
              <a:xfrm>
                <a:off x="1311533" y="490208"/>
                <a:ext cx="1115217" cy="630556"/>
              </a:xfrm>
              <a:custGeom>
                <a:avLst/>
                <a:gdLst>
                  <a:gd name="connsiteX0" fmla="*/ 689427 w 800100"/>
                  <a:gd name="connsiteY0" fmla="*/ 227507 h 447675"/>
                  <a:gd name="connsiteX1" fmla="*/ 679902 w 800100"/>
                  <a:gd name="connsiteY1" fmla="*/ 227507 h 447675"/>
                  <a:gd name="connsiteX2" fmla="*/ 679902 w 800100"/>
                  <a:gd name="connsiteY2" fmla="*/ 227507 h 447675"/>
                  <a:gd name="connsiteX3" fmla="*/ 619895 w 800100"/>
                  <a:gd name="connsiteY3" fmla="*/ 111302 h 447675"/>
                  <a:gd name="connsiteX4" fmla="*/ 489403 w 800100"/>
                  <a:gd name="connsiteY4" fmla="*/ 93204 h 447675"/>
                  <a:gd name="connsiteX5" fmla="*/ 296998 w 800100"/>
                  <a:gd name="connsiteY5" fmla="*/ 4622 h 447675"/>
                  <a:gd name="connsiteX6" fmla="*/ 165552 w 800100"/>
                  <a:gd name="connsiteY6" fmla="*/ 170357 h 447675"/>
                  <a:gd name="connsiteX7" fmla="*/ 165552 w 800100"/>
                  <a:gd name="connsiteY7" fmla="*/ 172262 h 447675"/>
                  <a:gd name="connsiteX8" fmla="*/ 28392 w 800100"/>
                  <a:gd name="connsiteY8" fmla="*/ 227507 h 447675"/>
                  <a:gd name="connsiteX9" fmla="*/ 13152 w 800100"/>
                  <a:gd name="connsiteY9" fmla="*/ 374192 h 447675"/>
                  <a:gd name="connsiteX10" fmla="*/ 136025 w 800100"/>
                  <a:gd name="connsiteY10" fmla="*/ 456107 h 447675"/>
                  <a:gd name="connsiteX11" fmla="*/ 136025 w 800100"/>
                  <a:gd name="connsiteY11" fmla="*/ 457059 h 447675"/>
                  <a:gd name="connsiteX12" fmla="*/ 688475 w 800100"/>
                  <a:gd name="connsiteY12" fmla="*/ 457059 h 447675"/>
                  <a:gd name="connsiteX13" fmla="*/ 802775 w 800100"/>
                  <a:gd name="connsiteY13" fmla="*/ 342759 h 447675"/>
                  <a:gd name="connsiteX14" fmla="*/ 689427 w 800100"/>
                  <a:gd name="connsiteY14" fmla="*/ 227507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00100" h="447675">
                    <a:moveTo>
                      <a:pt x="689427" y="227507"/>
                    </a:moveTo>
                    <a:cubicBezTo>
                      <a:pt x="686570" y="227507"/>
                      <a:pt x="682760" y="227507"/>
                      <a:pt x="679902" y="227507"/>
                    </a:cubicBezTo>
                    <a:cubicBezTo>
                      <a:pt x="679902" y="227507"/>
                      <a:pt x="679902" y="227507"/>
                      <a:pt x="679902" y="227507"/>
                    </a:cubicBezTo>
                    <a:cubicBezTo>
                      <a:pt x="679902" y="180834"/>
                      <a:pt x="657043" y="137972"/>
                      <a:pt x="619895" y="111302"/>
                    </a:cubicBezTo>
                    <a:cubicBezTo>
                      <a:pt x="581795" y="84632"/>
                      <a:pt x="533218" y="77964"/>
                      <a:pt x="489403" y="93204"/>
                    </a:cubicBezTo>
                    <a:cubicBezTo>
                      <a:pt x="453208" y="22719"/>
                      <a:pt x="373198" y="-13476"/>
                      <a:pt x="296998" y="4622"/>
                    </a:cubicBezTo>
                    <a:cubicBezTo>
                      <a:pt x="220797" y="22719"/>
                      <a:pt x="165552" y="91299"/>
                      <a:pt x="165552" y="170357"/>
                    </a:cubicBezTo>
                    <a:cubicBezTo>
                      <a:pt x="165552" y="170357"/>
                      <a:pt x="165552" y="171309"/>
                      <a:pt x="165552" y="172262"/>
                    </a:cubicBezTo>
                    <a:cubicBezTo>
                      <a:pt x="113165" y="163689"/>
                      <a:pt x="60777" y="185597"/>
                      <a:pt x="28392" y="227507"/>
                    </a:cubicBezTo>
                    <a:cubicBezTo>
                      <a:pt x="-3040" y="270369"/>
                      <a:pt x="-8755" y="326567"/>
                      <a:pt x="13152" y="374192"/>
                    </a:cubicBezTo>
                    <a:cubicBezTo>
                      <a:pt x="36012" y="421817"/>
                      <a:pt x="83637" y="453249"/>
                      <a:pt x="136025" y="456107"/>
                    </a:cubicBezTo>
                    <a:lnTo>
                      <a:pt x="136025" y="457059"/>
                    </a:lnTo>
                    <a:lnTo>
                      <a:pt x="688475" y="457059"/>
                    </a:lnTo>
                    <a:cubicBezTo>
                      <a:pt x="751340" y="457059"/>
                      <a:pt x="802775" y="405624"/>
                      <a:pt x="802775" y="342759"/>
                    </a:cubicBezTo>
                    <a:cubicBezTo>
                      <a:pt x="802775" y="279894"/>
                      <a:pt x="752293" y="227507"/>
                      <a:pt x="689427" y="227507"/>
                    </a:cubicBezTo>
                    <a:close/>
                  </a:path>
                </a:pathLst>
              </a:custGeom>
              <a:solidFill>
                <a:srgbClr val="2699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1631163-E6E0-4819-9EBC-DD5BA1DBC54C}"/>
                  </a:ext>
                </a:extLst>
              </p:cNvPr>
              <p:cNvSpPr txBox="1"/>
              <p:nvPr/>
            </p:nvSpPr>
            <p:spPr>
              <a:xfrm>
                <a:off x="1560723" y="748048"/>
                <a:ext cx="6168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200" b="1" dirty="0">
                    <a:solidFill>
                      <a:schemeClr val="bg1"/>
                    </a:solidFill>
                    <a:latin typeface="Arial Nova" panose="020B05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Azure</a:t>
                </a:r>
                <a:endParaRPr lang="en-AU" sz="1100" b="1" baseline="50000" dirty="0">
                  <a:solidFill>
                    <a:schemeClr val="bg1"/>
                  </a:solidFill>
                  <a:latin typeface="Arial Nova" panose="020B05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6A53F2C-7C29-4D7E-BEB0-2967E47F2747}"/>
                </a:ext>
              </a:extLst>
            </p:cNvPr>
            <p:cNvGrpSpPr/>
            <p:nvPr/>
          </p:nvGrpSpPr>
          <p:grpSpPr>
            <a:xfrm>
              <a:off x="1948172" y="849497"/>
              <a:ext cx="1115217" cy="630556"/>
              <a:chOff x="2015332" y="1214702"/>
              <a:chExt cx="1115217" cy="630556"/>
            </a:xfrm>
          </p:grpSpPr>
          <p:sp>
            <p:nvSpPr>
              <p:cNvPr id="80" name="Graphic 42" descr="Cloud">
                <a:extLst>
                  <a:ext uri="{FF2B5EF4-FFF2-40B4-BE49-F238E27FC236}">
                    <a16:creationId xmlns:a16="http://schemas.microsoft.com/office/drawing/2014/main" id="{B5A4BDAF-5014-4A1E-A539-CC2434207342}"/>
                  </a:ext>
                </a:extLst>
              </p:cNvPr>
              <p:cNvSpPr/>
              <p:nvPr/>
            </p:nvSpPr>
            <p:spPr>
              <a:xfrm>
                <a:off x="2015332" y="1214702"/>
                <a:ext cx="1115217" cy="630556"/>
              </a:xfrm>
              <a:custGeom>
                <a:avLst/>
                <a:gdLst>
                  <a:gd name="connsiteX0" fmla="*/ 689427 w 800100"/>
                  <a:gd name="connsiteY0" fmla="*/ 227507 h 447675"/>
                  <a:gd name="connsiteX1" fmla="*/ 679902 w 800100"/>
                  <a:gd name="connsiteY1" fmla="*/ 227507 h 447675"/>
                  <a:gd name="connsiteX2" fmla="*/ 679902 w 800100"/>
                  <a:gd name="connsiteY2" fmla="*/ 227507 h 447675"/>
                  <a:gd name="connsiteX3" fmla="*/ 619895 w 800100"/>
                  <a:gd name="connsiteY3" fmla="*/ 111302 h 447675"/>
                  <a:gd name="connsiteX4" fmla="*/ 489403 w 800100"/>
                  <a:gd name="connsiteY4" fmla="*/ 93204 h 447675"/>
                  <a:gd name="connsiteX5" fmla="*/ 296998 w 800100"/>
                  <a:gd name="connsiteY5" fmla="*/ 4622 h 447675"/>
                  <a:gd name="connsiteX6" fmla="*/ 165552 w 800100"/>
                  <a:gd name="connsiteY6" fmla="*/ 170357 h 447675"/>
                  <a:gd name="connsiteX7" fmla="*/ 165552 w 800100"/>
                  <a:gd name="connsiteY7" fmla="*/ 172262 h 447675"/>
                  <a:gd name="connsiteX8" fmla="*/ 28392 w 800100"/>
                  <a:gd name="connsiteY8" fmla="*/ 227507 h 447675"/>
                  <a:gd name="connsiteX9" fmla="*/ 13152 w 800100"/>
                  <a:gd name="connsiteY9" fmla="*/ 374192 h 447675"/>
                  <a:gd name="connsiteX10" fmla="*/ 136025 w 800100"/>
                  <a:gd name="connsiteY10" fmla="*/ 456107 h 447675"/>
                  <a:gd name="connsiteX11" fmla="*/ 136025 w 800100"/>
                  <a:gd name="connsiteY11" fmla="*/ 457059 h 447675"/>
                  <a:gd name="connsiteX12" fmla="*/ 688475 w 800100"/>
                  <a:gd name="connsiteY12" fmla="*/ 457059 h 447675"/>
                  <a:gd name="connsiteX13" fmla="*/ 802775 w 800100"/>
                  <a:gd name="connsiteY13" fmla="*/ 342759 h 447675"/>
                  <a:gd name="connsiteX14" fmla="*/ 689427 w 800100"/>
                  <a:gd name="connsiteY14" fmla="*/ 227507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00100" h="447675">
                    <a:moveTo>
                      <a:pt x="689427" y="227507"/>
                    </a:moveTo>
                    <a:cubicBezTo>
                      <a:pt x="686570" y="227507"/>
                      <a:pt x="682760" y="227507"/>
                      <a:pt x="679902" y="227507"/>
                    </a:cubicBezTo>
                    <a:cubicBezTo>
                      <a:pt x="679902" y="227507"/>
                      <a:pt x="679902" y="227507"/>
                      <a:pt x="679902" y="227507"/>
                    </a:cubicBezTo>
                    <a:cubicBezTo>
                      <a:pt x="679902" y="180834"/>
                      <a:pt x="657043" y="137972"/>
                      <a:pt x="619895" y="111302"/>
                    </a:cubicBezTo>
                    <a:cubicBezTo>
                      <a:pt x="581795" y="84632"/>
                      <a:pt x="533218" y="77964"/>
                      <a:pt x="489403" y="93204"/>
                    </a:cubicBezTo>
                    <a:cubicBezTo>
                      <a:pt x="453208" y="22719"/>
                      <a:pt x="373198" y="-13476"/>
                      <a:pt x="296998" y="4622"/>
                    </a:cubicBezTo>
                    <a:cubicBezTo>
                      <a:pt x="220797" y="22719"/>
                      <a:pt x="165552" y="91299"/>
                      <a:pt x="165552" y="170357"/>
                    </a:cubicBezTo>
                    <a:cubicBezTo>
                      <a:pt x="165552" y="170357"/>
                      <a:pt x="165552" y="171309"/>
                      <a:pt x="165552" y="172262"/>
                    </a:cubicBezTo>
                    <a:cubicBezTo>
                      <a:pt x="113165" y="163689"/>
                      <a:pt x="60777" y="185597"/>
                      <a:pt x="28392" y="227507"/>
                    </a:cubicBezTo>
                    <a:cubicBezTo>
                      <a:pt x="-3040" y="270369"/>
                      <a:pt x="-8755" y="326567"/>
                      <a:pt x="13152" y="374192"/>
                    </a:cubicBezTo>
                    <a:cubicBezTo>
                      <a:pt x="36012" y="421817"/>
                      <a:pt x="83637" y="453249"/>
                      <a:pt x="136025" y="456107"/>
                    </a:cubicBezTo>
                    <a:lnTo>
                      <a:pt x="136025" y="457059"/>
                    </a:lnTo>
                    <a:lnTo>
                      <a:pt x="688475" y="457059"/>
                    </a:lnTo>
                    <a:cubicBezTo>
                      <a:pt x="751340" y="457059"/>
                      <a:pt x="802775" y="405624"/>
                      <a:pt x="802775" y="342759"/>
                    </a:cubicBezTo>
                    <a:cubicBezTo>
                      <a:pt x="802775" y="279894"/>
                      <a:pt x="752293" y="227507"/>
                      <a:pt x="689427" y="227507"/>
                    </a:cubicBezTo>
                    <a:close/>
                  </a:path>
                </a:pathLst>
              </a:custGeom>
              <a:solidFill>
                <a:srgbClr val="2699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4ED4D50-C5DE-478F-961D-E11B87467523}"/>
                  </a:ext>
                </a:extLst>
              </p:cNvPr>
              <p:cNvSpPr txBox="1"/>
              <p:nvPr/>
            </p:nvSpPr>
            <p:spPr>
              <a:xfrm>
                <a:off x="2226797" y="1326447"/>
                <a:ext cx="776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200" b="1" dirty="0">
                    <a:solidFill>
                      <a:schemeClr val="bg1"/>
                    </a:solidFill>
                    <a:latin typeface="Arial Nova" panose="020B05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VMware</a:t>
                </a:r>
                <a:endParaRPr lang="en-AU" sz="1100" b="1" baseline="50000" dirty="0">
                  <a:solidFill>
                    <a:schemeClr val="bg1"/>
                  </a:solidFill>
                  <a:latin typeface="Arial Nova" panose="020B05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7588BBA-8989-4B2A-9E2B-475DEE8E33E0}"/>
                  </a:ext>
                </a:extLst>
              </p:cNvPr>
              <p:cNvSpPr txBox="1"/>
              <p:nvPr/>
            </p:nvSpPr>
            <p:spPr>
              <a:xfrm>
                <a:off x="2254717" y="1499461"/>
                <a:ext cx="1847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endParaRPr lang="en-AU" sz="900" b="1" dirty="0"/>
              </a:p>
            </p:txBody>
          </p:sp>
        </p:grpSp>
        <p:sp>
          <p:nvSpPr>
            <p:cNvPr id="22" name="Graphic 42" descr="Cloud">
              <a:extLst>
                <a:ext uri="{FF2B5EF4-FFF2-40B4-BE49-F238E27FC236}">
                  <a16:creationId xmlns:a16="http://schemas.microsoft.com/office/drawing/2014/main" id="{D2821F41-9113-4D5C-B6FB-16DFD94A2796}"/>
                </a:ext>
              </a:extLst>
            </p:cNvPr>
            <p:cNvSpPr/>
            <p:nvPr/>
          </p:nvSpPr>
          <p:spPr>
            <a:xfrm>
              <a:off x="1301768" y="1804603"/>
              <a:ext cx="1115217" cy="630556"/>
            </a:xfrm>
            <a:custGeom>
              <a:avLst/>
              <a:gdLst>
                <a:gd name="connsiteX0" fmla="*/ 689427 w 800100"/>
                <a:gd name="connsiteY0" fmla="*/ 227507 h 447675"/>
                <a:gd name="connsiteX1" fmla="*/ 679902 w 800100"/>
                <a:gd name="connsiteY1" fmla="*/ 227507 h 447675"/>
                <a:gd name="connsiteX2" fmla="*/ 679902 w 800100"/>
                <a:gd name="connsiteY2" fmla="*/ 227507 h 447675"/>
                <a:gd name="connsiteX3" fmla="*/ 619895 w 800100"/>
                <a:gd name="connsiteY3" fmla="*/ 111302 h 447675"/>
                <a:gd name="connsiteX4" fmla="*/ 489403 w 800100"/>
                <a:gd name="connsiteY4" fmla="*/ 93204 h 447675"/>
                <a:gd name="connsiteX5" fmla="*/ 296998 w 800100"/>
                <a:gd name="connsiteY5" fmla="*/ 4622 h 447675"/>
                <a:gd name="connsiteX6" fmla="*/ 165552 w 800100"/>
                <a:gd name="connsiteY6" fmla="*/ 170357 h 447675"/>
                <a:gd name="connsiteX7" fmla="*/ 165552 w 800100"/>
                <a:gd name="connsiteY7" fmla="*/ 172262 h 447675"/>
                <a:gd name="connsiteX8" fmla="*/ 28392 w 800100"/>
                <a:gd name="connsiteY8" fmla="*/ 227507 h 447675"/>
                <a:gd name="connsiteX9" fmla="*/ 13152 w 800100"/>
                <a:gd name="connsiteY9" fmla="*/ 374192 h 447675"/>
                <a:gd name="connsiteX10" fmla="*/ 136025 w 800100"/>
                <a:gd name="connsiteY10" fmla="*/ 456107 h 447675"/>
                <a:gd name="connsiteX11" fmla="*/ 136025 w 800100"/>
                <a:gd name="connsiteY11" fmla="*/ 457059 h 447675"/>
                <a:gd name="connsiteX12" fmla="*/ 688475 w 800100"/>
                <a:gd name="connsiteY12" fmla="*/ 457059 h 447675"/>
                <a:gd name="connsiteX13" fmla="*/ 802775 w 800100"/>
                <a:gd name="connsiteY13" fmla="*/ 342759 h 447675"/>
                <a:gd name="connsiteX14" fmla="*/ 689427 w 800100"/>
                <a:gd name="connsiteY14" fmla="*/ 227507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0100" h="447675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25400" cap="flat">
              <a:solidFill>
                <a:srgbClr val="2699F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DCBF2F-8729-44EC-BB3E-15201CCEEEE8}"/>
                </a:ext>
              </a:extLst>
            </p:cNvPr>
            <p:cNvSpPr txBox="1"/>
            <p:nvPr/>
          </p:nvSpPr>
          <p:spPr>
            <a:xfrm>
              <a:off x="1546520" y="1871300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b="1" dirty="0">
                  <a:solidFill>
                    <a:schemeClr val="bg1"/>
                  </a:solidFill>
                  <a:latin typeface="Arial Nova" panose="020B05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</a:t>
              </a:r>
              <a:endParaRPr lang="en-AU" sz="1100" b="1" baseline="50000" dirty="0">
                <a:solidFill>
                  <a:schemeClr val="bg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24" name="Picture 6" descr="See the source image">
              <a:extLst>
                <a:ext uri="{FF2B5EF4-FFF2-40B4-BE49-F238E27FC236}">
                  <a16:creationId xmlns:a16="http://schemas.microsoft.com/office/drawing/2014/main" id="{191AB47F-EC80-4E06-948F-1F3EEF4C53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48" y="2082356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See the source image">
              <a:extLst>
                <a:ext uri="{FF2B5EF4-FFF2-40B4-BE49-F238E27FC236}">
                  <a16:creationId xmlns:a16="http://schemas.microsoft.com/office/drawing/2014/main" id="{8CBECCF0-CAC3-4D8B-9851-3F0453E29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2246" y="3080317"/>
              <a:ext cx="1080818" cy="1080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77F76F-924E-46F2-AB91-3652B02F0ADF}"/>
                </a:ext>
              </a:extLst>
            </p:cNvPr>
            <p:cNvSpPr txBox="1"/>
            <p:nvPr/>
          </p:nvSpPr>
          <p:spPr>
            <a:xfrm>
              <a:off x="5224350" y="4174106"/>
              <a:ext cx="10310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900" b="1" dirty="0">
                  <a:solidFill>
                    <a:srgbClr val="094E5D"/>
                  </a:solidFill>
                </a:rPr>
                <a:t>FNMS DB Server</a:t>
              </a:r>
            </a:p>
          </p:txBody>
        </p:sp>
        <p:pic>
          <p:nvPicPr>
            <p:cNvPr id="27" name="Picture 6" descr="See the source image">
              <a:extLst>
                <a:ext uri="{FF2B5EF4-FFF2-40B4-BE49-F238E27FC236}">
                  <a16:creationId xmlns:a16="http://schemas.microsoft.com/office/drawing/2014/main" id="{7820DF67-EE6E-44A9-ACFF-B1EA357B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087" y="2145100"/>
              <a:ext cx="853024" cy="853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6F66FD9-EAAB-4E45-AB55-1CC225F8547D}"/>
                </a:ext>
              </a:extLst>
            </p:cNvPr>
            <p:cNvCxnSpPr>
              <a:cxnSpLocks/>
            </p:cNvCxnSpPr>
            <p:nvPr/>
          </p:nvCxnSpPr>
          <p:spPr>
            <a:xfrm>
              <a:off x="5096556" y="2926376"/>
              <a:ext cx="492724" cy="499741"/>
            </a:xfrm>
            <a:prstGeom prst="straightConnector1">
              <a:avLst/>
            </a:prstGeom>
            <a:ln w="12700">
              <a:headEnd type="triangle" w="med" len="lg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AC4F10A-0A76-4DBA-BBE8-AD62873F406F}"/>
                </a:ext>
              </a:extLst>
            </p:cNvPr>
            <p:cNvCxnSpPr>
              <a:cxnSpLocks/>
              <a:stCxn id="22" idx="13"/>
              <a:endCxn id="27" idx="1"/>
            </p:cNvCxnSpPr>
            <p:nvPr/>
          </p:nvCxnSpPr>
          <p:spPr>
            <a:xfrm>
              <a:off x="2420714" y="2287383"/>
              <a:ext cx="979373" cy="284229"/>
            </a:xfrm>
            <a:prstGeom prst="straightConnector1">
              <a:avLst/>
            </a:prstGeom>
            <a:ln w="222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719E1DC-CC61-471E-99DC-E02DA1207187}"/>
                </a:ext>
              </a:extLst>
            </p:cNvPr>
            <p:cNvCxnSpPr>
              <a:cxnSpLocks/>
            </p:cNvCxnSpPr>
            <p:nvPr/>
          </p:nvCxnSpPr>
          <p:spPr>
            <a:xfrm>
              <a:off x="2669241" y="1533624"/>
              <a:ext cx="1033373" cy="69609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722681C-DBDA-435C-92FE-3495AC03ADCE}"/>
                </a:ext>
              </a:extLst>
            </p:cNvPr>
            <p:cNvCxnSpPr>
              <a:cxnSpLocks/>
            </p:cNvCxnSpPr>
            <p:nvPr/>
          </p:nvCxnSpPr>
          <p:spPr>
            <a:xfrm>
              <a:off x="3996157" y="2638864"/>
              <a:ext cx="573822" cy="53092"/>
            </a:xfrm>
            <a:prstGeom prst="straightConnector1">
              <a:avLst/>
            </a:prstGeom>
            <a:ln w="12700">
              <a:headEnd type="triangle" w="med" len="lg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CCBFAE5-493B-4FBD-A1CC-98F23841B34E}"/>
                </a:ext>
              </a:extLst>
            </p:cNvPr>
            <p:cNvSpPr/>
            <p:nvPr/>
          </p:nvSpPr>
          <p:spPr>
            <a:xfrm rot="154908">
              <a:off x="3212775" y="1947467"/>
              <a:ext cx="2673438" cy="1385986"/>
            </a:xfrm>
            <a:prstGeom prst="ellipse">
              <a:avLst/>
            </a:prstGeom>
            <a:noFill/>
            <a:ln w="222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B441A5-515E-4C31-A3D9-0C0FBCD055D9}"/>
                </a:ext>
              </a:extLst>
            </p:cNvPr>
            <p:cNvSpPr txBox="1"/>
            <p:nvPr/>
          </p:nvSpPr>
          <p:spPr>
            <a:xfrm>
              <a:off x="5052291" y="4302230"/>
              <a:ext cx="1327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/>
                <a:t>svr0000002pr.acme.com</a:t>
              </a:r>
              <a:endParaRPr lang="en-AU" sz="800" b="1" dirty="0"/>
            </a:p>
          </p:txBody>
        </p:sp>
        <p:sp>
          <p:nvSpPr>
            <p:cNvPr id="34" name="Graphic 42" descr="Cloud">
              <a:extLst>
                <a:ext uri="{FF2B5EF4-FFF2-40B4-BE49-F238E27FC236}">
                  <a16:creationId xmlns:a16="http://schemas.microsoft.com/office/drawing/2014/main" id="{E0DD2A03-9041-41C6-9784-1AFED5A43CDA}"/>
                </a:ext>
              </a:extLst>
            </p:cNvPr>
            <p:cNvSpPr/>
            <p:nvPr/>
          </p:nvSpPr>
          <p:spPr>
            <a:xfrm>
              <a:off x="330829" y="2189378"/>
              <a:ext cx="1115217" cy="630556"/>
            </a:xfrm>
            <a:custGeom>
              <a:avLst/>
              <a:gdLst>
                <a:gd name="connsiteX0" fmla="*/ 689427 w 800100"/>
                <a:gd name="connsiteY0" fmla="*/ 227507 h 447675"/>
                <a:gd name="connsiteX1" fmla="*/ 679902 w 800100"/>
                <a:gd name="connsiteY1" fmla="*/ 227507 h 447675"/>
                <a:gd name="connsiteX2" fmla="*/ 679902 w 800100"/>
                <a:gd name="connsiteY2" fmla="*/ 227507 h 447675"/>
                <a:gd name="connsiteX3" fmla="*/ 619895 w 800100"/>
                <a:gd name="connsiteY3" fmla="*/ 111302 h 447675"/>
                <a:gd name="connsiteX4" fmla="*/ 489403 w 800100"/>
                <a:gd name="connsiteY4" fmla="*/ 93204 h 447675"/>
                <a:gd name="connsiteX5" fmla="*/ 296998 w 800100"/>
                <a:gd name="connsiteY5" fmla="*/ 4622 h 447675"/>
                <a:gd name="connsiteX6" fmla="*/ 165552 w 800100"/>
                <a:gd name="connsiteY6" fmla="*/ 170357 h 447675"/>
                <a:gd name="connsiteX7" fmla="*/ 165552 w 800100"/>
                <a:gd name="connsiteY7" fmla="*/ 172262 h 447675"/>
                <a:gd name="connsiteX8" fmla="*/ 28392 w 800100"/>
                <a:gd name="connsiteY8" fmla="*/ 227507 h 447675"/>
                <a:gd name="connsiteX9" fmla="*/ 13152 w 800100"/>
                <a:gd name="connsiteY9" fmla="*/ 374192 h 447675"/>
                <a:gd name="connsiteX10" fmla="*/ 136025 w 800100"/>
                <a:gd name="connsiteY10" fmla="*/ 456107 h 447675"/>
                <a:gd name="connsiteX11" fmla="*/ 136025 w 800100"/>
                <a:gd name="connsiteY11" fmla="*/ 457059 h 447675"/>
                <a:gd name="connsiteX12" fmla="*/ 688475 w 800100"/>
                <a:gd name="connsiteY12" fmla="*/ 457059 h 447675"/>
                <a:gd name="connsiteX13" fmla="*/ 802775 w 800100"/>
                <a:gd name="connsiteY13" fmla="*/ 342759 h 447675"/>
                <a:gd name="connsiteX14" fmla="*/ 689427 w 800100"/>
                <a:gd name="connsiteY14" fmla="*/ 227507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0100" h="447675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9525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6A17B6-3B55-44AC-A069-55F992C4D865}"/>
                </a:ext>
              </a:extLst>
            </p:cNvPr>
            <p:cNvSpPr txBox="1"/>
            <p:nvPr/>
          </p:nvSpPr>
          <p:spPr>
            <a:xfrm>
              <a:off x="466202" y="2520218"/>
              <a:ext cx="106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900" b="1" dirty="0">
                  <a:latin typeface="Arial Nova" panose="020B05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Oracle physical </a:t>
              </a:r>
            </a:p>
            <a:p>
              <a:pPr algn="l"/>
              <a:r>
                <a:rPr lang="en-AU" sz="900" b="1" dirty="0">
                  <a:latin typeface="Arial Nova" panose="020B05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servers</a:t>
              </a:r>
              <a:endParaRPr lang="en-AU" sz="900" b="1" baseline="50000" dirty="0"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36" name="Graphic 35" descr="Database">
              <a:extLst>
                <a:ext uri="{FF2B5EF4-FFF2-40B4-BE49-F238E27FC236}">
                  <a16:creationId xmlns:a16="http://schemas.microsoft.com/office/drawing/2014/main" id="{9F748D48-2988-47CE-9B61-23675AFBC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7920" y="2231122"/>
              <a:ext cx="400615" cy="400615"/>
            </a:xfrm>
            <a:prstGeom prst="rect">
              <a:avLst/>
            </a:prstGeom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816AD6-A86F-45E6-B5C8-36311404886A}"/>
                </a:ext>
              </a:extLst>
            </p:cNvPr>
            <p:cNvCxnSpPr>
              <a:cxnSpLocks/>
              <a:stCxn id="83" idx="13"/>
            </p:cNvCxnSpPr>
            <p:nvPr/>
          </p:nvCxnSpPr>
          <p:spPr>
            <a:xfrm>
              <a:off x="1880251" y="1543770"/>
              <a:ext cx="1631213" cy="8869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237A8DD-DB97-4880-B61E-8F7C60F76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5554" y="2645178"/>
              <a:ext cx="2095425" cy="59706"/>
            </a:xfrm>
            <a:prstGeom prst="straightConnector1">
              <a:avLst/>
            </a:prstGeom>
            <a:ln w="222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9A5CBB-AE2B-421B-8F7C-07BD474BC1D0}"/>
                </a:ext>
              </a:extLst>
            </p:cNvPr>
            <p:cNvSpPr txBox="1"/>
            <p:nvPr/>
          </p:nvSpPr>
          <p:spPr>
            <a:xfrm>
              <a:off x="3561150" y="4152506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AU" sz="900" b="1" dirty="0">
                <a:solidFill>
                  <a:srgbClr val="094E5D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A1C215-A7F8-4C01-891E-9CB393FBA46F}"/>
                </a:ext>
              </a:extLst>
            </p:cNvPr>
            <p:cNvSpPr txBox="1"/>
            <p:nvPr/>
          </p:nvSpPr>
          <p:spPr>
            <a:xfrm>
              <a:off x="3444388" y="4163760"/>
              <a:ext cx="130676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900" b="1" dirty="0">
                  <a:solidFill>
                    <a:srgbClr val="094E5D"/>
                  </a:solidFill>
                </a:rPr>
                <a:t>FNMS</a:t>
              </a:r>
              <a:r>
                <a:rPr lang="en-AU" sz="9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AU" sz="900" b="1" dirty="0">
                  <a:solidFill>
                    <a:srgbClr val="094E5D"/>
                  </a:solidFill>
                </a:rPr>
                <a:t>Cognos</a:t>
              </a:r>
            </a:p>
            <a:p>
              <a:r>
                <a:rPr lang="en-AU" sz="800" b="1" dirty="0"/>
                <a:t>svr0000003pr.acme.com</a:t>
              </a:r>
            </a:p>
          </p:txBody>
        </p:sp>
        <p:pic>
          <p:nvPicPr>
            <p:cNvPr id="41" name="Picture 6" descr="See the source image">
              <a:extLst>
                <a:ext uri="{FF2B5EF4-FFF2-40B4-BE49-F238E27FC236}">
                  <a16:creationId xmlns:a16="http://schemas.microsoft.com/office/drawing/2014/main" id="{CC298410-8E02-4CBD-A4D6-E07E50F9A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5287" y="3433900"/>
              <a:ext cx="706384" cy="70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7F0682F-C6AA-4861-9277-EB22F94C1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6170" y="3005783"/>
              <a:ext cx="347417" cy="6683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3" name="Picture 6" descr="See the source image">
              <a:extLst>
                <a:ext uri="{FF2B5EF4-FFF2-40B4-BE49-F238E27FC236}">
                  <a16:creationId xmlns:a16="http://schemas.microsoft.com/office/drawing/2014/main" id="{2011949C-859F-4FBA-878C-14E867848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311" y="3293752"/>
              <a:ext cx="853024" cy="853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95C14FA-D245-4105-83BC-214D42084DAD}"/>
                </a:ext>
              </a:extLst>
            </p:cNvPr>
            <p:cNvSpPr txBox="1"/>
            <p:nvPr/>
          </p:nvSpPr>
          <p:spPr>
            <a:xfrm>
              <a:off x="6874978" y="2940935"/>
              <a:ext cx="5470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AU" sz="1000" b="1" dirty="0">
                  <a:solidFill>
                    <a:srgbClr val="094E5D"/>
                  </a:solidFill>
                </a:rPr>
                <a:t>Site-2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3A9BAB6-F33A-455C-9F58-CDD863C45057}"/>
                </a:ext>
              </a:extLst>
            </p:cNvPr>
            <p:cNvSpPr txBox="1"/>
            <p:nvPr/>
          </p:nvSpPr>
          <p:spPr>
            <a:xfrm>
              <a:off x="7805190" y="3647664"/>
              <a:ext cx="9028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900" b="1" dirty="0">
                  <a:solidFill>
                    <a:srgbClr val="094E5D"/>
                  </a:solidFill>
                </a:rPr>
                <a:t>FNMS Beacon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BF2D762-2947-400A-9278-8564186E4912}"/>
                </a:ext>
              </a:extLst>
            </p:cNvPr>
            <p:cNvCxnSpPr>
              <a:cxnSpLocks/>
            </p:cNvCxnSpPr>
            <p:nvPr/>
          </p:nvCxnSpPr>
          <p:spPr>
            <a:xfrm>
              <a:off x="5299587" y="2565383"/>
              <a:ext cx="1828207" cy="816566"/>
            </a:xfrm>
            <a:prstGeom prst="straightConnector1">
              <a:avLst/>
            </a:prstGeom>
            <a:ln w="222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BA5EFE5-A093-431D-A017-09A5B2136CC4}"/>
                </a:ext>
              </a:extLst>
            </p:cNvPr>
            <p:cNvSpPr txBox="1"/>
            <p:nvPr/>
          </p:nvSpPr>
          <p:spPr>
            <a:xfrm>
              <a:off x="7968589" y="3921088"/>
              <a:ext cx="61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b="1" dirty="0">
                  <a:solidFill>
                    <a:schemeClr val="bg1"/>
                  </a:solidFill>
                  <a:latin typeface="Arial Nova" panose="020B05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nbn</a:t>
              </a:r>
              <a:r>
                <a:rPr lang="en-AU" sz="1200" b="1" baseline="50000" dirty="0">
                  <a:solidFill>
                    <a:schemeClr val="bg1"/>
                  </a:solidFill>
                  <a:latin typeface="Arial Nova" panose="020B05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TM</a:t>
              </a:r>
              <a:endParaRPr lang="en-AU" sz="1100" b="1" baseline="50000" dirty="0">
                <a:solidFill>
                  <a:schemeClr val="bg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Graphic 42" descr="Cloud">
              <a:extLst>
                <a:ext uri="{FF2B5EF4-FFF2-40B4-BE49-F238E27FC236}">
                  <a16:creationId xmlns:a16="http://schemas.microsoft.com/office/drawing/2014/main" id="{0BC268D7-BB0B-4BA7-BC4A-8DB5C2540E17}"/>
                </a:ext>
              </a:extLst>
            </p:cNvPr>
            <p:cNvSpPr/>
            <p:nvPr/>
          </p:nvSpPr>
          <p:spPr>
            <a:xfrm>
              <a:off x="7694921" y="4026977"/>
              <a:ext cx="1115217" cy="630556"/>
            </a:xfrm>
            <a:custGeom>
              <a:avLst/>
              <a:gdLst>
                <a:gd name="connsiteX0" fmla="*/ 689427 w 800100"/>
                <a:gd name="connsiteY0" fmla="*/ 227507 h 447675"/>
                <a:gd name="connsiteX1" fmla="*/ 679902 w 800100"/>
                <a:gd name="connsiteY1" fmla="*/ 227507 h 447675"/>
                <a:gd name="connsiteX2" fmla="*/ 679902 w 800100"/>
                <a:gd name="connsiteY2" fmla="*/ 227507 h 447675"/>
                <a:gd name="connsiteX3" fmla="*/ 619895 w 800100"/>
                <a:gd name="connsiteY3" fmla="*/ 111302 h 447675"/>
                <a:gd name="connsiteX4" fmla="*/ 489403 w 800100"/>
                <a:gd name="connsiteY4" fmla="*/ 93204 h 447675"/>
                <a:gd name="connsiteX5" fmla="*/ 296998 w 800100"/>
                <a:gd name="connsiteY5" fmla="*/ 4622 h 447675"/>
                <a:gd name="connsiteX6" fmla="*/ 165552 w 800100"/>
                <a:gd name="connsiteY6" fmla="*/ 170357 h 447675"/>
                <a:gd name="connsiteX7" fmla="*/ 165552 w 800100"/>
                <a:gd name="connsiteY7" fmla="*/ 172262 h 447675"/>
                <a:gd name="connsiteX8" fmla="*/ 28392 w 800100"/>
                <a:gd name="connsiteY8" fmla="*/ 227507 h 447675"/>
                <a:gd name="connsiteX9" fmla="*/ 13152 w 800100"/>
                <a:gd name="connsiteY9" fmla="*/ 374192 h 447675"/>
                <a:gd name="connsiteX10" fmla="*/ 136025 w 800100"/>
                <a:gd name="connsiteY10" fmla="*/ 456107 h 447675"/>
                <a:gd name="connsiteX11" fmla="*/ 136025 w 800100"/>
                <a:gd name="connsiteY11" fmla="*/ 457059 h 447675"/>
                <a:gd name="connsiteX12" fmla="*/ 688475 w 800100"/>
                <a:gd name="connsiteY12" fmla="*/ 457059 h 447675"/>
                <a:gd name="connsiteX13" fmla="*/ 802775 w 800100"/>
                <a:gd name="connsiteY13" fmla="*/ 342759 h 447675"/>
                <a:gd name="connsiteX14" fmla="*/ 689427 w 800100"/>
                <a:gd name="connsiteY14" fmla="*/ 227507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0100" h="447675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25400" cap="flat">
              <a:solidFill>
                <a:srgbClr val="2699F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819F54E-8CA0-46E3-8C8C-8FC56C713EEF}"/>
                </a:ext>
              </a:extLst>
            </p:cNvPr>
            <p:cNvSpPr txBox="1"/>
            <p:nvPr/>
          </p:nvSpPr>
          <p:spPr>
            <a:xfrm>
              <a:off x="7900036" y="4122022"/>
              <a:ext cx="776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b="1" dirty="0">
                  <a:solidFill>
                    <a:schemeClr val="bg1"/>
                  </a:solidFill>
                  <a:latin typeface="Arial Nova" panose="020B05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VMware</a:t>
              </a:r>
              <a:endParaRPr lang="en-AU" sz="1100" b="1" baseline="50000" dirty="0">
                <a:solidFill>
                  <a:schemeClr val="bg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A74ED2C-6183-4C1B-91AE-C2F3DEB0DA19}"/>
                </a:ext>
              </a:extLst>
            </p:cNvPr>
            <p:cNvCxnSpPr>
              <a:cxnSpLocks/>
              <a:stCxn id="43" idx="2"/>
              <a:endCxn id="48" idx="8"/>
            </p:cNvCxnSpPr>
            <p:nvPr/>
          </p:nvCxnSpPr>
          <p:spPr>
            <a:xfrm>
              <a:off x="7331823" y="4146776"/>
              <a:ext cx="402672" cy="200648"/>
            </a:xfrm>
            <a:prstGeom prst="straightConnector1">
              <a:avLst/>
            </a:prstGeom>
            <a:ln w="222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C071878-4C67-4270-9B10-BB27EAF98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22071" y="4486092"/>
              <a:ext cx="156486" cy="142967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FB8CBCD-F464-4F61-9785-4070A48F0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11557" y="4475626"/>
              <a:ext cx="548492" cy="173014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28630D8-6DC6-441F-8BB5-4F2A70845FD2}"/>
                </a:ext>
              </a:extLst>
            </p:cNvPr>
            <p:cNvSpPr txBox="1"/>
            <p:nvPr/>
          </p:nvSpPr>
          <p:spPr>
            <a:xfrm rot="1579177">
              <a:off x="7092975" y="4236779"/>
              <a:ext cx="6549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b="1" dirty="0"/>
                <a:t>ETA Sep 30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6F3478C-971E-4F88-946B-67C5FB34A18B}"/>
                </a:ext>
              </a:extLst>
            </p:cNvPr>
            <p:cNvSpPr txBox="1"/>
            <p:nvPr/>
          </p:nvSpPr>
          <p:spPr>
            <a:xfrm>
              <a:off x="7580628" y="3777688"/>
              <a:ext cx="13067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/>
                <a:t>svr0000005pr.acme.com</a:t>
              </a:r>
              <a:endParaRPr lang="en-AU" sz="8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827AD72-5D94-447A-A64B-B2F1A3D8EB80}"/>
                </a:ext>
              </a:extLst>
            </p:cNvPr>
            <p:cNvSpPr txBox="1"/>
            <p:nvPr/>
          </p:nvSpPr>
          <p:spPr>
            <a:xfrm>
              <a:off x="3634310" y="2005209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000" b="1" dirty="0">
                  <a:solidFill>
                    <a:srgbClr val="094E5D"/>
                  </a:solidFill>
                </a:rPr>
                <a:t>FNMS Beacon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3F481301-CC0D-4923-AC59-07C5997F5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22701" y="1318258"/>
              <a:ext cx="156486" cy="142967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73CE88E-0000-4C00-A833-29785A8B1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96799" y="2266427"/>
              <a:ext cx="156486" cy="142967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6C722FF-CD79-44D9-8CD5-7FCF098C5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5180" y="1533624"/>
              <a:ext cx="156486" cy="14296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C4C7BDF-6E7E-4220-9A22-35AB1D0B1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12187" y="1307792"/>
              <a:ext cx="548492" cy="173014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F52C1-CC21-4B0E-9DA0-CEA771CEAE69}"/>
                </a:ext>
              </a:extLst>
            </p:cNvPr>
            <p:cNvSpPr/>
            <p:nvPr/>
          </p:nvSpPr>
          <p:spPr>
            <a:xfrm>
              <a:off x="232046" y="3101201"/>
              <a:ext cx="2581858" cy="1518823"/>
            </a:xfrm>
            <a:prstGeom prst="rect">
              <a:avLst/>
            </a:prstGeom>
            <a:solidFill>
              <a:srgbClr val="FFF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F3E558-B09F-4EFD-8DC5-89077D2054BD}"/>
                </a:ext>
              </a:extLst>
            </p:cNvPr>
            <p:cNvSpPr txBox="1"/>
            <p:nvPr/>
          </p:nvSpPr>
          <p:spPr>
            <a:xfrm>
              <a:off x="211729" y="3059246"/>
              <a:ext cx="5470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AU" sz="1000" b="1" dirty="0">
                  <a:solidFill>
                    <a:srgbClr val="094E5D"/>
                  </a:solidFill>
                </a:rPr>
                <a:t>Site-1</a:t>
              </a:r>
            </a:p>
          </p:txBody>
        </p:sp>
        <p:pic>
          <p:nvPicPr>
            <p:cNvPr id="62" name="Picture 6" descr="See the source image">
              <a:extLst>
                <a:ext uri="{FF2B5EF4-FFF2-40B4-BE49-F238E27FC236}">
                  <a16:creationId xmlns:a16="http://schemas.microsoft.com/office/drawing/2014/main" id="{DA38B118-8F85-42A5-9B0A-DC7EE1B38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906" y="3603150"/>
              <a:ext cx="853024" cy="853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6E8D28D-AE31-49EC-9DB7-23FFA1A8407D}"/>
                </a:ext>
              </a:extLst>
            </p:cNvPr>
            <p:cNvSpPr txBox="1"/>
            <p:nvPr/>
          </p:nvSpPr>
          <p:spPr>
            <a:xfrm>
              <a:off x="1602942" y="3301433"/>
              <a:ext cx="9028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900" b="1" dirty="0">
                  <a:solidFill>
                    <a:srgbClr val="094E5D"/>
                  </a:solidFill>
                </a:rPr>
                <a:t>FNMS Beacon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7888486-31F5-47D1-99A1-C92444BA0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407" y="2752975"/>
              <a:ext cx="2316115" cy="1456133"/>
            </a:xfrm>
            <a:prstGeom prst="straightConnector1">
              <a:avLst/>
            </a:prstGeom>
            <a:ln w="12700">
              <a:headEnd type="triangle" w="med" len="lg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33AB947-9C66-4ED4-B4CD-34F4771C0A1A}"/>
                </a:ext>
              </a:extLst>
            </p:cNvPr>
            <p:cNvSpPr txBox="1"/>
            <p:nvPr/>
          </p:nvSpPr>
          <p:spPr>
            <a:xfrm>
              <a:off x="1386549" y="3453959"/>
              <a:ext cx="13067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/>
                <a:t>svr0000004pr.acme.com</a:t>
              </a:r>
              <a:endParaRPr lang="en-AU" sz="800" b="1" dirty="0"/>
            </a:p>
          </p:txBody>
        </p:sp>
        <p:sp>
          <p:nvSpPr>
            <p:cNvPr id="66" name="Graphic 42" descr="Cloud">
              <a:extLst>
                <a:ext uri="{FF2B5EF4-FFF2-40B4-BE49-F238E27FC236}">
                  <a16:creationId xmlns:a16="http://schemas.microsoft.com/office/drawing/2014/main" id="{981B7736-26FB-409E-BCF4-CB04E8A9471C}"/>
                </a:ext>
              </a:extLst>
            </p:cNvPr>
            <p:cNvSpPr/>
            <p:nvPr/>
          </p:nvSpPr>
          <p:spPr>
            <a:xfrm>
              <a:off x="317432" y="3429924"/>
              <a:ext cx="1115217" cy="630556"/>
            </a:xfrm>
            <a:custGeom>
              <a:avLst/>
              <a:gdLst>
                <a:gd name="connsiteX0" fmla="*/ 689427 w 800100"/>
                <a:gd name="connsiteY0" fmla="*/ 227507 h 447675"/>
                <a:gd name="connsiteX1" fmla="*/ 679902 w 800100"/>
                <a:gd name="connsiteY1" fmla="*/ 227507 h 447675"/>
                <a:gd name="connsiteX2" fmla="*/ 679902 w 800100"/>
                <a:gd name="connsiteY2" fmla="*/ 227507 h 447675"/>
                <a:gd name="connsiteX3" fmla="*/ 619895 w 800100"/>
                <a:gd name="connsiteY3" fmla="*/ 111302 h 447675"/>
                <a:gd name="connsiteX4" fmla="*/ 489403 w 800100"/>
                <a:gd name="connsiteY4" fmla="*/ 93204 h 447675"/>
                <a:gd name="connsiteX5" fmla="*/ 296998 w 800100"/>
                <a:gd name="connsiteY5" fmla="*/ 4622 h 447675"/>
                <a:gd name="connsiteX6" fmla="*/ 165552 w 800100"/>
                <a:gd name="connsiteY6" fmla="*/ 170357 h 447675"/>
                <a:gd name="connsiteX7" fmla="*/ 165552 w 800100"/>
                <a:gd name="connsiteY7" fmla="*/ 172262 h 447675"/>
                <a:gd name="connsiteX8" fmla="*/ 28392 w 800100"/>
                <a:gd name="connsiteY8" fmla="*/ 227507 h 447675"/>
                <a:gd name="connsiteX9" fmla="*/ 13152 w 800100"/>
                <a:gd name="connsiteY9" fmla="*/ 374192 h 447675"/>
                <a:gd name="connsiteX10" fmla="*/ 136025 w 800100"/>
                <a:gd name="connsiteY10" fmla="*/ 456107 h 447675"/>
                <a:gd name="connsiteX11" fmla="*/ 136025 w 800100"/>
                <a:gd name="connsiteY11" fmla="*/ 457059 h 447675"/>
                <a:gd name="connsiteX12" fmla="*/ 688475 w 800100"/>
                <a:gd name="connsiteY12" fmla="*/ 457059 h 447675"/>
                <a:gd name="connsiteX13" fmla="*/ 802775 w 800100"/>
                <a:gd name="connsiteY13" fmla="*/ 342759 h 447675"/>
                <a:gd name="connsiteX14" fmla="*/ 689427 w 800100"/>
                <a:gd name="connsiteY14" fmla="*/ 227507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0100" h="447675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2699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3D25F72-44B1-4E72-A390-20F625C7072C}"/>
                </a:ext>
              </a:extLst>
            </p:cNvPr>
            <p:cNvSpPr txBox="1"/>
            <p:nvPr/>
          </p:nvSpPr>
          <p:spPr>
            <a:xfrm>
              <a:off x="499717" y="3566439"/>
              <a:ext cx="776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b="1" dirty="0">
                  <a:solidFill>
                    <a:schemeClr val="bg1"/>
                  </a:solidFill>
                  <a:latin typeface="Arial Nova" panose="020B05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VMware</a:t>
              </a:r>
              <a:endParaRPr lang="en-AU" sz="1100" b="1" baseline="50000" dirty="0">
                <a:solidFill>
                  <a:schemeClr val="bg1"/>
                </a:solidFill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0A717F-F203-413C-9619-6999F9194F2B}"/>
                </a:ext>
              </a:extLst>
            </p:cNvPr>
            <p:cNvCxnSpPr>
              <a:cxnSpLocks/>
              <a:stCxn id="66" idx="13"/>
            </p:cNvCxnSpPr>
            <p:nvPr/>
          </p:nvCxnSpPr>
          <p:spPr>
            <a:xfrm>
              <a:off x="1436378" y="3912704"/>
              <a:ext cx="453843" cy="13846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DC58489-05AA-4380-BF5E-AD3B4B0D0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0267" y="3899753"/>
              <a:ext cx="156486" cy="14296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CCD56DDD-B3FD-4271-898D-D84A50332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753" y="3889287"/>
              <a:ext cx="548492" cy="173014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151A326-8E5E-4010-9480-FA61CCDFFB07}"/>
                </a:ext>
              </a:extLst>
            </p:cNvPr>
            <p:cNvGrpSpPr/>
            <p:nvPr/>
          </p:nvGrpSpPr>
          <p:grpSpPr>
            <a:xfrm>
              <a:off x="4097772" y="1095178"/>
              <a:ext cx="4814732" cy="1707105"/>
              <a:chOff x="4097772" y="1095178"/>
              <a:chExt cx="4814732" cy="170710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6D05E3-22AB-4A35-B469-1CE9992D5B10}"/>
                  </a:ext>
                </a:extLst>
              </p:cNvPr>
              <p:cNvSpPr txBox="1"/>
              <p:nvPr/>
            </p:nvSpPr>
            <p:spPr>
              <a:xfrm>
                <a:off x="7077832" y="1095178"/>
                <a:ext cx="18346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AU" sz="1000" b="1" dirty="0">
                    <a:solidFill>
                      <a:schemeClr val="bg1">
                        <a:lumMod val="50000"/>
                      </a:schemeClr>
                    </a:solidFill>
                  </a:rPr>
                  <a:t>Out of the box connectors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CB16CCD-BE4C-43B9-B853-3C280753D7D7}"/>
                  </a:ext>
                </a:extLst>
              </p:cNvPr>
              <p:cNvGrpSpPr/>
              <p:nvPr/>
            </p:nvGrpSpPr>
            <p:grpSpPr>
              <a:xfrm>
                <a:off x="4097772" y="1341399"/>
                <a:ext cx="4319399" cy="1460884"/>
                <a:chOff x="4097772" y="1161091"/>
                <a:chExt cx="5873042" cy="1641192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029748E-7A50-4442-A89B-718B604ACDED}"/>
                    </a:ext>
                  </a:extLst>
                </p:cNvPr>
                <p:cNvSpPr/>
                <p:nvPr/>
              </p:nvSpPr>
              <p:spPr>
                <a:xfrm>
                  <a:off x="8459488" y="1161091"/>
                  <a:ext cx="1511326" cy="1641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  <a:p>
                  <a:pPr algn="ctr"/>
                  <a:endParaRPr lang="en-AU" dirty="0"/>
                </a:p>
              </p:txBody>
            </p:sp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7E89ED98-8A44-4B77-9F12-A33EC0404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8919544" y="1754300"/>
                  <a:ext cx="538705" cy="438640"/>
                </a:xfrm>
                <a:prstGeom prst="rect">
                  <a:avLst/>
                </a:prstGeom>
              </p:spPr>
            </p:pic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121DAA4D-4F10-4138-8FEA-D7C94BF59A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8770114" y="2274400"/>
                  <a:ext cx="930457" cy="346719"/>
                </a:xfrm>
                <a:prstGeom prst="rect">
                  <a:avLst/>
                </a:prstGeom>
              </p:spPr>
            </p:pic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C518D48C-0E9A-4F89-9491-30820A007F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8940811" y="1401335"/>
                  <a:ext cx="501436" cy="299085"/>
                </a:xfrm>
                <a:prstGeom prst="rect">
                  <a:avLst/>
                </a:prstGeom>
              </p:spPr>
            </p:pic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8D72235B-6BCF-4124-A972-3564090F7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97772" y="1201485"/>
                  <a:ext cx="4349639" cy="1097529"/>
                </a:xfrm>
                <a:prstGeom prst="straightConnector1">
                  <a:avLst/>
                </a:prstGeom>
                <a:ln w="22225" cap="flat" cmpd="sng" algn="ctr">
                  <a:solidFill>
                    <a:schemeClr val="bg1">
                      <a:lumMod val="6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EDD562C8-4830-405B-B59C-0E5CB5BC6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89887" y="2247592"/>
              <a:ext cx="548492" cy="173014"/>
            </a:xfrm>
            <a:prstGeom prst="rect">
              <a:avLst/>
            </a:prstGeom>
          </p:spPr>
        </p:pic>
      </p:grpSp>
      <p:sp>
        <p:nvSpPr>
          <p:cNvPr id="85" name="Title 1">
            <a:extLst>
              <a:ext uri="{FF2B5EF4-FFF2-40B4-BE49-F238E27FC236}">
                <a16:creationId xmlns:a16="http://schemas.microsoft.com/office/drawing/2014/main" id="{A8B24ABF-DB66-4E19-8551-226C0766494E}"/>
              </a:ext>
            </a:extLst>
          </p:cNvPr>
          <p:cNvSpPr txBox="1">
            <a:spLocks/>
          </p:cNvSpPr>
          <p:nvPr/>
        </p:nvSpPr>
        <p:spPr bwMode="gray">
          <a:xfrm>
            <a:off x="186095" y="347485"/>
            <a:ext cx="7297193" cy="338236"/>
          </a:xfrm>
          <a:prstGeom prst="rect">
            <a:avLst/>
          </a:prstGeom>
          <a:noFill/>
          <a:ln>
            <a:noFill/>
          </a:ln>
        </p:spPr>
        <p:txBody>
          <a:bodyPr vert="horz" lIns="68526" tIns="0" rIns="68526" bIns="0" rtlCol="0" anchor="b" anchorCtr="0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32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 Nova Light"/>
                <a:ea typeface="MS PGothic" charset="0"/>
                <a:cs typeface="+mj-cs"/>
              </a:rPr>
              <a:t>What systems and services are needed </a:t>
            </a:r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Arial Nova Light"/>
                <a:ea typeface="MS PGothic" charset="0"/>
              </a:rPr>
              <a:t>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 Nova Light"/>
                <a:ea typeface="MS PGothic" charset="0"/>
                <a:cs typeface="+mj-cs"/>
              </a:rPr>
              <a:t>Production ?</a:t>
            </a:r>
          </a:p>
        </p:txBody>
      </p:sp>
    </p:spTree>
    <p:extLst>
      <p:ext uri="{BB962C8B-B14F-4D97-AF65-F5344CB8AC3E}">
        <p14:creationId xmlns:p14="http://schemas.microsoft.com/office/powerpoint/2010/main" val="104270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843" y="70517"/>
            <a:ext cx="7465500" cy="491400"/>
          </a:xfrm>
        </p:spPr>
        <p:txBody>
          <a:bodyPr>
            <a:normAutofit/>
          </a:bodyPr>
          <a:lstStyle/>
          <a:p>
            <a:pPr algn="l"/>
            <a:r>
              <a:rPr lang="en-US" sz="2700" dirty="0"/>
              <a:t>SAM is all about Measuring License Consumption</a:t>
            </a:r>
            <a:endParaRPr lang="en-GB" sz="2700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E0A54D62-64F0-4859-930B-677C1FD9112D}"/>
              </a:ext>
            </a:extLst>
          </p:cNvPr>
          <p:cNvSpPr/>
          <p:nvPr/>
        </p:nvSpPr>
        <p:spPr bwMode="auto">
          <a:xfrm>
            <a:off x="4629150" y="1314454"/>
            <a:ext cx="2400300" cy="1771649"/>
          </a:xfrm>
          <a:prstGeom prst="trapezoid">
            <a:avLst>
              <a:gd name="adj" fmla="val 47826"/>
            </a:avLst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License Reconciliation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E7A90AAD-3850-4B76-9468-80DE67312F33}"/>
              </a:ext>
            </a:extLst>
          </p:cNvPr>
          <p:cNvSpPr txBox="1">
            <a:spLocks/>
          </p:cNvSpPr>
          <p:nvPr/>
        </p:nvSpPr>
        <p:spPr>
          <a:xfrm>
            <a:off x="420155" y="941144"/>
            <a:ext cx="3251789" cy="2951660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FF6A4C"/>
                </a:solidFill>
              </a:rPr>
              <a:t>License Counting Logic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000" b="1" dirty="0"/>
              <a:t>Key considerations</a:t>
            </a:r>
          </a:p>
          <a:p>
            <a:pPr marL="2857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Applications Assigned</a:t>
            </a:r>
          </a:p>
          <a:p>
            <a:pPr marL="2857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License Type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000" b="1" dirty="0"/>
              <a:t>User-based licenses</a:t>
            </a:r>
          </a:p>
          <a:p>
            <a:pPr marL="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User on the Computer</a:t>
            </a:r>
          </a:p>
          <a:p>
            <a:pPr marL="0" indent="-172800">
              <a:spcBef>
                <a:spcPts val="0"/>
              </a:spcBef>
            </a:pPr>
            <a:r>
              <a:rPr lang="en-US" sz="1000" dirty="0"/>
              <a:t>Scoping Licenses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1000" b="1" dirty="0"/>
              <a:t>License Scope</a:t>
            </a:r>
          </a:p>
          <a:p>
            <a:pPr marL="1714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Enterprise Group of Asset/User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000" b="1" dirty="0"/>
              <a:t>Multiple Licenses against multiple Applications</a:t>
            </a:r>
          </a:p>
          <a:p>
            <a:pPr marL="1714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License Priority</a:t>
            </a:r>
          </a:p>
          <a:p>
            <a:pPr marL="1714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Application Priority</a:t>
            </a:r>
          </a:p>
          <a:p>
            <a:pPr marL="1714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License Allocation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000" b="1" dirty="0"/>
              <a:t>License Rules</a:t>
            </a:r>
          </a:p>
          <a:p>
            <a:pPr marL="1714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Product Usage Rights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1000" dirty="0"/>
          </a:p>
        </p:txBody>
      </p:sp>
      <p:grpSp>
        <p:nvGrpSpPr>
          <p:cNvPr id="12" name="Group 88">
            <a:extLst>
              <a:ext uri="{FF2B5EF4-FFF2-40B4-BE49-F238E27FC236}">
                <a16:creationId xmlns:a16="http://schemas.microsoft.com/office/drawing/2014/main" id="{71A13162-F8C3-4BFC-A0B9-E9FDF571DBE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955415" y="1520796"/>
            <a:ext cx="3377828" cy="495175"/>
            <a:chOff x="3749879" y="2027722"/>
            <a:chExt cx="4503771" cy="660233"/>
          </a:xfrm>
        </p:grpSpPr>
        <p:grpSp>
          <p:nvGrpSpPr>
            <p:cNvPr id="13" name="Group 64">
              <a:extLst>
                <a:ext uri="{FF2B5EF4-FFF2-40B4-BE49-F238E27FC236}">
                  <a16:creationId xmlns:a16="http://schemas.microsoft.com/office/drawing/2014/main" id="{861F349E-9F2F-4D61-B492-0F17948EB115}"/>
                </a:ext>
              </a:extLst>
            </p:cNvPr>
            <p:cNvGrpSpPr/>
            <p:nvPr/>
          </p:nvGrpSpPr>
          <p:grpSpPr>
            <a:xfrm>
              <a:off x="3749879" y="2070735"/>
              <a:ext cx="599813" cy="548777"/>
              <a:chOff x="685800" y="4825797"/>
              <a:chExt cx="990600" cy="813003"/>
            </a:xfrm>
          </p:grpSpPr>
          <p:pic>
            <p:nvPicPr>
              <p:cNvPr id="46" name="Picture 8" descr="client2.png">
                <a:extLst>
                  <a:ext uri="{FF2B5EF4-FFF2-40B4-BE49-F238E27FC236}">
                    <a16:creationId xmlns:a16="http://schemas.microsoft.com/office/drawing/2014/main" id="{8F59CE18-FF30-40C3-B35C-0FA4F2664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685800" y="4825797"/>
                <a:ext cx="749471" cy="800282"/>
              </a:xfrm>
              <a:prstGeom prst="rect">
                <a:avLst/>
              </a:prstGeom>
            </p:spPr>
          </p:pic>
          <p:pic>
            <p:nvPicPr>
              <p:cNvPr id="47" name="Picture 9" descr="VisioLogo.jpg">
                <a:extLst>
                  <a:ext uri="{FF2B5EF4-FFF2-40B4-BE49-F238E27FC236}">
                    <a16:creationId xmlns:a16="http://schemas.microsoft.com/office/drawing/2014/main" id="{E9F08CD4-1E54-4937-9341-E58EC0EDA2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8"/>
                </p:custDataLst>
              </p:nvPr>
            </p:nvPicPr>
            <p:blipFill>
              <a:blip r:embed="rId5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r="61538" b="4762"/>
              <a:stretch>
                <a:fillRect/>
              </a:stretch>
            </p:blipFill>
            <p:spPr>
              <a:xfrm>
                <a:off x="1295400" y="52578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" name="Group 67">
              <a:extLst>
                <a:ext uri="{FF2B5EF4-FFF2-40B4-BE49-F238E27FC236}">
                  <a16:creationId xmlns:a16="http://schemas.microsoft.com/office/drawing/2014/main" id="{2DD96577-E093-4D6D-B1FF-BC20FF08EB12}"/>
                </a:ext>
              </a:extLst>
            </p:cNvPr>
            <p:cNvGrpSpPr/>
            <p:nvPr/>
          </p:nvGrpSpPr>
          <p:grpSpPr>
            <a:xfrm>
              <a:off x="4312493" y="2070735"/>
              <a:ext cx="494123" cy="548777"/>
              <a:chOff x="1600200" y="4825797"/>
              <a:chExt cx="816052" cy="813003"/>
            </a:xfrm>
          </p:grpSpPr>
          <p:pic>
            <p:nvPicPr>
              <p:cNvPr id="44" name="Picture 11" descr="client2.png">
                <a:extLst>
                  <a:ext uri="{FF2B5EF4-FFF2-40B4-BE49-F238E27FC236}">
                    <a16:creationId xmlns:a16="http://schemas.microsoft.com/office/drawing/2014/main" id="{6277CFEC-743B-4FA1-9F0D-A850F862C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1600200" y="4825797"/>
                <a:ext cx="749471" cy="800282"/>
              </a:xfrm>
              <a:prstGeom prst="rect">
                <a:avLst/>
              </a:prstGeom>
            </p:spPr>
          </p:pic>
          <p:pic>
            <p:nvPicPr>
              <p:cNvPr id="45" name="Picture 12" descr="VisioLogo.jpg">
                <a:extLst>
                  <a:ext uri="{FF2B5EF4-FFF2-40B4-BE49-F238E27FC236}">
                    <a16:creationId xmlns:a16="http://schemas.microsoft.com/office/drawing/2014/main" id="{60748FA1-C4E6-46A7-AE2C-3E34C347E22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7"/>
                </p:custDataLst>
              </p:nvPr>
            </p:nvPicPr>
            <p:blipFill>
              <a:blip r:embed="rId5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r="61538" b="4762"/>
              <a:stretch>
                <a:fillRect/>
              </a:stretch>
            </p:blipFill>
            <p:spPr>
              <a:xfrm>
                <a:off x="2035252" y="52578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roup 70">
              <a:extLst>
                <a:ext uri="{FF2B5EF4-FFF2-40B4-BE49-F238E27FC236}">
                  <a16:creationId xmlns:a16="http://schemas.microsoft.com/office/drawing/2014/main" id="{1E1D2E5B-2E5C-45FB-9C04-B5D40D4E7110}"/>
                </a:ext>
              </a:extLst>
            </p:cNvPr>
            <p:cNvGrpSpPr/>
            <p:nvPr/>
          </p:nvGrpSpPr>
          <p:grpSpPr>
            <a:xfrm>
              <a:off x="5226341" y="2087948"/>
              <a:ext cx="526852" cy="548777"/>
              <a:chOff x="3930496" y="4825797"/>
              <a:chExt cx="870104" cy="813003"/>
            </a:xfrm>
          </p:grpSpPr>
          <p:pic>
            <p:nvPicPr>
              <p:cNvPr id="42" name="Picture 14" descr="client2.png">
                <a:extLst>
                  <a:ext uri="{FF2B5EF4-FFF2-40B4-BE49-F238E27FC236}">
                    <a16:creationId xmlns:a16="http://schemas.microsoft.com/office/drawing/2014/main" id="{24C7F265-4ECC-4278-9151-60059787EC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3930496" y="4825797"/>
                <a:ext cx="749471" cy="800282"/>
              </a:xfrm>
              <a:prstGeom prst="rect">
                <a:avLst/>
              </a:prstGeom>
            </p:spPr>
          </p:pic>
          <p:pic>
            <p:nvPicPr>
              <p:cNvPr id="43" name="Picture 15" descr="VisioLogo.jpg">
                <a:extLst>
                  <a:ext uri="{FF2B5EF4-FFF2-40B4-BE49-F238E27FC236}">
                    <a16:creationId xmlns:a16="http://schemas.microsoft.com/office/drawing/2014/main" id="{641F2E34-714C-44FD-90E0-6C3C676C7DC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6"/>
                </p:custDataLst>
              </p:nvPr>
            </p:nvPicPr>
            <p:blipFill>
              <a:blip r:embed="rId5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r="61538" b="4762"/>
              <a:stretch>
                <a:fillRect/>
              </a:stretch>
            </p:blipFill>
            <p:spPr>
              <a:xfrm>
                <a:off x="4419600" y="52578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roup 73">
              <a:extLst>
                <a:ext uri="{FF2B5EF4-FFF2-40B4-BE49-F238E27FC236}">
                  <a16:creationId xmlns:a16="http://schemas.microsoft.com/office/drawing/2014/main" id="{441D5E63-79E3-4D22-A51D-6BB24556BEE0}"/>
                </a:ext>
              </a:extLst>
            </p:cNvPr>
            <p:cNvGrpSpPr/>
            <p:nvPr/>
          </p:nvGrpSpPr>
          <p:grpSpPr>
            <a:xfrm>
              <a:off x="6564385" y="2027722"/>
              <a:ext cx="638408" cy="660233"/>
              <a:chOff x="5552844" y="4736877"/>
              <a:chExt cx="1054340" cy="978123"/>
            </a:xfrm>
          </p:grpSpPr>
          <p:pic>
            <p:nvPicPr>
              <p:cNvPr id="37" name="Picture 36" descr="MgsftLaptopClient.png">
                <a:extLst>
                  <a:ext uri="{FF2B5EF4-FFF2-40B4-BE49-F238E27FC236}">
                    <a16:creationId xmlns:a16="http://schemas.microsoft.com/office/drawing/2014/main" id="{D55594D9-0B4A-47AA-A972-D983F2D8E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>
                <a:off x="5552844" y="4736877"/>
                <a:ext cx="1054340" cy="978123"/>
              </a:xfrm>
              <a:prstGeom prst="rect">
                <a:avLst/>
              </a:prstGeom>
            </p:spPr>
          </p:pic>
          <p:pic>
            <p:nvPicPr>
              <p:cNvPr id="38" name="Picture 37" descr="VisioLogo.jpg">
                <a:extLst>
                  <a:ext uri="{FF2B5EF4-FFF2-40B4-BE49-F238E27FC236}">
                    <a16:creationId xmlns:a16="http://schemas.microsoft.com/office/drawing/2014/main" id="{849C1A7D-8E48-4365-A2F9-FDD766603F1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5"/>
                </p:custDataLst>
              </p:nvPr>
            </p:nvPicPr>
            <p:blipFill>
              <a:blip r:embed="rId5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r="61538" b="4762"/>
              <a:stretch>
                <a:fillRect/>
              </a:stretch>
            </p:blipFill>
            <p:spPr>
              <a:xfrm>
                <a:off x="6096000" y="52578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" name="Group 76">
              <a:extLst>
                <a:ext uri="{FF2B5EF4-FFF2-40B4-BE49-F238E27FC236}">
                  <a16:creationId xmlns:a16="http://schemas.microsoft.com/office/drawing/2014/main" id="{C240EC0F-2682-4D0F-8525-F3ADA99CD3B7}"/>
                </a:ext>
              </a:extLst>
            </p:cNvPr>
            <p:cNvGrpSpPr/>
            <p:nvPr/>
          </p:nvGrpSpPr>
          <p:grpSpPr>
            <a:xfrm>
              <a:off x="7615242" y="2027722"/>
              <a:ext cx="638408" cy="660233"/>
              <a:chOff x="7480060" y="4736877"/>
              <a:chExt cx="1054340" cy="978123"/>
            </a:xfrm>
          </p:grpSpPr>
          <p:pic>
            <p:nvPicPr>
              <p:cNvPr id="35" name="Picture 34" descr="MgsftLaptopClient.png">
                <a:extLst>
                  <a:ext uri="{FF2B5EF4-FFF2-40B4-BE49-F238E27FC236}">
                    <a16:creationId xmlns:a16="http://schemas.microsoft.com/office/drawing/2014/main" id="{E7A35C32-BCC9-4336-9506-64EA0FAED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>
                <a:off x="7480060" y="4736877"/>
                <a:ext cx="1054340" cy="978123"/>
              </a:xfrm>
              <a:prstGeom prst="rect">
                <a:avLst/>
              </a:prstGeom>
            </p:spPr>
          </p:pic>
          <p:pic>
            <p:nvPicPr>
              <p:cNvPr id="36" name="Picture 35" descr="VisioLogo.jpg">
                <a:extLst>
                  <a:ext uri="{FF2B5EF4-FFF2-40B4-BE49-F238E27FC236}">
                    <a16:creationId xmlns:a16="http://schemas.microsoft.com/office/drawing/2014/main" id="{8977E1B3-41EF-4353-A2BF-2F3FEB9A38D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4"/>
                </p:custDataLst>
              </p:nvPr>
            </p:nvPicPr>
            <p:blipFill>
              <a:blip r:embed="rId5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r="61538" b="4762"/>
              <a:stretch>
                <a:fillRect/>
              </a:stretch>
            </p:blipFill>
            <p:spPr>
              <a:xfrm>
                <a:off x="8077200" y="52578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roup 79">
              <a:extLst>
                <a:ext uri="{FF2B5EF4-FFF2-40B4-BE49-F238E27FC236}">
                  <a16:creationId xmlns:a16="http://schemas.microsoft.com/office/drawing/2014/main" id="{EE7E5921-3725-487D-AD60-C225BB0B2BDA}"/>
                </a:ext>
              </a:extLst>
            </p:cNvPr>
            <p:cNvGrpSpPr/>
            <p:nvPr/>
          </p:nvGrpSpPr>
          <p:grpSpPr>
            <a:xfrm>
              <a:off x="4769417" y="2070735"/>
              <a:ext cx="494123" cy="548777"/>
              <a:chOff x="2743200" y="4800600"/>
              <a:chExt cx="816052" cy="813003"/>
            </a:xfrm>
          </p:grpSpPr>
          <p:pic>
            <p:nvPicPr>
              <p:cNvPr id="33" name="Picture 32" descr="client2.png">
                <a:extLst>
                  <a:ext uri="{FF2B5EF4-FFF2-40B4-BE49-F238E27FC236}">
                    <a16:creationId xmlns:a16="http://schemas.microsoft.com/office/drawing/2014/main" id="{7085CE2F-0221-4265-9F12-BEF4CC246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2743200" y="4800600"/>
                <a:ext cx="749471" cy="800282"/>
              </a:xfrm>
              <a:prstGeom prst="rect">
                <a:avLst/>
              </a:prstGeom>
            </p:spPr>
          </p:pic>
          <p:pic>
            <p:nvPicPr>
              <p:cNvPr id="34" name="Picture 33" descr="VisioLogo.jpg">
                <a:extLst>
                  <a:ext uri="{FF2B5EF4-FFF2-40B4-BE49-F238E27FC236}">
                    <a16:creationId xmlns:a16="http://schemas.microsoft.com/office/drawing/2014/main" id="{AA6BEC97-D778-46BA-913E-713F5EECBA3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3"/>
                </p:custDataLst>
              </p:nvPr>
            </p:nvPicPr>
            <p:blipFill>
              <a:blip r:embed="rId5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r="61538" b="4762"/>
              <a:stretch>
                <a:fillRect/>
              </a:stretch>
            </p:blipFill>
            <p:spPr>
              <a:xfrm>
                <a:off x="3178252" y="5232603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" name="Group 82">
              <a:extLst>
                <a:ext uri="{FF2B5EF4-FFF2-40B4-BE49-F238E27FC236}">
                  <a16:creationId xmlns:a16="http://schemas.microsoft.com/office/drawing/2014/main" id="{3E8D2677-0CFA-40F2-8385-FA9162D9F1DB}"/>
                </a:ext>
              </a:extLst>
            </p:cNvPr>
            <p:cNvGrpSpPr/>
            <p:nvPr/>
          </p:nvGrpSpPr>
          <p:grpSpPr>
            <a:xfrm>
              <a:off x="7089813" y="2027722"/>
              <a:ext cx="638408" cy="660233"/>
              <a:chOff x="6413260" y="4813077"/>
              <a:chExt cx="1054340" cy="978123"/>
            </a:xfrm>
          </p:grpSpPr>
          <p:pic>
            <p:nvPicPr>
              <p:cNvPr id="31" name="Picture 30" descr="MgsftLaptopClient.png">
                <a:extLst>
                  <a:ext uri="{FF2B5EF4-FFF2-40B4-BE49-F238E27FC236}">
                    <a16:creationId xmlns:a16="http://schemas.microsoft.com/office/drawing/2014/main" id="{C07786AE-2E18-4298-9B46-4B8F5DA6F6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>
                <a:off x="6413260" y="4813077"/>
                <a:ext cx="1054340" cy="978123"/>
              </a:xfrm>
              <a:prstGeom prst="rect">
                <a:avLst/>
              </a:prstGeom>
            </p:spPr>
          </p:pic>
          <p:pic>
            <p:nvPicPr>
              <p:cNvPr id="32" name="Picture 31" descr="VisioLogo.jpg">
                <a:extLst>
                  <a:ext uri="{FF2B5EF4-FFF2-40B4-BE49-F238E27FC236}">
                    <a16:creationId xmlns:a16="http://schemas.microsoft.com/office/drawing/2014/main" id="{19C032E8-6FBA-4EC4-AB21-A618038C86A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2"/>
                </p:custDataLst>
              </p:nvPr>
            </p:nvPicPr>
            <p:blipFill>
              <a:blip r:embed="rId5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r="61538" b="4762"/>
              <a:stretch>
                <a:fillRect/>
              </a:stretch>
            </p:blipFill>
            <p:spPr>
              <a:xfrm>
                <a:off x="6956416" y="53340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" name="Group 85">
              <a:extLst>
                <a:ext uri="{FF2B5EF4-FFF2-40B4-BE49-F238E27FC236}">
                  <a16:creationId xmlns:a16="http://schemas.microsoft.com/office/drawing/2014/main" id="{750BF84C-31FA-401A-9FB6-3E1861F8E0CE}"/>
                </a:ext>
              </a:extLst>
            </p:cNvPr>
            <p:cNvGrpSpPr/>
            <p:nvPr/>
          </p:nvGrpSpPr>
          <p:grpSpPr>
            <a:xfrm>
              <a:off x="6038957" y="2027722"/>
              <a:ext cx="638408" cy="660233"/>
              <a:chOff x="6467244" y="5575077"/>
              <a:chExt cx="1054340" cy="978123"/>
            </a:xfrm>
          </p:grpSpPr>
          <p:pic>
            <p:nvPicPr>
              <p:cNvPr id="29" name="Picture 28" descr="MgsftLaptopClient.png">
                <a:extLst>
                  <a:ext uri="{FF2B5EF4-FFF2-40B4-BE49-F238E27FC236}">
                    <a16:creationId xmlns:a16="http://schemas.microsoft.com/office/drawing/2014/main" id="{F1A022AD-FEDF-4652-B400-35C79B6C9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>
                <a:off x="6467244" y="5575077"/>
                <a:ext cx="1054340" cy="978123"/>
              </a:xfrm>
              <a:prstGeom prst="rect">
                <a:avLst/>
              </a:prstGeom>
            </p:spPr>
          </p:pic>
          <p:pic>
            <p:nvPicPr>
              <p:cNvPr id="30" name="Picture 29" descr="VisioLogo.jpg">
                <a:extLst>
                  <a:ext uri="{FF2B5EF4-FFF2-40B4-BE49-F238E27FC236}">
                    <a16:creationId xmlns:a16="http://schemas.microsoft.com/office/drawing/2014/main" id="{DDA7F1D8-3D3B-49EC-A1DA-D142AFE92E7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1"/>
                </p:custDataLst>
              </p:nvPr>
            </p:nvPicPr>
            <p:blipFill>
              <a:blip r:embed="rId52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r="61538" b="4762"/>
              <a:stretch>
                <a:fillRect/>
              </a:stretch>
            </p:blipFill>
            <p:spPr>
              <a:xfrm>
                <a:off x="7010400" y="60960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" name="Picture 20" descr="VisioLogo.jpg">
              <a:extLst>
                <a:ext uri="{FF2B5EF4-FFF2-40B4-BE49-F238E27FC236}">
                  <a16:creationId xmlns:a16="http://schemas.microsoft.com/office/drawing/2014/main" id="{C79310D3-C54A-4C56-8C38-23FEC1FA8EDF}"/>
                </a:ext>
              </a:extLst>
            </p:cNvPr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4118994" y="2371004"/>
              <a:ext cx="230697" cy="2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Picture 21" descr="VisioLogo.jpg">
              <a:extLst>
                <a:ext uri="{FF2B5EF4-FFF2-40B4-BE49-F238E27FC236}">
                  <a16:creationId xmlns:a16="http://schemas.microsoft.com/office/drawing/2014/main" id="{546C05B6-54C2-4380-B4D5-958CD64DB7F5}"/>
                </a:ext>
              </a:extLst>
            </p:cNvPr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4580389" y="2371004"/>
              <a:ext cx="230697" cy="2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Picture 22" descr="VisioLogo.jpg">
              <a:extLst>
                <a:ext uri="{FF2B5EF4-FFF2-40B4-BE49-F238E27FC236}">
                  <a16:creationId xmlns:a16="http://schemas.microsoft.com/office/drawing/2014/main" id="{4CE2FE96-03BF-4B70-BE71-2FB914D45A74}"/>
                </a:ext>
              </a:extLst>
            </p:cNvPr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5041783" y="2371004"/>
              <a:ext cx="230697" cy="2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Picture 23" descr="VisioLogo.jpg">
              <a:extLst>
                <a:ext uri="{FF2B5EF4-FFF2-40B4-BE49-F238E27FC236}">
                  <a16:creationId xmlns:a16="http://schemas.microsoft.com/office/drawing/2014/main" id="{4BAF540B-A83C-4FC2-9B67-846F391D93E6}"/>
                </a:ext>
              </a:extLst>
            </p:cNvPr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5510660" y="2379345"/>
              <a:ext cx="230697" cy="2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Picture 24" descr="VisioLogo.jpg">
              <a:extLst>
                <a:ext uri="{FF2B5EF4-FFF2-40B4-BE49-F238E27FC236}">
                  <a16:creationId xmlns:a16="http://schemas.microsoft.com/office/drawing/2014/main" id="{754537FA-1953-42D4-ACE0-7C30B9F80FD5}"/>
                </a:ext>
              </a:extLst>
            </p:cNvPr>
            <p:cNvPicPr>
              <a:picLocks noChangeAspect="1"/>
            </p:cNvPicPr>
            <p:nvPr>
              <p:custDataLst>
                <p:tags r:id="rId37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7978497" y="2379345"/>
              <a:ext cx="230697" cy="2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Picture 25" descr="VisioLogo.jpg">
              <a:extLst>
                <a:ext uri="{FF2B5EF4-FFF2-40B4-BE49-F238E27FC236}">
                  <a16:creationId xmlns:a16="http://schemas.microsoft.com/office/drawing/2014/main" id="{34C66939-19BF-44B5-950E-8D83C0803333}"/>
                </a:ext>
              </a:extLst>
            </p:cNvPr>
            <p:cNvPicPr>
              <a:picLocks noChangeAspect="1"/>
            </p:cNvPicPr>
            <p:nvPr>
              <p:custDataLst>
                <p:tags r:id="rId38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7426070" y="2379345"/>
              <a:ext cx="230697" cy="2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6" descr="VisioLogo.jpg">
              <a:extLst>
                <a:ext uri="{FF2B5EF4-FFF2-40B4-BE49-F238E27FC236}">
                  <a16:creationId xmlns:a16="http://schemas.microsoft.com/office/drawing/2014/main" id="{42E263F4-5314-451C-8D05-D4DC89E1BD95}"/>
                </a:ext>
              </a:extLst>
            </p:cNvPr>
            <p:cNvPicPr>
              <a:picLocks noChangeAspect="1"/>
            </p:cNvPicPr>
            <p:nvPr>
              <p:custDataLst>
                <p:tags r:id="rId39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6887361" y="2379345"/>
              <a:ext cx="230697" cy="2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Picture 27" descr="VisioLogo.jpg">
              <a:extLst>
                <a:ext uri="{FF2B5EF4-FFF2-40B4-BE49-F238E27FC236}">
                  <a16:creationId xmlns:a16="http://schemas.microsoft.com/office/drawing/2014/main" id="{F54F6B38-3909-470F-BD92-0B6488D89C19}"/>
                </a:ext>
              </a:extLst>
            </p:cNvPr>
            <p:cNvPicPr>
              <a:picLocks noChangeAspect="1"/>
            </p:cNvPicPr>
            <p:nvPr>
              <p:custDataLst>
                <p:tags r:id="rId40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6372345" y="2387686"/>
              <a:ext cx="230697" cy="257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C73B9B5-69A7-4D3E-A4C3-4939FEF65603}"/>
              </a:ext>
            </a:extLst>
          </p:cNvPr>
          <p:cNvSpPr txBox="1"/>
          <p:nvPr/>
        </p:nvSpPr>
        <p:spPr>
          <a:xfrm>
            <a:off x="4914906" y="3200403"/>
            <a:ext cx="1937857" cy="192881"/>
          </a:xfrm>
          <a:prstGeom prst="rect">
            <a:avLst/>
          </a:prstGeom>
          <a:noFill/>
          <a:effectLst/>
        </p:spPr>
        <p:txBody>
          <a:bodyPr wrap="none" rtlCol="0">
            <a:noAutofit/>
          </a:bodyPr>
          <a:lstStyle/>
          <a:p>
            <a:r>
              <a:rPr lang="en-US" sz="105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 Applications Installed</a:t>
            </a:r>
          </a:p>
        </p:txBody>
      </p:sp>
      <p:grpSp>
        <p:nvGrpSpPr>
          <p:cNvPr id="49" name="Group 90">
            <a:extLst>
              <a:ext uri="{FF2B5EF4-FFF2-40B4-BE49-F238E27FC236}">
                <a16:creationId xmlns:a16="http://schemas.microsoft.com/office/drawing/2014/main" id="{6A2FA40A-9C8B-4A15-8368-0FD1D463840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96643" y="742950"/>
            <a:ext cx="2313264" cy="598068"/>
            <a:chOff x="4604857" y="990600"/>
            <a:chExt cx="3084352" cy="797424"/>
          </a:xfrm>
        </p:grpSpPr>
        <p:pic>
          <p:nvPicPr>
            <p:cNvPr id="50" name="Picture 49" descr="$-Sign.png">
              <a:extLst>
                <a:ext uri="{FF2B5EF4-FFF2-40B4-BE49-F238E27FC236}">
                  <a16:creationId xmlns:a16="http://schemas.microsoft.com/office/drawing/2014/main" id="{0D086342-D733-4745-9A17-F1B23005D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604857" y="990600"/>
              <a:ext cx="553799" cy="797424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BFD1318-5808-493B-B07A-4F102E22FA4B}"/>
                </a:ext>
              </a:extLst>
            </p:cNvPr>
            <p:cNvSpPr txBox="1"/>
            <p:nvPr/>
          </p:nvSpPr>
          <p:spPr>
            <a:xfrm>
              <a:off x="5105400" y="1295400"/>
              <a:ext cx="2583809" cy="257175"/>
            </a:xfrm>
            <a:prstGeom prst="rect">
              <a:avLst/>
            </a:prstGeom>
            <a:noFill/>
            <a:effectLst/>
          </p:spPr>
          <p:txBody>
            <a:bodyPr wrap="none" rtlCol="0">
              <a:noAutofit/>
            </a:bodyPr>
            <a:lstStyle/>
            <a:p>
              <a:r>
                <a:rPr lang="en-US" sz="1050" b="1" dirty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 Licenses Consumed</a:t>
              </a:r>
            </a:p>
          </p:txBody>
        </p:sp>
      </p:grpSp>
      <p:grpSp>
        <p:nvGrpSpPr>
          <p:cNvPr id="52" name="Group 64">
            <a:extLst>
              <a:ext uri="{FF2B5EF4-FFF2-40B4-BE49-F238E27FC236}">
                <a16:creationId xmlns:a16="http://schemas.microsoft.com/office/drawing/2014/main" id="{9EE79A00-9CB7-44E7-A339-5CEB6AD0666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298314" y="3553305"/>
            <a:ext cx="449860" cy="411583"/>
            <a:chOff x="685800" y="4825797"/>
            <a:chExt cx="990600" cy="813003"/>
          </a:xfrm>
        </p:grpSpPr>
        <p:pic>
          <p:nvPicPr>
            <p:cNvPr id="53" name="Picture 52" descr="client2.png">
              <a:extLst>
                <a:ext uri="{FF2B5EF4-FFF2-40B4-BE49-F238E27FC236}">
                  <a16:creationId xmlns:a16="http://schemas.microsoft.com/office/drawing/2014/main" id="{41ED8735-4425-4F8C-84FD-27FA52460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85800" y="4825797"/>
              <a:ext cx="749471" cy="800282"/>
            </a:xfrm>
            <a:prstGeom prst="rect">
              <a:avLst/>
            </a:prstGeom>
          </p:spPr>
        </p:pic>
        <p:pic>
          <p:nvPicPr>
            <p:cNvPr id="54" name="Picture 53" descr="VisioLogo.jpg">
              <a:extLst>
                <a:ext uri="{FF2B5EF4-FFF2-40B4-BE49-F238E27FC236}">
                  <a16:creationId xmlns:a16="http://schemas.microsoft.com/office/drawing/2014/main" id="{A5A9A3F2-B909-42DC-9608-3B76239F83AD}"/>
                </a:ext>
              </a:extLst>
            </p:cNvPr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1295400" y="52578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" name="Group 67">
            <a:extLst>
              <a:ext uri="{FF2B5EF4-FFF2-40B4-BE49-F238E27FC236}">
                <a16:creationId xmlns:a16="http://schemas.microsoft.com/office/drawing/2014/main" id="{4ACDFBAE-EF36-43A1-8E8C-008A2662C85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720271" y="3553305"/>
            <a:ext cx="370592" cy="411583"/>
            <a:chOff x="1600200" y="4825797"/>
            <a:chExt cx="816052" cy="813003"/>
          </a:xfrm>
        </p:grpSpPr>
        <p:pic>
          <p:nvPicPr>
            <p:cNvPr id="56" name="Picture 55" descr="client2.png">
              <a:extLst>
                <a:ext uri="{FF2B5EF4-FFF2-40B4-BE49-F238E27FC236}">
                  <a16:creationId xmlns:a16="http://schemas.microsoft.com/office/drawing/2014/main" id="{82989E6D-AEC0-4810-B1C2-88C8F4536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600200" y="4825797"/>
              <a:ext cx="749471" cy="800282"/>
            </a:xfrm>
            <a:prstGeom prst="rect">
              <a:avLst/>
            </a:prstGeom>
          </p:spPr>
        </p:pic>
        <p:pic>
          <p:nvPicPr>
            <p:cNvPr id="57" name="Picture 56" descr="VisioLogo.jpg">
              <a:extLst>
                <a:ext uri="{FF2B5EF4-FFF2-40B4-BE49-F238E27FC236}">
                  <a16:creationId xmlns:a16="http://schemas.microsoft.com/office/drawing/2014/main" id="{02457A11-1868-4456-8551-43D31BA348CF}"/>
                </a:ext>
              </a:extLst>
            </p:cNvPr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2035252" y="52578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" name="Group 70">
            <a:extLst>
              <a:ext uri="{FF2B5EF4-FFF2-40B4-BE49-F238E27FC236}">
                <a16:creationId xmlns:a16="http://schemas.microsoft.com/office/drawing/2014/main" id="{F1AB1711-FD4C-44ED-BDD0-9B3AF49B98F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5405657" y="3566214"/>
            <a:ext cx="395139" cy="411583"/>
            <a:chOff x="3930496" y="4825797"/>
            <a:chExt cx="870104" cy="813003"/>
          </a:xfrm>
        </p:grpSpPr>
        <p:pic>
          <p:nvPicPr>
            <p:cNvPr id="59" name="Picture 58" descr="client2.png">
              <a:extLst>
                <a:ext uri="{FF2B5EF4-FFF2-40B4-BE49-F238E27FC236}">
                  <a16:creationId xmlns:a16="http://schemas.microsoft.com/office/drawing/2014/main" id="{3756A15D-4DDA-4AD2-ADAC-5785259BA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930496" y="4825797"/>
              <a:ext cx="749471" cy="800282"/>
            </a:xfrm>
            <a:prstGeom prst="rect">
              <a:avLst/>
            </a:prstGeom>
          </p:spPr>
        </p:pic>
        <p:pic>
          <p:nvPicPr>
            <p:cNvPr id="60" name="Picture 59" descr="VisioLogo.jpg">
              <a:extLst>
                <a:ext uri="{FF2B5EF4-FFF2-40B4-BE49-F238E27FC236}">
                  <a16:creationId xmlns:a16="http://schemas.microsoft.com/office/drawing/2014/main" id="{DC883D24-4AA1-468D-ACD0-D0E586CF1A47}"/>
                </a:ext>
              </a:extLst>
            </p:cNvPr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4419600" y="52578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" name="Group 73">
            <a:extLst>
              <a:ext uri="{FF2B5EF4-FFF2-40B4-BE49-F238E27FC236}">
                <a16:creationId xmlns:a16="http://schemas.microsoft.com/office/drawing/2014/main" id="{970365A1-1B83-47C0-A51C-5E2E62DAB8C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409189" y="3521046"/>
            <a:ext cx="478806" cy="495175"/>
            <a:chOff x="5552844" y="4736877"/>
            <a:chExt cx="1054340" cy="978123"/>
          </a:xfrm>
        </p:grpSpPr>
        <p:pic>
          <p:nvPicPr>
            <p:cNvPr id="63" name="Picture 62" descr="MgsftLaptopClient.png">
              <a:extLst>
                <a:ext uri="{FF2B5EF4-FFF2-40B4-BE49-F238E27FC236}">
                  <a16:creationId xmlns:a16="http://schemas.microsoft.com/office/drawing/2014/main" id="{74075FF0-D862-426E-9862-1A79A581E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552844" y="4736877"/>
              <a:ext cx="1054340" cy="978123"/>
            </a:xfrm>
            <a:prstGeom prst="rect">
              <a:avLst/>
            </a:prstGeom>
          </p:spPr>
        </p:pic>
        <p:pic>
          <p:nvPicPr>
            <p:cNvPr id="64" name="Picture 63" descr="VisioLogo.jpg">
              <a:extLst>
                <a:ext uri="{FF2B5EF4-FFF2-40B4-BE49-F238E27FC236}">
                  <a16:creationId xmlns:a16="http://schemas.microsoft.com/office/drawing/2014/main" id="{03641580-9878-479B-8B9A-E117C2E0F41A}"/>
                </a:ext>
              </a:extLst>
            </p:cNvPr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6096000" y="52578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" name="Group 76">
            <a:extLst>
              <a:ext uri="{FF2B5EF4-FFF2-40B4-BE49-F238E27FC236}">
                <a16:creationId xmlns:a16="http://schemas.microsoft.com/office/drawing/2014/main" id="{1D744D06-A041-4C29-AC3E-CB8DEF877B2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197332" y="3521046"/>
            <a:ext cx="478806" cy="495175"/>
            <a:chOff x="7480060" y="4736877"/>
            <a:chExt cx="1054340" cy="978123"/>
          </a:xfrm>
        </p:grpSpPr>
        <p:pic>
          <p:nvPicPr>
            <p:cNvPr id="66" name="Picture 65" descr="MgsftLaptopClient.png">
              <a:extLst>
                <a:ext uri="{FF2B5EF4-FFF2-40B4-BE49-F238E27FC236}">
                  <a16:creationId xmlns:a16="http://schemas.microsoft.com/office/drawing/2014/main" id="{3FB0FCB3-011C-4452-A8B0-E0FE45A06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480060" y="4736877"/>
              <a:ext cx="1054340" cy="978123"/>
            </a:xfrm>
            <a:prstGeom prst="rect">
              <a:avLst/>
            </a:prstGeom>
          </p:spPr>
        </p:pic>
        <p:pic>
          <p:nvPicPr>
            <p:cNvPr id="67" name="Picture 66" descr="VisioLogo.jpg">
              <a:extLst>
                <a:ext uri="{FF2B5EF4-FFF2-40B4-BE49-F238E27FC236}">
                  <a16:creationId xmlns:a16="http://schemas.microsoft.com/office/drawing/2014/main" id="{1CD0181C-7C8F-4A41-BAE4-F5817309CB6D}"/>
                </a:ext>
              </a:extLst>
            </p:cNvPr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8077200" y="52578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" name="Group 79">
            <a:extLst>
              <a:ext uri="{FF2B5EF4-FFF2-40B4-BE49-F238E27FC236}">
                <a16:creationId xmlns:a16="http://schemas.microsoft.com/office/drawing/2014/main" id="{57EDCA8C-C3B9-4C3E-BB02-401953BB4BF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5062967" y="3553305"/>
            <a:ext cx="370592" cy="411583"/>
            <a:chOff x="2743200" y="4800600"/>
            <a:chExt cx="816052" cy="813003"/>
          </a:xfrm>
        </p:grpSpPr>
        <p:pic>
          <p:nvPicPr>
            <p:cNvPr id="69" name="Picture 68" descr="client2.png">
              <a:extLst>
                <a:ext uri="{FF2B5EF4-FFF2-40B4-BE49-F238E27FC236}">
                  <a16:creationId xmlns:a16="http://schemas.microsoft.com/office/drawing/2014/main" id="{56944E27-DF7E-4915-BD9B-348DCC761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743200" y="4800600"/>
              <a:ext cx="749471" cy="800282"/>
            </a:xfrm>
            <a:prstGeom prst="rect">
              <a:avLst/>
            </a:prstGeom>
          </p:spPr>
        </p:pic>
        <p:pic>
          <p:nvPicPr>
            <p:cNvPr id="71" name="Picture 70" descr="VisioLogo.jpg">
              <a:extLst>
                <a:ext uri="{FF2B5EF4-FFF2-40B4-BE49-F238E27FC236}">
                  <a16:creationId xmlns:a16="http://schemas.microsoft.com/office/drawing/2014/main" id="{C790F276-DF2C-4BFB-AE09-55554BE72B11}"/>
                </a:ext>
              </a:extLst>
            </p:cNvPr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3178252" y="5232603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" name="Group 82">
            <a:extLst>
              <a:ext uri="{FF2B5EF4-FFF2-40B4-BE49-F238E27FC236}">
                <a16:creationId xmlns:a16="http://schemas.microsoft.com/office/drawing/2014/main" id="{0AE87955-19E3-4AE9-989B-A7202451E03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6803260" y="3521046"/>
            <a:ext cx="478806" cy="495175"/>
            <a:chOff x="6413260" y="4813077"/>
            <a:chExt cx="1054340" cy="978123"/>
          </a:xfrm>
        </p:grpSpPr>
        <p:pic>
          <p:nvPicPr>
            <p:cNvPr id="73" name="Picture 72" descr="MgsftLaptopClient.png">
              <a:extLst>
                <a:ext uri="{FF2B5EF4-FFF2-40B4-BE49-F238E27FC236}">
                  <a16:creationId xmlns:a16="http://schemas.microsoft.com/office/drawing/2014/main" id="{CC7D28AE-D737-4856-92DA-B9BC0FC5A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413260" y="4813077"/>
              <a:ext cx="1054340" cy="978123"/>
            </a:xfrm>
            <a:prstGeom prst="rect">
              <a:avLst/>
            </a:prstGeom>
          </p:spPr>
        </p:pic>
        <p:pic>
          <p:nvPicPr>
            <p:cNvPr id="74" name="Picture 73" descr="VisioLogo.jpg">
              <a:extLst>
                <a:ext uri="{FF2B5EF4-FFF2-40B4-BE49-F238E27FC236}">
                  <a16:creationId xmlns:a16="http://schemas.microsoft.com/office/drawing/2014/main" id="{080AF3B9-8A1C-46A8-A8C5-512960F3A422}"/>
                </a:ext>
              </a:extLst>
            </p:cNvPr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6956416" y="5334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" name="Group 85">
            <a:extLst>
              <a:ext uri="{FF2B5EF4-FFF2-40B4-BE49-F238E27FC236}">
                <a16:creationId xmlns:a16="http://schemas.microsoft.com/office/drawing/2014/main" id="{9B8F0E47-7D0E-403D-B888-8C2C7C3C0665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6015118" y="3521046"/>
            <a:ext cx="478806" cy="495175"/>
            <a:chOff x="6467244" y="5575077"/>
            <a:chExt cx="1054340" cy="978123"/>
          </a:xfrm>
        </p:grpSpPr>
        <p:pic>
          <p:nvPicPr>
            <p:cNvPr id="76" name="Picture 75" descr="MgsftLaptopClient.png">
              <a:extLst>
                <a:ext uri="{FF2B5EF4-FFF2-40B4-BE49-F238E27FC236}">
                  <a16:creationId xmlns:a16="http://schemas.microsoft.com/office/drawing/2014/main" id="{752D93F7-003C-4560-9758-112498C8A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467244" y="5575077"/>
              <a:ext cx="1054340" cy="978123"/>
            </a:xfrm>
            <a:prstGeom prst="rect">
              <a:avLst/>
            </a:prstGeom>
          </p:spPr>
        </p:pic>
        <p:pic>
          <p:nvPicPr>
            <p:cNvPr id="77" name="Picture 76" descr="VisioLogo.jpg">
              <a:extLst>
                <a:ext uri="{FF2B5EF4-FFF2-40B4-BE49-F238E27FC236}">
                  <a16:creationId xmlns:a16="http://schemas.microsoft.com/office/drawing/2014/main" id="{094D053E-002F-4B32-AEAF-93D242B1ADE8}"/>
                </a:ext>
              </a:extLst>
            </p:cNvPr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7010400" y="6096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8" name="Picture 77" descr="VisioLogo.jpg">
            <a:extLst>
              <a:ext uri="{FF2B5EF4-FFF2-40B4-BE49-F238E27FC236}">
                <a16:creationId xmlns:a16="http://schemas.microsoft.com/office/drawing/2014/main" id="{7CB47A58-99B7-43BE-B248-5A7EF4732C1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5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1538" b="4762"/>
          <a:stretch>
            <a:fillRect/>
          </a:stretch>
        </p:blipFill>
        <p:spPr>
          <a:xfrm>
            <a:off x="4575152" y="3778504"/>
            <a:ext cx="173023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Picture 78" descr="VisioLogo.jpg">
            <a:extLst>
              <a:ext uri="{FF2B5EF4-FFF2-40B4-BE49-F238E27FC236}">
                <a16:creationId xmlns:a16="http://schemas.microsoft.com/office/drawing/2014/main" id="{4B18EECE-5B3B-4097-AC18-51A11A949631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1538" b="4762"/>
          <a:stretch>
            <a:fillRect/>
          </a:stretch>
        </p:blipFill>
        <p:spPr>
          <a:xfrm>
            <a:off x="4921198" y="3778504"/>
            <a:ext cx="173023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VisioLogo.jpg">
            <a:extLst>
              <a:ext uri="{FF2B5EF4-FFF2-40B4-BE49-F238E27FC236}">
                <a16:creationId xmlns:a16="http://schemas.microsoft.com/office/drawing/2014/main" id="{DDBBBA89-3957-4976-B0C8-2F68F118290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1538" b="4762"/>
          <a:stretch>
            <a:fillRect/>
          </a:stretch>
        </p:blipFill>
        <p:spPr>
          <a:xfrm>
            <a:off x="5267244" y="3778504"/>
            <a:ext cx="173023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Picture 80" descr="VisioLogo.jpg">
            <a:extLst>
              <a:ext uri="{FF2B5EF4-FFF2-40B4-BE49-F238E27FC236}">
                <a16:creationId xmlns:a16="http://schemas.microsoft.com/office/drawing/2014/main" id="{3D49EF3D-8B9A-4575-AF42-804FE09394B8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1538" b="4762"/>
          <a:stretch>
            <a:fillRect/>
          </a:stretch>
        </p:blipFill>
        <p:spPr>
          <a:xfrm>
            <a:off x="5618901" y="3784762"/>
            <a:ext cx="173023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Picture 81" descr="VisioLogo.jpg">
            <a:extLst>
              <a:ext uri="{FF2B5EF4-FFF2-40B4-BE49-F238E27FC236}">
                <a16:creationId xmlns:a16="http://schemas.microsoft.com/office/drawing/2014/main" id="{D4387054-C653-4DAA-8F58-84CB12F6F79B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1538" b="4762"/>
          <a:stretch>
            <a:fillRect/>
          </a:stretch>
        </p:blipFill>
        <p:spPr>
          <a:xfrm>
            <a:off x="7469779" y="3784762"/>
            <a:ext cx="173023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82" descr="VisioLogo.jpg">
            <a:extLst>
              <a:ext uri="{FF2B5EF4-FFF2-40B4-BE49-F238E27FC236}">
                <a16:creationId xmlns:a16="http://schemas.microsoft.com/office/drawing/2014/main" id="{408F3716-8F1A-4603-A945-62A1CEB594A7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1538" b="4762"/>
          <a:stretch>
            <a:fillRect/>
          </a:stretch>
        </p:blipFill>
        <p:spPr>
          <a:xfrm>
            <a:off x="7055459" y="3784762"/>
            <a:ext cx="173023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Picture 83" descr="VisioLogo.jpg">
            <a:extLst>
              <a:ext uri="{FF2B5EF4-FFF2-40B4-BE49-F238E27FC236}">
                <a16:creationId xmlns:a16="http://schemas.microsoft.com/office/drawing/2014/main" id="{B76C7600-8A04-4E13-B6DC-7C29829F689D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1538" b="4762"/>
          <a:stretch>
            <a:fillRect/>
          </a:stretch>
        </p:blipFill>
        <p:spPr>
          <a:xfrm>
            <a:off x="6651427" y="3784762"/>
            <a:ext cx="173023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Picture 84" descr="VisioLogo.jpg">
            <a:extLst>
              <a:ext uri="{FF2B5EF4-FFF2-40B4-BE49-F238E27FC236}">
                <a16:creationId xmlns:a16="http://schemas.microsoft.com/office/drawing/2014/main" id="{FD50E429-08F4-4866-BBFE-D9B3B4993674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1538" b="4762"/>
          <a:stretch>
            <a:fillRect/>
          </a:stretch>
        </p:blipFill>
        <p:spPr>
          <a:xfrm>
            <a:off x="6265165" y="3791019"/>
            <a:ext cx="173023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Picture 85" descr="VisioLogo.jpg">
            <a:extLst>
              <a:ext uri="{FF2B5EF4-FFF2-40B4-BE49-F238E27FC236}">
                <a16:creationId xmlns:a16="http://schemas.microsoft.com/office/drawing/2014/main" id="{BB619B1D-12CB-40CE-993E-15A3195D2B6D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1538" b="4762"/>
          <a:stretch>
            <a:fillRect/>
          </a:stretch>
        </p:blipFill>
        <p:spPr>
          <a:xfrm>
            <a:off x="5035498" y="3892804"/>
            <a:ext cx="173023" cy="192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PPTShape_0">
            <a:extLst>
              <a:ext uri="{FF2B5EF4-FFF2-40B4-BE49-F238E27FC236}">
                <a16:creationId xmlns:a16="http://schemas.microsoft.com/office/drawing/2014/main" id="{7AA433DA-A119-404C-BC05-5C4911301392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>
            <a:off x="5543550" y="4114800"/>
            <a:ext cx="400050" cy="400050"/>
            <a:chOff x="6467244" y="5575077"/>
            <a:chExt cx="1054340" cy="978123"/>
          </a:xfrm>
        </p:grpSpPr>
        <p:pic>
          <p:nvPicPr>
            <p:cNvPr id="88" name="Picture 87" descr="MgsftLaptopClient.png">
              <a:extLst>
                <a:ext uri="{FF2B5EF4-FFF2-40B4-BE49-F238E27FC236}">
                  <a16:creationId xmlns:a16="http://schemas.microsoft.com/office/drawing/2014/main" id="{642A6186-0CB8-4CFE-AA37-E8C00944B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467244" y="5575077"/>
              <a:ext cx="1054340" cy="978123"/>
            </a:xfrm>
            <a:prstGeom prst="rect">
              <a:avLst/>
            </a:prstGeom>
          </p:spPr>
        </p:pic>
        <p:pic>
          <p:nvPicPr>
            <p:cNvPr id="89" name="Picture 88" descr="VisioLogo.jpg">
              <a:extLst>
                <a:ext uri="{FF2B5EF4-FFF2-40B4-BE49-F238E27FC236}">
                  <a16:creationId xmlns:a16="http://schemas.microsoft.com/office/drawing/2014/main" id="{8D82DD94-89EE-48E5-9128-BDB24AEF2902}"/>
                </a:ext>
              </a:extLst>
            </p:cNvPr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5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61538" b="4762"/>
            <a:stretch>
              <a:fillRect/>
            </a:stretch>
          </p:blipFill>
          <p:spPr>
            <a:xfrm>
              <a:off x="7010400" y="6096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0" name="Picture 89" descr="VisioLogo.jpg">
            <a:extLst>
              <a:ext uri="{FF2B5EF4-FFF2-40B4-BE49-F238E27FC236}">
                <a16:creationId xmlns:a16="http://schemas.microsoft.com/office/drawing/2014/main" id="{C33CB7BE-7C6D-4F44-9BB1-D6761CCDD5DD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1538" b="4762"/>
          <a:stretch>
            <a:fillRect/>
          </a:stretch>
        </p:blipFill>
        <p:spPr>
          <a:xfrm>
            <a:off x="5714841" y="4289653"/>
            <a:ext cx="173023" cy="19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Picture 90" descr="PersonIcon2.png">
            <a:extLst>
              <a:ext uri="{FF2B5EF4-FFF2-40B4-BE49-F238E27FC236}">
                <a16:creationId xmlns:a16="http://schemas.microsoft.com/office/drawing/2014/main" id="{8BB00116-FA40-4CE3-BBD3-D425F467CA7A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5" cstate="print"/>
          <a:stretch>
            <a:fillRect/>
          </a:stretch>
        </p:blipFill>
        <p:spPr>
          <a:xfrm>
            <a:off x="5486402" y="3943353"/>
            <a:ext cx="196137" cy="295819"/>
          </a:xfrm>
          <a:prstGeom prst="rect">
            <a:avLst/>
          </a:prstGeom>
        </p:spPr>
      </p:pic>
      <p:pic>
        <p:nvPicPr>
          <p:cNvPr id="92" name="Picture 91" descr="VisioLogo.jpg">
            <a:extLst>
              <a:ext uri="{FF2B5EF4-FFF2-40B4-BE49-F238E27FC236}">
                <a16:creationId xmlns:a16="http://schemas.microsoft.com/office/drawing/2014/main" id="{B07A87C4-2E17-497C-815C-7124ED181A30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1538" b="4762"/>
          <a:stretch>
            <a:fillRect/>
          </a:stretch>
        </p:blipFill>
        <p:spPr>
          <a:xfrm>
            <a:off x="4689452" y="3892804"/>
            <a:ext cx="173023" cy="1928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Rounded Rectangular Callout 91">
            <a:extLst>
              <a:ext uri="{FF2B5EF4-FFF2-40B4-BE49-F238E27FC236}">
                <a16:creationId xmlns:a16="http://schemas.microsoft.com/office/drawing/2014/main" id="{D9C69488-9887-4EF1-9F50-C4DF6DFFCF7C}"/>
              </a:ext>
            </a:extLst>
          </p:cNvPr>
          <p:cNvSpPr/>
          <p:nvPr/>
        </p:nvSpPr>
        <p:spPr bwMode="auto">
          <a:xfrm>
            <a:off x="6172200" y="4000505"/>
            <a:ext cx="1085850" cy="538127"/>
          </a:xfrm>
          <a:prstGeom prst="wedgeRoundRectCallout">
            <a:avLst>
              <a:gd name="adj1" fmla="val -77278"/>
              <a:gd name="adj2" fmla="val 7245"/>
              <a:gd name="adj3" fmla="val 16667"/>
            </a:avLst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Right of 2</a:t>
            </a:r>
            <a:r>
              <a:rPr lang="en-US" sz="1350" baseline="30000" dirty="0">
                <a:solidFill>
                  <a:schemeClr val="tx1"/>
                </a:solidFill>
                <a:latin typeface="Arial" charset="0"/>
                <a:cs typeface="Arial" charset="0"/>
              </a:rPr>
              <a:t>nd</a:t>
            </a:r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 use</a:t>
            </a:r>
          </a:p>
        </p:txBody>
      </p:sp>
      <p:sp>
        <p:nvSpPr>
          <p:cNvPr id="94" name="Rounded Rectangular Callout 92">
            <a:extLst>
              <a:ext uri="{FF2B5EF4-FFF2-40B4-BE49-F238E27FC236}">
                <a16:creationId xmlns:a16="http://schemas.microsoft.com/office/drawing/2014/main" id="{C65D6FBA-C37A-4F5A-9067-7E77B1BD420C}"/>
              </a:ext>
            </a:extLst>
          </p:cNvPr>
          <p:cNvSpPr/>
          <p:nvPr/>
        </p:nvSpPr>
        <p:spPr bwMode="auto">
          <a:xfrm>
            <a:off x="3150765" y="4202356"/>
            <a:ext cx="1314450" cy="538127"/>
          </a:xfrm>
          <a:prstGeom prst="wedgeRoundRectCallout">
            <a:avLst>
              <a:gd name="adj1" fmla="val 63954"/>
              <a:gd name="adj2" fmla="val -87637"/>
              <a:gd name="adj3" fmla="val 16667"/>
            </a:avLst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350" dirty="0">
                <a:solidFill>
                  <a:schemeClr val="tx1"/>
                </a:solidFill>
                <a:latin typeface="Arial" charset="0"/>
                <a:cs typeface="Arial" charset="0"/>
              </a:rPr>
              <a:t>Right of multiple use</a:t>
            </a:r>
          </a:p>
        </p:txBody>
      </p:sp>
    </p:spTree>
    <p:extLst>
      <p:ext uri="{BB962C8B-B14F-4D97-AF65-F5344CB8AC3E}">
        <p14:creationId xmlns:p14="http://schemas.microsoft.com/office/powerpoint/2010/main" val="223185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3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16" y="82067"/>
            <a:ext cx="6991583" cy="491400"/>
          </a:xfrm>
        </p:spPr>
        <p:txBody>
          <a:bodyPr>
            <a:normAutofit/>
          </a:bodyPr>
          <a:lstStyle/>
          <a:p>
            <a:pPr algn="l"/>
            <a:r>
              <a:rPr lang="en-US" sz="27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Data and Tools Integration</a:t>
            </a:r>
            <a:endParaRPr lang="en-GB" sz="27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95" name="Picture 3">
            <a:extLst>
              <a:ext uri="{FF2B5EF4-FFF2-40B4-BE49-F238E27FC236}">
                <a16:creationId xmlns:a16="http://schemas.microsoft.com/office/drawing/2014/main" id="{704B51E1-167F-4ED6-ABAA-69A3ABD2282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57450" y="571500"/>
            <a:ext cx="54864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" name="Title 1">
            <a:extLst>
              <a:ext uri="{FF2B5EF4-FFF2-40B4-BE49-F238E27FC236}">
                <a16:creationId xmlns:a16="http://schemas.microsoft.com/office/drawing/2014/main" id="{724B0FFE-7379-4B5A-BBE8-699849FB9A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Business Process, Data &amp; Tools Integration</a:t>
            </a:r>
            <a:endParaRPr lang="en-US" dirty="0"/>
          </a:p>
        </p:txBody>
      </p:sp>
      <p:grpSp>
        <p:nvGrpSpPr>
          <p:cNvPr id="97" name="Group 152">
            <a:extLst>
              <a:ext uri="{FF2B5EF4-FFF2-40B4-BE49-F238E27FC236}">
                <a16:creationId xmlns:a16="http://schemas.microsoft.com/office/drawing/2014/main" id="{F9FBE525-DDDD-47D7-8313-AC0F612C75D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57300" y="885824"/>
            <a:ext cx="5657850" cy="2085977"/>
            <a:chOff x="152400" y="1181100"/>
            <a:chExt cx="7543800" cy="2781295"/>
          </a:xfrm>
        </p:grpSpPr>
        <p:sp>
          <p:nvSpPr>
            <p:cNvPr id="98" name="Pentagon 13">
              <a:extLst>
                <a:ext uri="{FF2B5EF4-FFF2-40B4-BE49-F238E27FC236}">
                  <a16:creationId xmlns:a16="http://schemas.microsoft.com/office/drawing/2014/main" id="{3D6C29FE-235B-498F-91D8-709A4F2DABD5}"/>
                </a:ext>
              </a:extLst>
            </p:cNvPr>
            <p:cNvSpPr/>
            <p:nvPr/>
          </p:nvSpPr>
          <p:spPr bwMode="auto">
            <a:xfrm>
              <a:off x="152400" y="1181100"/>
              <a:ext cx="1676400" cy="648512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67500" tIns="35100" rIns="67500" bIns="351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  <a:buClrTx/>
              </a:pPr>
              <a:r>
                <a:rPr lang="en-US" sz="1350" b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cs typeface="Arial" charset="0"/>
                </a:rPr>
                <a:t>Business Processes</a:t>
              </a:r>
            </a:p>
          </p:txBody>
        </p:sp>
        <p:sp>
          <p:nvSpPr>
            <p:cNvPr id="99" name="Cloud 98">
              <a:extLst>
                <a:ext uri="{FF2B5EF4-FFF2-40B4-BE49-F238E27FC236}">
                  <a16:creationId xmlns:a16="http://schemas.microsoft.com/office/drawing/2014/main" id="{7D86F92E-9E93-4EFC-9376-DBA266DA673E}"/>
                </a:ext>
              </a:extLst>
            </p:cNvPr>
            <p:cNvSpPr/>
            <p:nvPr/>
          </p:nvSpPr>
          <p:spPr bwMode="auto">
            <a:xfrm>
              <a:off x="1828800" y="1600202"/>
              <a:ext cx="1905000" cy="471829"/>
            </a:xfrm>
            <a:prstGeom prst="cloud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67500" tIns="35100" rIns="67500" bIns="35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</a:pPr>
              <a:r>
                <a:rPr lang="en-US" sz="1050" dirty="0">
                  <a:latin typeface="Arial" charset="0"/>
                  <a:cs typeface="Arial" charset="0"/>
                </a:rPr>
                <a:t>Acquisition</a:t>
              </a:r>
            </a:p>
          </p:txBody>
        </p:sp>
        <p:sp>
          <p:nvSpPr>
            <p:cNvPr id="100" name="Cloud 99">
              <a:extLst>
                <a:ext uri="{FF2B5EF4-FFF2-40B4-BE49-F238E27FC236}">
                  <a16:creationId xmlns:a16="http://schemas.microsoft.com/office/drawing/2014/main" id="{5EE66825-8444-4B7B-87BE-F998DDB9A6E2}"/>
                </a:ext>
              </a:extLst>
            </p:cNvPr>
            <p:cNvSpPr/>
            <p:nvPr/>
          </p:nvSpPr>
          <p:spPr bwMode="auto">
            <a:xfrm>
              <a:off x="3429000" y="1181101"/>
              <a:ext cx="2057400" cy="471829"/>
            </a:xfrm>
            <a:prstGeom prst="cloud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67500" tIns="35100" rIns="67500" bIns="35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</a:pPr>
              <a:r>
                <a:rPr lang="en-US" sz="1050" dirty="0">
                  <a:latin typeface="Arial" charset="0"/>
                  <a:cs typeface="Arial" charset="0"/>
                </a:rPr>
                <a:t>Deployment</a:t>
              </a:r>
            </a:p>
          </p:txBody>
        </p:sp>
        <p:sp>
          <p:nvSpPr>
            <p:cNvPr id="101" name="Cloud 100">
              <a:extLst>
                <a:ext uri="{FF2B5EF4-FFF2-40B4-BE49-F238E27FC236}">
                  <a16:creationId xmlns:a16="http://schemas.microsoft.com/office/drawing/2014/main" id="{2E5A2018-65AB-4EAE-814E-AA991DF27A8E}"/>
                </a:ext>
              </a:extLst>
            </p:cNvPr>
            <p:cNvSpPr/>
            <p:nvPr/>
          </p:nvSpPr>
          <p:spPr bwMode="auto">
            <a:xfrm>
              <a:off x="4648200" y="1676401"/>
              <a:ext cx="1676400" cy="471829"/>
            </a:xfrm>
            <a:prstGeom prst="cloud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67500" tIns="35100" rIns="67500" bIns="35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</a:pPr>
              <a:r>
                <a:rPr lang="en-US" sz="1050" dirty="0">
                  <a:latin typeface="Arial" charset="0"/>
                  <a:cs typeface="Arial" charset="0"/>
                </a:rPr>
                <a:t>Entitlement</a:t>
              </a:r>
            </a:p>
          </p:txBody>
        </p:sp>
        <p:sp>
          <p:nvSpPr>
            <p:cNvPr id="102" name="Cloud 101">
              <a:extLst>
                <a:ext uri="{FF2B5EF4-FFF2-40B4-BE49-F238E27FC236}">
                  <a16:creationId xmlns:a16="http://schemas.microsoft.com/office/drawing/2014/main" id="{F8591C3C-B41D-40CA-AA17-1E161E80CD15}"/>
                </a:ext>
              </a:extLst>
            </p:cNvPr>
            <p:cNvSpPr/>
            <p:nvPr/>
          </p:nvSpPr>
          <p:spPr bwMode="auto">
            <a:xfrm>
              <a:off x="5867400" y="1181101"/>
              <a:ext cx="1828800" cy="471829"/>
            </a:xfrm>
            <a:prstGeom prst="cloud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67500" tIns="35100" rIns="67500" bIns="35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</a:pPr>
              <a:r>
                <a:rPr lang="en-US" sz="1050" dirty="0">
                  <a:latin typeface="Arial" charset="0"/>
                  <a:cs typeface="Arial" charset="0"/>
                </a:rPr>
                <a:t>Retirement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AAB62CB-9A6D-45A1-8322-84C897D9FE74}"/>
                </a:ext>
              </a:extLst>
            </p:cNvPr>
            <p:cNvCxnSpPr>
              <a:stCxn id="101" idx="1"/>
              <a:endCxn id="159" idx="1"/>
            </p:cNvCxnSpPr>
            <p:nvPr/>
          </p:nvCxnSpPr>
          <p:spPr bwMode="auto">
            <a:xfrm>
              <a:off x="5486400" y="2147728"/>
              <a:ext cx="1066803" cy="13635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D10B07A-DAD0-44DA-BFE2-6D32D5F636BA}"/>
                </a:ext>
              </a:extLst>
            </p:cNvPr>
            <p:cNvCxnSpPr>
              <a:stCxn id="101" idx="1"/>
              <a:endCxn id="148" idx="1"/>
            </p:cNvCxnSpPr>
            <p:nvPr/>
          </p:nvCxnSpPr>
          <p:spPr bwMode="auto">
            <a:xfrm flipH="1">
              <a:off x="1600203" y="2147728"/>
              <a:ext cx="3886197" cy="1814667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139D2B8-60EA-45FC-9B1A-4ED0CC6352DD}"/>
                </a:ext>
              </a:extLst>
            </p:cNvPr>
            <p:cNvCxnSpPr>
              <a:stCxn id="100" idx="1"/>
              <a:endCxn id="149" idx="1"/>
            </p:cNvCxnSpPr>
            <p:nvPr/>
          </p:nvCxnSpPr>
          <p:spPr bwMode="auto">
            <a:xfrm flipH="1">
              <a:off x="1981203" y="1652428"/>
              <a:ext cx="2476497" cy="147177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DBCDDDD-5A5A-49B8-9AE3-D1E1E0D2D2BA}"/>
                </a:ext>
              </a:extLst>
            </p:cNvPr>
            <p:cNvCxnSpPr>
              <a:stCxn id="100" idx="1"/>
              <a:endCxn id="152" idx="1"/>
            </p:cNvCxnSpPr>
            <p:nvPr/>
          </p:nvCxnSpPr>
          <p:spPr bwMode="auto">
            <a:xfrm>
              <a:off x="4457700" y="1652428"/>
              <a:ext cx="266703" cy="785973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8E9B83B-CFF1-42E5-B19C-1FE5F43B3F69}"/>
                </a:ext>
              </a:extLst>
            </p:cNvPr>
            <p:cNvCxnSpPr>
              <a:stCxn id="99" idx="1"/>
              <a:endCxn id="149" idx="1"/>
            </p:cNvCxnSpPr>
            <p:nvPr/>
          </p:nvCxnSpPr>
          <p:spPr bwMode="auto">
            <a:xfrm flipH="1">
              <a:off x="1981203" y="2071528"/>
              <a:ext cx="800097" cy="105267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4471455-76E5-49E8-9439-AA330DD70B18}"/>
                </a:ext>
              </a:extLst>
            </p:cNvPr>
            <p:cNvCxnSpPr>
              <a:stCxn id="101" idx="1"/>
              <a:endCxn id="150" idx="1"/>
            </p:cNvCxnSpPr>
            <p:nvPr/>
          </p:nvCxnSpPr>
          <p:spPr bwMode="auto">
            <a:xfrm>
              <a:off x="5486400" y="2147728"/>
              <a:ext cx="19052" cy="269587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B087C18-8D02-485F-AA41-05C54DB841F7}"/>
                </a:ext>
              </a:extLst>
            </p:cNvPr>
            <p:cNvCxnSpPr>
              <a:stCxn id="102" idx="1"/>
            </p:cNvCxnSpPr>
            <p:nvPr/>
          </p:nvCxnSpPr>
          <p:spPr bwMode="auto">
            <a:xfrm flipH="1">
              <a:off x="6400807" y="1652428"/>
              <a:ext cx="380993" cy="70977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64F2B6A-BFF5-46BF-A0BD-6BD88654C5A6}"/>
                </a:ext>
              </a:extLst>
            </p:cNvPr>
            <p:cNvCxnSpPr>
              <a:stCxn id="101" idx="1"/>
              <a:endCxn id="152" idx="1"/>
            </p:cNvCxnSpPr>
            <p:nvPr/>
          </p:nvCxnSpPr>
          <p:spPr bwMode="auto">
            <a:xfrm flipH="1">
              <a:off x="4724403" y="2147728"/>
              <a:ext cx="761997" cy="290673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1" name="Group 148">
            <a:extLst>
              <a:ext uri="{FF2B5EF4-FFF2-40B4-BE49-F238E27FC236}">
                <a16:creationId xmlns:a16="http://schemas.microsoft.com/office/drawing/2014/main" id="{1515ED4C-A791-4F56-B1D3-6570C84DD9E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57303" y="3686179"/>
            <a:ext cx="5828838" cy="1425493"/>
            <a:chOff x="152400" y="4914899"/>
            <a:chExt cx="7771782" cy="1900655"/>
          </a:xfrm>
        </p:grpSpPr>
        <p:sp>
          <p:nvSpPr>
            <p:cNvPr id="112" name="Pentagon 15">
              <a:extLst>
                <a:ext uri="{FF2B5EF4-FFF2-40B4-BE49-F238E27FC236}">
                  <a16:creationId xmlns:a16="http://schemas.microsoft.com/office/drawing/2014/main" id="{27506558-3C93-4045-B82C-A2E7E3B61EE8}"/>
                </a:ext>
              </a:extLst>
            </p:cNvPr>
            <p:cNvSpPr/>
            <p:nvPr/>
          </p:nvSpPr>
          <p:spPr bwMode="auto">
            <a:xfrm>
              <a:off x="152400" y="5371694"/>
              <a:ext cx="1676400" cy="648512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67500" tIns="35100" rIns="67500" bIns="351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  <a:buClrTx/>
              </a:pPr>
              <a:r>
                <a:rPr lang="en-US" sz="1350" b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cs typeface="Arial" charset="0"/>
                </a:rPr>
                <a:t>Business</a:t>
              </a:r>
              <a:br>
                <a:rPr lang="en-US" sz="1350" b="1" dirty="0">
                  <a:solidFill>
                    <a:srgbClr val="FF00FF"/>
                  </a:solidFill>
                  <a:latin typeface="Arial" charset="0"/>
                  <a:cs typeface="Arial" charset="0"/>
                </a:rPr>
              </a:br>
              <a:r>
                <a:rPr lang="en-US" sz="1350" b="1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cs typeface="Arial" charset="0"/>
                </a:rPr>
                <a:t>Outcomes</a:t>
              </a:r>
            </a:p>
          </p:txBody>
        </p:sp>
        <p:pic>
          <p:nvPicPr>
            <p:cNvPr id="113" name="Picture 3" descr="C:\StevesDocs\ManageSoft\Images\PresentationImages\so_assettrack.jpg">
              <a:extLst>
                <a:ext uri="{FF2B5EF4-FFF2-40B4-BE49-F238E27FC236}">
                  <a16:creationId xmlns:a16="http://schemas.microsoft.com/office/drawing/2014/main" id="{2B565702-178B-4FAD-BEA6-525EB5A92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362200" y="5453063"/>
              <a:ext cx="742950" cy="485775"/>
            </a:xfrm>
            <a:prstGeom prst="rect">
              <a:avLst/>
            </a:prstGeom>
            <a:noFill/>
          </p:spPr>
        </p:pic>
        <p:pic>
          <p:nvPicPr>
            <p:cNvPr id="114" name="Picture 4" descr="C:\StevesDocs\ManageSoft\Images\PresentationImages\so_itbi.jpg">
              <a:extLst>
                <a:ext uri="{FF2B5EF4-FFF2-40B4-BE49-F238E27FC236}">
                  <a16:creationId xmlns:a16="http://schemas.microsoft.com/office/drawing/2014/main" id="{15C1EC96-7A2B-4A24-82AE-589CDE96B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770313" y="5453063"/>
              <a:ext cx="742950" cy="485775"/>
            </a:xfrm>
            <a:prstGeom prst="rect">
              <a:avLst/>
            </a:prstGeom>
            <a:noFill/>
          </p:spPr>
        </p:pic>
        <p:pic>
          <p:nvPicPr>
            <p:cNvPr id="115" name="Picture 5" descr="C:\StevesDocs\ManageSoft\Images\PresentationImages\so_sam.jpg">
              <a:extLst>
                <a:ext uri="{FF2B5EF4-FFF2-40B4-BE49-F238E27FC236}">
                  <a16:creationId xmlns:a16="http://schemas.microsoft.com/office/drawing/2014/main" id="{8FD3EA91-D1AF-4695-B0BE-836FA67C26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438775" y="5453063"/>
              <a:ext cx="742950" cy="485775"/>
            </a:xfrm>
            <a:prstGeom prst="rect">
              <a:avLst/>
            </a:prstGeom>
            <a:noFill/>
          </p:spPr>
        </p:pic>
        <p:pic>
          <p:nvPicPr>
            <p:cNvPr id="116" name="Picture 6" descr="C:\StevesDocs\ManageSoft\Images\PresentationImages\so_softdeploy.jpg">
              <a:extLst>
                <a:ext uri="{FF2B5EF4-FFF2-40B4-BE49-F238E27FC236}">
                  <a16:creationId xmlns:a16="http://schemas.microsoft.com/office/drawing/2014/main" id="{62A31808-3BD5-4B69-9D5A-701D157E19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6646863" y="5334000"/>
              <a:ext cx="1114425" cy="723900"/>
            </a:xfrm>
            <a:prstGeom prst="rect">
              <a:avLst/>
            </a:prstGeom>
            <a:noFill/>
          </p:spPr>
        </p:pic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7CC67F5-BEBB-4303-86C2-BCBD740A1CF1}"/>
                </a:ext>
              </a:extLst>
            </p:cNvPr>
            <p:cNvCxnSpPr/>
            <p:nvPr/>
          </p:nvCxnSpPr>
          <p:spPr bwMode="auto">
            <a:xfrm rot="16200000" flipH="1">
              <a:off x="5467350" y="3905250"/>
              <a:ext cx="609600" cy="262890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DF63AFF-073C-4B5B-9A7D-2AEFD34D0062}"/>
                </a:ext>
              </a:extLst>
            </p:cNvPr>
            <p:cNvCxnSpPr>
              <a:endCxn id="115" idx="0"/>
            </p:cNvCxnSpPr>
            <p:nvPr/>
          </p:nvCxnSpPr>
          <p:spPr bwMode="auto">
            <a:xfrm rot="16200000" flipH="1">
              <a:off x="4864894" y="4507706"/>
              <a:ext cx="538163" cy="135255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AE755CD-9104-4B38-87AB-A5033017720A}"/>
                </a:ext>
              </a:extLst>
            </p:cNvPr>
            <p:cNvCxnSpPr>
              <a:endCxn id="114" idx="0"/>
            </p:cNvCxnSpPr>
            <p:nvPr/>
          </p:nvCxnSpPr>
          <p:spPr bwMode="auto">
            <a:xfrm rot="5400000">
              <a:off x="4030663" y="5026025"/>
              <a:ext cx="538163" cy="31591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D7DD320-09A0-430B-8EA3-EC09BE064EF2}"/>
                </a:ext>
              </a:extLst>
            </p:cNvPr>
            <p:cNvCxnSpPr>
              <a:endCxn id="113" idx="0"/>
            </p:cNvCxnSpPr>
            <p:nvPr/>
          </p:nvCxnSpPr>
          <p:spPr bwMode="auto">
            <a:xfrm rot="5400000">
              <a:off x="3326607" y="4321969"/>
              <a:ext cx="538163" cy="172402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141B3C5-EF2C-430D-B154-17B40A234B52}"/>
                </a:ext>
              </a:extLst>
            </p:cNvPr>
            <p:cNvSpPr txBox="1"/>
            <p:nvPr/>
          </p:nvSpPr>
          <p:spPr>
            <a:xfrm>
              <a:off x="1676400" y="6019801"/>
              <a:ext cx="1785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License Entitlements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6BCDF6-850A-40B3-BAE8-13AC81CCAAA0}"/>
                </a:ext>
              </a:extLst>
            </p:cNvPr>
            <p:cNvSpPr txBox="1"/>
            <p:nvPr/>
          </p:nvSpPr>
          <p:spPr>
            <a:xfrm>
              <a:off x="1657590" y="6397823"/>
              <a:ext cx="1639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Contract Renewals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6949922-BA34-4108-8BE0-6EAD07D7ED00}"/>
                </a:ext>
              </a:extLst>
            </p:cNvPr>
            <p:cNvSpPr txBox="1"/>
            <p:nvPr/>
          </p:nvSpPr>
          <p:spPr>
            <a:xfrm>
              <a:off x="3822333" y="6245423"/>
              <a:ext cx="727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Audits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90CD608-7386-4C32-BA86-7645DD86A577}"/>
                </a:ext>
              </a:extLst>
            </p:cNvPr>
            <p:cNvSpPr txBox="1"/>
            <p:nvPr/>
          </p:nvSpPr>
          <p:spPr>
            <a:xfrm>
              <a:off x="4472697" y="5943601"/>
              <a:ext cx="1353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Usage Analysis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33F4B2C-2A4E-4622-8A3B-389986440917}"/>
                </a:ext>
              </a:extLst>
            </p:cNvPr>
            <p:cNvSpPr txBox="1"/>
            <p:nvPr/>
          </p:nvSpPr>
          <p:spPr>
            <a:xfrm>
              <a:off x="5823090" y="6477000"/>
              <a:ext cx="1111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Compliancy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5AC7F6E-1BF1-472A-8CD9-F777A4945B78}"/>
                </a:ext>
              </a:extLst>
            </p:cNvPr>
            <p:cNvSpPr txBox="1"/>
            <p:nvPr/>
          </p:nvSpPr>
          <p:spPr>
            <a:xfrm>
              <a:off x="6228846" y="6095998"/>
              <a:ext cx="16953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Payment Schedules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940BF0A-745F-40C7-8A0B-D0AA193F1A24}"/>
                </a:ext>
              </a:extLst>
            </p:cNvPr>
            <p:cNvSpPr txBox="1"/>
            <p:nvPr/>
          </p:nvSpPr>
          <p:spPr>
            <a:xfrm>
              <a:off x="4984889" y="6245421"/>
              <a:ext cx="10498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Re-harvest</a:t>
              </a:r>
            </a:p>
          </p:txBody>
        </p:sp>
      </p:grpSp>
      <p:sp>
        <p:nvSpPr>
          <p:cNvPr id="128" name="Can 57">
            <a:extLst>
              <a:ext uri="{FF2B5EF4-FFF2-40B4-BE49-F238E27FC236}">
                <a16:creationId xmlns:a16="http://schemas.microsoft.com/office/drawing/2014/main" id="{BF9A2FD9-5B13-4AB9-9ADA-51AF2FB6B0FF}"/>
              </a:ext>
            </a:extLst>
          </p:cNvPr>
          <p:cNvSpPr/>
          <p:nvPr/>
        </p:nvSpPr>
        <p:spPr bwMode="auto">
          <a:xfrm>
            <a:off x="3657600" y="2800350"/>
            <a:ext cx="1657350" cy="85725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350" b="1" dirty="0">
                <a:latin typeface="Arial" charset="0"/>
                <a:cs typeface="Arial" charset="0"/>
              </a:rPr>
              <a:t>ITAM/SAM Data Repository</a:t>
            </a:r>
            <a:endParaRPr lang="en-US" sz="1350" b="1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129" name="Picture 128" descr="man01.png">
            <a:extLst>
              <a:ext uri="{FF2B5EF4-FFF2-40B4-BE49-F238E27FC236}">
                <a16:creationId xmlns:a16="http://schemas.microsoft.com/office/drawing/2014/main" id="{C30F1063-1A46-4D98-A451-9CABD489661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3371853" y="742953"/>
            <a:ext cx="364025" cy="512606"/>
          </a:xfrm>
          <a:prstGeom prst="rect">
            <a:avLst/>
          </a:prstGeom>
        </p:spPr>
      </p:pic>
      <p:pic>
        <p:nvPicPr>
          <p:cNvPr id="130" name="Picture 129" descr="man02.png">
            <a:extLst>
              <a:ext uri="{FF2B5EF4-FFF2-40B4-BE49-F238E27FC236}">
                <a16:creationId xmlns:a16="http://schemas.microsoft.com/office/drawing/2014/main" id="{337BCF08-CB48-41D0-BDE9-99FFDA29231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4400553" y="1257303"/>
            <a:ext cx="364025" cy="512606"/>
          </a:xfrm>
          <a:prstGeom prst="rect">
            <a:avLst/>
          </a:prstGeom>
        </p:spPr>
      </p:pic>
      <p:pic>
        <p:nvPicPr>
          <p:cNvPr id="131" name="Picture 130" descr="man03.png">
            <a:extLst>
              <a:ext uri="{FF2B5EF4-FFF2-40B4-BE49-F238E27FC236}">
                <a16:creationId xmlns:a16="http://schemas.microsoft.com/office/drawing/2014/main" id="{CA14A525-BBDC-4E5C-BC29-6A0901CE689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5372103" y="800103"/>
            <a:ext cx="364025" cy="512606"/>
          </a:xfrm>
          <a:prstGeom prst="rect">
            <a:avLst/>
          </a:prstGeom>
        </p:spPr>
      </p:pic>
      <p:pic>
        <p:nvPicPr>
          <p:cNvPr id="132" name="Picture 131" descr="man-tie.png">
            <a:extLst>
              <a:ext uri="{FF2B5EF4-FFF2-40B4-BE49-F238E27FC236}">
                <a16:creationId xmlns:a16="http://schemas.microsoft.com/office/drawing/2014/main" id="{60CB3FF1-3C55-4EBF-B8E1-D6E77AD9F16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7315203" y="1543052"/>
            <a:ext cx="364025" cy="512606"/>
          </a:xfrm>
          <a:prstGeom prst="rect">
            <a:avLst/>
          </a:prstGeom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51A44D2-DDED-43F0-AC32-4C15EC25FA4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257302" y="1699535"/>
            <a:ext cx="6552010" cy="1926233"/>
            <a:chOff x="152400" y="2266044"/>
            <a:chExt cx="8736013" cy="2568311"/>
          </a:xfrm>
        </p:grpSpPr>
        <p:grpSp>
          <p:nvGrpSpPr>
            <p:cNvPr id="134" name="Group 154">
              <a:extLst>
                <a:ext uri="{FF2B5EF4-FFF2-40B4-BE49-F238E27FC236}">
                  <a16:creationId xmlns:a16="http://schemas.microsoft.com/office/drawing/2014/main" id="{CA6B8323-7BFC-4D26-A345-C3DBA699D929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152400" y="2266044"/>
              <a:ext cx="8459197" cy="2238104"/>
              <a:chOff x="152400" y="2266044"/>
              <a:chExt cx="8459197" cy="2238104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EE40585-F5E0-48C2-89F4-61D7CC0A5801}"/>
                  </a:ext>
                </a:extLst>
              </p:cNvPr>
              <p:cNvCxnSpPr>
                <a:stCxn id="148" idx="4"/>
                <a:endCxn id="128" idx="2"/>
              </p:cNvCxnSpPr>
              <p:nvPr/>
            </p:nvCxnSpPr>
            <p:spPr bwMode="auto">
              <a:xfrm>
                <a:off x="1981200" y="4233273"/>
                <a:ext cx="1371597" cy="72024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53C246EB-21DB-43FA-A4FD-A7D88A8D1EE2}"/>
                  </a:ext>
                </a:extLst>
              </p:cNvPr>
              <p:cNvCxnSpPr>
                <a:stCxn id="149" idx="3"/>
                <a:endCxn id="128" idx="2"/>
              </p:cNvCxnSpPr>
              <p:nvPr/>
            </p:nvCxnSpPr>
            <p:spPr bwMode="auto">
              <a:xfrm>
                <a:off x="1981200" y="3665949"/>
                <a:ext cx="1371597" cy="639348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410F8A6F-8534-424D-A0AF-B766E020F885}"/>
                  </a:ext>
                </a:extLst>
              </p:cNvPr>
              <p:cNvCxnSpPr>
                <a:stCxn id="152" idx="3"/>
                <a:endCxn id="128" idx="1"/>
              </p:cNvCxnSpPr>
              <p:nvPr/>
            </p:nvCxnSpPr>
            <p:spPr bwMode="auto">
              <a:xfrm flipH="1">
                <a:off x="4457700" y="3124200"/>
                <a:ext cx="266700" cy="60960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2258F2F-A6A6-4D1A-86EA-DC0775C72F69}"/>
                  </a:ext>
                </a:extLst>
              </p:cNvPr>
              <p:cNvCxnSpPr>
                <a:endCxn id="150" idx="3"/>
              </p:cNvCxnSpPr>
              <p:nvPr/>
            </p:nvCxnSpPr>
            <p:spPr bwMode="auto">
              <a:xfrm flipV="1">
                <a:off x="4457700" y="3124200"/>
                <a:ext cx="1047750" cy="626614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F363D12-8D42-467A-8967-B22BB695DE63}"/>
                  </a:ext>
                </a:extLst>
              </p:cNvPr>
              <p:cNvCxnSpPr>
                <a:endCxn id="157" idx="3"/>
              </p:cNvCxnSpPr>
              <p:nvPr/>
            </p:nvCxnSpPr>
            <p:spPr bwMode="auto">
              <a:xfrm rot="5400000" flipH="1" flipV="1">
                <a:off x="5258655" y="2401155"/>
                <a:ext cx="493591" cy="209550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43" name="Group 149">
                <a:extLst>
                  <a:ext uri="{FF2B5EF4-FFF2-40B4-BE49-F238E27FC236}">
                    <a16:creationId xmlns:a16="http://schemas.microsoft.com/office/drawing/2014/main" id="{B11794CF-F47E-47DB-BAA6-35D9B63711AE}"/>
                  </a:ext>
                </a:extLst>
              </p:cNvPr>
              <p:cNvGrpSpPr/>
              <p:nvPr/>
            </p:nvGrpSpPr>
            <p:grpSpPr>
              <a:xfrm>
                <a:off x="152400" y="2266044"/>
                <a:ext cx="8459197" cy="2238104"/>
                <a:chOff x="152400" y="2266044"/>
                <a:chExt cx="8459197" cy="2238104"/>
              </a:xfrm>
            </p:grpSpPr>
            <p:sp>
              <p:nvSpPr>
                <p:cNvPr id="148" name="Can 4">
                  <a:extLst>
                    <a:ext uri="{FF2B5EF4-FFF2-40B4-BE49-F238E27FC236}">
                      <a16:creationId xmlns:a16="http://schemas.microsoft.com/office/drawing/2014/main" id="{C383A2F5-DC37-49EC-8438-12561F2F9DF9}"/>
                    </a:ext>
                  </a:extLst>
                </p:cNvPr>
                <p:cNvSpPr/>
                <p:nvPr/>
              </p:nvSpPr>
              <p:spPr bwMode="auto">
                <a:xfrm>
                  <a:off x="1219200" y="3962399"/>
                  <a:ext cx="762000" cy="541749"/>
                </a:xfrm>
                <a:prstGeom prst="can">
                  <a:avLst/>
                </a:prstGeom>
                <a:solidFill>
                  <a:schemeClr val="bg2">
                    <a:lumMod val="5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1143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/>
              </p:spPr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spcBef>
                      <a:spcPct val="0"/>
                    </a:spcBef>
                    <a:buClrTx/>
                  </a:pPr>
                  <a:r>
                    <a:rPr lang="en-US" sz="1200" b="1" dirty="0">
                      <a:latin typeface="Arial" charset="0"/>
                      <a:cs typeface="Arial" charset="0"/>
                    </a:rPr>
                    <a:t>PO</a:t>
                  </a:r>
                </a:p>
              </p:txBody>
            </p:sp>
            <p:sp>
              <p:nvSpPr>
                <p:cNvPr id="149" name="Can 5">
                  <a:extLst>
                    <a:ext uri="{FF2B5EF4-FFF2-40B4-BE49-F238E27FC236}">
                      <a16:creationId xmlns:a16="http://schemas.microsoft.com/office/drawing/2014/main" id="{7AD1CE22-99B3-4B17-974A-4496762D7BD6}"/>
                    </a:ext>
                  </a:extLst>
                </p:cNvPr>
                <p:cNvSpPr/>
                <p:nvPr/>
              </p:nvSpPr>
              <p:spPr bwMode="auto">
                <a:xfrm>
                  <a:off x="1600200" y="3124200"/>
                  <a:ext cx="762000" cy="541749"/>
                </a:xfrm>
                <a:prstGeom prst="can">
                  <a:avLst/>
                </a:prstGeom>
                <a:solidFill>
                  <a:schemeClr val="bg2">
                    <a:lumMod val="5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1143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/>
              </p:spPr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spcBef>
                      <a:spcPct val="0"/>
                    </a:spcBef>
                    <a:buClrTx/>
                  </a:pPr>
                  <a:r>
                    <a:rPr lang="en-US" sz="1200" b="1" dirty="0">
                      <a:latin typeface="Arial" charset="0"/>
                      <a:cs typeface="Arial" charset="0"/>
                    </a:rPr>
                    <a:t>HR</a:t>
                  </a:r>
                </a:p>
              </p:txBody>
            </p:sp>
            <p:sp>
              <p:nvSpPr>
                <p:cNvPr id="150" name="Can 8">
                  <a:extLst>
                    <a:ext uri="{FF2B5EF4-FFF2-40B4-BE49-F238E27FC236}">
                      <a16:creationId xmlns:a16="http://schemas.microsoft.com/office/drawing/2014/main" id="{2DE17E50-BC03-45EF-B3B1-FAD89E7AF299}"/>
                    </a:ext>
                  </a:extLst>
                </p:cNvPr>
                <p:cNvSpPr/>
                <p:nvPr/>
              </p:nvSpPr>
              <p:spPr bwMode="auto">
                <a:xfrm>
                  <a:off x="5124450" y="2417314"/>
                  <a:ext cx="762000" cy="706886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  <a:buClrTx/>
                  </a:pPr>
                  <a:r>
                    <a:rPr lang="en-US" sz="120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IM</a:t>
                  </a:r>
                </a:p>
              </p:txBody>
            </p:sp>
            <p:sp>
              <p:nvSpPr>
                <p:cNvPr id="151" name="Pentagon 14">
                  <a:extLst>
                    <a:ext uri="{FF2B5EF4-FFF2-40B4-BE49-F238E27FC236}">
                      <a16:creationId xmlns:a16="http://schemas.microsoft.com/office/drawing/2014/main" id="{B24704DA-C0BA-4380-9C23-49FFF2BAF94F}"/>
                    </a:ext>
                  </a:extLst>
                </p:cNvPr>
                <p:cNvSpPr/>
                <p:nvPr/>
              </p:nvSpPr>
              <p:spPr bwMode="auto">
                <a:xfrm>
                  <a:off x="152400" y="2324100"/>
                  <a:ext cx="1676400" cy="648512"/>
                </a:xfrm>
                <a:prstGeom prst="homePlate">
                  <a:avLst/>
                </a:prstGeom>
                <a:solidFill>
                  <a:schemeClr val="accent2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1143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  <a:buClrTx/>
                  </a:pPr>
                  <a:r>
                    <a:rPr lang="en-US" sz="1350" b="1" dirty="0">
                      <a:solidFill>
                        <a:schemeClr val="bg1">
                          <a:lumMod val="95000"/>
                        </a:schemeClr>
                      </a:solidFill>
                      <a:latin typeface="Arial" charset="0"/>
                      <a:cs typeface="Arial" charset="0"/>
                    </a:rPr>
                    <a:t>Data </a:t>
                  </a:r>
                  <a:br>
                    <a:rPr lang="en-US" sz="1350" b="1" dirty="0">
                      <a:solidFill>
                        <a:srgbClr val="FF00FF"/>
                      </a:solidFill>
                      <a:latin typeface="Arial" charset="0"/>
                      <a:cs typeface="Arial" charset="0"/>
                    </a:rPr>
                  </a:br>
                  <a:r>
                    <a:rPr lang="en-US" sz="1350" b="1" dirty="0">
                      <a:solidFill>
                        <a:schemeClr val="bg1">
                          <a:lumMod val="95000"/>
                        </a:schemeClr>
                      </a:solidFill>
                      <a:latin typeface="Arial" charset="0"/>
                      <a:cs typeface="Arial" charset="0"/>
                    </a:rPr>
                    <a:t>Input</a:t>
                  </a:r>
                </a:p>
              </p:txBody>
            </p:sp>
            <p:sp>
              <p:nvSpPr>
                <p:cNvPr id="152" name="Can 6">
                  <a:extLst>
                    <a:ext uri="{FF2B5EF4-FFF2-40B4-BE49-F238E27FC236}">
                      <a16:creationId xmlns:a16="http://schemas.microsoft.com/office/drawing/2014/main" id="{6D8C72F7-0D20-4507-A7E0-CDBC6984058B}"/>
                    </a:ext>
                  </a:extLst>
                </p:cNvPr>
                <p:cNvSpPr/>
                <p:nvPr/>
              </p:nvSpPr>
              <p:spPr bwMode="auto">
                <a:xfrm>
                  <a:off x="4343400" y="2438400"/>
                  <a:ext cx="762000" cy="685800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  <a:buClrTx/>
                  </a:pPr>
                  <a:r>
                    <a:rPr lang="en-US" sz="105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SMS</a:t>
                  </a:r>
                  <a:br>
                    <a:rPr lang="en-US" sz="1050" b="1" dirty="0">
                      <a:solidFill>
                        <a:srgbClr val="FF00FF"/>
                      </a:solidFill>
                      <a:latin typeface="Arial" charset="0"/>
                      <a:cs typeface="Arial" charset="0"/>
                    </a:rPr>
                  </a:br>
                  <a:r>
                    <a:rPr lang="en-US" sz="105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SCCM</a:t>
                  </a:r>
                </a:p>
              </p:txBody>
            </p:sp>
            <p:grpSp>
              <p:nvGrpSpPr>
                <p:cNvPr id="153" name="Group 136">
                  <a:extLst>
                    <a:ext uri="{FF2B5EF4-FFF2-40B4-BE49-F238E27FC236}">
                      <a16:creationId xmlns:a16="http://schemas.microsoft.com/office/drawing/2014/main" id="{A511A245-0658-4808-AC83-D86B84EF9441}"/>
                    </a:ext>
                  </a:extLst>
                </p:cNvPr>
                <p:cNvGrpSpPr/>
                <p:nvPr/>
              </p:nvGrpSpPr>
              <p:grpSpPr>
                <a:xfrm>
                  <a:off x="6172200" y="2284085"/>
                  <a:ext cx="762000" cy="918024"/>
                  <a:chOff x="6172200" y="2246088"/>
                  <a:chExt cx="762000" cy="918024"/>
                </a:xfrm>
                <a:effectLst>
                  <a:outerShdw blurRad="50800" dist="1143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57" name="Can 18">
                    <a:extLst>
                      <a:ext uri="{FF2B5EF4-FFF2-40B4-BE49-F238E27FC236}">
                        <a16:creationId xmlns:a16="http://schemas.microsoft.com/office/drawing/2014/main" id="{70C97CE6-025A-476C-815C-FC63643F54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72200" y="2819400"/>
                    <a:ext cx="762000" cy="344712"/>
                  </a:xfrm>
                  <a:prstGeom prst="can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67500" tIns="35100" rIns="67500" bIns="3510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  <a:buClrTx/>
                    </a:pPr>
                    <a:r>
                      <a:rPr lang="en-US" sz="1050" b="1" dirty="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rPr>
                      <a:t>SKU</a:t>
                    </a:r>
                  </a:p>
                </p:txBody>
              </p:sp>
              <p:sp>
                <p:nvSpPr>
                  <p:cNvPr id="158" name="Can 131">
                    <a:extLst>
                      <a:ext uri="{FF2B5EF4-FFF2-40B4-BE49-F238E27FC236}">
                        <a16:creationId xmlns:a16="http://schemas.microsoft.com/office/drawing/2014/main" id="{56C0B37B-9F5D-460D-97FF-628FCD9F2D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72200" y="2532744"/>
                    <a:ext cx="762000" cy="344712"/>
                  </a:xfrm>
                  <a:prstGeom prst="can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67500" tIns="35100" rIns="67500" bIns="3510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  <a:buClrTx/>
                    </a:pPr>
                    <a:r>
                      <a:rPr lang="en-US" sz="1050" b="1" dirty="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rPr>
                      <a:t>PURL</a:t>
                    </a:r>
                  </a:p>
                </p:txBody>
              </p:sp>
              <p:sp>
                <p:nvSpPr>
                  <p:cNvPr id="159" name="Can 132">
                    <a:extLst>
                      <a:ext uri="{FF2B5EF4-FFF2-40B4-BE49-F238E27FC236}">
                        <a16:creationId xmlns:a16="http://schemas.microsoft.com/office/drawing/2014/main" id="{2966327B-C387-45AE-884C-6CDA33405E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72200" y="2246088"/>
                    <a:ext cx="762000" cy="344712"/>
                  </a:xfrm>
                  <a:prstGeom prst="can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67500" tIns="35100" rIns="67500" bIns="3510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0"/>
                      </a:spcBef>
                      <a:buClrTx/>
                    </a:pPr>
                    <a:r>
                      <a:rPr lang="en-US" sz="1050" b="1" dirty="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rPr>
                      <a:t>ARL</a:t>
                    </a:r>
                  </a:p>
                </p:txBody>
              </p:sp>
            </p:grp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439E98A0-6127-44DE-93A7-68940CCDCE33}"/>
                    </a:ext>
                  </a:extLst>
                </p:cNvPr>
                <p:cNvSpPr txBox="1"/>
                <p:nvPr/>
              </p:nvSpPr>
              <p:spPr>
                <a:xfrm>
                  <a:off x="7238998" y="2266044"/>
                  <a:ext cx="1372599" cy="769441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050" b="1" dirty="0">
                      <a:solidFill>
                        <a:schemeClr val="tx1"/>
                      </a:solidFill>
                    </a:rPr>
                    <a:t>Contracts</a:t>
                  </a:r>
                </a:p>
                <a:p>
                  <a:r>
                    <a:rPr lang="en-US" sz="1050" b="1" dirty="0">
                      <a:solidFill>
                        <a:schemeClr val="tx1"/>
                      </a:solidFill>
                    </a:rPr>
                    <a:t>Ts &amp; Cs</a:t>
                  </a:r>
                </a:p>
                <a:p>
                  <a:r>
                    <a:rPr lang="en-US" sz="1050" b="1" dirty="0">
                      <a:solidFill>
                        <a:schemeClr val="tx1"/>
                      </a:solidFill>
                    </a:rPr>
                    <a:t>Licensing Rules</a:t>
                  </a:r>
                </a:p>
              </p:txBody>
            </p:sp>
            <p:sp>
              <p:nvSpPr>
                <p:cNvPr id="155" name="Can 64">
                  <a:extLst>
                    <a:ext uri="{FF2B5EF4-FFF2-40B4-BE49-F238E27FC236}">
                      <a16:creationId xmlns:a16="http://schemas.microsoft.com/office/drawing/2014/main" id="{644DC61D-534E-4FE6-8F67-C8CCBC20EC39}"/>
                    </a:ext>
                  </a:extLst>
                </p:cNvPr>
                <p:cNvSpPr/>
                <p:nvPr/>
              </p:nvSpPr>
              <p:spPr bwMode="auto">
                <a:xfrm>
                  <a:off x="3581400" y="2438400"/>
                  <a:ext cx="762000" cy="685800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  <a:buClrTx/>
                  </a:pPr>
                  <a:r>
                    <a:rPr lang="en-US" sz="105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Altiris</a:t>
                  </a:r>
                </a:p>
              </p:txBody>
            </p:sp>
            <p:sp>
              <p:nvSpPr>
                <p:cNvPr id="156" name="Can 68">
                  <a:extLst>
                    <a:ext uri="{FF2B5EF4-FFF2-40B4-BE49-F238E27FC236}">
                      <a16:creationId xmlns:a16="http://schemas.microsoft.com/office/drawing/2014/main" id="{9AFD073D-5CAE-42D6-B940-1AC45C67955D}"/>
                    </a:ext>
                  </a:extLst>
                </p:cNvPr>
                <p:cNvSpPr/>
                <p:nvPr/>
              </p:nvSpPr>
              <p:spPr bwMode="auto">
                <a:xfrm>
                  <a:off x="2819400" y="2438400"/>
                  <a:ext cx="762000" cy="685800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ct val="0"/>
                    </a:spcBef>
                    <a:buClrTx/>
                  </a:pPr>
                  <a:r>
                    <a:rPr lang="en-US" sz="1050" b="1" dirty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Citrix</a:t>
                  </a:r>
                </a:p>
              </p:txBody>
            </p:sp>
          </p:grp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0D7AF95E-60F6-48C1-9C44-266838E582E0}"/>
                  </a:ext>
                </a:extLst>
              </p:cNvPr>
              <p:cNvCxnSpPr>
                <a:endCxn id="154" idx="2"/>
              </p:cNvCxnSpPr>
              <p:nvPr/>
            </p:nvCxnSpPr>
            <p:spPr bwMode="auto">
              <a:xfrm flipV="1">
                <a:off x="4457698" y="3035485"/>
                <a:ext cx="3467600" cy="660219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CC0B08A-BEA9-4E14-BB73-47BACBA657F8}"/>
                  </a:ext>
                </a:extLst>
              </p:cNvPr>
              <p:cNvCxnSpPr>
                <a:stCxn id="155" idx="3"/>
                <a:endCxn id="128" idx="1"/>
              </p:cNvCxnSpPr>
              <p:nvPr/>
            </p:nvCxnSpPr>
            <p:spPr bwMode="auto">
              <a:xfrm>
                <a:off x="3962400" y="3124200"/>
                <a:ext cx="495300" cy="60960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7EA6FC73-780F-401C-A604-9C270975FD13}"/>
                  </a:ext>
                </a:extLst>
              </p:cNvPr>
              <p:cNvCxnSpPr>
                <a:stCxn id="156" idx="3"/>
                <a:endCxn id="128" idx="1"/>
              </p:cNvCxnSpPr>
              <p:nvPr/>
            </p:nvCxnSpPr>
            <p:spPr bwMode="auto">
              <a:xfrm>
                <a:off x="3200400" y="3124200"/>
                <a:ext cx="1257300" cy="60960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AA39A71-F995-42BF-9E3D-7232BDF9BF73}"/>
                  </a:ext>
                </a:extLst>
              </p:cNvPr>
              <p:cNvCxnSpPr>
                <a:endCxn id="136" idx="1"/>
              </p:cNvCxnSpPr>
              <p:nvPr/>
            </p:nvCxnSpPr>
            <p:spPr bwMode="auto">
              <a:xfrm flipV="1">
                <a:off x="5410200" y="4068763"/>
                <a:ext cx="2514600" cy="274637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34733C06-C3D9-466E-805E-76D932A80C45}"/>
                </a:ext>
              </a:extLst>
            </p:cNvPr>
            <p:cNvGrpSpPr/>
            <p:nvPr/>
          </p:nvGrpSpPr>
          <p:grpSpPr>
            <a:xfrm>
              <a:off x="7840323" y="3581400"/>
              <a:ext cx="1048090" cy="1252955"/>
              <a:chOff x="7687923" y="3810000"/>
              <a:chExt cx="1048090" cy="1252955"/>
            </a:xfrm>
          </p:grpSpPr>
          <p:pic>
            <p:nvPicPr>
              <p:cNvPr id="136" name="Picture 2">
                <a:extLst>
                  <a:ext uri="{FF2B5EF4-FFF2-40B4-BE49-F238E27FC236}">
                    <a16:creationId xmlns:a16="http://schemas.microsoft.com/office/drawing/2014/main" id="{EAB21109-602C-4E75-8C48-6A2DE7FAE9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7772400" y="3810000"/>
                <a:ext cx="963613" cy="974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6083DF3-7629-476F-A102-1D2805690C2D}"/>
                  </a:ext>
                </a:extLst>
              </p:cNvPr>
              <p:cNvSpPr txBox="1"/>
              <p:nvPr/>
            </p:nvSpPr>
            <p:spPr>
              <a:xfrm>
                <a:off x="7687923" y="4724400"/>
                <a:ext cx="947267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/>
                  <a:t>Text Files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782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16" y="82067"/>
            <a:ext cx="6991583" cy="491400"/>
          </a:xfrm>
        </p:spPr>
        <p:txBody>
          <a:bodyPr>
            <a:normAutofit/>
          </a:bodyPr>
          <a:lstStyle/>
          <a:p>
            <a:pPr algn="l"/>
            <a:r>
              <a:rPr lang="en-US" sz="2700" dirty="0"/>
              <a:t>Data and Where it Resides in FNMS UI</a:t>
            </a:r>
            <a:endParaRPr lang="en-GB" sz="2700" dirty="0"/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724B0FFE-7379-4B5A-BBE8-699849FB9A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Business Process, Data &amp; Tools Integration</a:t>
            </a:r>
            <a:endParaRPr lang="en-US" dirty="0"/>
          </a:p>
        </p:txBody>
      </p:sp>
      <p:sp>
        <p:nvSpPr>
          <p:cNvPr id="68" name="Can 57">
            <a:extLst>
              <a:ext uri="{FF2B5EF4-FFF2-40B4-BE49-F238E27FC236}">
                <a16:creationId xmlns:a16="http://schemas.microsoft.com/office/drawing/2014/main" id="{94B692DF-08CA-470B-B8C1-A5DEFE375609}"/>
              </a:ext>
            </a:extLst>
          </p:cNvPr>
          <p:cNvSpPr/>
          <p:nvPr/>
        </p:nvSpPr>
        <p:spPr bwMode="auto">
          <a:xfrm>
            <a:off x="1837658" y="2498189"/>
            <a:ext cx="6172200" cy="1064001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350" b="1" dirty="0">
                <a:latin typeface="Arial" charset="0"/>
                <a:cs typeface="Arial" charset="0"/>
              </a:rPr>
              <a:t>ITAM/SAM Data Repository</a:t>
            </a:r>
            <a:endParaRPr lang="en-US" sz="1350" b="1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69" name="Picture 3">
            <a:extLst>
              <a:ext uri="{FF2B5EF4-FFF2-40B4-BE49-F238E27FC236}">
                <a16:creationId xmlns:a16="http://schemas.microsoft.com/office/drawing/2014/main" id="{43AD45A0-D909-4ADD-A737-8695746B9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82"/>
          <a:stretch/>
        </p:blipFill>
        <p:spPr bwMode="auto">
          <a:xfrm>
            <a:off x="961358" y="1804883"/>
            <a:ext cx="7319117" cy="188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itle 1">
            <a:extLst>
              <a:ext uri="{FF2B5EF4-FFF2-40B4-BE49-F238E27FC236}">
                <a16:creationId xmlns:a16="http://schemas.microsoft.com/office/drawing/2014/main" id="{A50381F3-B77D-4F8D-A346-795FD3D4D8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Data and Where it Resides in FNMS UI</a:t>
            </a:r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3D5178F-9880-4CE0-AC33-38063291EB55}"/>
              </a:ext>
            </a:extLst>
          </p:cNvPr>
          <p:cNvCxnSpPr>
            <a:stCxn id="75" idx="1"/>
          </p:cNvCxnSpPr>
          <p:nvPr/>
        </p:nvCxnSpPr>
        <p:spPr bwMode="auto">
          <a:xfrm flipH="1" flipV="1">
            <a:off x="6390607" y="3220329"/>
            <a:ext cx="330756" cy="9710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E196CBB-4952-4D04-9DBA-B192505B400D}"/>
              </a:ext>
            </a:extLst>
          </p:cNvPr>
          <p:cNvCxnSpPr>
            <a:stCxn id="78" idx="3"/>
          </p:cNvCxnSpPr>
          <p:nvPr/>
        </p:nvCxnSpPr>
        <p:spPr bwMode="auto">
          <a:xfrm>
            <a:off x="4928888" y="1720343"/>
            <a:ext cx="434478" cy="10011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815424-E028-45B2-BF58-88D1922620FC}"/>
              </a:ext>
            </a:extLst>
          </p:cNvPr>
          <p:cNvCxnSpPr>
            <a:endCxn id="77" idx="3"/>
          </p:cNvCxnSpPr>
          <p:nvPr/>
        </p:nvCxnSpPr>
        <p:spPr bwMode="auto">
          <a:xfrm flipV="1">
            <a:off x="5377653" y="1720343"/>
            <a:ext cx="137022" cy="9915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62AF97-3076-41BA-AE18-F20ABD6D909D}"/>
              </a:ext>
            </a:extLst>
          </p:cNvPr>
          <p:cNvCxnSpPr>
            <a:endCxn id="80" idx="3"/>
          </p:cNvCxnSpPr>
          <p:nvPr/>
        </p:nvCxnSpPr>
        <p:spPr bwMode="auto">
          <a:xfrm flipH="1" flipV="1">
            <a:off x="1375810" y="1600698"/>
            <a:ext cx="1173530" cy="12912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Can 4">
            <a:extLst>
              <a:ext uri="{FF2B5EF4-FFF2-40B4-BE49-F238E27FC236}">
                <a16:creationId xmlns:a16="http://schemas.microsoft.com/office/drawing/2014/main" id="{249FDCEC-43FE-46CC-BF3C-0CF209840379}"/>
              </a:ext>
            </a:extLst>
          </p:cNvPr>
          <p:cNvSpPr/>
          <p:nvPr/>
        </p:nvSpPr>
        <p:spPr bwMode="auto">
          <a:xfrm>
            <a:off x="6435613" y="4191402"/>
            <a:ext cx="571500" cy="406312"/>
          </a:xfrm>
          <a:prstGeom prst="can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200" b="1" dirty="0">
                <a:latin typeface="Arial" charset="0"/>
                <a:cs typeface="Arial" charset="0"/>
              </a:rPr>
              <a:t>PO</a:t>
            </a:r>
          </a:p>
        </p:txBody>
      </p:sp>
      <p:sp>
        <p:nvSpPr>
          <p:cNvPr id="76" name="Can 5">
            <a:extLst>
              <a:ext uri="{FF2B5EF4-FFF2-40B4-BE49-F238E27FC236}">
                <a16:creationId xmlns:a16="http://schemas.microsoft.com/office/drawing/2014/main" id="{6AACF593-A58A-401C-A0F5-23AABF71B642}"/>
              </a:ext>
            </a:extLst>
          </p:cNvPr>
          <p:cNvSpPr/>
          <p:nvPr/>
        </p:nvSpPr>
        <p:spPr bwMode="auto">
          <a:xfrm>
            <a:off x="7895008" y="4157561"/>
            <a:ext cx="754661" cy="406312"/>
          </a:xfrm>
          <a:prstGeom prst="can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200" b="1" dirty="0">
                <a:latin typeface="Arial" charset="0"/>
                <a:cs typeface="Arial" charset="0"/>
              </a:rPr>
              <a:t>HR-User</a:t>
            </a:r>
          </a:p>
        </p:txBody>
      </p:sp>
      <p:sp>
        <p:nvSpPr>
          <p:cNvPr id="77" name="Can 8">
            <a:extLst>
              <a:ext uri="{FF2B5EF4-FFF2-40B4-BE49-F238E27FC236}">
                <a16:creationId xmlns:a16="http://schemas.microsoft.com/office/drawing/2014/main" id="{C5DD2C47-A952-4A85-A916-2E5806FB4EAB}"/>
              </a:ext>
            </a:extLst>
          </p:cNvPr>
          <p:cNvSpPr/>
          <p:nvPr/>
        </p:nvSpPr>
        <p:spPr bwMode="auto">
          <a:xfrm>
            <a:off x="5228925" y="1190177"/>
            <a:ext cx="571500" cy="530165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200" b="1" dirty="0">
                <a:solidFill>
                  <a:schemeClr val="tx1"/>
                </a:solidFill>
                <a:latin typeface="Arial" charset="0"/>
                <a:cs typeface="Arial" charset="0"/>
              </a:rPr>
              <a:t>FNM</a:t>
            </a:r>
          </a:p>
        </p:txBody>
      </p:sp>
      <p:sp>
        <p:nvSpPr>
          <p:cNvPr id="78" name="Can 6">
            <a:extLst>
              <a:ext uri="{FF2B5EF4-FFF2-40B4-BE49-F238E27FC236}">
                <a16:creationId xmlns:a16="http://schemas.microsoft.com/office/drawing/2014/main" id="{20F13EF9-53AF-4D61-8905-B6E862AD3D2F}"/>
              </a:ext>
            </a:extLst>
          </p:cNvPr>
          <p:cNvSpPr/>
          <p:nvPr/>
        </p:nvSpPr>
        <p:spPr bwMode="auto">
          <a:xfrm>
            <a:off x="4643138" y="1205992"/>
            <a:ext cx="571500" cy="51435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050" b="1" dirty="0">
                <a:solidFill>
                  <a:schemeClr val="tx1"/>
                </a:solidFill>
                <a:latin typeface="Arial" charset="0"/>
                <a:cs typeface="Arial" charset="0"/>
              </a:rPr>
              <a:t>SMS</a:t>
            </a:r>
            <a:br>
              <a:rPr lang="en-US" sz="1050" b="1" dirty="0">
                <a:solidFill>
                  <a:srgbClr val="FF00FF"/>
                </a:solidFill>
                <a:latin typeface="Arial" charset="0"/>
                <a:cs typeface="Arial" charset="0"/>
              </a:rPr>
            </a:br>
            <a:r>
              <a:rPr lang="en-US" sz="1050" b="1" dirty="0">
                <a:solidFill>
                  <a:schemeClr val="tx1"/>
                </a:solidFill>
                <a:latin typeface="Arial" charset="0"/>
                <a:cs typeface="Arial" charset="0"/>
              </a:rPr>
              <a:t>SCCM</a:t>
            </a:r>
          </a:p>
        </p:txBody>
      </p:sp>
      <p:grpSp>
        <p:nvGrpSpPr>
          <p:cNvPr id="79" name="Group 136">
            <a:extLst>
              <a:ext uri="{FF2B5EF4-FFF2-40B4-BE49-F238E27FC236}">
                <a16:creationId xmlns:a16="http://schemas.microsoft.com/office/drawing/2014/main" id="{771E9B16-8D5C-4B40-BDAB-3EF6691DBF1B}"/>
              </a:ext>
            </a:extLst>
          </p:cNvPr>
          <p:cNvGrpSpPr/>
          <p:nvPr/>
        </p:nvGrpSpPr>
        <p:grpSpPr>
          <a:xfrm>
            <a:off x="1090059" y="912179"/>
            <a:ext cx="571500" cy="688518"/>
            <a:chOff x="6172200" y="2246088"/>
            <a:chExt cx="762000" cy="918024"/>
          </a:xfrm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Can 18">
              <a:extLst>
                <a:ext uri="{FF2B5EF4-FFF2-40B4-BE49-F238E27FC236}">
                  <a16:creationId xmlns:a16="http://schemas.microsoft.com/office/drawing/2014/main" id="{476B9D3A-1720-4E07-AC0B-1DFB3FBE3A89}"/>
                </a:ext>
              </a:extLst>
            </p:cNvPr>
            <p:cNvSpPr/>
            <p:nvPr/>
          </p:nvSpPr>
          <p:spPr bwMode="auto">
            <a:xfrm>
              <a:off x="6172200" y="2819400"/>
              <a:ext cx="762000" cy="344712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7500" tIns="35100" rIns="67500" bIns="351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  <a:buClrTx/>
              </a:pPr>
              <a:r>
                <a:rPr lang="en-US" sz="105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SKU</a:t>
              </a:r>
            </a:p>
          </p:txBody>
        </p:sp>
        <p:sp>
          <p:nvSpPr>
            <p:cNvPr id="81" name="Can 131">
              <a:extLst>
                <a:ext uri="{FF2B5EF4-FFF2-40B4-BE49-F238E27FC236}">
                  <a16:creationId xmlns:a16="http://schemas.microsoft.com/office/drawing/2014/main" id="{FBAD8D1A-FE03-4980-BFF5-EED5A4E91A41}"/>
                </a:ext>
              </a:extLst>
            </p:cNvPr>
            <p:cNvSpPr/>
            <p:nvPr/>
          </p:nvSpPr>
          <p:spPr bwMode="auto">
            <a:xfrm>
              <a:off x="6172200" y="2532744"/>
              <a:ext cx="762000" cy="344712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7500" tIns="35100" rIns="67500" bIns="351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  <a:buClrTx/>
              </a:pPr>
              <a:r>
                <a:rPr lang="en-US" sz="105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PURL</a:t>
              </a:r>
            </a:p>
          </p:txBody>
        </p:sp>
        <p:sp>
          <p:nvSpPr>
            <p:cNvPr id="82" name="Can 132">
              <a:extLst>
                <a:ext uri="{FF2B5EF4-FFF2-40B4-BE49-F238E27FC236}">
                  <a16:creationId xmlns:a16="http://schemas.microsoft.com/office/drawing/2014/main" id="{DB737E5A-6727-4F1E-A1B2-9F1D1E32E430}"/>
                </a:ext>
              </a:extLst>
            </p:cNvPr>
            <p:cNvSpPr/>
            <p:nvPr/>
          </p:nvSpPr>
          <p:spPr bwMode="auto">
            <a:xfrm>
              <a:off x="6172200" y="2246088"/>
              <a:ext cx="762000" cy="344712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7500" tIns="35100" rIns="67500" bIns="351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  <a:buClrTx/>
              </a:pPr>
              <a:r>
                <a:rPr lang="en-US" sz="1050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ARL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E877A51-D3AA-4D13-A4CD-B935D083841C}"/>
              </a:ext>
            </a:extLst>
          </p:cNvPr>
          <p:cNvSpPr txBox="1"/>
          <p:nvPr/>
        </p:nvSpPr>
        <p:spPr>
          <a:xfrm>
            <a:off x="6278261" y="1036371"/>
            <a:ext cx="1029449" cy="5770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Contracts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Ts &amp; Cs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Licensing Rules</a:t>
            </a:r>
          </a:p>
        </p:txBody>
      </p:sp>
      <p:sp>
        <p:nvSpPr>
          <p:cNvPr id="84" name="Can 64">
            <a:extLst>
              <a:ext uri="{FF2B5EF4-FFF2-40B4-BE49-F238E27FC236}">
                <a16:creationId xmlns:a16="http://schemas.microsoft.com/office/drawing/2014/main" id="{C6A83FAF-ED4D-4DBE-AC2C-1C36515AB9A2}"/>
              </a:ext>
            </a:extLst>
          </p:cNvPr>
          <p:cNvSpPr/>
          <p:nvPr/>
        </p:nvSpPr>
        <p:spPr bwMode="auto">
          <a:xfrm>
            <a:off x="4071638" y="1205992"/>
            <a:ext cx="571500" cy="51435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050" b="1" dirty="0">
                <a:solidFill>
                  <a:schemeClr val="tx1"/>
                </a:solidFill>
                <a:latin typeface="Arial" charset="0"/>
                <a:cs typeface="Arial" charset="0"/>
              </a:rPr>
              <a:t>Altiris</a:t>
            </a:r>
          </a:p>
        </p:txBody>
      </p:sp>
      <p:sp>
        <p:nvSpPr>
          <p:cNvPr id="85" name="Can 68">
            <a:extLst>
              <a:ext uri="{FF2B5EF4-FFF2-40B4-BE49-F238E27FC236}">
                <a16:creationId xmlns:a16="http://schemas.microsoft.com/office/drawing/2014/main" id="{97E29955-E0F8-4CDD-9AEF-0BC77294D1E6}"/>
              </a:ext>
            </a:extLst>
          </p:cNvPr>
          <p:cNvSpPr/>
          <p:nvPr/>
        </p:nvSpPr>
        <p:spPr bwMode="auto">
          <a:xfrm>
            <a:off x="3500138" y="1205992"/>
            <a:ext cx="571500" cy="51435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050" b="1" dirty="0">
                <a:solidFill>
                  <a:schemeClr val="tx1"/>
                </a:solidFill>
                <a:latin typeface="Arial" charset="0"/>
                <a:cs typeface="Arial" charset="0"/>
              </a:rPr>
              <a:t>Citrix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831453-B423-48EE-8F65-8DD103DD4E5E}"/>
              </a:ext>
            </a:extLst>
          </p:cNvPr>
          <p:cNvCxnSpPr>
            <a:endCxn id="83" idx="2"/>
          </p:cNvCxnSpPr>
          <p:nvPr/>
        </p:nvCxnSpPr>
        <p:spPr bwMode="auto">
          <a:xfrm flipV="1">
            <a:off x="6251146" y="1613452"/>
            <a:ext cx="541840" cy="11708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E2D39D-895D-4940-BA23-4084F13CB454}"/>
              </a:ext>
            </a:extLst>
          </p:cNvPr>
          <p:cNvCxnSpPr>
            <a:stCxn id="84" idx="3"/>
          </p:cNvCxnSpPr>
          <p:nvPr/>
        </p:nvCxnSpPr>
        <p:spPr bwMode="auto">
          <a:xfrm>
            <a:off x="4357388" y="1720343"/>
            <a:ext cx="1020266" cy="10011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11669FE-7EB4-410C-B361-5E8E8DD41F53}"/>
              </a:ext>
            </a:extLst>
          </p:cNvPr>
          <p:cNvCxnSpPr>
            <a:stCxn id="85" idx="3"/>
          </p:cNvCxnSpPr>
          <p:nvPr/>
        </p:nvCxnSpPr>
        <p:spPr bwMode="auto">
          <a:xfrm>
            <a:off x="3785888" y="1720343"/>
            <a:ext cx="1591766" cy="10011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Can 66">
            <a:extLst>
              <a:ext uri="{FF2B5EF4-FFF2-40B4-BE49-F238E27FC236}">
                <a16:creationId xmlns:a16="http://schemas.microsoft.com/office/drawing/2014/main" id="{ECB38A82-A0B9-4EAC-9FF3-06890957C9C4}"/>
              </a:ext>
            </a:extLst>
          </p:cNvPr>
          <p:cNvSpPr/>
          <p:nvPr/>
        </p:nvSpPr>
        <p:spPr bwMode="auto">
          <a:xfrm>
            <a:off x="3866453" y="4275944"/>
            <a:ext cx="668219" cy="406312"/>
          </a:xfrm>
          <a:prstGeom prst="can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1200" b="1" dirty="0">
                <a:latin typeface="Arial" charset="0"/>
                <a:cs typeface="Arial" charset="0"/>
              </a:rPr>
              <a:t>Assets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3225F52-F6F1-466E-96D2-0D72436A6F9D}"/>
              </a:ext>
            </a:extLst>
          </p:cNvPr>
          <p:cNvCxnSpPr>
            <a:stCxn id="89" idx="1"/>
          </p:cNvCxnSpPr>
          <p:nvPr/>
        </p:nvCxnSpPr>
        <p:spPr bwMode="auto">
          <a:xfrm flipH="1" flipV="1">
            <a:off x="3990309" y="3277479"/>
            <a:ext cx="210254" cy="9984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ED13E54-6692-43EA-93A5-A6AB2EE58E17}"/>
              </a:ext>
            </a:extLst>
          </p:cNvPr>
          <p:cNvCxnSpPr>
            <a:stCxn id="76" idx="1"/>
          </p:cNvCxnSpPr>
          <p:nvPr/>
        </p:nvCxnSpPr>
        <p:spPr bwMode="auto">
          <a:xfrm flipH="1" flipV="1">
            <a:off x="7609259" y="3277478"/>
            <a:ext cx="663080" cy="8800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1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75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25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75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25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75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25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75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25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475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16" y="82067"/>
            <a:ext cx="6991583" cy="491400"/>
          </a:xfrm>
        </p:spPr>
        <p:txBody>
          <a:bodyPr>
            <a:normAutofit/>
          </a:bodyPr>
          <a:lstStyle/>
          <a:p>
            <a:pPr algn="l"/>
            <a:r>
              <a:rPr lang="en-US" sz="2700" dirty="0"/>
              <a:t>Most Common Architecture for On Premises</a:t>
            </a:r>
            <a:endParaRPr lang="en-GB" sz="2700" dirty="0"/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724B0FFE-7379-4B5A-BBE8-699849FB9A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Business Process, Data &amp; Tools Integration</a:t>
            </a:r>
            <a:endParaRPr lang="en-US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A50381F3-B77D-4F8D-A346-795FD3D4D8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Data and Where it Resides in FNMS UI</a:t>
            </a:r>
            <a:endParaRPr lang="en-US" dirty="0"/>
          </a:p>
        </p:txBody>
      </p:sp>
      <p:pic>
        <p:nvPicPr>
          <p:cNvPr id="28" name="Picture 14">
            <a:extLst>
              <a:ext uri="{FF2B5EF4-FFF2-40B4-BE49-F238E27FC236}">
                <a16:creationId xmlns:a16="http://schemas.microsoft.com/office/drawing/2014/main" id="{60D1F240-7450-47EB-8E7F-D7EA978A886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6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50000"/>
          </a:blip>
          <a:srcRect/>
          <a:stretch>
            <a:fillRect/>
          </a:stretch>
        </p:blipFill>
        <p:spPr bwMode="auto">
          <a:xfrm>
            <a:off x="3280015" y="2867752"/>
            <a:ext cx="2726938" cy="2022272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29" name="PPTShape_0">
            <a:extLst>
              <a:ext uri="{FF2B5EF4-FFF2-40B4-BE49-F238E27FC236}">
                <a16:creationId xmlns:a16="http://schemas.microsoft.com/office/drawing/2014/main" id="{B95E293C-C43A-4F06-9FC1-881C57C5E2A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6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3435202" y="2889733"/>
            <a:ext cx="2571750" cy="1940369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30" name="Picture 7" descr="F:\Flexera\Images\PresentationImages\computer_monochrome.png">
            <a:extLst>
              <a:ext uri="{FF2B5EF4-FFF2-40B4-BE49-F238E27FC236}">
                <a16:creationId xmlns:a16="http://schemas.microsoft.com/office/drawing/2014/main" id="{1B59897D-ABBA-4920-928A-6A5D933C4AEF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739489" y="2631786"/>
            <a:ext cx="617269" cy="995158"/>
          </a:xfrm>
          <a:prstGeom prst="rect">
            <a:avLst/>
          </a:prstGeom>
          <a:noFill/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64E9953B-6535-448A-B479-78B33574E3E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514739" y="3746986"/>
            <a:ext cx="1881059" cy="253916"/>
            <a:chOff x="3001648" y="4645223"/>
            <a:chExt cx="2508078" cy="338554"/>
          </a:xfrm>
        </p:grpSpPr>
        <p:pic>
          <p:nvPicPr>
            <p:cNvPr id="32" name="Picture 10" descr="F:\Flexera\Images\PresentationImages\GlobeDeploy.png">
              <a:extLst>
                <a:ext uri="{FF2B5EF4-FFF2-40B4-BE49-F238E27FC236}">
                  <a16:creationId xmlns:a16="http://schemas.microsoft.com/office/drawing/2014/main" id="{C1CD7B4C-D3E8-4C3E-AB80-25EDB699E0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3001648" y="4654062"/>
              <a:ext cx="380256" cy="2989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56FA98-723B-40D8-8267-6183FC433D93}"/>
                </a:ext>
              </a:extLst>
            </p:cNvPr>
            <p:cNvSpPr txBox="1"/>
            <p:nvPr/>
          </p:nvSpPr>
          <p:spPr>
            <a:xfrm>
              <a:off x="3382648" y="4645223"/>
              <a:ext cx="2127078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Calibri" pitchFamily="34" charset="0"/>
                  <a:cs typeface="Calibri" pitchFamily="34" charset="0"/>
                </a:rPr>
                <a:t>FNMP-Application Server</a:t>
              </a:r>
            </a:p>
          </p:txBody>
        </p:sp>
      </p:grpSp>
      <p:sp>
        <p:nvSpPr>
          <p:cNvPr id="34" name="Right Arrow 80">
            <a:extLst>
              <a:ext uri="{FF2B5EF4-FFF2-40B4-BE49-F238E27FC236}">
                <a16:creationId xmlns:a16="http://schemas.microsoft.com/office/drawing/2014/main" id="{35FA4B71-AA05-4620-8173-BB76FA5058D5}"/>
              </a:ext>
            </a:extLst>
          </p:cNvPr>
          <p:cNvSpPr/>
          <p:nvPr/>
        </p:nvSpPr>
        <p:spPr>
          <a:xfrm rot="3378175">
            <a:off x="3266645" y="2411074"/>
            <a:ext cx="510440" cy="28009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35" name="Group 30">
            <a:extLst>
              <a:ext uri="{FF2B5EF4-FFF2-40B4-BE49-F238E27FC236}">
                <a16:creationId xmlns:a16="http://schemas.microsoft.com/office/drawing/2014/main" id="{6337BE29-5393-42A3-8A0B-D5FBC5543F0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779975" y="4265124"/>
            <a:ext cx="933877" cy="296631"/>
            <a:chOff x="533400" y="2895600"/>
            <a:chExt cx="1897399" cy="604893"/>
          </a:xfrm>
        </p:grpSpPr>
        <p:pic>
          <p:nvPicPr>
            <p:cNvPr id="36" name="Picture 3">
              <a:extLst>
                <a:ext uri="{FF2B5EF4-FFF2-40B4-BE49-F238E27FC236}">
                  <a16:creationId xmlns:a16="http://schemas.microsoft.com/office/drawing/2014/main" id="{33979919-9502-43BB-96C4-7AF6B96A66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533400" y="2895600"/>
              <a:ext cx="512763" cy="512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A06B46-E229-4163-8E9A-3C8F806C6CA2}"/>
                </a:ext>
              </a:extLst>
            </p:cNvPr>
            <p:cNvSpPr txBox="1"/>
            <p:nvPr/>
          </p:nvSpPr>
          <p:spPr>
            <a:xfrm>
              <a:off x="990601" y="2982705"/>
              <a:ext cx="1440198" cy="51778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Calibri" pitchFamily="34" charset="0"/>
                  <a:cs typeface="Calibri" pitchFamily="34" charset="0"/>
                </a:rPr>
                <a:t>IIS Server</a:t>
              </a:r>
            </a:p>
          </p:txBody>
        </p:sp>
      </p:grpSp>
      <p:grpSp>
        <p:nvGrpSpPr>
          <p:cNvPr id="38" name="Group 28">
            <a:extLst>
              <a:ext uri="{FF2B5EF4-FFF2-40B4-BE49-F238E27FC236}">
                <a16:creationId xmlns:a16="http://schemas.microsoft.com/office/drawing/2014/main" id="{DF05500B-3871-4C84-B497-3BBD93AE39E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581593" y="3976124"/>
            <a:ext cx="2304500" cy="306483"/>
            <a:chOff x="4208193" y="3903077"/>
            <a:chExt cx="4827584" cy="586314"/>
          </a:xfrm>
        </p:grpSpPr>
        <p:pic>
          <p:nvPicPr>
            <p:cNvPr id="39" name="Picture 5" descr="F:\Flexera\Images\PresentationImages\ApplicationRegistry.png">
              <a:extLst>
                <a:ext uri="{FF2B5EF4-FFF2-40B4-BE49-F238E27FC236}">
                  <a16:creationId xmlns:a16="http://schemas.microsoft.com/office/drawing/2014/main" id="{EAD44AC3-5815-4CBE-9347-BECB473B7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4208193" y="3903077"/>
              <a:ext cx="609600" cy="53968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795EF9-BFE3-4473-9DA1-FC011D44950D}"/>
                </a:ext>
              </a:extLst>
            </p:cNvPr>
            <p:cNvSpPr txBox="1"/>
            <p:nvPr/>
          </p:nvSpPr>
          <p:spPr>
            <a:xfrm>
              <a:off x="4800602" y="4003640"/>
              <a:ext cx="4235175" cy="48575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Calibri" pitchFamily="34" charset="0"/>
                  <a:cs typeface="Calibri" pitchFamily="34" charset="0"/>
                </a:rPr>
                <a:t>FNMP-Business Reporting Server</a:t>
              </a:r>
            </a:p>
          </p:txBody>
        </p:sp>
      </p:grpSp>
      <p:grpSp>
        <p:nvGrpSpPr>
          <p:cNvPr id="41" name="Group 78">
            <a:extLst>
              <a:ext uri="{FF2B5EF4-FFF2-40B4-BE49-F238E27FC236}">
                <a16:creationId xmlns:a16="http://schemas.microsoft.com/office/drawing/2014/main" id="{E8CC442B-0398-43C4-8BB3-6F25B14CC97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4863952" y="603732"/>
            <a:ext cx="2800350" cy="1588434"/>
            <a:chOff x="4267200" y="645886"/>
            <a:chExt cx="3733800" cy="2117911"/>
          </a:xfrm>
        </p:grpSpPr>
        <p:pic>
          <p:nvPicPr>
            <p:cNvPr id="42" name="Picture 14">
              <a:extLst>
                <a:ext uri="{FF2B5EF4-FFF2-40B4-BE49-F238E27FC236}">
                  <a16:creationId xmlns:a16="http://schemas.microsoft.com/office/drawing/2014/main" id="{1EE8209E-73A5-4117-AA64-8ECA4EB6B7EE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16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50000"/>
            </a:blip>
            <a:srcRect/>
            <a:stretch>
              <a:fillRect/>
            </a:stretch>
          </p:blipFill>
          <p:spPr bwMode="auto">
            <a:xfrm>
              <a:off x="4267200" y="645886"/>
              <a:ext cx="3733800" cy="2097314"/>
            </a:xfrm>
            <a:prstGeom prst="rect">
              <a:avLst/>
            </a:prstGeom>
            <a:ln>
              <a:noFill/>
            </a:ln>
            <a:effectLst>
              <a:softEdge rad="31750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7F4EDD-5FB7-4F51-B9F0-A713FA4EC33B}"/>
                </a:ext>
              </a:extLst>
            </p:cNvPr>
            <p:cNvSpPr txBox="1"/>
            <p:nvPr/>
          </p:nvSpPr>
          <p:spPr>
            <a:xfrm>
              <a:off x="4724400" y="2209800"/>
              <a:ext cx="1300163" cy="553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Calibri" pitchFamily="34" charset="0"/>
                  <a:cs typeface="Calibri" pitchFamily="34" charset="0"/>
                </a:rPr>
                <a:t>Inventory Agents</a:t>
              </a:r>
            </a:p>
          </p:txBody>
        </p:sp>
        <p:pic>
          <p:nvPicPr>
            <p:cNvPr id="44" name="Picture 43" descr="AdminSrv2.png">
              <a:extLst>
                <a:ext uri="{FF2B5EF4-FFF2-40B4-BE49-F238E27FC236}">
                  <a16:creationId xmlns:a16="http://schemas.microsoft.com/office/drawing/2014/main" id="{6AD7D3AB-606F-4510-B716-708C765C3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29200" y="762000"/>
              <a:ext cx="380406" cy="533556"/>
            </a:xfrm>
            <a:prstGeom prst="rect">
              <a:avLst/>
            </a:prstGeom>
          </p:spPr>
        </p:pic>
        <p:pic>
          <p:nvPicPr>
            <p:cNvPr id="45" name="Picture 44" descr="AdminSrv2.png">
              <a:extLst>
                <a:ext uri="{FF2B5EF4-FFF2-40B4-BE49-F238E27FC236}">
                  <a16:creationId xmlns:a16="http://schemas.microsoft.com/office/drawing/2014/main" id="{37AE0D30-08C5-43D5-AA58-CDCC4D42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53000" y="914400"/>
              <a:ext cx="380406" cy="533556"/>
            </a:xfrm>
            <a:prstGeom prst="rect">
              <a:avLst/>
            </a:prstGeom>
          </p:spPr>
        </p:pic>
        <p:pic>
          <p:nvPicPr>
            <p:cNvPr id="46" name="Picture 45" descr="AdminSrv2.png">
              <a:extLst>
                <a:ext uri="{FF2B5EF4-FFF2-40B4-BE49-F238E27FC236}">
                  <a16:creationId xmlns:a16="http://schemas.microsoft.com/office/drawing/2014/main" id="{699D6A65-64C7-42EF-AC00-F851A6E8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76800" y="1066800"/>
              <a:ext cx="380406" cy="533556"/>
            </a:xfrm>
            <a:prstGeom prst="rect">
              <a:avLst/>
            </a:prstGeom>
          </p:spPr>
        </p:pic>
        <p:pic>
          <p:nvPicPr>
            <p:cNvPr id="47" name="Picture 46" descr="AdminSrv2.png">
              <a:extLst>
                <a:ext uri="{FF2B5EF4-FFF2-40B4-BE49-F238E27FC236}">
                  <a16:creationId xmlns:a16="http://schemas.microsoft.com/office/drawing/2014/main" id="{81363C10-80C9-4599-8FA7-2A405CE5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00600" y="1219200"/>
              <a:ext cx="380406" cy="533556"/>
            </a:xfrm>
            <a:prstGeom prst="rect">
              <a:avLst/>
            </a:prstGeom>
          </p:spPr>
        </p:pic>
        <p:pic>
          <p:nvPicPr>
            <p:cNvPr id="48" name="Picture 47" descr="AdminSrv2.png">
              <a:extLst>
                <a:ext uri="{FF2B5EF4-FFF2-40B4-BE49-F238E27FC236}">
                  <a16:creationId xmlns:a16="http://schemas.microsoft.com/office/drawing/2014/main" id="{02EC1972-192F-4903-A6BC-009636D3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24400" y="1371600"/>
              <a:ext cx="380406" cy="533556"/>
            </a:xfrm>
            <a:prstGeom prst="rect">
              <a:avLst/>
            </a:prstGeom>
          </p:spPr>
        </p:pic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D398F5DE-0E99-47A7-BE77-BF5FEB4F4B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5257800" y="762000"/>
              <a:ext cx="1085850" cy="142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DF723AD5-C13E-4E9A-B7E7-1F19982F5C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5791200" y="914400"/>
              <a:ext cx="1085850" cy="142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F1694302-4E69-404A-8230-0B81E2FF5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6324600" y="1066800"/>
              <a:ext cx="1085850" cy="142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2" name="Right Arrow 79">
            <a:extLst>
              <a:ext uri="{FF2B5EF4-FFF2-40B4-BE49-F238E27FC236}">
                <a16:creationId xmlns:a16="http://schemas.microsoft.com/office/drawing/2014/main" id="{443058AC-DD4F-4CE5-95AC-3CB8D5F2E618}"/>
              </a:ext>
            </a:extLst>
          </p:cNvPr>
          <p:cNvSpPr/>
          <p:nvPr/>
        </p:nvSpPr>
        <p:spPr>
          <a:xfrm rot="10215477">
            <a:off x="3908688" y="1260194"/>
            <a:ext cx="1028069" cy="28009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3" name="Notched Right Arrow 81">
            <a:extLst>
              <a:ext uri="{FF2B5EF4-FFF2-40B4-BE49-F238E27FC236}">
                <a16:creationId xmlns:a16="http://schemas.microsoft.com/office/drawing/2014/main" id="{57D091C6-36C6-45FA-9DCB-EC711EB52ED9}"/>
              </a:ext>
            </a:extLst>
          </p:cNvPr>
          <p:cNvSpPr/>
          <p:nvPr/>
        </p:nvSpPr>
        <p:spPr>
          <a:xfrm rot="8720042">
            <a:off x="2535089" y="3774923"/>
            <a:ext cx="571499" cy="228599"/>
          </a:xfrm>
          <a:prstGeom prst="notchedRightArrow">
            <a:avLst/>
          </a:prstGeom>
          <a:solidFill>
            <a:srgbClr val="006600">
              <a:alpha val="50196"/>
            </a:srgb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4" name="Notched Right Arrow 83">
            <a:extLst>
              <a:ext uri="{FF2B5EF4-FFF2-40B4-BE49-F238E27FC236}">
                <a16:creationId xmlns:a16="http://schemas.microsoft.com/office/drawing/2014/main" id="{51CCCAE9-5D90-4726-A196-893524B55E68}"/>
              </a:ext>
            </a:extLst>
          </p:cNvPr>
          <p:cNvSpPr/>
          <p:nvPr/>
        </p:nvSpPr>
        <p:spPr>
          <a:xfrm rot="19767148">
            <a:off x="2652788" y="3999802"/>
            <a:ext cx="609541" cy="236046"/>
          </a:xfrm>
          <a:prstGeom prst="notchedRightArrow">
            <a:avLst/>
          </a:prstGeom>
          <a:solidFill>
            <a:srgbClr val="003399">
              <a:alpha val="50196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5" name="Left-Right Arrow 85">
            <a:extLst>
              <a:ext uri="{FF2B5EF4-FFF2-40B4-BE49-F238E27FC236}">
                <a16:creationId xmlns:a16="http://schemas.microsoft.com/office/drawing/2014/main" id="{985DF481-BEA3-4980-9052-97B995CA0409}"/>
              </a:ext>
            </a:extLst>
          </p:cNvPr>
          <p:cNvSpPr/>
          <p:nvPr/>
        </p:nvSpPr>
        <p:spPr>
          <a:xfrm rot="20732768">
            <a:off x="4821942" y="2890958"/>
            <a:ext cx="1421867" cy="301602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56" name="Group 71">
            <a:extLst>
              <a:ext uri="{FF2B5EF4-FFF2-40B4-BE49-F238E27FC236}">
                <a16:creationId xmlns:a16="http://schemas.microsoft.com/office/drawing/2014/main" id="{64FE4AEA-9D7F-4C5A-8344-F856385A549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3907645" y="4538673"/>
            <a:ext cx="1207919" cy="253916"/>
            <a:chOff x="6453665" y="6096000"/>
            <a:chExt cx="1610558" cy="338555"/>
          </a:xfrm>
        </p:grpSpPr>
        <p:pic>
          <p:nvPicPr>
            <p:cNvPr id="57" name="Picture 6">
              <a:extLst>
                <a:ext uri="{FF2B5EF4-FFF2-40B4-BE49-F238E27FC236}">
                  <a16:creationId xmlns:a16="http://schemas.microsoft.com/office/drawing/2014/main" id="{D95B00A8-A6B4-4D9E-AB7D-A7248977D4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6453665" y="6120493"/>
              <a:ext cx="257860" cy="254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015AE4-92DA-4822-B695-62346951275B}"/>
                </a:ext>
              </a:extLst>
            </p:cNvPr>
            <p:cNvSpPr txBox="1"/>
            <p:nvPr/>
          </p:nvSpPr>
          <p:spPr>
            <a:xfrm>
              <a:off x="6663840" y="6096000"/>
              <a:ext cx="1400383" cy="33855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Calibri" pitchFamily="34" charset="0"/>
                  <a:cs typeface="Calibri" pitchFamily="34" charset="0"/>
                </a:rPr>
                <a:t>Apache Server 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640B008-4F39-4942-84EE-C40F312CB224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434952" y="1003782"/>
            <a:ext cx="2800826" cy="1428750"/>
            <a:chOff x="228600" y="914400"/>
            <a:chExt cx="3734435" cy="1905000"/>
          </a:xfrm>
        </p:grpSpPr>
        <p:pic>
          <p:nvPicPr>
            <p:cNvPr id="60" name="Picture 14">
              <a:extLst>
                <a:ext uri="{FF2B5EF4-FFF2-40B4-BE49-F238E27FC236}">
                  <a16:creationId xmlns:a16="http://schemas.microsoft.com/office/drawing/2014/main" id="{35B3DAB3-5EE7-4716-B16D-F998570DD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50000"/>
            </a:blip>
            <a:srcRect/>
            <a:stretch>
              <a:fillRect/>
            </a:stretch>
          </p:blipFill>
          <p:spPr bwMode="auto">
            <a:xfrm>
              <a:off x="228600" y="1113692"/>
              <a:ext cx="3505200" cy="1705708"/>
            </a:xfrm>
            <a:prstGeom prst="rect">
              <a:avLst/>
            </a:prstGeom>
            <a:ln>
              <a:noFill/>
            </a:ln>
            <a:effectLst>
              <a:softEdge rad="317500"/>
            </a:effectLst>
          </p:spPr>
        </p:pic>
        <p:pic>
          <p:nvPicPr>
            <p:cNvPr id="61" name="Picture 7" descr="F:\Flexera\Images\PresentationImages\computer_monochrome.png">
              <a:extLst>
                <a:ext uri="{FF2B5EF4-FFF2-40B4-BE49-F238E27FC236}">
                  <a16:creationId xmlns:a16="http://schemas.microsoft.com/office/drawing/2014/main" id="{C68C9AD6-B929-42B8-B335-A2B4B3EC32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1540669" y="914400"/>
              <a:ext cx="610995" cy="985044"/>
            </a:xfrm>
            <a:prstGeom prst="rect">
              <a:avLst/>
            </a:prstGeom>
            <a:noFill/>
          </p:spPr>
        </p:pic>
        <p:pic>
          <p:nvPicPr>
            <p:cNvPr id="62" name="Picture 7" descr="F:\Flexera\Images\PresentationImages\computer_monochrome.png">
              <a:extLst>
                <a:ext uri="{FF2B5EF4-FFF2-40B4-BE49-F238E27FC236}">
                  <a16:creationId xmlns:a16="http://schemas.microsoft.com/office/drawing/2014/main" id="{167EBC91-3EE4-43CE-B227-9A39352E9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1295400" y="1066800"/>
              <a:ext cx="610994" cy="985044"/>
            </a:xfrm>
            <a:prstGeom prst="rect">
              <a:avLst/>
            </a:prstGeom>
            <a:noFill/>
          </p:spPr>
        </p:pic>
        <p:pic>
          <p:nvPicPr>
            <p:cNvPr id="63" name="Picture 7" descr="F:\Flexera\Images\PresentationImages\computer_monochrome.png">
              <a:extLst>
                <a:ext uri="{FF2B5EF4-FFF2-40B4-BE49-F238E27FC236}">
                  <a16:creationId xmlns:a16="http://schemas.microsoft.com/office/drawing/2014/main" id="{DAD884BC-0B27-4BDA-B19D-3B2A86318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1050131" y="1219200"/>
              <a:ext cx="610994" cy="985044"/>
            </a:xfrm>
            <a:prstGeom prst="rect">
              <a:avLst/>
            </a:prstGeom>
            <a:noFill/>
          </p:spPr>
        </p:pic>
        <p:pic>
          <p:nvPicPr>
            <p:cNvPr id="64" name="Picture 3" descr="F:\Flexera\Images\PresentationImages\AnalyzeSoftware.png">
              <a:extLst>
                <a:ext uri="{FF2B5EF4-FFF2-40B4-BE49-F238E27FC236}">
                  <a16:creationId xmlns:a16="http://schemas.microsoft.com/office/drawing/2014/main" id="{72D2346E-3B42-42D3-B15C-5AF25A57FC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1524000" y="2133600"/>
              <a:ext cx="300038" cy="298939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8D7C57-7026-4FB6-8521-13D8D43B0164}"/>
                </a:ext>
              </a:extLst>
            </p:cNvPr>
            <p:cNvSpPr txBox="1"/>
            <p:nvPr/>
          </p:nvSpPr>
          <p:spPr>
            <a:xfrm>
              <a:off x="1752600" y="2133600"/>
              <a:ext cx="2210435" cy="33855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Calibri" pitchFamily="34" charset="0"/>
                  <a:cs typeface="Calibri" pitchFamily="34" charset="0"/>
                </a:rPr>
                <a:t>Flexera Inventory Beacons</a:t>
              </a:r>
            </a:p>
          </p:txBody>
        </p:sp>
        <p:pic>
          <p:nvPicPr>
            <p:cNvPr id="66" name="Picture 3">
              <a:extLst>
                <a:ext uri="{FF2B5EF4-FFF2-40B4-BE49-F238E27FC236}">
                  <a16:creationId xmlns:a16="http://schemas.microsoft.com/office/drawing/2014/main" id="{865B6D9D-25C6-493E-B8C7-8C23E7DF0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190750" y="1412631"/>
              <a:ext cx="336501" cy="335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67E0F7-00A8-4E3B-9B41-53F90791B418}"/>
                </a:ext>
              </a:extLst>
            </p:cNvPr>
            <p:cNvSpPr txBox="1"/>
            <p:nvPr/>
          </p:nvSpPr>
          <p:spPr>
            <a:xfrm>
              <a:off x="2490788" y="1469584"/>
              <a:ext cx="945131" cy="33855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Calibri" pitchFamily="34" charset="0"/>
                  <a:cs typeface="Calibri" pitchFamily="34" charset="0"/>
                </a:rPr>
                <a:t>IIS Server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12CE47D-1E6C-4858-AEBE-7BC546719AA4}"/>
              </a:ext>
            </a:extLst>
          </p:cNvPr>
          <p:cNvGrpSpPr/>
          <p:nvPr/>
        </p:nvGrpSpPr>
        <p:grpSpPr>
          <a:xfrm>
            <a:off x="6006951" y="2077693"/>
            <a:ext cx="2034370" cy="1559603"/>
            <a:chOff x="6006951" y="2077693"/>
            <a:chExt cx="2034370" cy="1559603"/>
          </a:xfrm>
        </p:grpSpPr>
        <p:pic>
          <p:nvPicPr>
            <p:cNvPr id="93" name="Picture 14">
              <a:extLst>
                <a:ext uri="{FF2B5EF4-FFF2-40B4-BE49-F238E27FC236}">
                  <a16:creationId xmlns:a16="http://schemas.microsoft.com/office/drawing/2014/main" id="{4F906E7B-CE36-4968-84D9-ADB893E00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6006951" y="2335817"/>
              <a:ext cx="1950244" cy="1083651"/>
            </a:xfrm>
            <a:prstGeom prst="rect">
              <a:avLst/>
            </a:prstGeom>
            <a:ln>
              <a:noFill/>
            </a:ln>
            <a:effectLst>
              <a:softEdge rad="317500"/>
            </a:effectLst>
          </p:spPr>
        </p:pic>
        <p:pic>
          <p:nvPicPr>
            <p:cNvPr id="94" name="Picture 7" descr="F:\Flexera\Images\PresentationImages\computer_monochrome.png">
              <a:extLst>
                <a:ext uri="{FF2B5EF4-FFF2-40B4-BE49-F238E27FC236}">
                  <a16:creationId xmlns:a16="http://schemas.microsoft.com/office/drawing/2014/main" id="{AAE4B86D-FC67-4837-8187-64311BA23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6366116" y="2143034"/>
              <a:ext cx="586642" cy="945781"/>
            </a:xfrm>
            <a:prstGeom prst="rect">
              <a:avLst/>
            </a:prstGeom>
            <a:noFill/>
          </p:spPr>
        </p:pic>
        <p:grpSp>
          <p:nvGrpSpPr>
            <p:cNvPr id="95" name="Group 25">
              <a:extLst>
                <a:ext uri="{FF2B5EF4-FFF2-40B4-BE49-F238E27FC236}">
                  <a16:creationId xmlns:a16="http://schemas.microsoft.com/office/drawing/2014/main" id="{0D583B36-46E6-40FD-B9AF-8E3C1555249E}"/>
                </a:ext>
              </a:extLst>
            </p:cNvPr>
            <p:cNvGrpSpPr/>
            <p:nvPr/>
          </p:nvGrpSpPr>
          <p:grpSpPr>
            <a:xfrm>
              <a:off x="6350306" y="3054077"/>
              <a:ext cx="1474775" cy="583219"/>
              <a:chOff x="4279011" y="5333999"/>
              <a:chExt cx="2996367" cy="1189309"/>
            </a:xfrm>
          </p:grpSpPr>
          <p:sp>
            <p:nvSpPr>
              <p:cNvPr id="102" name="Flowchart: Magnetic Disk 101">
                <a:extLst>
                  <a:ext uri="{FF2B5EF4-FFF2-40B4-BE49-F238E27FC236}">
                    <a16:creationId xmlns:a16="http://schemas.microsoft.com/office/drawing/2014/main" id="{8B8AE571-036F-49C0-B472-60772F85B847}"/>
                  </a:ext>
                </a:extLst>
              </p:cNvPr>
              <p:cNvSpPr/>
              <p:nvPr/>
            </p:nvSpPr>
            <p:spPr>
              <a:xfrm>
                <a:off x="4279011" y="5333999"/>
                <a:ext cx="463532" cy="597206"/>
              </a:xfrm>
              <a:prstGeom prst="flowChartMagneticDisk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D3CFB18-C391-40B6-AE6A-A7F7F2A03AF1}"/>
                  </a:ext>
                </a:extLst>
              </p:cNvPr>
              <p:cNvSpPr txBox="1"/>
              <p:nvPr/>
            </p:nvSpPr>
            <p:spPr>
              <a:xfrm>
                <a:off x="4822285" y="5676018"/>
                <a:ext cx="2453093" cy="8472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latin typeface="Calibri" pitchFamily="34" charset="0"/>
                    <a:cs typeface="Calibri" pitchFamily="34" charset="0"/>
                  </a:rPr>
                  <a:t>FNMP Data Server</a:t>
                </a:r>
              </a:p>
              <a:p>
                <a:r>
                  <a:rPr lang="en-US" sz="1050" b="1" dirty="0">
                    <a:latin typeface="Calibri" pitchFamily="34" charset="0"/>
                    <a:cs typeface="Calibri" pitchFamily="34" charset="0"/>
                  </a:rPr>
                  <a:t>SQL Server</a:t>
                </a:r>
              </a:p>
            </p:txBody>
          </p:sp>
        </p:grpSp>
        <p:sp>
          <p:nvSpPr>
            <p:cNvPr id="97" name="Flowchart: Magnetic Disk 15">
              <a:extLst>
                <a:ext uri="{FF2B5EF4-FFF2-40B4-BE49-F238E27FC236}">
                  <a16:creationId xmlns:a16="http://schemas.microsoft.com/office/drawing/2014/main" id="{1E9F5907-BBBA-4AB8-9E7B-B9B00B3C5CF1}"/>
                </a:ext>
              </a:extLst>
            </p:cNvPr>
            <p:cNvSpPr/>
            <p:nvPr/>
          </p:nvSpPr>
          <p:spPr>
            <a:xfrm>
              <a:off x="7012621" y="2882733"/>
              <a:ext cx="1028699" cy="261571"/>
            </a:xfrm>
            <a:prstGeom prst="flowChartMagneticDisk">
              <a:avLst/>
            </a:prstGeom>
            <a:ln>
              <a:solidFill>
                <a:schemeClr val="accent5">
                  <a:lumMod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FNMSInventory</a:t>
              </a:r>
              <a:endParaRPr lang="en-US" sz="75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" name="Flowchart: Magnetic Disk 15">
              <a:extLst>
                <a:ext uri="{FF2B5EF4-FFF2-40B4-BE49-F238E27FC236}">
                  <a16:creationId xmlns:a16="http://schemas.microsoft.com/office/drawing/2014/main" id="{22CEAF0B-9A23-4F2E-8E61-9CECCA955BD4}"/>
                </a:ext>
              </a:extLst>
            </p:cNvPr>
            <p:cNvSpPr/>
            <p:nvPr/>
          </p:nvSpPr>
          <p:spPr>
            <a:xfrm>
              <a:off x="7012621" y="2678312"/>
              <a:ext cx="1028699" cy="261571"/>
            </a:xfrm>
            <a:prstGeom prst="flowChartMagneticDisk">
              <a:avLst/>
            </a:prstGeom>
            <a:ln>
              <a:solidFill>
                <a:schemeClr val="accent5">
                  <a:lumMod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FNMSCompliance</a:t>
              </a:r>
              <a:endParaRPr lang="en-US" sz="75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9" name="Flowchart: Magnetic Disk 15">
              <a:extLst>
                <a:ext uri="{FF2B5EF4-FFF2-40B4-BE49-F238E27FC236}">
                  <a16:creationId xmlns:a16="http://schemas.microsoft.com/office/drawing/2014/main" id="{A71D16E0-B594-43A2-A568-3F14EB78035F}"/>
                </a:ext>
              </a:extLst>
            </p:cNvPr>
            <p:cNvSpPr/>
            <p:nvPr/>
          </p:nvSpPr>
          <p:spPr>
            <a:xfrm>
              <a:off x="7012621" y="2478106"/>
              <a:ext cx="1028700" cy="261571"/>
            </a:xfrm>
            <a:prstGeom prst="flowChartMagneticDisk">
              <a:avLst/>
            </a:prstGeom>
            <a:ln>
              <a:solidFill>
                <a:schemeClr val="accent5">
                  <a:lumMod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FNMSSnapshot</a:t>
              </a:r>
              <a:endParaRPr lang="en-US" sz="75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Flowchart: Magnetic Disk 15">
              <a:extLst>
                <a:ext uri="{FF2B5EF4-FFF2-40B4-BE49-F238E27FC236}">
                  <a16:creationId xmlns:a16="http://schemas.microsoft.com/office/drawing/2014/main" id="{0A0E626E-C8F1-4F61-B7DF-779DB10DDBEC}"/>
                </a:ext>
              </a:extLst>
            </p:cNvPr>
            <p:cNvSpPr/>
            <p:nvPr/>
          </p:nvSpPr>
          <p:spPr>
            <a:xfrm>
              <a:off x="7012620" y="2277899"/>
              <a:ext cx="1028700" cy="261571"/>
            </a:xfrm>
            <a:prstGeom prst="flowChartMagneticDisk">
              <a:avLst/>
            </a:prstGeom>
            <a:ln>
              <a:solidFill>
                <a:schemeClr val="accent5">
                  <a:lumMod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FNMSDataWarehouse</a:t>
              </a:r>
              <a:endParaRPr lang="en-US" sz="75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Flowchart: Magnetic Disk 15">
              <a:extLst>
                <a:ext uri="{FF2B5EF4-FFF2-40B4-BE49-F238E27FC236}">
                  <a16:creationId xmlns:a16="http://schemas.microsoft.com/office/drawing/2014/main" id="{9FB2ACBD-5A93-41CC-A140-AABA305F808F}"/>
                </a:ext>
              </a:extLst>
            </p:cNvPr>
            <p:cNvSpPr/>
            <p:nvPr/>
          </p:nvSpPr>
          <p:spPr>
            <a:xfrm>
              <a:off x="7012621" y="2077693"/>
              <a:ext cx="1028699" cy="261571"/>
            </a:xfrm>
            <a:prstGeom prst="flowChartMagneticDisk">
              <a:avLst/>
            </a:prstGeom>
            <a:ln>
              <a:solidFill>
                <a:schemeClr val="accent5">
                  <a:lumMod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Content Store</a:t>
              </a:r>
              <a:endParaRPr lang="en-US" sz="75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C18E4F8-5346-4AC3-9EA1-0557B954187E}"/>
              </a:ext>
            </a:extLst>
          </p:cNvPr>
          <p:cNvGrpSpPr/>
          <p:nvPr/>
        </p:nvGrpSpPr>
        <p:grpSpPr>
          <a:xfrm>
            <a:off x="1720702" y="4089883"/>
            <a:ext cx="1200150" cy="971550"/>
            <a:chOff x="2133600" y="5029201"/>
            <a:chExt cx="1600200" cy="1295400"/>
          </a:xfrm>
        </p:grpSpPr>
        <p:grpSp>
          <p:nvGrpSpPr>
            <p:cNvPr id="105" name="Group 44">
              <a:extLst>
                <a:ext uri="{FF2B5EF4-FFF2-40B4-BE49-F238E27FC236}">
                  <a16:creationId xmlns:a16="http://schemas.microsoft.com/office/drawing/2014/main" id="{02480A9B-E174-4EC6-9A2D-90EC8BC1029C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2133600" y="5029201"/>
              <a:ext cx="1600200" cy="1295400"/>
              <a:chOff x="228600" y="4724400"/>
              <a:chExt cx="2438400" cy="1981200"/>
            </a:xfrm>
          </p:grpSpPr>
          <p:pic>
            <p:nvPicPr>
              <p:cNvPr id="107" name="Picture 14">
                <a:extLst>
                  <a:ext uri="{FF2B5EF4-FFF2-40B4-BE49-F238E27FC236}">
                    <a16:creationId xmlns:a16="http://schemas.microsoft.com/office/drawing/2014/main" id="{14DEE2C6-DCA9-483A-A67D-A76E43DFE476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11"/>
                </p:custDataLst>
              </p:nvPr>
            </p:nvPicPr>
            <p:blipFill>
              <a:blip r:embed="rId16" cstate="print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228600" y="4724400"/>
                <a:ext cx="2438400" cy="1981200"/>
              </a:xfrm>
              <a:prstGeom prst="rect">
                <a:avLst/>
              </a:prstGeom>
              <a:ln>
                <a:noFill/>
              </a:ln>
              <a:effectLst>
                <a:softEdge rad="317500"/>
              </a:effectLst>
            </p:spPr>
          </p:pic>
          <p:grpSp>
            <p:nvGrpSpPr>
              <p:cNvPr id="108" name="Group 31">
                <a:extLst>
                  <a:ext uri="{FF2B5EF4-FFF2-40B4-BE49-F238E27FC236}">
                    <a16:creationId xmlns:a16="http://schemas.microsoft.com/office/drawing/2014/main" id="{04B6EA92-8B7E-4F38-A5F3-CBA7E5F9C222}"/>
                  </a:ext>
                </a:extLst>
              </p:cNvPr>
              <p:cNvGrpSpPr/>
              <p:nvPr/>
            </p:nvGrpSpPr>
            <p:grpSpPr>
              <a:xfrm>
                <a:off x="381000" y="4876800"/>
                <a:ext cx="1981200" cy="1432189"/>
                <a:chOff x="5943600" y="4800600"/>
                <a:chExt cx="1981200" cy="1432189"/>
              </a:xfrm>
            </p:grpSpPr>
            <p:pic>
              <p:nvPicPr>
                <p:cNvPr id="109" name="Picture 11" descr="F:\Flexera\Images\PresentationImages\product-use.png">
                  <a:extLst>
                    <a:ext uri="{FF2B5EF4-FFF2-40B4-BE49-F238E27FC236}">
                      <a16:creationId xmlns:a16="http://schemas.microsoft.com/office/drawing/2014/main" id="{4B3AA263-4FFC-4613-9114-F52C9D5234CC}"/>
                    </a:ext>
                  </a:extLst>
                </p:cNvPr>
                <p:cNvPicPr>
                  <a:picLocks noChangeAspect="1" noChangeArrowheads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25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6355556" y="4800600"/>
                  <a:ext cx="1157288" cy="879538"/>
                </a:xfrm>
                <a:prstGeom prst="rect">
                  <a:avLst/>
                </a:prstGeom>
                <a:noFill/>
              </p:spPr>
            </p:pic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13116F3-D9D4-445F-87FA-84239560BCA8}"/>
                    </a:ext>
                  </a:extLst>
                </p:cNvPr>
                <p:cNvSpPr txBox="1"/>
                <p:nvPr/>
              </p:nvSpPr>
              <p:spPr>
                <a:xfrm>
                  <a:off x="5943600" y="5715000"/>
                  <a:ext cx="1981200" cy="517789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Calibri" pitchFamily="34" charset="0"/>
                      <a:cs typeface="Calibri" pitchFamily="34" charset="0"/>
                    </a:rPr>
                    <a:t>FNMS Web-UI</a:t>
                  </a:r>
                </a:p>
              </p:txBody>
            </p:sp>
          </p:grpSp>
        </p:grpSp>
        <p:pic>
          <p:nvPicPr>
            <p:cNvPr id="106" name="Picture 4">
              <a:extLst>
                <a:ext uri="{FF2B5EF4-FFF2-40B4-BE49-F238E27FC236}">
                  <a16:creationId xmlns:a16="http://schemas.microsoft.com/office/drawing/2014/main" id="{D4A6FC42-13FB-4DF1-A4B0-93149BD44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82446" y="5151375"/>
              <a:ext cx="598129" cy="3350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62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16" y="82067"/>
            <a:ext cx="6991583" cy="491400"/>
          </a:xfrm>
        </p:spPr>
        <p:txBody>
          <a:bodyPr>
            <a:normAutofit/>
          </a:bodyPr>
          <a:lstStyle/>
          <a:p>
            <a:pPr algn="l"/>
            <a:r>
              <a:rPr lang="en-US" sz="2700" dirty="0"/>
              <a:t>FNMS – On Premises Component Architecture</a:t>
            </a:r>
            <a:endParaRPr lang="en-GB" sz="2700" dirty="0"/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724B0FFE-7379-4B5A-BBE8-699849FB9A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Business Process, Data &amp; Tools Integration</a:t>
            </a:r>
            <a:endParaRPr lang="en-US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A50381F3-B77D-4F8D-A346-795FD3D4D8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Data and Where it Resides in FNMS UI</a:t>
            </a:r>
            <a:endParaRPr lang="en-US" dirty="0"/>
          </a:p>
        </p:txBody>
      </p:sp>
      <p:pic>
        <p:nvPicPr>
          <p:cNvPr id="28" name="Content Placeholder 2">
            <a:extLst>
              <a:ext uri="{FF2B5EF4-FFF2-40B4-BE49-F238E27FC236}">
                <a16:creationId xmlns:a16="http://schemas.microsoft.com/office/drawing/2014/main" id="{FE11179C-9AF5-47F6-BD6E-50495C8C5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6881" y="989661"/>
            <a:ext cx="6616258" cy="368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66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QvJT_RTJhq2fkw1zC1hC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VEM~1\AppData\Local\Temp\articulate\presenter\imgtemp\pCyQRDfQ_files\slide0001_image001.p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aec6e8dc76cc47c2800042447ae6547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1ad6b74fd7d2481eb347691c4b1990a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b3eca690dc64587b0aac26f5d55c66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868c29f8daa14ecebc5f2ef32634f4e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1b5a613ca5834d798d3910e4747c73f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914f1dbfb47d4526992342c15034c26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35580ca2919f49a38e055ce1e252cf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7fcad825c414be2903095f901b23bd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728f4af286e1449784a66cee3ed119d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0ddebf8d0039457ebd1a45e639b1295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ca698121141d402a8b915f1559209dd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036958e8b1f94bbc9f81f14bdb1b26d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8b9fe640e46541a2a91f6d123548e74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4115cfb6552b425eb74cb334d7b792c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dc07429e94574249ab79b09bc966fd7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e711f22ae7914298b4997453685a7f4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3d080f59ec94e5fb8a781047e21bf9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71c8396e0f2347ef88570ad65babd65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af5775035f2e4446b6da7f4430275dc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7d5e0110311442129ff043c87b37a7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930fc0316322420e98e6965efe4462a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612a9121a0642898245f4629b20ede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032dfe394f3400cb3db6702db586ae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13ec093da6fe4f019503662f34272ad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b30b86080b74fb694849efcf7f6591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VEM~1\AppData\Local\Temp\articulate\presenter\imgtemp\Pruxq20y_files\slide0001_image001.p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VEM~1\AppData\Local\Temp\articulate\presenter\imgtemp\b7zbhaeh_files\slide0001_image001.p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VEM~1\AppData\Local\Temp\articulate\presenter\imgtemp\5mFa6rj8_files\slide0001_image001.p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VEM~1\AppData\Local\Temp\articulate\presenter\imgtemp\nxFZio3C_files\slide0001_image001.p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VEM~1\AppData\Local\Temp\articulate\presenter\imgtemp\djdjf7AG_files\slide0001_image001.p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a76fd8ec55b44c79523dabee11897b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9bf2a64209a1407ea15ecae0efcee79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a2e4a8369eb44ed4baac0d69e4302f1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STEVEM~1\AppData\Local\Temp\articulate\presenter\imgtemp\CXg8tAn1_files\slide0001_image001.p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9d317908abb744a0ab6c2ecc71faec7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a76fd8ec55b44c79523dabee11897b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9bf2a64209a1407ea15ecae0efcee79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c044dec43d8c4f909dd01d0afab4e7c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Office Theme">
  <a:themeElements>
    <a:clrScheme name="Cray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B4D"/>
      </a:accent1>
      <a:accent2>
        <a:srgbClr val="0C222C"/>
      </a:accent2>
      <a:accent3>
        <a:srgbClr val="0A4F5C"/>
      </a:accent3>
      <a:accent4>
        <a:srgbClr val="F92900"/>
      </a:accent4>
      <a:accent5>
        <a:srgbClr val="246685"/>
      </a:accent5>
      <a:accent6>
        <a:srgbClr val="073B45"/>
      </a:accent6>
      <a:hlink>
        <a:srgbClr val="0563C1"/>
      </a:hlink>
      <a:folHlink>
        <a:srgbClr val="954F72"/>
      </a:folHlink>
    </a:clrScheme>
    <a:fontScheme name="Crayon">
      <a:majorFont>
        <a:latin typeface="Arial Nova Light"/>
        <a:ea typeface=""/>
        <a:cs typeface=""/>
      </a:majorFont>
      <a:minorFont>
        <a:latin typeface="Arial Nov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ayon PPT v.1.1.potx" id="{8A53D671-32A7-4793-A481-098FBEDE6C31}" vid="{6645210B-2FDA-4196-BFFF-7F649E6727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6509171-1B2F-4AC3-85E5-874FA903E74B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ource_x0020_Type xmlns="75278f2c-ff30-4944-bcce-058989a3d697">PPT</Resource_x0020_Typ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56A2390113F4581FC50585B1647AB" ma:contentTypeVersion="12" ma:contentTypeDescription="Create a new document." ma:contentTypeScope="" ma:versionID="94c08bc42c9026849f5ec964aba56141">
  <xsd:schema xmlns:xsd="http://www.w3.org/2001/XMLSchema" xmlns:xs="http://www.w3.org/2001/XMLSchema" xmlns:p="http://schemas.microsoft.com/office/2006/metadata/properties" xmlns:ns2="75278f2c-ff30-4944-bcce-058989a3d697" xmlns:ns3="316709f4-cc7d-4a59-a8ed-4f550d33eb0d" targetNamespace="http://schemas.microsoft.com/office/2006/metadata/properties" ma:root="true" ma:fieldsID="742f07016559e07136c43a9210c3f3bb" ns2:_="" ns3:_="">
    <xsd:import namespace="75278f2c-ff30-4944-bcce-058989a3d697"/>
    <xsd:import namespace="316709f4-cc7d-4a59-a8ed-4f550d33eb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Resource_x0020_Type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278f2c-ff30-4944-bcce-058989a3d6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Resource_x0020_Type" ma:index="12" nillable="true" ma:displayName="Resource Type" ma:default="PPT" ma:format="Dropdown" ma:internalName="Resource_x0020_Type">
      <xsd:simpleType>
        <xsd:restriction base="dms:Choice">
          <xsd:enumeration value="PPT"/>
          <xsd:enumeration value="Logo"/>
          <xsd:enumeration value="Signature Banner"/>
          <xsd:enumeration value="Social Media Banner"/>
          <xsd:enumeration value="Business Card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6709f4-cc7d-4a59-a8ed-4f550d33eb0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D77467-82CD-4A38-86B4-67DB5C20C4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1533AE-4B32-4665-9C79-BE55A8856BB6}">
  <ds:schemaRefs>
    <ds:schemaRef ds:uri="http://schemas.microsoft.com/office/2006/metadata/properties"/>
    <ds:schemaRef ds:uri="http://schemas.microsoft.com/office/infopath/2007/PartnerControls"/>
    <ds:schemaRef ds:uri="75278f2c-ff30-4944-bcce-058989a3d697"/>
  </ds:schemaRefs>
</ds:datastoreItem>
</file>

<file path=customXml/itemProps3.xml><?xml version="1.0" encoding="utf-8"?>
<ds:datastoreItem xmlns:ds="http://schemas.openxmlformats.org/officeDocument/2006/customXml" ds:itemID="{F496B63D-A053-46F3-AF61-3B84778BFA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278f2c-ff30-4944-bcce-058989a3d697"/>
    <ds:schemaRef ds:uri="316709f4-cc7d-4a59-a8ed-4f550d33eb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Crayon PPT</Template>
  <TotalTime>2184</TotalTime>
  <Words>905</Words>
  <Application>Microsoft Office PowerPoint</Application>
  <PresentationFormat>On-screen Show (16:9)</PresentationFormat>
  <Paragraphs>227</Paragraphs>
  <Slides>14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Nova</vt:lpstr>
      <vt:lpstr>Arial Nova Light</vt:lpstr>
      <vt:lpstr>Bahnschrift</vt:lpstr>
      <vt:lpstr>Calibri</vt:lpstr>
      <vt:lpstr>Century Gothic</vt:lpstr>
      <vt:lpstr>Microsoft Sans Serif</vt:lpstr>
      <vt:lpstr>Office Theme</vt:lpstr>
      <vt:lpstr>think-cell Slide</vt:lpstr>
      <vt:lpstr>FNMS Introduction</vt:lpstr>
      <vt:lpstr>PowerPoint Presentation</vt:lpstr>
      <vt:lpstr>PowerPoint Presentation</vt:lpstr>
      <vt:lpstr>PowerPoint Presentation</vt:lpstr>
      <vt:lpstr>SAM is all about Measuring License Consumption</vt:lpstr>
      <vt:lpstr>Data and Tools Integration</vt:lpstr>
      <vt:lpstr>Data and Where it Resides in FNMS UI</vt:lpstr>
      <vt:lpstr>Most Common Architecture for On Premises</vt:lpstr>
      <vt:lpstr>FNMS – On Premises Component Architecture</vt:lpstr>
      <vt:lpstr>Data Imports</vt:lpstr>
      <vt:lpstr>Data Flow Steps for collection of inventory on a client from an installed FlexNet Inventory agent </vt:lpstr>
      <vt:lpstr>PowerPoint Presentation</vt:lpstr>
      <vt:lpstr>More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 Sørensen</dc:creator>
  <cp:lastModifiedBy>Trevor Holmes</cp:lastModifiedBy>
  <cp:revision>156</cp:revision>
  <dcterms:created xsi:type="dcterms:W3CDTF">2020-05-12T13:31:18Z</dcterms:created>
  <dcterms:modified xsi:type="dcterms:W3CDTF">2020-09-07T22:20:10Z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0x010100B6056A2390113F4581FC50585B1647AB</vt:lpwstr>
  </property>
</Properties>
</file>