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57" r:id="rId3"/>
    <p:sldId id="276" r:id="rId4"/>
    <p:sldId id="271" r:id="rId5"/>
    <p:sldId id="275" r:id="rId6"/>
    <p:sldId id="272" r:id="rId7"/>
    <p:sldId id="273" r:id="rId8"/>
    <p:sldId id="277" r:id="rId9"/>
    <p:sldId id="278" r:id="rId10"/>
    <p:sldId id="280" r:id="rId11"/>
    <p:sldId id="281" r:id="rId12"/>
    <p:sldId id="279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437" autoAdjust="0"/>
  </p:normalViewPr>
  <p:slideViewPr>
    <p:cSldViewPr snapToGrid="0">
      <p:cViewPr varScale="1">
        <p:scale>
          <a:sx n="87" d="100"/>
          <a:sy n="87" d="100"/>
        </p:scale>
        <p:origin x="330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반기별구매건수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2014 상반기</c:v>
                </c:pt>
                <c:pt idx="1">
                  <c:v>2014 하반기</c:v>
                </c:pt>
                <c:pt idx="2">
                  <c:v>2015 상반기</c:v>
                </c:pt>
                <c:pt idx="3">
                  <c:v>2015 하반기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6709382</c:v>
                </c:pt>
                <c:pt idx="1">
                  <c:v>7162132</c:v>
                </c:pt>
                <c:pt idx="2">
                  <c:v>7474098</c:v>
                </c:pt>
                <c:pt idx="3">
                  <c:v>7247418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16-44FC-948F-5098C09051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5170624"/>
        <c:axId val="1975173120"/>
      </c:barChart>
      <c:catAx>
        <c:axId val="197517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5173120"/>
        <c:crosses val="autoZero"/>
        <c:auto val="1"/>
        <c:lblAlgn val="ctr"/>
        <c:lblOffset val="100"/>
        <c:noMultiLvlLbl val="0"/>
      </c:catAx>
      <c:valAx>
        <c:axId val="197517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517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2023년 11월 25일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2023년 11월 25일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쿼리문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넣어야 하고 다음 그래프에서 설명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2015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반기별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구매건수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2015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반기별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구매건수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시각자료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하반기에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구매건수가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줄어드는 양상을 보입니다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이부분을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이슈라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판단하여 왜 그런 양상을 보이는지 확인해 볼 필요가 있었습니다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0406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LMEMBERS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데이터셋에서</a:t>
            </a:r>
            <a:endParaRPr lang="en-US" altLang="ko-KR" baseline="0" dirty="0" smtClean="0"/>
          </a:p>
          <a:p>
            <a:r>
              <a:rPr lang="en-US" altLang="ko-KR" baseline="0" dirty="0" smtClean="0"/>
              <a:t>15</a:t>
            </a:r>
            <a:r>
              <a:rPr lang="ko-KR" altLang="en-US" baseline="0" dirty="0" smtClean="0"/>
              <a:t>년 상반기 대비 </a:t>
            </a:r>
            <a:r>
              <a:rPr lang="en-US" altLang="ko-KR" baseline="0" dirty="0" smtClean="0"/>
              <a:t>15</a:t>
            </a:r>
            <a:r>
              <a:rPr lang="ko-KR" altLang="en-US" baseline="0" dirty="0" smtClean="0"/>
              <a:t>년 하반기의 </a:t>
            </a:r>
            <a:r>
              <a:rPr lang="ko-KR" altLang="en-US" baseline="0" dirty="0" err="1" smtClean="0"/>
              <a:t>구매감소</a:t>
            </a:r>
            <a:r>
              <a:rPr lang="ko-KR" altLang="en-US" baseline="0" dirty="0" smtClean="0"/>
              <a:t> 고객의 증가를 이슈로 보았습니다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-&gt; 2015</a:t>
            </a:r>
            <a:r>
              <a:rPr lang="ko-KR" altLang="en-US" baseline="0" dirty="0" smtClean="0"/>
              <a:t>년 하반기의 </a:t>
            </a:r>
            <a:r>
              <a:rPr lang="ko-KR" altLang="en-US" baseline="0" dirty="0" err="1" smtClean="0"/>
              <a:t>구매건수</a:t>
            </a:r>
            <a:r>
              <a:rPr lang="ko-KR" altLang="en-US" baseline="0" dirty="0" smtClean="0"/>
              <a:t> 하락하는 양상을 보이는 데이터로 </a:t>
            </a:r>
            <a:r>
              <a:rPr lang="ko-KR" altLang="en-US" baseline="0" dirty="0" err="1" smtClean="0"/>
              <a:t>볼수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있는것은</a:t>
            </a:r>
            <a:r>
              <a:rPr lang="ko-KR" altLang="en-US" baseline="0" dirty="0" smtClean="0"/>
              <a:t> 회사측에서는 </a:t>
            </a:r>
            <a:r>
              <a:rPr lang="ko-KR" altLang="en-US" baseline="0" dirty="0" err="1" smtClean="0"/>
              <a:t>크리티컬한</a:t>
            </a:r>
            <a:r>
              <a:rPr lang="ko-KR" altLang="en-US" baseline="0" dirty="0" smtClean="0"/>
              <a:t> 이슈라고 판단했습니다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SO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구매건수</a:t>
            </a:r>
            <a:r>
              <a:rPr lang="ko-KR" altLang="en-US" dirty="0" smtClean="0"/>
              <a:t> 하락의 </a:t>
            </a:r>
            <a:r>
              <a:rPr lang="ko-KR" altLang="en-US" dirty="0" err="1" smtClean="0"/>
              <a:t>이슈에대한</a:t>
            </a:r>
            <a:r>
              <a:rPr lang="ko-KR" altLang="en-US" dirty="0" smtClean="0"/>
              <a:t> 대책방안을 세우기 위한 데이터 분석을 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14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2014</a:t>
            </a:r>
            <a:r>
              <a:rPr lang="ko-KR" altLang="en-US" dirty="0" smtClean="0"/>
              <a:t>년 상반기부터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 상반기까지 꾸준히 증가하다가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 하반기에 구매 횟수가 감소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특히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1,000~10,000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원대의 경우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구매횟수도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많고 감소량도 두드러짐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구매금액을</a:t>
            </a:r>
            <a:r>
              <a:rPr lang="ko-KR" altLang="en-US" dirty="0" smtClean="0"/>
              <a:t> 나눠서 확인해보니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감소폭이 </a:t>
            </a:r>
            <a:r>
              <a:rPr lang="ko-KR" altLang="en-US" dirty="0" err="1" smtClean="0"/>
              <a:t>구매금액이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1000~10000</a:t>
            </a:r>
            <a:r>
              <a:rPr lang="ko-KR" altLang="en-US" dirty="0" smtClean="0"/>
              <a:t>원의 건수가 가장 하락폭이 높았습니다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784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제품별로 하락의 양상을 확인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구매금액이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1000~10000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원사이인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것들을 좀더 알아보았습니다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(2015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 상반기 에서 하반기의 구매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데이터중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구매금액이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1000~10000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원 사이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.)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사에서의 구매 감소가 증가 했습니다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24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고객별로 하락의 양상을 확인하기위해 상반기의 상위 고객을</a:t>
            </a:r>
            <a:r>
              <a:rPr lang="ko-KR" altLang="en-US" baseline="0" dirty="0" smtClean="0"/>
              <a:t> 추렸습니다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r>
              <a:rPr lang="ko-KR" altLang="en-US" dirty="0" smtClean="0"/>
              <a:t>상위 고객을 </a:t>
            </a:r>
            <a:r>
              <a:rPr lang="ko-KR" altLang="en-US" dirty="0" err="1" smtClean="0"/>
              <a:t>추린뒤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상하반기로</a:t>
            </a:r>
            <a:r>
              <a:rPr lang="ko-KR" altLang="en-US" dirty="0" smtClean="0"/>
              <a:t> 나눠 데이터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양상을 확인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 고객을 바탕으로 </a:t>
            </a:r>
            <a:r>
              <a:rPr lang="en-US" altLang="ko-KR" dirty="0" smtClean="0"/>
              <a:t>1000~10000</a:t>
            </a:r>
            <a:r>
              <a:rPr lang="ko-KR" altLang="en-US" dirty="0" smtClean="0"/>
              <a:t>원의 제품을 </a:t>
            </a:r>
            <a:r>
              <a:rPr lang="ko-KR" altLang="en-US" dirty="0" err="1" smtClean="0"/>
              <a:t>반기별로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구매횟수와</a:t>
            </a:r>
            <a:r>
              <a:rPr lang="ko-KR" altLang="en-US" baseline="0" dirty="0" smtClean="0"/>
              <a:t> 가격을 확인해보았습니다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상반기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상위 고객의 하반기에서의 구매 감소의 증가 양상을 볼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34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2023년 11월 25일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2023년 11월 25일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2023년 11월 25일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2023년 11월 25일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2023년 11월 25일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2023년 11월 25일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2023년 11월 25일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2023년 11월 25일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2023년 11월 25일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dirty="0" smtClean="0"/>
              <a:t>DB </a:t>
            </a:r>
            <a:r>
              <a:rPr lang="ko-KR" altLang="en-US" dirty="0" smtClean="0"/>
              <a:t>빅데이터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ko-KR" dirty="0" smtClean="0"/>
              <a:t>11-27 </a:t>
            </a:r>
            <a:r>
              <a:rPr lang="ko-KR" altLang="en-US" dirty="0" err="1" smtClean="0"/>
              <a:t>김신미</a:t>
            </a:r>
            <a:r>
              <a:rPr lang="en-US" altLang="ko-KR" dirty="0"/>
              <a:t>, </a:t>
            </a:r>
            <a:r>
              <a:rPr lang="ko-KR" altLang="en-US" dirty="0" err="1"/>
              <a:t>황인서</a:t>
            </a:r>
            <a:r>
              <a:rPr lang="en-US" altLang="ko-KR" dirty="0"/>
              <a:t>, </a:t>
            </a:r>
            <a:r>
              <a:rPr lang="ko-KR" altLang="en-US" dirty="0" err="1" smtClean="0"/>
              <a:t>한정현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46" y="608525"/>
            <a:ext cx="5830114" cy="4715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9993" y="2366126"/>
            <a:ext cx="521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마케팅 캠페인</a:t>
            </a:r>
            <a:r>
              <a:rPr lang="en-US" altLang="ko-KR" dirty="0"/>
              <a:t>: </a:t>
            </a:r>
            <a:r>
              <a:rPr lang="ko-KR" altLang="en-US" dirty="0"/>
              <a:t>구매 감소한 고객에게 특별한 할인</a:t>
            </a:r>
            <a:r>
              <a:rPr lang="en-US" altLang="ko-KR" dirty="0"/>
              <a:t>, </a:t>
            </a:r>
            <a:r>
              <a:rPr lang="ko-KR" altLang="en-US" dirty="0"/>
              <a:t>쿠폰</a:t>
            </a:r>
            <a:r>
              <a:rPr lang="en-US" altLang="ko-KR" dirty="0"/>
              <a:t>, </a:t>
            </a:r>
            <a:r>
              <a:rPr lang="ko-KR" altLang="en-US" dirty="0"/>
              <a:t>혜택을 제공하는 마케팅 </a:t>
            </a:r>
            <a:r>
              <a:rPr lang="ko-KR" altLang="en-US" dirty="0" smtClean="0"/>
              <a:t>캠페인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</a:t>
            </a:r>
            <a:r>
              <a:rPr lang="ko-KR" altLang="en-US" dirty="0"/>
              <a:t>프로모션을 통해 구매를 유도하고</a:t>
            </a:r>
            <a:r>
              <a:rPr lang="en-US" altLang="ko-KR" dirty="0"/>
              <a:t>, </a:t>
            </a:r>
            <a:r>
              <a:rPr lang="ko-KR" altLang="en-US" dirty="0"/>
              <a:t>고객을 재참여하도록 </a:t>
            </a:r>
            <a:r>
              <a:rPr lang="ko-KR" altLang="en-US" dirty="0" smtClean="0"/>
              <a:t>유도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3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61542" y="27469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고객에게 구매 감소에 대한 피드백을 수집하는 방법을 제공하고, 이를 분석하여 개선점을 찾아야 합니다. 설문 조사, 고객 서비스 피드백, 소셜 미디어 리뷰 등을 활용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15" y="753300"/>
            <a:ext cx="4315427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870" y="2772808"/>
            <a:ext cx="20137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피드백 수집</a:t>
            </a:r>
            <a:r>
              <a:rPr lang="en-US" altLang="ko-KR" dirty="0"/>
              <a:t>: </a:t>
            </a:r>
            <a:r>
              <a:rPr lang="ko-KR" altLang="en-US" dirty="0"/>
              <a:t>고객에게 구매 감소에 대한 피드백을 수집하는 방법을 제공하고</a:t>
            </a:r>
            <a:r>
              <a:rPr lang="en-US" altLang="ko-KR" dirty="0"/>
              <a:t>, </a:t>
            </a:r>
            <a:r>
              <a:rPr lang="ko-KR" altLang="en-US" dirty="0"/>
              <a:t>이를 분석하여 개선점을 찾아야 합니다</a:t>
            </a:r>
            <a:r>
              <a:rPr lang="en-US" altLang="ko-KR" dirty="0"/>
              <a:t>. </a:t>
            </a:r>
            <a:r>
              <a:rPr lang="ko-KR" altLang="en-US" dirty="0"/>
              <a:t>설문 조사</a:t>
            </a:r>
            <a:r>
              <a:rPr lang="en-US" altLang="ko-KR" dirty="0"/>
              <a:t>, </a:t>
            </a:r>
            <a:r>
              <a:rPr lang="ko-KR" altLang="en-US" dirty="0"/>
              <a:t>고객 서비스 피드백</a:t>
            </a:r>
            <a:r>
              <a:rPr lang="en-US" altLang="ko-KR" dirty="0"/>
              <a:t>, </a:t>
            </a:r>
            <a:r>
              <a:rPr lang="ko-KR" altLang="en-US" dirty="0"/>
              <a:t>소셜 미디어 리뷰 등을 활용할 수 있습니다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마케팅 캠페인</a:t>
            </a:r>
            <a:r>
              <a:rPr lang="en-US" altLang="ko-KR" dirty="0"/>
              <a:t>: </a:t>
            </a:r>
            <a:r>
              <a:rPr lang="ko-KR" altLang="en-US" dirty="0"/>
              <a:t>구매 감소한 고객에게 특별한 할인</a:t>
            </a:r>
            <a:r>
              <a:rPr lang="en-US" altLang="ko-KR" dirty="0"/>
              <a:t>, </a:t>
            </a:r>
            <a:r>
              <a:rPr lang="ko-KR" altLang="en-US" dirty="0"/>
              <a:t>쿠폰</a:t>
            </a:r>
            <a:r>
              <a:rPr lang="en-US" altLang="ko-KR" dirty="0"/>
              <a:t>, </a:t>
            </a:r>
            <a:r>
              <a:rPr lang="ko-KR" altLang="en-US" dirty="0"/>
              <a:t>혜택을 제공하는 마케팅 캠페인을 실행할 수 있습니다</a:t>
            </a:r>
            <a:r>
              <a:rPr lang="en-US" altLang="ko-KR" dirty="0"/>
              <a:t>. </a:t>
            </a:r>
            <a:r>
              <a:rPr lang="ko-KR" altLang="en-US" dirty="0"/>
              <a:t>이러한 프로모션을 통해 구매를 유도하고</a:t>
            </a:r>
            <a:r>
              <a:rPr lang="en-US" altLang="ko-KR" dirty="0"/>
              <a:t>, </a:t>
            </a:r>
            <a:r>
              <a:rPr lang="ko-KR" altLang="en-US" dirty="0"/>
              <a:t>고객을 재참여하도록 유도합니다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개인화된 접근</a:t>
            </a:r>
            <a:r>
              <a:rPr lang="en-US" altLang="ko-KR" dirty="0"/>
              <a:t>: </a:t>
            </a:r>
            <a:r>
              <a:rPr lang="ko-KR" altLang="en-US" dirty="0"/>
              <a:t>개별 고객에게 개인화된 메시지와 추천 제품을 제공합니다</a:t>
            </a:r>
            <a:r>
              <a:rPr lang="en-US" altLang="ko-KR" dirty="0"/>
              <a:t>. </a:t>
            </a:r>
            <a:r>
              <a:rPr lang="ko-KR" altLang="en-US" dirty="0"/>
              <a:t>이를 통해 고객이 더 관심을 가질 수 있고</a:t>
            </a:r>
            <a:r>
              <a:rPr lang="en-US" altLang="ko-KR" dirty="0"/>
              <a:t>, </a:t>
            </a:r>
            <a:r>
              <a:rPr lang="ko-KR" altLang="en-US" dirty="0"/>
              <a:t>구매를 유도할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6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2015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반기별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구매건수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ko-KR" dirty="0"/>
              <a:t>2014</a:t>
            </a:r>
            <a:r>
              <a:rPr lang="ko-KR" altLang="en-US" dirty="0"/>
              <a:t>년 상반기 </a:t>
            </a:r>
            <a:r>
              <a:rPr lang="en-US" altLang="ko-KR" dirty="0"/>
              <a:t>: 6709382,  2014</a:t>
            </a:r>
            <a:r>
              <a:rPr lang="ko-KR" altLang="en-US" dirty="0"/>
              <a:t>년 하반기 </a:t>
            </a:r>
            <a:r>
              <a:rPr lang="en-US" altLang="ko-KR" dirty="0"/>
              <a:t>: </a:t>
            </a:r>
            <a:r>
              <a:rPr lang="en-US" altLang="ko-KR" dirty="0" smtClean="0"/>
              <a:t>7162132</a:t>
            </a:r>
          </a:p>
          <a:p>
            <a:r>
              <a:rPr lang="en-US" altLang="ko-KR" dirty="0" smtClean="0"/>
              <a:t>2015</a:t>
            </a:r>
            <a:r>
              <a:rPr lang="ko-KR" altLang="en-US" dirty="0"/>
              <a:t>년 상반기 </a:t>
            </a:r>
            <a:r>
              <a:rPr lang="en-US" altLang="ko-KR" dirty="0"/>
              <a:t>: 7474098, 2015</a:t>
            </a:r>
            <a:r>
              <a:rPr lang="ko-KR" altLang="en-US" dirty="0"/>
              <a:t>년 하반기 </a:t>
            </a:r>
            <a:r>
              <a:rPr lang="en-US" altLang="ko-KR" dirty="0"/>
              <a:t>: 7247418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84" y="503853"/>
            <a:ext cx="6513380" cy="53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442901159"/>
              </p:ext>
            </p:extLst>
          </p:nvPr>
        </p:nvGraphicFramePr>
        <p:xfrm>
          <a:off x="2031999" y="184936"/>
          <a:ext cx="8365448" cy="5953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757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6243" y="4869456"/>
            <a:ext cx="7711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구매감소</a:t>
            </a:r>
            <a:r>
              <a:rPr lang="ko-KR" altLang="en-US" sz="2800" dirty="0" smtClean="0"/>
              <a:t> 고객의 증가</a:t>
            </a:r>
            <a:endParaRPr lang="en-US" altLang="ko-KR" sz="2800" dirty="0" smtClean="0"/>
          </a:p>
          <a:p>
            <a:r>
              <a:rPr lang="en-US" altLang="ko-KR" sz="2800" dirty="0" smtClean="0"/>
              <a:t>(15</a:t>
            </a:r>
            <a:r>
              <a:rPr lang="ko-KR" altLang="en-US" sz="2800" dirty="0" smtClean="0"/>
              <a:t>년 상반기 대비 </a:t>
            </a:r>
            <a:r>
              <a:rPr lang="en-US" altLang="ko-KR" sz="2800" dirty="0" smtClean="0"/>
              <a:t>15</a:t>
            </a:r>
            <a:r>
              <a:rPr lang="ko-KR" altLang="en-US" sz="2800" dirty="0" smtClean="0"/>
              <a:t>년 하반기</a:t>
            </a:r>
            <a:r>
              <a:rPr lang="en-US" altLang="ko-KR" sz="2800" dirty="0" smtClean="0"/>
              <a:t>)</a:t>
            </a:r>
          </a:p>
        </p:txBody>
      </p:sp>
      <p:sp>
        <p:nvSpPr>
          <p:cNvPr id="3" name="순서도: 자기 디스크 2"/>
          <p:cNvSpPr/>
          <p:nvPr/>
        </p:nvSpPr>
        <p:spPr>
          <a:xfrm>
            <a:off x="4236529" y="407625"/>
            <a:ext cx="2809301" cy="2236424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LMEMBERS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641179" y="3095740"/>
            <a:ext cx="0" cy="153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69151" y="3599802"/>
            <a:ext cx="186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201691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6" y="305341"/>
            <a:ext cx="4246198" cy="5768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35" y="903813"/>
            <a:ext cx="11117226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9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4" y="637456"/>
            <a:ext cx="11155332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8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41" y="2214910"/>
            <a:ext cx="8545118" cy="1590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152" y="503853"/>
            <a:ext cx="7849695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1" y="294837"/>
            <a:ext cx="11164858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190</TotalTime>
  <Words>408</Words>
  <Application>Microsoft Office PowerPoint</Application>
  <PresentationFormat>와이드스크린</PresentationFormat>
  <Paragraphs>48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HY중고딕</vt:lpstr>
      <vt:lpstr>맑은 고딕</vt:lpstr>
      <vt:lpstr>Arial</vt:lpstr>
      <vt:lpstr>다이아몬드 눈금 16x9</vt:lpstr>
      <vt:lpstr>DB 빅데이터 분석 프로젝트 </vt:lpstr>
      <vt:lpstr>2014년~ 2015년 반기별 구매건수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빅데이터 분석 프로젝트</dc:title>
  <dc:creator>Windows 사용자</dc:creator>
  <cp:lastModifiedBy>Windows 사용자</cp:lastModifiedBy>
  <cp:revision>16</cp:revision>
  <dcterms:created xsi:type="dcterms:W3CDTF">2023-11-25T05:53:34Z</dcterms:created>
  <dcterms:modified xsi:type="dcterms:W3CDTF">2023-11-25T09:03:58Z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