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29" autoAdjust="0"/>
  </p:normalViewPr>
  <p:slideViewPr>
    <p:cSldViewPr>
      <p:cViewPr varScale="1">
        <p:scale>
          <a:sx n="102" d="100"/>
          <a:sy n="102" d="100"/>
        </p:scale>
        <p:origin x="-18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84069-11BB-45F8-9966-9FCC1E0EFD90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178B2-5E38-4BEE-B69E-D776C56B79A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1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78B2-5E38-4BEE-B69E-D776C56B79A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856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Increase emotional intelligence</a:t>
            </a:r>
            <a:br>
              <a:rPr lang="en-IE" dirty="0" smtClean="0"/>
            </a:br>
            <a:r>
              <a:rPr lang="en-IE" dirty="0" smtClean="0"/>
              <a:t>Demonstrate and develop integrity</a:t>
            </a:r>
          </a:p>
          <a:p>
            <a:r>
              <a:rPr lang="en-IE" dirty="0" smtClean="0"/>
              <a:t>Build confidence</a:t>
            </a:r>
            <a:br>
              <a:rPr lang="en-IE" dirty="0" smtClean="0"/>
            </a:br>
            <a:r>
              <a:rPr lang="en-IE" dirty="0" smtClean="0"/>
              <a:t>Identify and overcome mistakes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78B2-5E38-4BEE-B69E-D776C56B79A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272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93F678-34A4-459B-AED2-FA781321FE01}" type="datetimeFigureOut">
              <a:rPr lang="en-IE" smtClean="0"/>
              <a:t>12/10/2016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A30122-FFA3-4787-A598-83180E3F7A7C}" type="slidenum">
              <a:rPr lang="en-IE" smtClean="0"/>
              <a:t>‹#›</a:t>
            </a:fld>
            <a:endParaRPr lang="en-I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gBikgcWnY" TargetMode="External"/><Relationship Id="rId2" Type="http://schemas.openxmlformats.org/officeDocument/2006/relationships/hyperlink" Target="https://www.ted.com/talks/diana_laufenberg_3_ways_to_teach?language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how.com/Tea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V0R1dp" TargetMode="External"/><Relationship Id="rId2" Type="http://schemas.openxmlformats.org/officeDocument/2006/relationships/hyperlink" Target="mailto:ciaranmahe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self learning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08568"/>
            <a:ext cx="6672606" cy="25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490" y="1052736"/>
            <a:ext cx="7851648" cy="1828800"/>
          </a:xfrm>
        </p:spPr>
        <p:txBody>
          <a:bodyPr numCol="1">
            <a:normAutofit/>
          </a:bodyPr>
          <a:lstStyle/>
          <a:p>
            <a:pPr algn="ctr"/>
            <a:r>
              <a:rPr lang="en-IE" dirty="0" smtClean="0"/>
              <a:t>Personal</a:t>
            </a:r>
            <a:r>
              <a:rPr lang="en-IE" dirty="0"/>
              <a:t> </a:t>
            </a:r>
            <a:r>
              <a:rPr lang="en-IE" dirty="0" smtClean="0"/>
              <a:t>&amp; Professional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996952"/>
            <a:ext cx="7854696" cy="1752600"/>
          </a:xfrm>
        </p:spPr>
        <p:txBody>
          <a:bodyPr/>
          <a:lstStyle/>
          <a:p>
            <a:pPr algn="ctr"/>
            <a:r>
              <a:rPr lang="en-IE" dirty="0" smtClean="0"/>
              <a:t>By</a:t>
            </a:r>
            <a:br>
              <a:rPr lang="en-IE" dirty="0" smtClean="0"/>
            </a:br>
            <a:r>
              <a:rPr lang="en-IE" dirty="0" err="1" smtClean="0"/>
              <a:t>Ciarán</a:t>
            </a:r>
            <a:r>
              <a:rPr lang="en-IE" dirty="0" smtClean="0"/>
              <a:t> Maher</a:t>
            </a:r>
            <a:br>
              <a:rPr lang="en-IE" dirty="0" smtClean="0"/>
            </a:br>
            <a:r>
              <a:rPr lang="en-IE" dirty="0"/>
              <a:t>KTQ0855</a:t>
            </a:r>
          </a:p>
        </p:txBody>
      </p:sp>
    </p:spTree>
    <p:extLst>
      <p:ext uri="{BB962C8B-B14F-4D97-AF65-F5344CB8AC3E}">
        <p14:creationId xmlns:p14="http://schemas.microsoft.com/office/powerpoint/2010/main" val="384274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 Resources: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How to learn? From </a:t>
            </a:r>
            <a:r>
              <a:rPr lang="en-IE" b="1" dirty="0" smtClean="0"/>
              <a:t>mistakes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www.ted.com/talks/diana_laufenberg_3_ways_to_teach?language=en</a:t>
            </a:r>
            <a:endParaRPr lang="en-IE" dirty="0" smtClean="0"/>
          </a:p>
          <a:p>
            <a:r>
              <a:rPr lang="en-IE" dirty="0" smtClean="0"/>
              <a:t>The first 20 hours – how to </a:t>
            </a:r>
            <a:r>
              <a:rPr lang="en-IE" dirty="0"/>
              <a:t>learn anything</a:t>
            </a:r>
            <a:br>
              <a:rPr lang="en-IE" dirty="0"/>
            </a:br>
            <a:r>
              <a:rPr lang="en-IE" dirty="0">
                <a:hlinkClick r:id="rId3"/>
              </a:rPr>
              <a:t>https://</a:t>
            </a:r>
            <a:r>
              <a:rPr lang="en-IE" dirty="0" smtClean="0">
                <a:hlinkClick r:id="rId3"/>
              </a:rPr>
              <a:t>www.youtube.com/watch?v=5MgBikgcWnY</a:t>
            </a:r>
            <a:endParaRPr lang="en-IE" dirty="0"/>
          </a:p>
          <a:p>
            <a:r>
              <a:rPr lang="en-IE" dirty="0" smtClean="0"/>
              <a:t>How to teach (yourself)</a:t>
            </a:r>
            <a:br>
              <a:rPr lang="en-IE" dirty="0" smtClean="0"/>
            </a:br>
            <a:r>
              <a:rPr lang="en-IE" dirty="0" smtClean="0">
                <a:hlinkClick r:id="rId4"/>
              </a:rPr>
              <a:t>http</a:t>
            </a:r>
            <a:r>
              <a:rPr lang="en-IE" dirty="0">
                <a:hlinkClick r:id="rId4"/>
              </a:rPr>
              <a:t>://</a:t>
            </a:r>
            <a:r>
              <a:rPr lang="en-IE" dirty="0" smtClean="0">
                <a:hlinkClick r:id="rId4"/>
              </a:rPr>
              <a:t>www.wikihow.com/Teach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70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Thank you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E" b="1" dirty="0" smtClean="0"/>
              <a:t>Contact info</a:t>
            </a:r>
            <a:endParaRPr lang="en-IE" b="1" dirty="0"/>
          </a:p>
          <a:p>
            <a:pPr marL="0" indent="0" algn="ctr">
              <a:buNone/>
            </a:pPr>
            <a:r>
              <a:rPr lang="en-IE" b="1" dirty="0" smtClean="0"/>
              <a:t>Email </a:t>
            </a:r>
          </a:p>
          <a:p>
            <a:pPr marL="0" indent="0" algn="ctr">
              <a:buNone/>
            </a:pPr>
            <a:r>
              <a:rPr lang="en-IE" b="1" dirty="0" smtClean="0">
                <a:hlinkClick r:id="rId2"/>
              </a:rPr>
              <a:t>ciaranmaher@gmail.com</a:t>
            </a:r>
            <a:endParaRPr lang="en-IE" b="1" dirty="0" smtClean="0"/>
          </a:p>
          <a:p>
            <a:pPr marL="0" indent="0" algn="ctr">
              <a:buNone/>
            </a:pPr>
            <a:r>
              <a:rPr lang="en-IE" b="1" dirty="0" err="1" smtClean="0"/>
              <a:t>Linkedin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>
                <a:hlinkClick r:id="rId3"/>
              </a:rPr>
              <a:t>https</a:t>
            </a:r>
            <a:r>
              <a:rPr lang="en-IE" dirty="0">
                <a:hlinkClick r:id="rId3"/>
              </a:rPr>
              <a:t>://</a:t>
            </a:r>
            <a:r>
              <a:rPr lang="en-IE" dirty="0" smtClean="0">
                <a:hlinkClick r:id="rId3"/>
              </a:rPr>
              <a:t>goo.gl/V0R1dp</a:t>
            </a:r>
            <a:endParaRPr lang="en-IE" dirty="0" smtClean="0"/>
          </a:p>
          <a:p>
            <a:pPr marL="0" indent="0" algn="ctr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944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Image result for personal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36915"/>
            <a:ext cx="8640960" cy="556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Benefits of 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smtClean="0">
                <a:solidFill>
                  <a:schemeClr val="bg1"/>
                </a:solidFill>
              </a:rPr>
              <a:t>Self-awareness</a:t>
            </a:r>
          </a:p>
          <a:p>
            <a:r>
              <a:rPr lang="en-IE" dirty="0">
                <a:solidFill>
                  <a:schemeClr val="bg1"/>
                </a:solidFill>
              </a:rPr>
              <a:t>A sense of </a:t>
            </a:r>
            <a:r>
              <a:rPr lang="en-IE" dirty="0" smtClean="0">
                <a:solidFill>
                  <a:schemeClr val="bg1"/>
                </a:solidFill>
              </a:rPr>
              <a:t>direction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Improve </a:t>
            </a:r>
            <a:r>
              <a:rPr lang="en-IE" dirty="0">
                <a:solidFill>
                  <a:schemeClr val="bg1"/>
                </a:solidFill>
              </a:rPr>
              <a:t>focus and </a:t>
            </a:r>
            <a:r>
              <a:rPr lang="en-IE" dirty="0" smtClean="0">
                <a:solidFill>
                  <a:schemeClr val="bg1"/>
                </a:solidFill>
              </a:rPr>
              <a:t>effectiveness</a:t>
            </a:r>
          </a:p>
          <a:p>
            <a:r>
              <a:rPr lang="en-IE" dirty="0">
                <a:solidFill>
                  <a:schemeClr val="bg1"/>
                </a:solidFill>
              </a:rPr>
              <a:t>More </a:t>
            </a:r>
            <a:r>
              <a:rPr lang="en-IE" dirty="0" smtClean="0">
                <a:solidFill>
                  <a:schemeClr val="bg1"/>
                </a:solidFill>
              </a:rPr>
              <a:t>motivation</a:t>
            </a:r>
          </a:p>
          <a:p>
            <a:r>
              <a:rPr lang="en-IE" dirty="0">
                <a:solidFill>
                  <a:schemeClr val="bg1"/>
                </a:solidFill>
              </a:rPr>
              <a:t>Greater </a:t>
            </a:r>
            <a:r>
              <a:rPr lang="en-IE" dirty="0" smtClean="0">
                <a:solidFill>
                  <a:schemeClr val="bg1"/>
                </a:solidFill>
              </a:rPr>
              <a:t>resilience</a:t>
            </a:r>
          </a:p>
          <a:p>
            <a:r>
              <a:rPr lang="en-IE" dirty="0">
                <a:solidFill>
                  <a:schemeClr val="bg1"/>
                </a:solidFill>
              </a:rPr>
              <a:t> More fulfilling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professional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908720"/>
            <a:ext cx="3519061" cy="234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6871" y="548680"/>
            <a:ext cx="3930588" cy="1026367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Benefits of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Sharpen your </a:t>
            </a:r>
            <a:r>
              <a:rPr lang="en-IE" dirty="0" smtClean="0"/>
              <a:t>knowledge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Develop your </a:t>
            </a:r>
            <a:r>
              <a:rPr lang="en-IE" dirty="0" smtClean="0"/>
              <a:t>skills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Keep </a:t>
            </a:r>
            <a:r>
              <a:rPr lang="en-IE" dirty="0" smtClean="0"/>
              <a:t>up-to-date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Start </a:t>
            </a:r>
            <a:r>
              <a:rPr lang="en-IE" dirty="0"/>
              <a:t>networking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Reenergize your ideas</a:t>
            </a:r>
          </a:p>
        </p:txBody>
      </p:sp>
      <p:pic>
        <p:nvPicPr>
          <p:cNvPr id="2050" name="Picture 2" descr="Image result for benefits of professional develop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44008"/>
            <a:ext cx="8676456" cy="19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b="0" dirty="0">
                <a:effectLst/>
              </a:rPr>
              <a:t>D</a:t>
            </a:r>
            <a:r>
              <a:rPr lang="en-IE" b="0" dirty="0" smtClean="0">
                <a:effectLst/>
              </a:rPr>
              <a:t>evelopment</a:t>
            </a:r>
            <a:r>
              <a:rPr lang="en-IE" b="0" dirty="0">
                <a:effectLst/>
              </a:rPr>
              <a:t> </a:t>
            </a:r>
            <a:r>
              <a:rPr lang="en-IE" b="0" dirty="0" smtClean="0">
                <a:effectLst/>
              </a:rPr>
              <a:t/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Opportunities for </a:t>
            </a:r>
            <a:r>
              <a:rPr lang="en-IE" b="0" dirty="0" smtClean="0">
                <a:effectLst/>
              </a:rPr>
              <a:t>Personal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7854696" cy="992552"/>
          </a:xfrm>
        </p:spPr>
        <p:txBody>
          <a:bodyPr numCol="2" anchor="ctr"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sz="2000" dirty="0" smtClean="0">
                <a:solidFill>
                  <a:schemeClr val="bg1"/>
                </a:solidFill>
              </a:rPr>
              <a:t>Being </a:t>
            </a:r>
            <a:r>
              <a:rPr lang="en-IE" sz="2000" dirty="0">
                <a:solidFill>
                  <a:schemeClr val="bg1"/>
                </a:solidFill>
              </a:rPr>
              <a:t>coached or </a:t>
            </a:r>
            <a:r>
              <a:rPr lang="en-IE" sz="2000" dirty="0" smtClean="0">
                <a:solidFill>
                  <a:schemeClr val="bg1"/>
                </a:solidFill>
              </a:rPr>
              <a:t>mentored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>
                <a:solidFill>
                  <a:schemeClr val="bg1"/>
                </a:solidFill>
              </a:rPr>
              <a:t>Advice </a:t>
            </a:r>
            <a:r>
              <a:rPr lang="en-IE" sz="2000" dirty="0">
                <a:solidFill>
                  <a:schemeClr val="bg1"/>
                </a:solidFill>
              </a:rPr>
              <a:t>from </a:t>
            </a:r>
            <a:r>
              <a:rPr lang="en-IE" sz="2000" dirty="0" smtClean="0">
                <a:solidFill>
                  <a:schemeClr val="bg1"/>
                </a:solidFill>
              </a:rPr>
              <a:t>colleagues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>
                <a:solidFill>
                  <a:schemeClr val="bg1"/>
                </a:solidFill>
              </a:rPr>
              <a:t>E-learning</a:t>
            </a:r>
            <a:endParaRPr lang="en-IE" sz="2000" dirty="0" smtClean="0">
              <a:solidFill>
                <a:schemeClr val="bg1"/>
              </a:solidFill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>
                <a:solidFill>
                  <a:schemeClr val="bg1"/>
                </a:solidFill>
              </a:rPr>
              <a:t>Volunteering</a:t>
            </a:r>
          </a:p>
        </p:txBody>
      </p:sp>
      <p:sp>
        <p:nvSpPr>
          <p:cNvPr id="7" name="AutoShape 6" descr="Image result for men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men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084" y="4647389"/>
            <a:ext cx="3315916" cy="221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-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9" y="692696"/>
            <a:ext cx="3168352" cy="105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volunteer wo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1982"/>
            <a:ext cx="2047411" cy="137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olleagu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39460"/>
            <a:ext cx="3995936" cy="225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opportun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69" y="-531440"/>
            <a:ext cx="7476832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E" b="0" dirty="0">
                <a:effectLst/>
              </a:rPr>
              <a:t> </a:t>
            </a:r>
            <a:r>
              <a:rPr lang="en-IE" b="0" dirty="0" smtClean="0">
                <a:effectLst/>
              </a:rPr>
              <a:t>Why these opportunities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280584"/>
          </a:xfrm>
        </p:spPr>
        <p:txBody>
          <a:bodyPr numCol="2">
            <a:no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Benefit from others’ experiences</a:t>
            </a:r>
            <a:endParaRPr lang="en-IE" sz="2000" dirty="0"/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Colleagues provide insight about corporate needs</a:t>
            </a:r>
            <a:endParaRPr lang="en-IE" sz="2000" dirty="0"/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 smtClean="0"/>
              <a:t>Learning at every stage is vital to career development</a:t>
            </a:r>
            <a:endParaRPr lang="en-IE" sz="2000" dirty="0"/>
          </a:p>
          <a:p>
            <a:pPr marL="514350" indent="-514350" algn="ctr">
              <a:buFont typeface="+mj-lt"/>
              <a:buAutoNum type="arabicPeriod"/>
            </a:pPr>
            <a:r>
              <a:rPr lang="en-IE" sz="2000" dirty="0"/>
              <a:t>Learn while helping others</a:t>
            </a:r>
          </a:p>
          <a:p>
            <a:pPr marL="514350" indent="-514350" algn="ctr">
              <a:buFont typeface="+mj-lt"/>
              <a:buAutoNum type="arabicPeriod"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mo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52736"/>
            <a:ext cx="8808913" cy="57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692696"/>
            <a:ext cx="4389112" cy="1139552"/>
          </a:xfrm>
        </p:spPr>
        <p:txBody>
          <a:bodyPr/>
          <a:lstStyle/>
          <a:p>
            <a:r>
              <a:rPr lang="en-IE" b="0" dirty="0" smtClean="0">
                <a:effectLst/>
              </a:rPr>
              <a:t>How to reflect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420888"/>
            <a:ext cx="7854696" cy="1752600"/>
          </a:xfrm>
        </p:spPr>
        <p:txBody>
          <a:bodyPr>
            <a:normAutofit fontScale="85000" lnSpcReduction="20000"/>
          </a:bodyPr>
          <a:lstStyle/>
          <a:p>
            <a:r>
              <a:rPr lang="en-IE" dirty="0">
                <a:solidFill>
                  <a:schemeClr val="bg1"/>
                </a:solidFill>
              </a:rPr>
              <a:t>Establish </a:t>
            </a:r>
            <a:r>
              <a:rPr lang="en-IE" dirty="0" smtClean="0">
                <a:solidFill>
                  <a:schemeClr val="bg1"/>
                </a:solidFill>
              </a:rPr>
              <a:t>successes and failures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Understand the reasons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Opportunities for improvement next time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Identify lessons</a:t>
            </a:r>
          </a:p>
          <a:p>
            <a:r>
              <a:rPr lang="en-IE" dirty="0" smtClean="0">
                <a:solidFill>
                  <a:schemeClr val="bg1"/>
                </a:solidFill>
              </a:rPr>
              <a:t>Determine needed changes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 smtClean="0"/>
              <a:t>Benefits </a:t>
            </a:r>
            <a:br>
              <a:rPr lang="en-IE" dirty="0" smtClean="0"/>
            </a:br>
            <a:r>
              <a:rPr lang="en-IE" dirty="0" smtClean="0"/>
              <a:t>of </a:t>
            </a:r>
            <a:br>
              <a:rPr lang="en-IE" dirty="0" smtClean="0"/>
            </a:br>
            <a:r>
              <a:rPr lang="en-IE" dirty="0" smtClean="0"/>
              <a:t>Reflection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E" dirty="0"/>
              <a:t>Emotional </a:t>
            </a:r>
            <a:r>
              <a:rPr lang="en-IE" dirty="0" smtClean="0"/>
              <a:t>Intelligence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Integrity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Confidence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E" dirty="0" smtClean="0"/>
              <a:t>Identify Mistakes</a:t>
            </a:r>
            <a:endParaRPr lang="en-IE" dirty="0"/>
          </a:p>
        </p:txBody>
      </p:sp>
      <p:pic>
        <p:nvPicPr>
          <p:cNvPr id="1026" name="Picture 2" descr="http://www.pivotpointministries.org/wp-content/uploads/2012/03/reflection-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4945518" cy="3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nspire.com/wp-content/uploads/2014/02/LDS_Art_Ho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76672"/>
            <a:ext cx="5986754" cy="40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E" b="0" dirty="0">
                <a:effectLst/>
              </a:rPr>
              <a:t>A</a:t>
            </a:r>
            <a:r>
              <a:rPr lang="en-IE" b="0" dirty="0" smtClean="0">
                <a:effectLst/>
              </a:rPr>
              <a:t>nalysis </a:t>
            </a:r>
            <a:r>
              <a:rPr lang="en-IE" b="0" dirty="0">
                <a:effectLst/>
              </a:rPr>
              <a:t>on </a:t>
            </a:r>
            <a:r>
              <a:rPr lang="en-IE" b="0" dirty="0" smtClean="0">
                <a:effectLst/>
              </a:rPr>
              <a:t/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How </a:t>
            </a:r>
            <a:br>
              <a:rPr lang="en-IE" b="0" dirty="0" smtClean="0">
                <a:effectLst/>
              </a:rPr>
            </a:br>
            <a:r>
              <a:rPr lang="en-IE" b="0" dirty="0" smtClean="0">
                <a:effectLst/>
              </a:rPr>
              <a:t>People Learn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7854696" cy="1752600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We learn from relating new info to what we already know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We remember better when we employ new knowledge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Logical thinking develops primarily through feedback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A deep understanding is required to apply abilities in new situations</a:t>
            </a:r>
          </a:p>
          <a:p>
            <a:pPr marL="514350" indent="-514350" algn="l">
              <a:buFont typeface="Arial" pitchFamily="34" charset="0"/>
              <a:buChar char="•"/>
            </a:pPr>
            <a:r>
              <a:rPr lang="en-IE" dirty="0" smtClean="0"/>
              <a:t>Social and psychological states heavily affect learning potential</a:t>
            </a:r>
          </a:p>
        </p:txBody>
      </p:sp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E" dirty="0" smtClean="0"/>
              <a:t>How to learn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432712"/>
          </a:xfrm>
        </p:spPr>
        <p:txBody>
          <a:bodyPr numCol="3">
            <a:normAutofit fontScale="92500" lnSpcReduction="1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IE" dirty="0"/>
              <a:t>Identify Needs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Set Goals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Develop Lesson Plans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 smtClean="0"/>
              <a:t>Independent </a:t>
            </a:r>
            <a:r>
              <a:rPr lang="en-IE" dirty="0"/>
              <a:t>Exploration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Reinforce Learning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Assess Progress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Reward Success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See Mistakes as Opportunities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Meet Emotional Needs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Get Feedback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IE" dirty="0"/>
              <a:t>Keep Learning</a:t>
            </a:r>
          </a:p>
        </p:txBody>
      </p:sp>
      <p:pic>
        <p:nvPicPr>
          <p:cNvPr id="8194" name="Picture 2" descr="Image result for self learning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77888"/>
            <a:ext cx="2594519" cy="183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</TotalTime>
  <Words>197</Words>
  <Application>Microsoft Office PowerPoint</Application>
  <PresentationFormat>On-screen Show (4:3)</PresentationFormat>
  <Paragraphs>67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Personal &amp; Professional  Development</vt:lpstr>
      <vt:lpstr>Benefits of Personal Development</vt:lpstr>
      <vt:lpstr>Benefits of </vt:lpstr>
      <vt:lpstr>Development  Opportunities for Personal Development</vt:lpstr>
      <vt:lpstr> Why these opportunities</vt:lpstr>
      <vt:lpstr>How to reflect</vt:lpstr>
      <vt:lpstr>Benefits  of  Reflection</vt:lpstr>
      <vt:lpstr>Analysis on  How  People Learn</vt:lpstr>
      <vt:lpstr>How to learn</vt:lpstr>
      <vt:lpstr>Useful Resources: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 &amp;  Professional  Development</dc:title>
  <dc:creator>blue20</dc:creator>
  <cp:lastModifiedBy>Maher, Ciaran</cp:lastModifiedBy>
  <cp:revision>69</cp:revision>
  <dcterms:created xsi:type="dcterms:W3CDTF">2016-10-10T12:53:36Z</dcterms:created>
  <dcterms:modified xsi:type="dcterms:W3CDTF">2016-10-12T16:26:16Z</dcterms:modified>
</cp:coreProperties>
</file>