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gBikgcWnY" TargetMode="External"/><Relationship Id="rId2" Type="http://schemas.openxmlformats.org/officeDocument/2006/relationships/hyperlink" Target="https://www.ted.com/talks/diana_laufenberg_3_ways_to_teach?language=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 numCol="1">
            <a:normAutofit fontScale="90000"/>
          </a:bodyPr>
          <a:lstStyle/>
          <a:p>
            <a:pPr algn="ctr"/>
            <a:r>
              <a:rPr lang="en-IE" dirty="0" smtClean="0"/>
              <a:t>Personal </a:t>
            </a:r>
            <a:br>
              <a:rPr lang="en-IE" dirty="0" smtClean="0"/>
            </a:br>
            <a:r>
              <a:rPr lang="en-IE" dirty="0" smtClean="0"/>
              <a:t>&amp; </a:t>
            </a:r>
            <a:br>
              <a:rPr lang="en-IE" dirty="0" smtClean="0"/>
            </a:br>
            <a:r>
              <a:rPr lang="en-IE" dirty="0" smtClean="0"/>
              <a:t>Professional </a:t>
            </a:r>
            <a:br>
              <a:rPr lang="en-IE" dirty="0" smtClean="0"/>
            </a:br>
            <a:r>
              <a:rPr lang="en-IE" dirty="0" smtClean="0"/>
              <a:t>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7854696" cy="1752600"/>
          </a:xfrm>
        </p:spPr>
        <p:txBody>
          <a:bodyPr/>
          <a:lstStyle/>
          <a:p>
            <a:pPr algn="ctr"/>
            <a:r>
              <a:rPr lang="en-IE" dirty="0" smtClean="0"/>
              <a:t>By</a:t>
            </a:r>
            <a:br>
              <a:rPr lang="en-IE" dirty="0" smtClean="0"/>
            </a:br>
            <a:r>
              <a:rPr lang="en-IE" dirty="0" err="1" smtClean="0"/>
              <a:t>Ciarán</a:t>
            </a:r>
            <a:r>
              <a:rPr lang="en-IE" dirty="0" smtClean="0"/>
              <a:t> Maher</a:t>
            </a:r>
            <a:br>
              <a:rPr lang="en-IE" dirty="0" smtClean="0"/>
            </a:br>
            <a:r>
              <a:rPr lang="en-IE" dirty="0"/>
              <a:t>KTQ0855</a:t>
            </a:r>
          </a:p>
        </p:txBody>
      </p:sp>
    </p:spTree>
    <p:extLst>
      <p:ext uri="{BB962C8B-B14F-4D97-AF65-F5344CB8AC3E}">
        <p14:creationId xmlns:p14="http://schemas.microsoft.com/office/powerpoint/2010/main" val="384274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Bibliography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How to learn? From </a:t>
            </a:r>
            <a:r>
              <a:rPr lang="en-IE" b="1" dirty="0" smtClean="0"/>
              <a:t>mistakes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www.ted.com/talks/diana_laufenberg_3_ways_to_teach?language=en</a:t>
            </a:r>
            <a:endParaRPr lang="en-IE" dirty="0" smtClean="0"/>
          </a:p>
          <a:p>
            <a:r>
              <a:rPr lang="en-IE" dirty="0" smtClean="0"/>
              <a:t>The first 20 hours – how to </a:t>
            </a:r>
            <a:r>
              <a:rPr lang="en-IE" dirty="0"/>
              <a:t>learn anything</a:t>
            </a:r>
            <a:br>
              <a:rPr lang="en-IE" dirty="0"/>
            </a:br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www.youtube.com/watch?v=5MgBikgcWnY</a:t>
            </a:r>
            <a:endParaRPr lang="en-IE" dirty="0"/>
          </a:p>
          <a:p>
            <a:r>
              <a:rPr lang="en-IE" dirty="0" smtClean="0"/>
              <a:t>How to teach (yourself)</a:t>
            </a:r>
            <a:br>
              <a:rPr lang="en-IE" dirty="0" smtClean="0"/>
            </a:br>
            <a:r>
              <a:rPr lang="en-IE" dirty="0" smtClean="0"/>
              <a:t>http</a:t>
            </a:r>
            <a:r>
              <a:rPr lang="en-IE" dirty="0"/>
              <a:t>://www.wikihow.com/Teach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70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Benefits of 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E" dirty="0" smtClean="0"/>
              <a:t>Self-awareness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A sense of </a:t>
            </a:r>
            <a:r>
              <a:rPr lang="en-IE" dirty="0" smtClean="0"/>
              <a:t>direction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Improved focus and </a:t>
            </a:r>
            <a:r>
              <a:rPr lang="en-IE" dirty="0" smtClean="0"/>
              <a:t>effectiveness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More </a:t>
            </a:r>
            <a:r>
              <a:rPr lang="en-IE" dirty="0" smtClean="0"/>
              <a:t>motivation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Greater </a:t>
            </a:r>
            <a:r>
              <a:rPr lang="en-IE" dirty="0" smtClean="0"/>
              <a:t>resilience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 More fulfilling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Benefits of Professional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Sharpen your </a:t>
            </a:r>
            <a:r>
              <a:rPr lang="en-IE" dirty="0" smtClean="0"/>
              <a:t>knowledge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Develop your </a:t>
            </a:r>
            <a:r>
              <a:rPr lang="en-IE" dirty="0" smtClean="0"/>
              <a:t>skills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Keep </a:t>
            </a:r>
            <a:r>
              <a:rPr lang="en-IE" dirty="0" smtClean="0"/>
              <a:t>up-to-date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Start </a:t>
            </a:r>
            <a:r>
              <a:rPr lang="en-IE" dirty="0"/>
              <a:t>networking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Reenergize your ideas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b="0" dirty="0">
                <a:effectLst/>
              </a:rPr>
              <a:t>D</a:t>
            </a:r>
            <a:r>
              <a:rPr lang="en-IE" b="0" dirty="0" smtClean="0">
                <a:effectLst/>
              </a:rPr>
              <a:t>evelopment</a:t>
            </a:r>
            <a:r>
              <a:rPr lang="en-IE" b="0" dirty="0">
                <a:effectLst/>
              </a:rPr>
              <a:t> </a:t>
            </a:r>
            <a:r>
              <a:rPr lang="en-IE" b="0" dirty="0" smtClean="0">
                <a:effectLst/>
              </a:rPr>
              <a:t/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Opportunities </a:t>
            </a:r>
            <a:r>
              <a:rPr lang="en-IE" b="0" dirty="0">
                <a:effectLst/>
              </a:rPr>
              <a:t>for </a:t>
            </a:r>
            <a:r>
              <a:rPr lang="en-IE" b="0" dirty="0" smtClean="0">
                <a:effectLst/>
              </a:rPr>
              <a:t>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293096"/>
            <a:ext cx="7854696" cy="992552"/>
          </a:xfrm>
        </p:spPr>
        <p:txBody>
          <a:bodyPr numCol="2" anchor="ctr"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Being </a:t>
            </a:r>
            <a:r>
              <a:rPr lang="en-IE" sz="2000" dirty="0"/>
              <a:t>coached or </a:t>
            </a:r>
            <a:r>
              <a:rPr lang="en-IE" sz="2000" dirty="0" smtClean="0"/>
              <a:t>mentored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Advice </a:t>
            </a:r>
            <a:r>
              <a:rPr lang="en-IE" sz="2000" dirty="0"/>
              <a:t>from </a:t>
            </a:r>
            <a:r>
              <a:rPr lang="en-IE" sz="2000" dirty="0" smtClean="0"/>
              <a:t>colleagues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e-learning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work </a:t>
            </a:r>
            <a:r>
              <a:rPr lang="en-IE" sz="2000" dirty="0" smtClean="0"/>
              <a:t>shadowing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internal knowledge sharing </a:t>
            </a:r>
            <a:r>
              <a:rPr lang="en-IE" sz="2000" dirty="0" smtClean="0"/>
              <a:t>events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job </a:t>
            </a:r>
            <a:r>
              <a:rPr lang="en-IE" sz="2000" dirty="0" smtClean="0"/>
              <a:t>rotation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new assignments and work </a:t>
            </a:r>
            <a:r>
              <a:rPr lang="en-IE" sz="2000" dirty="0" smtClean="0"/>
              <a:t>experience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reading books, articles, and watching </a:t>
            </a:r>
            <a:r>
              <a:rPr lang="en-IE" sz="2000" dirty="0" smtClean="0"/>
              <a:t>DVDs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starting a peer learning or action learning group</a:t>
            </a:r>
            <a:r>
              <a:rPr lang="en-IE" sz="2000" dirty="0" smtClean="0"/>
              <a:t>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Volunteering</a:t>
            </a: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b="0" dirty="0">
                <a:effectLst/>
              </a:rPr>
              <a:t> </a:t>
            </a:r>
            <a:r>
              <a:rPr lang="en-IE" b="0" dirty="0" smtClean="0">
                <a:effectLst/>
              </a:rPr>
              <a:t>Why these 10 opportunities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Being coached or mentored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Advice from colleagues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e-learning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work shadowing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internal knowledge sharing events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job rotation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new assignments and work experience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reading books, articles, and watching DVDs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starting a peer learning or action learning group.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Volunteering</a:t>
            </a:r>
          </a:p>
          <a:p>
            <a:pPr marL="514350" indent="-514350" algn="ctr">
              <a:buFont typeface="+mj-lt"/>
              <a:buAutoNum type="arabicPeriod"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0" dirty="0" smtClean="0">
                <a:effectLst/>
              </a:rPr>
              <a:t>How to r</a:t>
            </a:r>
            <a:r>
              <a:rPr lang="en-IE" b="0" dirty="0" smtClean="0">
                <a:effectLst/>
              </a:rPr>
              <a:t>eflect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Establish </a:t>
            </a:r>
            <a:r>
              <a:rPr lang="en-IE" dirty="0" smtClean="0"/>
              <a:t>successes and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Understand the reasons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Opportunities for improvement next time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Identify lessons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Determine needed changes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Benefits of Reflection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Emotional </a:t>
            </a:r>
            <a:r>
              <a:rPr lang="en-IE" dirty="0" smtClean="0"/>
              <a:t>Intelligence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Integrity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Confidence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Identify Mistakes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0" dirty="0">
                <a:effectLst/>
              </a:rPr>
              <a:t>A</a:t>
            </a:r>
            <a:r>
              <a:rPr lang="en-IE" b="0" dirty="0" smtClean="0">
                <a:effectLst/>
              </a:rPr>
              <a:t>nalysis </a:t>
            </a:r>
            <a:r>
              <a:rPr lang="en-IE" b="0" dirty="0">
                <a:effectLst/>
              </a:rPr>
              <a:t>on </a:t>
            </a:r>
            <a:r>
              <a:rPr lang="en-IE" b="0" dirty="0" smtClean="0">
                <a:effectLst/>
              </a:rPr>
              <a:t>How People Learn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Students learn new ideas by relating them to what they already know, and then transferring them into their long-term memory</a:t>
            </a:r>
            <a:r>
              <a:rPr lang="en-IE" dirty="0" smtClean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Students remember information better when they are given many opportunities to practice retrieving it from their long-term memories and think about its meaning</a:t>
            </a:r>
            <a:r>
              <a:rPr lang="en-IE" dirty="0" smtClean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Problem-solving and critical-thinking skills are developed through feedback and depend heavily upon background knowledge</a:t>
            </a:r>
            <a:r>
              <a:rPr lang="en-IE" dirty="0" smtClean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For students to transfer their abilities to new situations, they need to deeply understand both the problem's structure and context</a:t>
            </a:r>
            <a:r>
              <a:rPr lang="en-IE" dirty="0" smtClean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Student motivation depends on a variety of social and psychological factors</a:t>
            </a:r>
            <a:r>
              <a:rPr lang="en-IE" dirty="0" smtClean="0"/>
              <a:t>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IE" dirty="0"/>
              <a:t> Misconceptions about learning, while prevalent in education, shouldn't determine how curricula are designed or how instruction is provided.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How to learn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32712"/>
          </a:xfrm>
        </p:spPr>
        <p:txBody>
          <a:bodyPr numCol="3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Identify Needs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Set Goals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Develop Lesson Plans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Allow </a:t>
            </a:r>
            <a:r>
              <a:rPr lang="en-IE" dirty="0"/>
              <a:t>Independent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Reinforce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Assess Progress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Reward Success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See Mistakes as Opportunities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Meet Emotional Needs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Get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Keep Learning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</TotalTime>
  <Words>307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Personal  &amp;  Professional  Development</vt:lpstr>
      <vt:lpstr>Benefits of Personal Development</vt:lpstr>
      <vt:lpstr>Benefits of Professional Development</vt:lpstr>
      <vt:lpstr>Development  Opportunities for Personal Development</vt:lpstr>
      <vt:lpstr> Why these 10 opportunities</vt:lpstr>
      <vt:lpstr>How to reflect</vt:lpstr>
      <vt:lpstr>Benefits of Reflection</vt:lpstr>
      <vt:lpstr>Analysis on How People Learn</vt:lpstr>
      <vt:lpstr>How to learn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 &amp;  Professional  Development</dc:title>
  <dc:creator>blue20</dc:creator>
  <cp:lastModifiedBy>blue20</cp:lastModifiedBy>
  <cp:revision>21</cp:revision>
  <dcterms:created xsi:type="dcterms:W3CDTF">2016-10-10T12:53:36Z</dcterms:created>
  <dcterms:modified xsi:type="dcterms:W3CDTF">2016-10-10T13:29:29Z</dcterms:modified>
</cp:coreProperties>
</file>