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2" r:id="rId8"/>
    <p:sldId id="263" r:id="rId9"/>
    <p:sldId id="264" r:id="rId10"/>
    <p:sldId id="261"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76" autoAdjust="0"/>
  </p:normalViewPr>
  <p:slideViewPr>
    <p:cSldViewPr>
      <p:cViewPr varScale="1">
        <p:scale>
          <a:sx n="60" d="100"/>
          <a:sy n="60" d="100"/>
        </p:scale>
        <p:origin x="-96" y="-5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98E6D8-ADD0-4603-8814-BE0D5838A152}" type="datetimeFigureOut">
              <a:rPr lang="en-IE" smtClean="0"/>
              <a:t>04/11/2015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406BBE7-5667-467E-923F-C392E44E8CB5}"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8E6D8-ADD0-4603-8814-BE0D5838A152}" type="datetimeFigureOut">
              <a:rPr lang="en-IE" smtClean="0"/>
              <a:t>04/11/2015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406BBE7-5667-467E-923F-C392E44E8CB5}"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8E6D8-ADD0-4603-8814-BE0D5838A152}" type="datetimeFigureOut">
              <a:rPr lang="en-IE" smtClean="0"/>
              <a:t>04/11/2015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406BBE7-5667-467E-923F-C392E44E8CB5}"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8E6D8-ADD0-4603-8814-BE0D5838A152}" type="datetimeFigureOut">
              <a:rPr lang="en-IE" smtClean="0"/>
              <a:t>04/11/2015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406BBE7-5667-467E-923F-C392E44E8CB5}"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8E6D8-ADD0-4603-8814-BE0D5838A152}" type="datetimeFigureOut">
              <a:rPr lang="en-IE" smtClean="0"/>
              <a:t>04/11/2015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406BBE7-5667-467E-923F-C392E44E8CB5}"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98E6D8-ADD0-4603-8814-BE0D5838A152}" type="datetimeFigureOut">
              <a:rPr lang="en-IE" smtClean="0"/>
              <a:t>04/11/2015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406BBE7-5667-467E-923F-C392E44E8CB5}"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98E6D8-ADD0-4603-8814-BE0D5838A152}" type="datetimeFigureOut">
              <a:rPr lang="en-IE" smtClean="0"/>
              <a:t>04/11/2015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406BBE7-5667-467E-923F-C392E44E8CB5}"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98E6D8-ADD0-4603-8814-BE0D5838A152}" type="datetimeFigureOut">
              <a:rPr lang="en-IE" smtClean="0"/>
              <a:t>04/11/2015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406BBE7-5667-467E-923F-C392E44E8CB5}"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8E6D8-ADD0-4603-8814-BE0D5838A152}" type="datetimeFigureOut">
              <a:rPr lang="en-IE" smtClean="0"/>
              <a:t>04/11/2015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406BBE7-5667-467E-923F-C392E44E8CB5}"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8E6D8-ADD0-4603-8814-BE0D5838A152}" type="datetimeFigureOut">
              <a:rPr lang="en-IE" smtClean="0"/>
              <a:t>04/11/2015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406BBE7-5667-467E-923F-C392E44E8CB5}" type="slidenum">
              <a:rPr lang="en-IE" smtClean="0"/>
              <a:t>‹#›</a:t>
            </a:fld>
            <a:endParaRPr lang="en-IE"/>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298E6D8-ADD0-4603-8814-BE0D5838A152}" type="datetimeFigureOut">
              <a:rPr lang="en-IE" smtClean="0"/>
              <a:t>04/11/2015</a:t>
            </a:fld>
            <a:endParaRPr lang="en-IE"/>
          </a:p>
        </p:txBody>
      </p:sp>
      <p:sp>
        <p:nvSpPr>
          <p:cNvPr id="9" name="Slide Number Placeholder 8"/>
          <p:cNvSpPr>
            <a:spLocks noGrp="1"/>
          </p:cNvSpPr>
          <p:nvPr>
            <p:ph type="sldNum" sz="quarter" idx="11"/>
          </p:nvPr>
        </p:nvSpPr>
        <p:spPr/>
        <p:txBody>
          <a:bodyPr/>
          <a:lstStyle/>
          <a:p>
            <a:fld id="{5406BBE7-5667-467E-923F-C392E44E8CB5}" type="slidenum">
              <a:rPr lang="en-IE" smtClean="0"/>
              <a:t>‹#›</a:t>
            </a:fld>
            <a:endParaRPr lang="en-IE"/>
          </a:p>
        </p:txBody>
      </p:sp>
      <p:sp>
        <p:nvSpPr>
          <p:cNvPr id="10" name="Footer Placeholder 9"/>
          <p:cNvSpPr>
            <a:spLocks noGrp="1"/>
          </p:cNvSpPr>
          <p:nvPr>
            <p:ph type="ftr" sz="quarter" idx="12"/>
          </p:nvPr>
        </p:nvSpPr>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406BBE7-5667-467E-923F-C392E44E8CB5}" type="slidenum">
              <a:rPr lang="en-IE" smtClean="0"/>
              <a:t>‹#›</a:t>
            </a:fld>
            <a:endParaRPr lang="en-IE"/>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E"/>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298E6D8-ADD0-4603-8814-BE0D5838A152}" type="datetimeFigureOut">
              <a:rPr lang="en-IE" smtClean="0"/>
              <a:t>04/11/2015</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emccode/training/blob/master/accreditation/agile-methodology.md#agile-methodolog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camo.githubusercontent.com/834de66c58787a079d4af0c6ab357d5663c86666/687474703a2f2f7777772e666c6f636b6f6662697264732e6e6c2f77702f77702d636f6e74656e742f75706c6f6164732f323031342f30332f4167696c652d446576656c6f706d656e742d4469616772616d2e6a706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mccode/training/blob/master/devops-geekweek/images/mvp_fail_01.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versionone.com/assets/img/files/CHAOSManifesto201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amo.githubusercontent.com/e3c1ddbdf4e976dbae6b758f1f786abd5b068a1f/687474703a2f2f692e7974696d672e636f6d2f76692f5f5a4b7676615a45464b452f6d617872657364656661756c742e6a706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b="1" dirty="0"/>
              <a:t>Agile </a:t>
            </a:r>
            <a:r>
              <a:rPr lang="en-IE" b="1" dirty="0" smtClean="0"/>
              <a:t>Methodology</a:t>
            </a:r>
            <a:endParaRPr lang="en-IE" dirty="0"/>
          </a:p>
        </p:txBody>
      </p:sp>
      <p:sp>
        <p:nvSpPr>
          <p:cNvPr id="3" name="Subtitle 2"/>
          <p:cNvSpPr>
            <a:spLocks noGrp="1"/>
          </p:cNvSpPr>
          <p:nvPr>
            <p:ph type="subTitle" idx="1"/>
          </p:nvPr>
        </p:nvSpPr>
        <p:spPr/>
        <p:txBody>
          <a:bodyPr>
            <a:normAutofit fontScale="85000" lnSpcReduction="20000"/>
          </a:bodyPr>
          <a:lstStyle/>
          <a:p>
            <a:r>
              <a:rPr lang="en-IE" dirty="0">
                <a:hlinkClick r:id="rId2"/>
              </a:rPr>
              <a:t>https://</a:t>
            </a:r>
            <a:r>
              <a:rPr lang="en-IE" dirty="0" smtClean="0">
                <a:hlinkClick r:id="rId2"/>
              </a:rPr>
              <a:t>github.com/emccode/training/blob/master/accreditation/agile-methodology.md#agile-methodology</a:t>
            </a:r>
            <a:endParaRPr lang="en-IE" dirty="0" smtClean="0"/>
          </a:p>
          <a:p>
            <a:endParaRPr lang="en-IE" dirty="0"/>
          </a:p>
          <a:p>
            <a:r>
              <a:rPr lang="en-IE" smtClean="0"/>
              <a:t>FIT 2015</a:t>
            </a:r>
            <a:endParaRPr lang="en-IE" dirty="0"/>
          </a:p>
        </p:txBody>
      </p:sp>
    </p:spTree>
    <p:extLst>
      <p:ext uri="{BB962C8B-B14F-4D97-AF65-F5344CB8AC3E}">
        <p14:creationId xmlns:p14="http://schemas.microsoft.com/office/powerpoint/2010/main" val="336423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Origins Of Agile</a:t>
            </a:r>
            <a:endParaRPr lang="en-IE" dirty="0"/>
          </a:p>
        </p:txBody>
      </p:sp>
      <p:sp>
        <p:nvSpPr>
          <p:cNvPr id="3" name="Content Placeholder 2"/>
          <p:cNvSpPr>
            <a:spLocks noGrp="1"/>
          </p:cNvSpPr>
          <p:nvPr>
            <p:ph idx="1"/>
          </p:nvPr>
        </p:nvSpPr>
        <p:spPr/>
        <p:txBody>
          <a:bodyPr/>
          <a:lstStyle/>
          <a:p>
            <a:pPr marL="114300" indent="0">
              <a:buNone/>
            </a:pPr>
            <a:r>
              <a:rPr lang="en-IE" b="1" dirty="0" smtClean="0"/>
              <a:t>Agile </a:t>
            </a:r>
            <a:r>
              <a:rPr lang="en-IE" b="1" dirty="0"/>
              <a:t>Methods are a reaction to:</a:t>
            </a:r>
            <a:endParaRPr lang="en-IE" dirty="0"/>
          </a:p>
          <a:p>
            <a:pPr lvl="0"/>
            <a:r>
              <a:rPr lang="en-IE" dirty="0"/>
              <a:t>Rigidity of heavy weight methods</a:t>
            </a:r>
          </a:p>
          <a:p>
            <a:pPr lvl="0"/>
            <a:r>
              <a:rPr lang="en-IE" dirty="0"/>
              <a:t>Bureaucracy introduced by heavy weight methods</a:t>
            </a:r>
          </a:p>
          <a:p>
            <a:pPr lvl="0"/>
            <a:r>
              <a:rPr lang="en-IE" dirty="0"/>
              <a:t>Unpleasant surprises due to lack of visibility</a:t>
            </a:r>
          </a:p>
          <a:p>
            <a:pPr marL="114300" lvl="0" indent="0">
              <a:buNone/>
            </a:pPr>
            <a:endParaRPr lang="en-IE" b="1" dirty="0" smtClean="0"/>
          </a:p>
          <a:p>
            <a:pPr marL="114300" lvl="0" indent="0">
              <a:buNone/>
            </a:pPr>
            <a:r>
              <a:rPr lang="en-IE" b="1" dirty="0" smtClean="0"/>
              <a:t>The </a:t>
            </a:r>
            <a:r>
              <a:rPr lang="en-IE" b="1" dirty="0"/>
              <a:t>myth that a well defined process is more valuable than the people who use it</a:t>
            </a:r>
            <a:endParaRPr lang="en-IE" dirty="0"/>
          </a:p>
          <a:p>
            <a:endParaRPr lang="en-IE" dirty="0"/>
          </a:p>
        </p:txBody>
      </p:sp>
    </p:spTree>
    <p:extLst>
      <p:ext uri="{BB962C8B-B14F-4D97-AF65-F5344CB8AC3E}">
        <p14:creationId xmlns:p14="http://schemas.microsoft.com/office/powerpoint/2010/main" val="239230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Agile Follows Systems Thinking</a:t>
            </a:r>
            <a:endParaRPr lang="en-IE" dirty="0"/>
          </a:p>
        </p:txBody>
      </p:sp>
      <p:sp>
        <p:nvSpPr>
          <p:cNvPr id="3" name="Content Placeholder 2"/>
          <p:cNvSpPr>
            <a:spLocks noGrp="1"/>
          </p:cNvSpPr>
          <p:nvPr>
            <p:ph idx="1"/>
          </p:nvPr>
        </p:nvSpPr>
        <p:spPr/>
        <p:txBody>
          <a:bodyPr>
            <a:normAutofit/>
          </a:bodyPr>
          <a:lstStyle/>
          <a:p>
            <a:pPr lvl="0"/>
            <a:r>
              <a:rPr lang="en-IE" sz="2400" dirty="0" smtClean="0"/>
              <a:t>System </a:t>
            </a:r>
            <a:r>
              <a:rPr lang="en-IE" sz="2400" dirty="0"/>
              <a:t>Thinking is a way of looking at how things influence each other as a whole and not as individual parts</a:t>
            </a:r>
            <a:endParaRPr lang="en-IE" sz="3200" dirty="0"/>
          </a:p>
          <a:p>
            <a:pPr lvl="0"/>
            <a:r>
              <a:rPr lang="en-IE" sz="2400" dirty="0"/>
              <a:t>Focus on Flow, not Function</a:t>
            </a:r>
            <a:endParaRPr lang="en-IE" sz="3200" dirty="0"/>
          </a:p>
          <a:p>
            <a:pPr lvl="0"/>
            <a:r>
              <a:rPr lang="en-IE" sz="2400" dirty="0"/>
              <a:t>Look at the end-to-end process and the value we deliver to our customers </a:t>
            </a:r>
            <a:endParaRPr lang="en-IE" sz="3200" dirty="0"/>
          </a:p>
          <a:p>
            <a:pPr lvl="1"/>
            <a:r>
              <a:rPr lang="en-IE" sz="2400" dirty="0"/>
              <a:t>What do our customers value</a:t>
            </a:r>
            <a:endParaRPr lang="en-IE" sz="2800" dirty="0"/>
          </a:p>
          <a:p>
            <a:r>
              <a:rPr lang="en-IE" sz="2400" dirty="0"/>
              <a:t>How do we respond to the demands from our customers, as a system</a:t>
            </a:r>
          </a:p>
        </p:txBody>
      </p:sp>
    </p:spTree>
    <p:extLst>
      <p:ext uri="{BB962C8B-B14F-4D97-AF65-F5344CB8AC3E}">
        <p14:creationId xmlns:p14="http://schemas.microsoft.com/office/powerpoint/2010/main" val="17771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Agile Follows Lean Thinking</a:t>
            </a:r>
            <a:endParaRPr lang="en-IE" dirty="0"/>
          </a:p>
        </p:txBody>
      </p:sp>
      <p:sp>
        <p:nvSpPr>
          <p:cNvPr id="3" name="Content Placeholder 2"/>
          <p:cNvSpPr>
            <a:spLocks noGrp="1"/>
          </p:cNvSpPr>
          <p:nvPr>
            <p:ph idx="1"/>
          </p:nvPr>
        </p:nvSpPr>
        <p:spPr/>
        <p:txBody>
          <a:bodyPr>
            <a:normAutofit/>
          </a:bodyPr>
          <a:lstStyle/>
          <a:p>
            <a:pPr lvl="0"/>
            <a:r>
              <a:rPr lang="en-IE" sz="2400" dirty="0" smtClean="0"/>
              <a:t>Add </a:t>
            </a:r>
            <a:r>
              <a:rPr lang="en-IE" sz="2400" dirty="0"/>
              <a:t>nothing but value (eliminate waste)</a:t>
            </a:r>
          </a:p>
          <a:p>
            <a:pPr lvl="0"/>
            <a:r>
              <a:rPr lang="en-IE" sz="2400" dirty="0"/>
              <a:t>Flow value from demand (delay commitment)</a:t>
            </a:r>
          </a:p>
          <a:p>
            <a:pPr lvl="0"/>
            <a:r>
              <a:rPr lang="en-IE" sz="2400" dirty="0"/>
              <a:t>Minimize inventory (minimize intermediate </a:t>
            </a:r>
            <a:r>
              <a:rPr lang="en-IE" sz="2400" dirty="0" smtClean="0"/>
              <a:t>artefacts)</a:t>
            </a:r>
            <a:endParaRPr lang="en-IE" sz="2400" dirty="0"/>
          </a:p>
          <a:p>
            <a:pPr lvl="0"/>
            <a:r>
              <a:rPr lang="en-IE" sz="2400" dirty="0"/>
              <a:t>Optimize across the organization</a:t>
            </a:r>
          </a:p>
          <a:p>
            <a:pPr marL="411480" lvl="1" indent="0">
              <a:buNone/>
            </a:pPr>
            <a:r>
              <a:rPr lang="en-IE" dirty="0" smtClean="0">
                <a:sym typeface="Wingdings" panose="05000000000000000000" pitchFamily="2" charset="2"/>
              </a:rPr>
              <a:t> </a:t>
            </a:r>
            <a:r>
              <a:rPr lang="en-IE" dirty="0" smtClean="0"/>
              <a:t>this </a:t>
            </a:r>
            <a:r>
              <a:rPr lang="en-IE" dirty="0"/>
              <a:t>originally comes from the </a:t>
            </a:r>
            <a:r>
              <a:rPr lang="en-IE" dirty="0" smtClean="0"/>
              <a:t>manufacturing </a:t>
            </a:r>
            <a:r>
              <a:rPr lang="en-IE" dirty="0"/>
              <a:t>world, lest you think it doesn't apply outside software development.</a:t>
            </a:r>
          </a:p>
        </p:txBody>
      </p:sp>
    </p:spTree>
    <p:extLst>
      <p:ext uri="{BB962C8B-B14F-4D97-AF65-F5344CB8AC3E}">
        <p14:creationId xmlns:p14="http://schemas.microsoft.com/office/powerpoint/2010/main" val="379838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t">
            <a:hlinkClick r:id="rId2" tgtFrame="&quot;_blank&quo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251520" y="764704"/>
            <a:ext cx="7992888" cy="5904656"/>
          </a:xfrm>
          <a:prstGeom prst="rect">
            <a:avLst/>
          </a:prstGeom>
          <a:noFill/>
          <a:ln>
            <a:noFill/>
          </a:ln>
        </p:spPr>
      </p:pic>
    </p:spTree>
    <p:extLst>
      <p:ext uri="{BB962C8B-B14F-4D97-AF65-F5344CB8AC3E}">
        <p14:creationId xmlns:p14="http://schemas.microsoft.com/office/powerpoint/2010/main" val="2518683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The Agile Manifesto</a:t>
            </a:r>
            <a:endParaRPr lang="en-IE" dirty="0"/>
          </a:p>
        </p:txBody>
      </p:sp>
      <p:sp>
        <p:nvSpPr>
          <p:cNvPr id="3" name="Content Placeholder 2"/>
          <p:cNvSpPr>
            <a:spLocks noGrp="1"/>
          </p:cNvSpPr>
          <p:nvPr>
            <p:ph idx="1"/>
          </p:nvPr>
        </p:nvSpPr>
        <p:spPr>
          <a:xfrm>
            <a:off x="179512" y="1600200"/>
            <a:ext cx="8208912" cy="4800600"/>
          </a:xfrm>
        </p:spPr>
        <p:txBody>
          <a:bodyPr>
            <a:normAutofit/>
          </a:bodyPr>
          <a:lstStyle/>
          <a:p>
            <a:pPr marL="114300" indent="0">
              <a:buNone/>
            </a:pPr>
            <a:r>
              <a:rPr lang="en-IE" dirty="0" smtClean="0"/>
              <a:t>We </a:t>
            </a:r>
            <a:r>
              <a:rPr lang="en-IE" dirty="0"/>
              <a:t>are uncovering better ways of developing software by doing it and helping others do it. Through this work we have come to value</a:t>
            </a:r>
            <a:r>
              <a:rPr lang="en-IE" dirty="0" smtClean="0"/>
              <a:t>:</a:t>
            </a:r>
          </a:p>
          <a:p>
            <a:pPr marL="114300" indent="0">
              <a:buNone/>
            </a:pPr>
            <a:endParaRPr lang="en-IE" dirty="0"/>
          </a:p>
          <a:p>
            <a:pPr lvl="0">
              <a:tabLst>
                <a:tab pos="3768725" algn="l"/>
                <a:tab pos="4476750" algn="l"/>
              </a:tabLst>
            </a:pPr>
            <a:r>
              <a:rPr lang="en-IE" b="1" dirty="0"/>
              <a:t>Individuals and interactions</a:t>
            </a:r>
            <a:r>
              <a:rPr lang="en-IE" dirty="0"/>
              <a:t> </a:t>
            </a:r>
            <a:r>
              <a:rPr lang="en-IE" dirty="0" smtClean="0"/>
              <a:t>	over 	</a:t>
            </a:r>
            <a:r>
              <a:rPr lang="en-IE" i="1" dirty="0" smtClean="0"/>
              <a:t>processes </a:t>
            </a:r>
            <a:r>
              <a:rPr lang="en-IE" i="1" dirty="0"/>
              <a:t>and tools</a:t>
            </a:r>
            <a:endParaRPr lang="en-IE" dirty="0"/>
          </a:p>
          <a:p>
            <a:pPr lvl="0">
              <a:tabLst>
                <a:tab pos="3768725" algn="l"/>
                <a:tab pos="4476750" algn="l"/>
              </a:tabLst>
            </a:pPr>
            <a:r>
              <a:rPr lang="en-IE" b="1" dirty="0"/>
              <a:t>Working software</a:t>
            </a:r>
            <a:r>
              <a:rPr lang="en-IE" dirty="0"/>
              <a:t> </a:t>
            </a:r>
            <a:r>
              <a:rPr lang="en-IE" dirty="0" smtClean="0"/>
              <a:t>	over 	</a:t>
            </a:r>
            <a:r>
              <a:rPr lang="en-IE" i="1" dirty="0" smtClean="0"/>
              <a:t>comprehensive </a:t>
            </a:r>
            <a:r>
              <a:rPr lang="en-IE" i="1" dirty="0"/>
              <a:t>documentation</a:t>
            </a:r>
            <a:endParaRPr lang="en-IE" dirty="0"/>
          </a:p>
          <a:p>
            <a:pPr lvl="0">
              <a:tabLst>
                <a:tab pos="3768725" algn="l"/>
                <a:tab pos="4476750" algn="l"/>
              </a:tabLst>
            </a:pPr>
            <a:r>
              <a:rPr lang="en-IE" b="1" dirty="0"/>
              <a:t>Customer collaboration</a:t>
            </a:r>
            <a:r>
              <a:rPr lang="en-IE" dirty="0"/>
              <a:t> </a:t>
            </a:r>
            <a:r>
              <a:rPr lang="en-IE" dirty="0" smtClean="0"/>
              <a:t>	over 	</a:t>
            </a:r>
            <a:r>
              <a:rPr lang="en-IE" i="1" dirty="0" smtClean="0"/>
              <a:t>contract </a:t>
            </a:r>
            <a:r>
              <a:rPr lang="en-IE" i="1" dirty="0"/>
              <a:t>negotiation</a:t>
            </a:r>
            <a:endParaRPr lang="en-IE" dirty="0"/>
          </a:p>
          <a:p>
            <a:pPr lvl="0">
              <a:tabLst>
                <a:tab pos="3768725" algn="l"/>
                <a:tab pos="4476750" algn="l"/>
              </a:tabLst>
            </a:pPr>
            <a:r>
              <a:rPr lang="en-IE" b="1" dirty="0"/>
              <a:t>Responding to change</a:t>
            </a:r>
            <a:r>
              <a:rPr lang="en-IE" dirty="0"/>
              <a:t> </a:t>
            </a:r>
            <a:r>
              <a:rPr lang="en-IE" dirty="0" smtClean="0"/>
              <a:t>	over 	</a:t>
            </a:r>
            <a:r>
              <a:rPr lang="en-IE" i="1" dirty="0" smtClean="0"/>
              <a:t>following </a:t>
            </a:r>
            <a:r>
              <a:rPr lang="en-IE" i="1" dirty="0"/>
              <a:t>a plan</a:t>
            </a:r>
            <a:r>
              <a:rPr lang="en-IE" dirty="0"/>
              <a:t>.</a:t>
            </a:r>
          </a:p>
          <a:p>
            <a:pPr marL="114300" indent="0">
              <a:buNone/>
            </a:pPr>
            <a:endParaRPr lang="en-IE" dirty="0" smtClean="0"/>
          </a:p>
          <a:p>
            <a:pPr marL="114300" indent="0">
              <a:buNone/>
            </a:pPr>
            <a:r>
              <a:rPr lang="en-IE" dirty="0" smtClean="0"/>
              <a:t>That </a:t>
            </a:r>
            <a:r>
              <a:rPr lang="en-IE" dirty="0"/>
              <a:t>is, while there is value in the items on </a:t>
            </a:r>
            <a:r>
              <a:rPr lang="en-IE" i="1" dirty="0"/>
              <a:t>the right</a:t>
            </a:r>
            <a:r>
              <a:rPr lang="en-IE" dirty="0"/>
              <a:t>, we value the </a:t>
            </a:r>
            <a:r>
              <a:rPr lang="en-IE" b="1" dirty="0"/>
              <a:t>items on the left</a:t>
            </a:r>
            <a:r>
              <a:rPr lang="en-IE" dirty="0"/>
              <a:t> more.</a:t>
            </a:r>
          </a:p>
          <a:p>
            <a:endParaRPr lang="en-IE" dirty="0"/>
          </a:p>
        </p:txBody>
      </p:sp>
    </p:spTree>
    <p:extLst>
      <p:ext uri="{BB962C8B-B14F-4D97-AF65-F5344CB8AC3E}">
        <p14:creationId xmlns:p14="http://schemas.microsoft.com/office/powerpoint/2010/main" val="2987187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12 Principles of Agile</a:t>
            </a:r>
            <a:endParaRPr lang="en-IE" dirty="0"/>
          </a:p>
        </p:txBody>
      </p:sp>
      <p:sp>
        <p:nvSpPr>
          <p:cNvPr id="3" name="Content Placeholder 2"/>
          <p:cNvSpPr>
            <a:spLocks noGrp="1"/>
          </p:cNvSpPr>
          <p:nvPr>
            <p:ph idx="1"/>
          </p:nvPr>
        </p:nvSpPr>
        <p:spPr/>
        <p:txBody>
          <a:bodyPr>
            <a:normAutofit/>
          </a:bodyPr>
          <a:lstStyle/>
          <a:p>
            <a:pPr lvl="0"/>
            <a:r>
              <a:rPr lang="en-IE" sz="2400" dirty="0" smtClean="0"/>
              <a:t>Our </a:t>
            </a:r>
            <a:r>
              <a:rPr lang="en-IE" sz="2400" dirty="0"/>
              <a:t>highest priority is to satisfy the customer through early and continuous delivery of valuable software.</a:t>
            </a:r>
          </a:p>
          <a:p>
            <a:pPr lvl="0"/>
            <a:r>
              <a:rPr lang="en-IE" sz="2400" dirty="0"/>
              <a:t>Welcome changing requirements, even late in development.</a:t>
            </a:r>
          </a:p>
          <a:p>
            <a:pPr lvl="0"/>
            <a:r>
              <a:rPr lang="en-IE" sz="2400" dirty="0"/>
              <a:t>Deliver working software frequently, with a preference to the shorter timescale.</a:t>
            </a:r>
          </a:p>
          <a:p>
            <a:pPr lvl="1" indent="-342900">
              <a:buFont typeface="Wingdings"/>
              <a:buChar char="à"/>
            </a:pPr>
            <a:r>
              <a:rPr lang="en-IE" sz="2400" dirty="0" smtClean="0"/>
              <a:t>customer </a:t>
            </a:r>
            <a:r>
              <a:rPr lang="en-IE" sz="2400" dirty="0"/>
              <a:t>needs are the most important. </a:t>
            </a:r>
            <a:endParaRPr lang="en-IE" sz="2400" dirty="0" smtClean="0"/>
          </a:p>
          <a:p>
            <a:pPr lvl="1" indent="-342900">
              <a:buFont typeface="Wingdings"/>
              <a:buChar char="à"/>
            </a:pPr>
            <a:r>
              <a:rPr lang="en-IE" sz="2400" dirty="0" smtClean="0"/>
              <a:t>late </a:t>
            </a:r>
            <a:r>
              <a:rPr lang="en-IE" sz="2400" dirty="0"/>
              <a:t>requirements are OK if we can handle them without </a:t>
            </a:r>
            <a:r>
              <a:rPr lang="en-IE" sz="2400" dirty="0" smtClean="0"/>
              <a:t>friction</a:t>
            </a:r>
          </a:p>
          <a:p>
            <a:pPr lvl="1" indent="-342900">
              <a:buFont typeface="Wingdings"/>
              <a:buChar char="à"/>
            </a:pPr>
            <a:r>
              <a:rPr lang="en-IE" sz="2400" dirty="0" smtClean="0"/>
              <a:t>minimum </a:t>
            </a:r>
            <a:r>
              <a:rPr lang="en-IE" sz="2400" dirty="0"/>
              <a:t>viable </a:t>
            </a:r>
            <a:r>
              <a:rPr lang="en-IE" sz="2400" dirty="0" smtClean="0"/>
              <a:t>product - </a:t>
            </a:r>
            <a:r>
              <a:rPr lang="en-IE" sz="2400" dirty="0"/>
              <a:t>working partially the wrong way is better than non working perfection.</a:t>
            </a:r>
          </a:p>
        </p:txBody>
      </p:sp>
    </p:spTree>
    <p:extLst>
      <p:ext uri="{BB962C8B-B14F-4D97-AF65-F5344CB8AC3E}">
        <p14:creationId xmlns:p14="http://schemas.microsoft.com/office/powerpoint/2010/main" val="117032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12 Principles of Agile (</a:t>
            </a:r>
            <a:r>
              <a:rPr lang="en-IE" b="1" dirty="0" err="1" smtClean="0"/>
              <a:t>cont</a:t>
            </a:r>
            <a:r>
              <a:rPr lang="en-IE" b="1" dirty="0" smtClean="0"/>
              <a:t>)</a:t>
            </a:r>
            <a:endParaRPr lang="en-IE" dirty="0"/>
          </a:p>
        </p:txBody>
      </p:sp>
      <p:sp>
        <p:nvSpPr>
          <p:cNvPr id="3" name="Content Placeholder 2"/>
          <p:cNvSpPr>
            <a:spLocks noGrp="1"/>
          </p:cNvSpPr>
          <p:nvPr>
            <p:ph idx="1"/>
          </p:nvPr>
        </p:nvSpPr>
        <p:spPr>
          <a:xfrm>
            <a:off x="179512" y="1412776"/>
            <a:ext cx="8208912" cy="4800600"/>
          </a:xfrm>
        </p:spPr>
        <p:txBody>
          <a:bodyPr>
            <a:noAutofit/>
          </a:bodyPr>
          <a:lstStyle/>
          <a:p>
            <a:pPr lvl="0"/>
            <a:r>
              <a:rPr lang="en-IE" sz="2400" dirty="0" smtClean="0"/>
              <a:t>Business </a:t>
            </a:r>
            <a:r>
              <a:rPr lang="en-IE" sz="2400" dirty="0"/>
              <a:t>people and developers must work together throughout the project.</a:t>
            </a:r>
          </a:p>
          <a:p>
            <a:pPr lvl="0"/>
            <a:r>
              <a:rPr lang="en-IE" sz="2400" dirty="0"/>
              <a:t>Build projects around motivated individuals. Give them the environment and support they need, and trust them to get the job done.</a:t>
            </a:r>
          </a:p>
          <a:p>
            <a:r>
              <a:rPr lang="en-IE" sz="2400" dirty="0"/>
              <a:t>The most efficient and effective method of conveying information is face-to-face conversation.</a:t>
            </a:r>
          </a:p>
          <a:p>
            <a:pPr lvl="1">
              <a:buFont typeface="Wingdings"/>
              <a:buChar char="à"/>
            </a:pPr>
            <a:r>
              <a:rPr lang="en-IE" sz="2400" dirty="0" smtClean="0"/>
              <a:t>If </a:t>
            </a:r>
            <a:r>
              <a:rPr lang="en-IE" sz="2400" dirty="0" err="1"/>
              <a:t>biz+devs</a:t>
            </a:r>
            <a:r>
              <a:rPr lang="en-IE" sz="2400" dirty="0"/>
              <a:t> </a:t>
            </a:r>
            <a:r>
              <a:rPr lang="en-IE" sz="2400" dirty="0" smtClean="0"/>
              <a:t>don't </a:t>
            </a:r>
            <a:r>
              <a:rPr lang="en-IE" sz="2400" dirty="0"/>
              <a:t>work together, they </a:t>
            </a:r>
            <a:r>
              <a:rPr lang="en-IE" sz="2400" dirty="0" smtClean="0"/>
              <a:t>don't </a:t>
            </a:r>
            <a:r>
              <a:rPr lang="en-IE" sz="2400" dirty="0"/>
              <a:t>align on goals</a:t>
            </a:r>
            <a:r>
              <a:rPr lang="en-IE" sz="2400" dirty="0" smtClean="0"/>
              <a:t>.</a:t>
            </a:r>
            <a:r>
              <a:rPr lang="en-IE" sz="2400" dirty="0"/>
              <a:t> In EMC, we call this 'compensation drives </a:t>
            </a:r>
            <a:r>
              <a:rPr lang="en-IE" sz="2400" dirty="0" smtClean="0"/>
              <a:t>behaviour‘ </a:t>
            </a:r>
          </a:p>
          <a:p>
            <a:pPr lvl="1">
              <a:buFont typeface="Wingdings"/>
              <a:buChar char="à"/>
            </a:pPr>
            <a:r>
              <a:rPr lang="en-IE" sz="2400" i="1" dirty="0" smtClean="0"/>
              <a:t>People</a:t>
            </a:r>
            <a:r>
              <a:rPr lang="en-IE" sz="2400" dirty="0" smtClean="0"/>
              <a:t> </a:t>
            </a:r>
            <a:r>
              <a:rPr lang="en-IE" sz="2400" dirty="0"/>
              <a:t>are at the </a:t>
            </a:r>
            <a:r>
              <a:rPr lang="en-IE" sz="2400" dirty="0" smtClean="0"/>
              <a:t>centre, </a:t>
            </a:r>
            <a:r>
              <a:rPr lang="en-IE" sz="2400" dirty="0"/>
              <a:t>and will drive happy teams. This comes form the ground up, not top down. </a:t>
            </a:r>
            <a:endParaRPr lang="en-IE" sz="2400" dirty="0" smtClean="0"/>
          </a:p>
          <a:p>
            <a:pPr lvl="1">
              <a:buFont typeface="Wingdings"/>
              <a:buChar char="à"/>
            </a:pPr>
            <a:r>
              <a:rPr lang="en-IE" sz="2400" dirty="0"/>
              <a:t>N</a:t>
            </a:r>
            <a:r>
              <a:rPr lang="en-IE" sz="2400" dirty="0" smtClean="0"/>
              <a:t>othing </a:t>
            </a:r>
            <a:r>
              <a:rPr lang="en-IE" sz="2400" dirty="0"/>
              <a:t>is better than standing in front of each other. video conferences as a next best.</a:t>
            </a:r>
          </a:p>
        </p:txBody>
      </p:sp>
    </p:spTree>
    <p:extLst>
      <p:ext uri="{BB962C8B-B14F-4D97-AF65-F5344CB8AC3E}">
        <p14:creationId xmlns:p14="http://schemas.microsoft.com/office/powerpoint/2010/main" val="3565632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12 Principles of Agile (</a:t>
            </a:r>
            <a:r>
              <a:rPr lang="en-IE" b="1" dirty="0" err="1" smtClean="0"/>
              <a:t>cont</a:t>
            </a:r>
            <a:r>
              <a:rPr lang="en-IE" b="1" dirty="0" smtClean="0"/>
              <a:t>)</a:t>
            </a:r>
            <a:endParaRPr lang="en-IE" dirty="0"/>
          </a:p>
        </p:txBody>
      </p:sp>
      <p:sp>
        <p:nvSpPr>
          <p:cNvPr id="3" name="Content Placeholder 2"/>
          <p:cNvSpPr>
            <a:spLocks noGrp="1"/>
          </p:cNvSpPr>
          <p:nvPr>
            <p:ph idx="1"/>
          </p:nvPr>
        </p:nvSpPr>
        <p:spPr/>
        <p:txBody>
          <a:bodyPr>
            <a:normAutofit/>
          </a:bodyPr>
          <a:lstStyle/>
          <a:p>
            <a:pPr lvl="0"/>
            <a:r>
              <a:rPr lang="en-IE" sz="2400" dirty="0" smtClean="0"/>
              <a:t>Working </a:t>
            </a:r>
            <a:r>
              <a:rPr lang="en-IE" sz="2400" dirty="0"/>
              <a:t>software is the primary measure of progress.</a:t>
            </a:r>
          </a:p>
          <a:p>
            <a:pPr lvl="0"/>
            <a:r>
              <a:rPr lang="en-IE" sz="2400" dirty="0"/>
              <a:t>Agile processes promote sustainable development. The sponsors, developers, and users should be able to maintain a constant pace indefinitely.</a:t>
            </a:r>
          </a:p>
          <a:p>
            <a:pPr lvl="0"/>
            <a:r>
              <a:rPr lang="en-IE" sz="2400" dirty="0"/>
              <a:t>Continuous attention to technical excellence and good design enhances agility.</a:t>
            </a:r>
          </a:p>
          <a:p>
            <a:pPr lvl="1">
              <a:buFont typeface="Wingdings"/>
              <a:buChar char="à"/>
            </a:pPr>
            <a:r>
              <a:rPr lang="en-IE" sz="2400" dirty="0"/>
              <a:t>W</a:t>
            </a:r>
            <a:r>
              <a:rPr lang="en-IE" sz="2400" dirty="0" smtClean="0"/>
              <a:t>orking </a:t>
            </a:r>
            <a:r>
              <a:rPr lang="en-IE" sz="2400" dirty="0"/>
              <a:t>&gt; </a:t>
            </a:r>
            <a:r>
              <a:rPr lang="en-IE" sz="2400" dirty="0" smtClean="0"/>
              <a:t>Everything else </a:t>
            </a:r>
          </a:p>
          <a:p>
            <a:pPr lvl="1">
              <a:buFont typeface="Wingdings"/>
              <a:buChar char="à"/>
            </a:pPr>
            <a:r>
              <a:rPr lang="en-IE" sz="2400" dirty="0" smtClean="0"/>
              <a:t>Prevent heroism. Heroes </a:t>
            </a:r>
            <a:r>
              <a:rPr lang="en-IE" sz="2400" dirty="0"/>
              <a:t>are bad because they burn out</a:t>
            </a:r>
            <a:r>
              <a:rPr lang="en-IE" sz="2400" dirty="0" smtClean="0"/>
              <a:t>. </a:t>
            </a:r>
          </a:p>
          <a:p>
            <a:pPr lvl="1">
              <a:buFont typeface="Wingdings"/>
              <a:buChar char="à"/>
            </a:pPr>
            <a:r>
              <a:rPr lang="en-IE" sz="2400" dirty="0" smtClean="0"/>
              <a:t>Avoid </a:t>
            </a:r>
            <a:r>
              <a:rPr lang="en-IE" sz="2400" dirty="0"/>
              <a:t>technical debt.</a:t>
            </a:r>
          </a:p>
          <a:p>
            <a:endParaRPr lang="en-IE" dirty="0"/>
          </a:p>
        </p:txBody>
      </p:sp>
    </p:spTree>
    <p:extLst>
      <p:ext uri="{BB962C8B-B14F-4D97-AF65-F5344CB8AC3E}">
        <p14:creationId xmlns:p14="http://schemas.microsoft.com/office/powerpoint/2010/main" val="2376194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12 Principles of Agile (</a:t>
            </a:r>
            <a:r>
              <a:rPr lang="en-IE" b="1" dirty="0" err="1" smtClean="0"/>
              <a:t>cont</a:t>
            </a:r>
            <a:r>
              <a:rPr lang="en-IE" b="1" dirty="0" smtClean="0"/>
              <a:t>)</a:t>
            </a:r>
            <a:endParaRPr lang="en-IE" dirty="0"/>
          </a:p>
        </p:txBody>
      </p:sp>
      <p:sp>
        <p:nvSpPr>
          <p:cNvPr id="3" name="Content Placeholder 2"/>
          <p:cNvSpPr>
            <a:spLocks noGrp="1"/>
          </p:cNvSpPr>
          <p:nvPr>
            <p:ph idx="1"/>
          </p:nvPr>
        </p:nvSpPr>
        <p:spPr/>
        <p:txBody>
          <a:bodyPr>
            <a:normAutofit/>
          </a:bodyPr>
          <a:lstStyle/>
          <a:p>
            <a:pPr lvl="0"/>
            <a:r>
              <a:rPr lang="en-IE" sz="2400" dirty="0" smtClean="0"/>
              <a:t>Simplicity </a:t>
            </a:r>
            <a:r>
              <a:rPr lang="en-IE" sz="2400" dirty="0"/>
              <a:t>- the art of maximizing the amount of work not done - is essential.</a:t>
            </a:r>
          </a:p>
          <a:p>
            <a:pPr lvl="0"/>
            <a:r>
              <a:rPr lang="en-IE" sz="2400" dirty="0"/>
              <a:t>The best architectures, requirements, and designs emerge from self-organizing teams.</a:t>
            </a:r>
          </a:p>
          <a:p>
            <a:pPr lvl="0"/>
            <a:r>
              <a:rPr lang="en-IE" sz="2400" dirty="0"/>
              <a:t>At regular intervals, the team reflects on how to become more effective, then tunes and adjusts its behaviour accordingly.</a:t>
            </a:r>
          </a:p>
          <a:p>
            <a:pPr lvl="1">
              <a:buFont typeface="Wingdings"/>
              <a:buChar char="à"/>
            </a:pPr>
            <a:r>
              <a:rPr lang="en-IE" sz="2400" dirty="0"/>
              <a:t>S</a:t>
            </a:r>
            <a:r>
              <a:rPr lang="en-IE" sz="2400" dirty="0" smtClean="0"/>
              <a:t>implicity </a:t>
            </a:r>
            <a:r>
              <a:rPr lang="en-IE" sz="2400" dirty="0"/>
              <a:t>also drives the ability to change quickly</a:t>
            </a:r>
            <a:r>
              <a:rPr lang="en-IE" sz="2400" dirty="0" smtClean="0"/>
              <a:t>.</a:t>
            </a:r>
          </a:p>
          <a:p>
            <a:pPr lvl="1">
              <a:buFont typeface="Wingdings"/>
              <a:buChar char="à"/>
            </a:pPr>
            <a:r>
              <a:rPr lang="en-IE" sz="2400" dirty="0"/>
              <a:t>T</a:t>
            </a:r>
            <a:r>
              <a:rPr lang="en-IE" sz="2400" dirty="0" smtClean="0"/>
              <a:t>eams </a:t>
            </a:r>
            <a:r>
              <a:rPr lang="en-IE" sz="2400" dirty="0"/>
              <a:t>building, not </a:t>
            </a:r>
            <a:r>
              <a:rPr lang="en-IE" sz="2400" dirty="0" smtClean="0"/>
              <a:t>high-level </a:t>
            </a:r>
            <a:r>
              <a:rPr lang="en-IE" sz="2400" dirty="0"/>
              <a:t>arch teams, determine the best methods. </a:t>
            </a:r>
            <a:endParaRPr lang="en-IE" sz="2400" dirty="0" smtClean="0"/>
          </a:p>
          <a:p>
            <a:pPr lvl="1">
              <a:buFont typeface="Wingdings"/>
              <a:buChar char="à"/>
            </a:pPr>
            <a:r>
              <a:rPr lang="en-IE" sz="2400" dirty="0" smtClean="0"/>
              <a:t>Agile </a:t>
            </a:r>
            <a:r>
              <a:rPr lang="en-IE" sz="2400" dirty="0"/>
              <a:t>itself is </a:t>
            </a:r>
            <a:r>
              <a:rPr lang="en-IE" sz="2400" dirty="0" smtClean="0"/>
              <a:t>iterative.</a:t>
            </a:r>
            <a:endParaRPr lang="en-IE" sz="2400" dirty="0"/>
          </a:p>
        </p:txBody>
      </p:sp>
    </p:spTree>
    <p:extLst>
      <p:ext uri="{BB962C8B-B14F-4D97-AF65-F5344CB8AC3E}">
        <p14:creationId xmlns:p14="http://schemas.microsoft.com/office/powerpoint/2010/main" val="3017447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Minimum Viable Product (MVP</a:t>
            </a:r>
            <a:r>
              <a:rPr lang="en-IE" b="1" dirty="0" smtClean="0"/>
              <a:t>)</a:t>
            </a:r>
            <a:endParaRPr lang="en-IE" dirty="0"/>
          </a:p>
        </p:txBody>
      </p:sp>
      <p:pic>
        <p:nvPicPr>
          <p:cNvPr id="4" name="Content Placeholder 3" descr="inline">
            <a:hlinkClick r:id="rId2" tgtFrame="&quot;_blank&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5616" y="1052736"/>
            <a:ext cx="6840760" cy="4235604"/>
          </a:xfrm>
          <a:prstGeom prst="rect">
            <a:avLst/>
          </a:prstGeom>
          <a:noFill/>
          <a:ln>
            <a:noFill/>
          </a:ln>
        </p:spPr>
      </p:pic>
      <p:sp>
        <p:nvSpPr>
          <p:cNvPr id="5" name="TextBox 4"/>
          <p:cNvSpPr txBox="1"/>
          <p:nvPr/>
        </p:nvSpPr>
        <p:spPr>
          <a:xfrm>
            <a:off x="0" y="5288340"/>
            <a:ext cx="8460432" cy="1200329"/>
          </a:xfrm>
          <a:prstGeom prst="rect">
            <a:avLst/>
          </a:prstGeom>
          <a:noFill/>
        </p:spPr>
        <p:txBody>
          <a:bodyPr wrap="square" rtlCol="0">
            <a:spAutoFit/>
          </a:bodyPr>
          <a:lstStyle/>
          <a:p>
            <a:pPr marL="285750" indent="-285750">
              <a:buFont typeface="Wingdings"/>
              <a:buChar char="à"/>
            </a:pPr>
            <a:r>
              <a:rPr lang="en-IE" sz="2400" dirty="0" smtClean="0"/>
              <a:t>In </a:t>
            </a:r>
            <a:r>
              <a:rPr lang="en-IE" sz="2400" dirty="0"/>
              <a:t>this example, </a:t>
            </a:r>
            <a:r>
              <a:rPr lang="en-IE" sz="2400" dirty="0" smtClean="0"/>
              <a:t>we </a:t>
            </a:r>
            <a:r>
              <a:rPr lang="en-IE" sz="2400" dirty="0"/>
              <a:t>build 5 new products...does that possibly take more overall work? Maybe, but we make revenue the WHOLE TIME, not just after step 4, when its expensive to fail. </a:t>
            </a:r>
          </a:p>
        </p:txBody>
      </p:sp>
    </p:spTree>
    <p:extLst>
      <p:ext uri="{BB962C8B-B14F-4D97-AF65-F5344CB8AC3E}">
        <p14:creationId xmlns:p14="http://schemas.microsoft.com/office/powerpoint/2010/main" val="129771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Agile 101</a:t>
            </a:r>
            <a:endParaRPr lang="en-IE" dirty="0"/>
          </a:p>
        </p:txBody>
      </p:sp>
      <p:sp>
        <p:nvSpPr>
          <p:cNvPr id="3" name="Content Placeholder 2"/>
          <p:cNvSpPr>
            <a:spLocks noGrp="1"/>
          </p:cNvSpPr>
          <p:nvPr>
            <p:ph idx="1"/>
          </p:nvPr>
        </p:nvSpPr>
        <p:spPr>
          <a:xfrm>
            <a:off x="395536" y="2029232"/>
            <a:ext cx="7620000" cy="3415992"/>
          </a:xfrm>
        </p:spPr>
        <p:txBody>
          <a:bodyPr/>
          <a:lstStyle/>
          <a:p>
            <a:r>
              <a:rPr lang="en-IE" dirty="0" smtClean="0"/>
              <a:t>You can't gather all the requirements up front. The requirements you do gather </a:t>
            </a:r>
            <a:r>
              <a:rPr lang="en-IE" b="1" dirty="0" smtClean="0"/>
              <a:t>will</a:t>
            </a:r>
            <a:r>
              <a:rPr lang="en-IE" dirty="0" smtClean="0"/>
              <a:t> change. There is always more to do than time and money will allow</a:t>
            </a:r>
          </a:p>
          <a:p>
            <a:pPr marL="617220" lvl="1" indent="0">
              <a:buNone/>
            </a:pPr>
            <a:endParaRPr lang="en-IE" i="1" dirty="0" smtClean="0"/>
          </a:p>
          <a:p>
            <a:pPr marL="617220" lvl="1" indent="0">
              <a:buNone/>
            </a:pPr>
            <a:r>
              <a:rPr lang="en-IE" i="1" dirty="0" smtClean="0"/>
              <a:t>The Agile Samurai, J. </a:t>
            </a:r>
            <a:r>
              <a:rPr lang="en-IE" i="1" dirty="0" err="1" smtClean="0"/>
              <a:t>Rasmusson</a:t>
            </a:r>
            <a:endParaRPr lang="en-IE" i="1" dirty="0" smtClean="0"/>
          </a:p>
          <a:p>
            <a:pPr marL="0" indent="0">
              <a:buNone/>
            </a:pPr>
            <a:endParaRPr lang="en-IE" dirty="0"/>
          </a:p>
        </p:txBody>
      </p:sp>
    </p:spTree>
    <p:extLst>
      <p:ext uri="{BB962C8B-B14F-4D97-AF65-F5344CB8AC3E}">
        <p14:creationId xmlns:p14="http://schemas.microsoft.com/office/powerpoint/2010/main" val="12879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Agile Myths</a:t>
            </a:r>
            <a:endParaRPr lang="en-IE" dirty="0"/>
          </a:p>
        </p:txBody>
      </p:sp>
      <p:sp>
        <p:nvSpPr>
          <p:cNvPr id="3" name="Content Placeholder 2"/>
          <p:cNvSpPr>
            <a:spLocks noGrp="1"/>
          </p:cNvSpPr>
          <p:nvPr>
            <p:ph idx="1"/>
          </p:nvPr>
        </p:nvSpPr>
        <p:spPr>
          <a:xfrm>
            <a:off x="0" y="1628800"/>
            <a:ext cx="8460432" cy="4968552"/>
          </a:xfrm>
        </p:spPr>
        <p:txBody>
          <a:bodyPr>
            <a:normAutofit fontScale="92500" lnSpcReduction="10000"/>
          </a:bodyPr>
          <a:lstStyle/>
          <a:p>
            <a:pPr lvl="0"/>
            <a:r>
              <a:rPr lang="en-IE" sz="2600" dirty="0" smtClean="0"/>
              <a:t>No</a:t>
            </a:r>
            <a:r>
              <a:rPr lang="en-IE" dirty="0" smtClean="0"/>
              <a:t> </a:t>
            </a:r>
            <a:r>
              <a:rPr lang="en-IE" sz="2600" dirty="0" smtClean="0"/>
              <a:t>Planning</a:t>
            </a:r>
            <a:endParaRPr lang="en-IE" dirty="0" smtClean="0"/>
          </a:p>
          <a:p>
            <a:pPr lvl="1">
              <a:buFont typeface="Wingdings"/>
              <a:buChar char="à"/>
            </a:pPr>
            <a:r>
              <a:rPr lang="en-IE" sz="2100" dirty="0" smtClean="0"/>
              <a:t>There's </a:t>
            </a:r>
            <a:r>
              <a:rPr lang="en-IE" sz="2100" dirty="0"/>
              <a:t>a ton of planning, its just done for shorter time frames </a:t>
            </a:r>
          </a:p>
          <a:p>
            <a:pPr lvl="0"/>
            <a:r>
              <a:rPr lang="en-IE" sz="2600" dirty="0"/>
              <a:t>No </a:t>
            </a:r>
            <a:r>
              <a:rPr lang="en-IE" sz="2600" dirty="0"/>
              <a:t>Documentation</a:t>
            </a:r>
          </a:p>
          <a:p>
            <a:pPr lvl="1">
              <a:buFont typeface="Wingdings"/>
              <a:buChar char="à"/>
            </a:pPr>
            <a:r>
              <a:rPr lang="en-IE" dirty="0" smtClean="0"/>
              <a:t>There's </a:t>
            </a:r>
            <a:r>
              <a:rPr lang="en-IE" dirty="0"/>
              <a:t>documentation in all of the discussions done by the team in the Kanban boards and the code. The lack of a 'master plan' is a positive</a:t>
            </a:r>
            <a:r>
              <a:rPr lang="en-IE" dirty="0" smtClean="0"/>
              <a:t>.</a:t>
            </a:r>
          </a:p>
          <a:p>
            <a:pPr lvl="0"/>
            <a:r>
              <a:rPr lang="en-IE" sz="2600" dirty="0"/>
              <a:t>Lacks Discipline</a:t>
            </a:r>
          </a:p>
          <a:p>
            <a:pPr lvl="1">
              <a:buFont typeface="Wingdings"/>
              <a:buChar char="à"/>
            </a:pPr>
            <a:r>
              <a:rPr lang="en-IE" dirty="0" smtClean="0"/>
              <a:t> It </a:t>
            </a:r>
            <a:r>
              <a:rPr lang="en-IE" dirty="0"/>
              <a:t>requires more discipline to follow this and trust your team</a:t>
            </a:r>
            <a:r>
              <a:rPr lang="en-IE" dirty="0" smtClean="0"/>
              <a:t>. </a:t>
            </a:r>
          </a:p>
          <a:p>
            <a:pPr lvl="0"/>
            <a:r>
              <a:rPr lang="en-IE" sz="2600" dirty="0"/>
              <a:t>Limited to Co-Located </a:t>
            </a:r>
            <a:r>
              <a:rPr lang="en-IE" sz="2600" dirty="0" smtClean="0"/>
              <a:t>Teams</a:t>
            </a:r>
          </a:p>
          <a:p>
            <a:pPr lvl="1">
              <a:buFont typeface="Wingdings"/>
              <a:buChar char="à"/>
            </a:pPr>
            <a:r>
              <a:rPr lang="en-IE" dirty="0" smtClean="0"/>
              <a:t>Co-located </a:t>
            </a:r>
            <a:r>
              <a:rPr lang="en-IE" dirty="0"/>
              <a:t>teams are easier (especially newbies), but remote teams can be done with modern </a:t>
            </a:r>
            <a:r>
              <a:rPr lang="en-IE" dirty="0" smtClean="0"/>
              <a:t>tools</a:t>
            </a:r>
          </a:p>
          <a:p>
            <a:r>
              <a:rPr lang="en-IE" sz="2600" dirty="0"/>
              <a:t>Open Ended</a:t>
            </a:r>
          </a:p>
          <a:p>
            <a:pPr lvl="1">
              <a:buFont typeface="Wingdings"/>
              <a:buChar char="à"/>
            </a:pPr>
            <a:r>
              <a:rPr lang="en-IE" dirty="0" smtClean="0"/>
              <a:t>Agile </a:t>
            </a:r>
            <a:r>
              <a:rPr lang="en-IE" dirty="0"/>
              <a:t>is indeed open ended, in that we are always looking to iterate. Its not open ended with working software, which is delivered at the end of every sprint. We only commit to what we can finish.</a:t>
            </a:r>
          </a:p>
          <a:p>
            <a:endParaRPr lang="en-IE" dirty="0"/>
          </a:p>
        </p:txBody>
      </p:sp>
    </p:spTree>
    <p:extLst>
      <p:ext uri="{BB962C8B-B14F-4D97-AF65-F5344CB8AC3E}">
        <p14:creationId xmlns:p14="http://schemas.microsoft.com/office/powerpoint/2010/main" val="380211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How bad is it</a:t>
            </a:r>
            <a:r>
              <a:rPr lang="en-IE" b="1" dirty="0" smtClean="0"/>
              <a:t>?</a:t>
            </a:r>
            <a:endParaRPr lang="en-IE" dirty="0"/>
          </a:p>
        </p:txBody>
      </p:sp>
      <p:sp>
        <p:nvSpPr>
          <p:cNvPr id="3" name="Content Placeholder 2"/>
          <p:cNvSpPr>
            <a:spLocks noGrp="1"/>
          </p:cNvSpPr>
          <p:nvPr>
            <p:ph idx="1"/>
          </p:nvPr>
        </p:nvSpPr>
        <p:spPr/>
        <p:txBody>
          <a:bodyPr/>
          <a:lstStyle/>
          <a:p>
            <a:r>
              <a:rPr lang="en-IE" dirty="0"/>
              <a:t>18% of software projects are considered "failed", 43% "challenged"</a:t>
            </a:r>
          </a:p>
          <a:p>
            <a:r>
              <a:rPr lang="en-IE" dirty="0"/>
              <a:t>39% actually succeeding</a:t>
            </a:r>
          </a:p>
          <a:p>
            <a:pPr marL="411480" lvl="1" indent="0">
              <a:buNone/>
            </a:pPr>
            <a:r>
              <a:rPr lang="en-IE" dirty="0"/>
              <a:t>-- 2012 study by </a:t>
            </a:r>
            <a:r>
              <a:rPr lang="en-IE" u="sng" dirty="0">
                <a:hlinkClick r:id="rId2"/>
              </a:rPr>
              <a:t>The Standish Group</a:t>
            </a:r>
            <a:endParaRPr lang="en-IE" dirty="0"/>
          </a:p>
          <a:p>
            <a:endParaRPr lang="en-IE" dirty="0" smtClean="0"/>
          </a:p>
          <a:p>
            <a:pPr marL="114300" indent="0">
              <a:buNone/>
            </a:pPr>
            <a:r>
              <a:rPr lang="en-IE" dirty="0" smtClean="0"/>
              <a:t>So what’s </a:t>
            </a:r>
            <a:r>
              <a:rPr lang="en-IE" dirty="0"/>
              <a:t>actually driving this? </a:t>
            </a:r>
            <a:endParaRPr lang="en-IE" dirty="0" smtClean="0"/>
          </a:p>
          <a:p>
            <a:pPr marL="114300" indent="0">
              <a:buNone/>
            </a:pPr>
            <a:r>
              <a:rPr lang="en-IE" dirty="0" smtClean="0"/>
              <a:t>Why </a:t>
            </a:r>
            <a:r>
              <a:rPr lang="en-IE" dirty="0"/>
              <a:t>are companies flocking to agile methods? </a:t>
            </a:r>
            <a:endParaRPr lang="en-IE" dirty="0" smtClean="0"/>
          </a:p>
          <a:p>
            <a:pPr>
              <a:buFont typeface="Wingdings"/>
              <a:buChar char="à"/>
            </a:pPr>
            <a:r>
              <a:rPr lang="en-IE" dirty="0" smtClean="0"/>
              <a:t>Its </a:t>
            </a:r>
            <a:r>
              <a:rPr lang="en-IE" dirty="0"/>
              <a:t>because the current methods aren't working - they aren't scaling</a:t>
            </a:r>
          </a:p>
        </p:txBody>
      </p:sp>
    </p:spTree>
    <p:extLst>
      <p:ext uri="{BB962C8B-B14F-4D97-AF65-F5344CB8AC3E}">
        <p14:creationId xmlns:p14="http://schemas.microsoft.com/office/powerpoint/2010/main" val="350509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What can happen without Agile?</a:t>
            </a:r>
            <a:endParaRPr lang="en-IE" dirty="0"/>
          </a:p>
        </p:txBody>
      </p:sp>
      <p:sp>
        <p:nvSpPr>
          <p:cNvPr id="3" name="Content Placeholder 2"/>
          <p:cNvSpPr>
            <a:spLocks noGrp="1"/>
          </p:cNvSpPr>
          <p:nvPr>
            <p:ph idx="1"/>
          </p:nvPr>
        </p:nvSpPr>
        <p:spPr>
          <a:xfrm>
            <a:off x="467544" y="2057400"/>
            <a:ext cx="7620000" cy="4800600"/>
          </a:xfrm>
        </p:spPr>
        <p:txBody>
          <a:bodyPr/>
          <a:lstStyle/>
          <a:p>
            <a:pPr lvl="0"/>
            <a:r>
              <a:rPr lang="en-IE" sz="2400" dirty="0"/>
              <a:t>Software projects aren't delivered on time to market</a:t>
            </a:r>
          </a:p>
          <a:p>
            <a:pPr lvl="0"/>
            <a:r>
              <a:rPr lang="en-IE" sz="2400" dirty="0"/>
              <a:t>Requirements not met with high cost to make changes after delivery</a:t>
            </a:r>
          </a:p>
          <a:p>
            <a:pPr lvl="0"/>
            <a:r>
              <a:rPr lang="en-IE" sz="2400" dirty="0"/>
              <a:t>Having to “get it right” first time/up front is really </a:t>
            </a:r>
            <a:r>
              <a:rPr lang="en-IE" sz="2400" dirty="0" smtClean="0"/>
              <a:t>hard</a:t>
            </a:r>
          </a:p>
          <a:p>
            <a:pPr marL="114300" lvl="0" indent="0">
              <a:buNone/>
            </a:pPr>
            <a:endParaRPr lang="en-IE" sz="2400" dirty="0" smtClean="0">
              <a:sym typeface="Wingdings" panose="05000000000000000000" pitchFamily="2" charset="2"/>
            </a:endParaRPr>
          </a:p>
          <a:p>
            <a:pPr marL="114300" lvl="0" indent="0">
              <a:buNone/>
            </a:pPr>
            <a:r>
              <a:rPr lang="en-IE" sz="2400" dirty="0" smtClean="0">
                <a:sym typeface="Wingdings" panose="05000000000000000000" pitchFamily="2" charset="2"/>
              </a:rPr>
              <a:t></a:t>
            </a:r>
            <a:r>
              <a:rPr lang="en-IE" sz="2400" b="1" dirty="0"/>
              <a:t>Unhappy Customers and Developers</a:t>
            </a:r>
            <a:endParaRPr lang="en-IE" sz="2400" dirty="0"/>
          </a:p>
          <a:p>
            <a:endParaRPr lang="en-IE" dirty="0"/>
          </a:p>
        </p:txBody>
      </p:sp>
    </p:spTree>
    <p:extLst>
      <p:ext uri="{BB962C8B-B14F-4D97-AF65-F5344CB8AC3E}">
        <p14:creationId xmlns:p14="http://schemas.microsoft.com/office/powerpoint/2010/main" val="328230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80920" cy="1143000"/>
          </a:xfrm>
        </p:spPr>
        <p:txBody>
          <a:bodyPr>
            <a:normAutofit fontScale="90000"/>
          </a:bodyPr>
          <a:lstStyle/>
          <a:p>
            <a:r>
              <a:rPr lang="en-IE" b="1" dirty="0"/>
              <a:t>Software Development </a:t>
            </a:r>
            <a:r>
              <a:rPr lang="en-IE" b="1" dirty="0" smtClean="0"/>
              <a:t>Methodologies</a:t>
            </a:r>
            <a:endParaRPr lang="en-IE" dirty="0"/>
          </a:p>
        </p:txBody>
      </p:sp>
      <p:sp>
        <p:nvSpPr>
          <p:cNvPr id="3" name="Content Placeholder 2"/>
          <p:cNvSpPr>
            <a:spLocks noGrp="1"/>
          </p:cNvSpPr>
          <p:nvPr>
            <p:ph idx="1"/>
          </p:nvPr>
        </p:nvSpPr>
        <p:spPr>
          <a:xfrm>
            <a:off x="467544" y="2057400"/>
            <a:ext cx="7620000" cy="4800600"/>
          </a:xfrm>
        </p:spPr>
        <p:txBody>
          <a:bodyPr>
            <a:normAutofit fontScale="92500"/>
          </a:bodyPr>
          <a:lstStyle/>
          <a:p>
            <a:pPr lvl="0"/>
            <a:r>
              <a:rPr lang="en-IE" sz="2400" dirty="0"/>
              <a:t>"Code-fix” (or no process</a:t>
            </a:r>
            <a:r>
              <a:rPr lang="en-IE" sz="2400" dirty="0" smtClean="0"/>
              <a:t>)</a:t>
            </a:r>
          </a:p>
          <a:p>
            <a:pPr lvl="0"/>
            <a:endParaRPr lang="en-IE" sz="2400" dirty="0"/>
          </a:p>
          <a:p>
            <a:pPr lvl="1">
              <a:buFont typeface="Wingdings"/>
              <a:buChar char="à"/>
            </a:pPr>
            <a:r>
              <a:rPr lang="en-IE" sz="2400" dirty="0" smtClean="0"/>
              <a:t> If </a:t>
            </a:r>
            <a:r>
              <a:rPr lang="en-IE" sz="2400" dirty="0"/>
              <a:t>you don’t have any real process at all, you have a code-fix process, wherein you 'write code' then 'fix it' repeatedly. </a:t>
            </a:r>
            <a:endParaRPr lang="en-IE" sz="2400" dirty="0" smtClean="0"/>
          </a:p>
          <a:p>
            <a:pPr marL="114300" indent="0">
              <a:buNone/>
            </a:pPr>
            <a:endParaRPr lang="en-IE" sz="2400" dirty="0"/>
          </a:p>
          <a:p>
            <a:pPr lvl="0"/>
            <a:r>
              <a:rPr lang="en-IE" sz="2400" dirty="0"/>
              <a:t>Structured, heavy weight methodologies a.k.a. “Plan Driven Methodologies” and “Waterfall</a:t>
            </a:r>
            <a:r>
              <a:rPr lang="en-IE" sz="2400" dirty="0" smtClean="0"/>
              <a:t>” </a:t>
            </a:r>
          </a:p>
          <a:p>
            <a:pPr marL="411480" lvl="1" indent="0">
              <a:buNone/>
            </a:pPr>
            <a:endParaRPr lang="en-IE" sz="2400" dirty="0">
              <a:sym typeface="Wingdings" panose="05000000000000000000" pitchFamily="2" charset="2"/>
            </a:endParaRPr>
          </a:p>
          <a:p>
            <a:pPr lvl="1">
              <a:buFont typeface="Wingdings"/>
              <a:buChar char="à"/>
            </a:pPr>
            <a:r>
              <a:rPr lang="en-IE" sz="2400" dirty="0" smtClean="0">
                <a:sym typeface="Wingdings" panose="05000000000000000000" pitchFamily="2" charset="2"/>
              </a:rPr>
              <a:t> </a:t>
            </a:r>
            <a:r>
              <a:rPr lang="en-IE" sz="2400" dirty="0"/>
              <a:t>Perhaps </a:t>
            </a:r>
            <a:r>
              <a:rPr lang="en-IE" sz="2400" dirty="0"/>
              <a:t>you are beyond that, and you've gone to a process where you gather requirements, and follow a very specific </a:t>
            </a:r>
            <a:r>
              <a:rPr lang="en-IE" sz="2400" dirty="0"/>
              <a:t>methodology....If </a:t>
            </a:r>
            <a:r>
              <a:rPr lang="en-IE" sz="2400" dirty="0"/>
              <a:t>so, its probably a variant of waterfall.</a:t>
            </a:r>
          </a:p>
          <a:p>
            <a:pPr lvl="1">
              <a:buFont typeface="Wingdings"/>
              <a:buChar char="à"/>
            </a:pPr>
            <a:endParaRPr lang="en-IE" dirty="0"/>
          </a:p>
        </p:txBody>
      </p:sp>
    </p:spTree>
    <p:extLst>
      <p:ext uri="{BB962C8B-B14F-4D97-AF65-F5344CB8AC3E}">
        <p14:creationId xmlns:p14="http://schemas.microsoft.com/office/powerpoint/2010/main" val="221573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Traditional Waterfall </a:t>
            </a:r>
            <a:r>
              <a:rPr lang="en-IE" b="1" dirty="0" smtClean="0"/>
              <a:t>Process</a:t>
            </a:r>
            <a:endParaRPr lang="en-IE" dirty="0"/>
          </a:p>
        </p:txBody>
      </p:sp>
      <p:pic>
        <p:nvPicPr>
          <p:cNvPr id="4" name="Content Placeholder 3" descr="https://camo.githubusercontent.com/e3c1ddbdf4e976dbae6b758f1f786abd5b068a1f/687474703a2f2f692e7974696d672e636f6d2f76692f5f5a4b7676615a45464b452f6d617872657364656661756c742e6a7067">
            <a:hlinkClick r:id="rId2" tgtFrame="&quot;_blank&quo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0" y="1556792"/>
            <a:ext cx="8460432" cy="4824535"/>
          </a:xfrm>
          <a:prstGeom prst="rect">
            <a:avLst/>
          </a:prstGeom>
          <a:noFill/>
          <a:ln>
            <a:noFill/>
          </a:ln>
        </p:spPr>
      </p:pic>
    </p:spTree>
    <p:extLst>
      <p:ext uri="{BB962C8B-B14F-4D97-AF65-F5344CB8AC3E}">
        <p14:creationId xmlns:p14="http://schemas.microsoft.com/office/powerpoint/2010/main" val="419171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Waterfall </a:t>
            </a:r>
            <a:r>
              <a:rPr lang="en-IE" b="1" dirty="0" smtClean="0"/>
              <a:t>Methodology</a:t>
            </a:r>
            <a:endParaRPr lang="en-IE" dirty="0"/>
          </a:p>
        </p:txBody>
      </p:sp>
      <p:sp>
        <p:nvSpPr>
          <p:cNvPr id="3" name="Content Placeholder 2"/>
          <p:cNvSpPr>
            <a:spLocks noGrp="1"/>
          </p:cNvSpPr>
          <p:nvPr>
            <p:ph idx="1"/>
          </p:nvPr>
        </p:nvSpPr>
        <p:spPr/>
        <p:txBody>
          <a:bodyPr/>
          <a:lstStyle/>
          <a:p>
            <a:pPr lvl="0"/>
            <a:r>
              <a:rPr lang="en-IE" sz="2400" dirty="0"/>
              <a:t>Largely influenced by </a:t>
            </a:r>
            <a:r>
              <a:rPr lang="en-IE" sz="2400" i="1" dirty="0"/>
              <a:t>traditional engineering</a:t>
            </a:r>
            <a:r>
              <a:rPr lang="en-IE" sz="2400" dirty="0"/>
              <a:t> and </a:t>
            </a:r>
            <a:r>
              <a:rPr lang="en-IE" sz="2400" i="1" dirty="0"/>
              <a:t>quality processes</a:t>
            </a:r>
            <a:r>
              <a:rPr lang="en-IE" sz="2400" dirty="0"/>
              <a:t> in industries</a:t>
            </a:r>
          </a:p>
          <a:p>
            <a:pPr lvl="0"/>
            <a:r>
              <a:rPr lang="en-IE" sz="2400" dirty="0"/>
              <a:t>Desire to make software development more </a:t>
            </a:r>
            <a:r>
              <a:rPr lang="en-IE" sz="2400" i="1" dirty="0"/>
              <a:t>predictable</a:t>
            </a:r>
            <a:r>
              <a:rPr lang="en-IE" sz="2400" dirty="0"/>
              <a:t>, </a:t>
            </a:r>
            <a:r>
              <a:rPr lang="en-IE" sz="2400" i="1" dirty="0"/>
              <a:t>measurable</a:t>
            </a:r>
            <a:r>
              <a:rPr lang="en-IE" sz="2400" dirty="0"/>
              <a:t> and </a:t>
            </a:r>
            <a:r>
              <a:rPr lang="en-IE" sz="2400" i="1" dirty="0"/>
              <a:t>efficient</a:t>
            </a:r>
            <a:endParaRPr lang="en-IE" sz="2400" dirty="0"/>
          </a:p>
          <a:p>
            <a:pPr lvl="0"/>
            <a:r>
              <a:rPr lang="en-IE" sz="2400" dirty="0"/>
              <a:t>Strong emphasis on </a:t>
            </a:r>
            <a:r>
              <a:rPr lang="en-IE" sz="2400" i="1" dirty="0"/>
              <a:t>detailed planning</a:t>
            </a:r>
            <a:r>
              <a:rPr lang="en-IE" sz="2400" dirty="0"/>
              <a:t> and then </a:t>
            </a:r>
            <a:r>
              <a:rPr lang="en-IE" sz="2400" i="1" dirty="0"/>
              <a:t>executing to the plan</a:t>
            </a:r>
            <a:endParaRPr lang="en-IE" sz="2400" dirty="0"/>
          </a:p>
          <a:p>
            <a:endParaRPr lang="en-IE" dirty="0"/>
          </a:p>
        </p:txBody>
      </p:sp>
    </p:spTree>
    <p:extLst>
      <p:ext uri="{BB962C8B-B14F-4D97-AF65-F5344CB8AC3E}">
        <p14:creationId xmlns:p14="http://schemas.microsoft.com/office/powerpoint/2010/main" val="272155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But Software is </a:t>
            </a:r>
            <a:r>
              <a:rPr lang="en-IE" b="1" dirty="0" smtClean="0"/>
              <a:t>Different</a:t>
            </a:r>
            <a:endParaRPr lang="en-IE" dirty="0"/>
          </a:p>
        </p:txBody>
      </p:sp>
      <p:sp>
        <p:nvSpPr>
          <p:cNvPr id="3" name="Content Placeholder 2"/>
          <p:cNvSpPr>
            <a:spLocks noGrp="1"/>
          </p:cNvSpPr>
          <p:nvPr>
            <p:ph idx="1"/>
          </p:nvPr>
        </p:nvSpPr>
        <p:spPr/>
        <p:txBody>
          <a:bodyPr/>
          <a:lstStyle/>
          <a:p>
            <a:pPr lvl="0"/>
            <a:r>
              <a:rPr lang="en-IE" dirty="0"/>
              <a:t>Is not tangible</a:t>
            </a:r>
          </a:p>
          <a:p>
            <a:pPr lvl="0"/>
            <a:r>
              <a:rPr lang="en-IE" dirty="0"/>
              <a:t>Is not based on mathematics</a:t>
            </a:r>
          </a:p>
          <a:p>
            <a:pPr lvl="0"/>
            <a:r>
              <a:rPr lang="en-IE" dirty="0"/>
              <a:t>Needs knowledge </a:t>
            </a:r>
            <a:r>
              <a:rPr lang="en-IE" dirty="0" smtClean="0"/>
              <a:t>workers</a:t>
            </a:r>
          </a:p>
          <a:p>
            <a:pPr lvl="0">
              <a:buFont typeface="Wingdings"/>
              <a:buChar char="à"/>
            </a:pPr>
            <a:endParaRPr lang="en-IE" dirty="0" smtClean="0"/>
          </a:p>
          <a:p>
            <a:pPr lvl="0">
              <a:buFont typeface="Wingdings"/>
              <a:buChar char="à"/>
            </a:pPr>
            <a:r>
              <a:rPr lang="en-IE" dirty="0" smtClean="0"/>
              <a:t>It’s </a:t>
            </a:r>
            <a:r>
              <a:rPr lang="en-IE" dirty="0"/>
              <a:t>far too fluid and changing compared to math or engineering, and knowledge workers aren't </a:t>
            </a:r>
            <a:r>
              <a:rPr lang="en-IE" dirty="0" smtClean="0"/>
              <a:t>an interchangeable </a:t>
            </a:r>
            <a:r>
              <a:rPr lang="en-IE" dirty="0"/>
              <a:t>resource</a:t>
            </a:r>
            <a:r>
              <a:rPr lang="en-IE" dirty="0"/>
              <a:t>!</a:t>
            </a:r>
            <a:endParaRPr lang="en-IE" dirty="0"/>
          </a:p>
        </p:txBody>
      </p:sp>
    </p:spTree>
    <p:extLst>
      <p:ext uri="{BB962C8B-B14F-4D97-AF65-F5344CB8AC3E}">
        <p14:creationId xmlns:p14="http://schemas.microsoft.com/office/powerpoint/2010/main" val="313109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Relevance</a:t>
            </a:r>
            <a:endParaRPr lang="en-IE" dirty="0"/>
          </a:p>
        </p:txBody>
      </p:sp>
      <p:sp>
        <p:nvSpPr>
          <p:cNvPr id="3" name="Content Placeholder 2"/>
          <p:cNvSpPr>
            <a:spLocks noGrp="1"/>
          </p:cNvSpPr>
          <p:nvPr>
            <p:ph idx="1"/>
          </p:nvPr>
        </p:nvSpPr>
        <p:spPr/>
        <p:txBody>
          <a:bodyPr/>
          <a:lstStyle/>
          <a:p>
            <a:pPr marL="0" indent="0">
              <a:buNone/>
            </a:pPr>
            <a:r>
              <a:rPr lang="en-IE" b="1" dirty="0"/>
              <a:t>Heavy weight methodologies are most successful when:</a:t>
            </a:r>
            <a:endParaRPr lang="en-IE" dirty="0"/>
          </a:p>
          <a:p>
            <a:pPr lvl="0"/>
            <a:r>
              <a:rPr lang="en-IE" dirty="0"/>
              <a:t>Requirements are stable</a:t>
            </a:r>
          </a:p>
          <a:p>
            <a:pPr lvl="0"/>
            <a:r>
              <a:rPr lang="en-IE" dirty="0"/>
              <a:t>Technology is well known and mature</a:t>
            </a:r>
          </a:p>
          <a:p>
            <a:pPr lvl="0"/>
            <a:r>
              <a:rPr lang="en-IE" dirty="0"/>
              <a:t>Everything happens as one would expect</a:t>
            </a:r>
          </a:p>
          <a:p>
            <a:pPr lvl="0"/>
            <a:r>
              <a:rPr lang="en-IE" dirty="0"/>
              <a:t>We are not taking on anything new or unknown</a:t>
            </a:r>
          </a:p>
          <a:p>
            <a:pPr lvl="0"/>
            <a:r>
              <a:rPr lang="en-IE" dirty="0"/>
              <a:t>Coding is ‘copy and paste</a:t>
            </a:r>
            <a:r>
              <a:rPr lang="en-IE" dirty="0" smtClean="0"/>
              <a:t>’</a:t>
            </a:r>
          </a:p>
          <a:p>
            <a:pPr marL="114300" indent="0">
              <a:buNone/>
            </a:pPr>
            <a:endParaRPr lang="en-IE" b="1" dirty="0" smtClean="0"/>
          </a:p>
          <a:p>
            <a:pPr marL="114300" indent="0">
              <a:buNone/>
            </a:pPr>
            <a:endParaRPr lang="en-IE" b="1" dirty="0"/>
          </a:p>
          <a:p>
            <a:pPr marL="114300" indent="0">
              <a:buNone/>
            </a:pPr>
            <a:r>
              <a:rPr lang="en-IE" b="1" dirty="0" smtClean="0"/>
              <a:t>But that's </a:t>
            </a:r>
            <a:r>
              <a:rPr lang="en-IE" b="1" dirty="0"/>
              <a:t>just not true for most modern projects</a:t>
            </a:r>
            <a:endParaRPr lang="en-IE" dirty="0"/>
          </a:p>
          <a:p>
            <a:pPr lvl="0"/>
            <a:endParaRPr lang="en-IE" dirty="0"/>
          </a:p>
          <a:p>
            <a:endParaRPr lang="en-IE" dirty="0"/>
          </a:p>
        </p:txBody>
      </p:sp>
    </p:spTree>
    <p:extLst>
      <p:ext uri="{BB962C8B-B14F-4D97-AF65-F5344CB8AC3E}">
        <p14:creationId xmlns:p14="http://schemas.microsoft.com/office/powerpoint/2010/main" val="2478735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58</TotalTime>
  <Words>1068</Words>
  <Application>Microsoft Office PowerPoint</Application>
  <PresentationFormat>On-screen Show (4:3)</PresentationFormat>
  <Paragraphs>120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Adjacency</vt:lpstr>
      <vt:lpstr>Agile Methodology</vt:lpstr>
      <vt:lpstr>Agile 101</vt:lpstr>
      <vt:lpstr>How bad is it?</vt:lpstr>
      <vt:lpstr>What can happen without Agile?</vt:lpstr>
      <vt:lpstr>Software Development Methodologies</vt:lpstr>
      <vt:lpstr>Traditional Waterfall Process</vt:lpstr>
      <vt:lpstr>Waterfall Methodology</vt:lpstr>
      <vt:lpstr>But Software is Different</vt:lpstr>
      <vt:lpstr>Relevance</vt:lpstr>
      <vt:lpstr>Origins Of Agile</vt:lpstr>
      <vt:lpstr>Agile Follows Systems Thinking</vt:lpstr>
      <vt:lpstr>Agile Follows Lean Thinking</vt:lpstr>
      <vt:lpstr>PowerPoint Presentation</vt:lpstr>
      <vt:lpstr>The Agile Manifesto</vt:lpstr>
      <vt:lpstr>12 Principles of Agile</vt:lpstr>
      <vt:lpstr>12 Principles of Agile (cont)</vt:lpstr>
      <vt:lpstr>12 Principles of Agile (cont)</vt:lpstr>
      <vt:lpstr>12 Principles of Agile (cont)</vt:lpstr>
      <vt:lpstr>Minimum Viable Product (MVP)</vt:lpstr>
      <vt:lpstr>Agile Myths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 2015 Q2 EMC Accreditation Jonas Rosland &amp; Matt Cowger</dc:title>
  <dc:creator>C1</dc:creator>
  <cp:lastModifiedBy>C1</cp:lastModifiedBy>
  <cp:revision>5</cp:revision>
  <dcterms:created xsi:type="dcterms:W3CDTF">2015-11-04T13:28:05Z</dcterms:created>
  <dcterms:modified xsi:type="dcterms:W3CDTF">2015-11-04T14:26:09Z</dcterms:modified>
</cp:coreProperties>
</file>