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 id="293" r:id="rId15"/>
    <p:sldId id="277"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71" r:id="rId32"/>
    <p:sldId id="272" r:id="rId33"/>
    <p:sldId id="273" r:id="rId34"/>
    <p:sldId id="274" r:id="rId35"/>
    <p:sldId id="275"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92" autoAdjust="0"/>
  </p:normalViewPr>
  <p:slideViewPr>
    <p:cSldViewPr>
      <p:cViewPr varScale="1">
        <p:scale>
          <a:sx n="63" d="100"/>
          <a:sy n="63" d="100"/>
        </p:scale>
        <p:origin x="-149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7DB87-67CB-436C-B7A4-2DA1BE16D6B1}" type="datetimeFigureOut">
              <a:rPr lang="en-IE" smtClean="0"/>
              <a:t>08/11/2015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CCFD3-253F-4576-8F6B-2704FDC48DF1}" type="slidenum">
              <a:rPr lang="en-IE" smtClean="0"/>
              <a:t>‹#›</a:t>
            </a:fld>
            <a:endParaRPr lang="en-IE"/>
          </a:p>
        </p:txBody>
      </p:sp>
    </p:spTree>
    <p:extLst>
      <p:ext uri="{BB962C8B-B14F-4D97-AF65-F5344CB8AC3E}">
        <p14:creationId xmlns:p14="http://schemas.microsoft.com/office/powerpoint/2010/main" val="20675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0"/>
              </a:spcAft>
            </a:pPr>
            <a:r>
              <a:rPr lang="en-US" sz="1200" u="sng" dirty="0" smtClean="0">
                <a:effectLst/>
                <a:latin typeface="Times New Roman"/>
                <a:ea typeface="Times New Roman"/>
              </a:rPr>
              <a:t>Systems / Requirements analysis</a:t>
            </a:r>
            <a:endParaRPr lang="en-IE" sz="120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identify the problem, gather information requirements, develop alternative solutions and establish a project management plan.  Business users provide information requirements, establish financial or operational constraints on the solution and select the solution.</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=&gt;Systems proposal report.</a:t>
            </a:r>
            <a:endParaRPr lang="en-IE" sz="1200" dirty="0" smtClean="0">
              <a:effectLst/>
              <a:latin typeface="Times New Roman"/>
              <a:ea typeface="Times New Roman"/>
            </a:endParaRPr>
          </a:p>
          <a:p>
            <a:pPr algn="just">
              <a:spcAft>
                <a:spcPts val="0"/>
              </a:spcAft>
            </a:pPr>
            <a:r>
              <a:rPr lang="en-US" sz="1200" u="sng" dirty="0" smtClean="0">
                <a:effectLst/>
                <a:latin typeface="Times New Roman"/>
                <a:ea typeface="Times New Roman"/>
              </a:rPr>
              <a:t>Systems Design</a:t>
            </a:r>
            <a:endParaRPr lang="en-IE" sz="120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model and document design specifications and select the hardware and software technologies for the solution.  Business users approve the design specifications.</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=&gt;Design Specifications.</a:t>
            </a:r>
            <a:endParaRPr lang="en-IE" sz="1200" dirty="0" smtClean="0">
              <a:effectLst/>
              <a:latin typeface="Times New Roman"/>
              <a:ea typeface="Times New Roman"/>
            </a:endParaRPr>
          </a:p>
          <a:p>
            <a:pPr algn="just">
              <a:spcAft>
                <a:spcPts val="0"/>
              </a:spcAft>
            </a:pPr>
            <a:r>
              <a:rPr lang="en-US" sz="1200" u="sng" dirty="0" smtClean="0">
                <a:effectLst/>
                <a:latin typeface="Times New Roman"/>
                <a:ea typeface="Times New Roman"/>
              </a:rPr>
              <a:t>Implementation/ Programming</a:t>
            </a:r>
            <a:endParaRPr lang="en-IE" sz="120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write program code</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=&gt;Program specifications and code.</a:t>
            </a:r>
            <a:endParaRPr lang="en-IE" sz="1200" dirty="0" smtClean="0">
              <a:effectLst/>
              <a:latin typeface="Times New Roman"/>
              <a:ea typeface="Times New Roman"/>
            </a:endParaRPr>
          </a:p>
          <a:p>
            <a:pPr algn="just">
              <a:spcAft>
                <a:spcPts val="0"/>
              </a:spcAft>
            </a:pPr>
            <a:r>
              <a:rPr lang="en-US" sz="1200" i="0" u="sng" dirty="0" smtClean="0">
                <a:effectLst/>
                <a:latin typeface="Times New Roman"/>
                <a:ea typeface="Times New Roman"/>
              </a:rPr>
              <a:t>Testing</a:t>
            </a:r>
            <a:endParaRPr lang="en-IE" sz="1200" i="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develop test plans and conduct unit, system and acceptance tests.  Business users provide test data and scenarios and validate test results.</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=&gt;System performance tests.</a:t>
            </a:r>
            <a:endParaRPr lang="en-IE" sz="1200" dirty="0" smtClean="0">
              <a:effectLst/>
              <a:latin typeface="Times New Roman"/>
              <a:ea typeface="Times New Roman"/>
            </a:endParaRPr>
          </a:p>
          <a:p>
            <a:pPr algn="just">
              <a:spcAft>
                <a:spcPts val="0"/>
              </a:spcAft>
            </a:pPr>
            <a:r>
              <a:rPr lang="en-US" sz="1200" u="sng" dirty="0" smtClean="0">
                <a:effectLst/>
                <a:latin typeface="Times New Roman"/>
                <a:ea typeface="Times New Roman"/>
              </a:rPr>
              <a:t>Conversion/ Deployment</a:t>
            </a:r>
            <a:endParaRPr lang="en-IE" sz="120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prepare a conversion plan and supervise conversion.  Business users evaluate the new system and decide when the new system can be put into production.</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=&gt;User sign-off.</a:t>
            </a:r>
            <a:endParaRPr lang="en-IE" sz="1200" dirty="0" smtClean="0">
              <a:effectLst/>
              <a:latin typeface="Times New Roman"/>
              <a:ea typeface="Times New Roman"/>
            </a:endParaRPr>
          </a:p>
          <a:p>
            <a:pPr algn="just">
              <a:spcAft>
                <a:spcPts val="0"/>
              </a:spcAft>
            </a:pPr>
            <a:r>
              <a:rPr lang="en-US" sz="1200" u="sng" dirty="0" smtClean="0">
                <a:effectLst/>
                <a:latin typeface="Times New Roman"/>
                <a:ea typeface="Times New Roman"/>
              </a:rPr>
              <a:t>Production and Maintenance</a:t>
            </a:r>
            <a:endParaRPr lang="en-IE" sz="1200" u="sng" dirty="0" smtClean="0">
              <a:effectLst/>
              <a:latin typeface="Times New Roman"/>
              <a:ea typeface="Times New Roman"/>
            </a:endParaRPr>
          </a:p>
          <a:p>
            <a:pPr algn="just">
              <a:spcAft>
                <a:spcPts val="0"/>
              </a:spcAft>
            </a:pPr>
            <a:r>
              <a:rPr lang="en-US" sz="1200" dirty="0" smtClean="0">
                <a:effectLst/>
                <a:latin typeface="Times New Roman"/>
                <a:ea typeface="Times New Roman"/>
              </a:rPr>
              <a:t>Technical specialists evaluate the technical performance of the system and perform maintenance.  Business users use the system and evaluate its functional performance.  </a:t>
            </a:r>
            <a:endParaRPr lang="en-IE" sz="1200" dirty="0" smtClean="0">
              <a:effectLst/>
              <a:latin typeface="Times New Roman"/>
              <a:ea typeface="Times New Roman"/>
            </a:endParaRPr>
          </a:p>
          <a:p>
            <a:pPr algn="just">
              <a:spcAft>
                <a:spcPts val="0"/>
              </a:spcAft>
            </a:pPr>
            <a:r>
              <a:rPr lang="en-US" sz="1200" dirty="0" smtClean="0">
                <a:effectLst/>
                <a:latin typeface="Times New Roman"/>
                <a:ea typeface="Times New Roman"/>
              </a:rPr>
              <a:t>=&gt;Post implementation audit.</a:t>
            </a:r>
            <a:endParaRPr lang="en-IE" sz="1200" dirty="0" smtClean="0">
              <a:effectLst/>
              <a:latin typeface="Times New Roman"/>
              <a:ea typeface="Times New Roman"/>
            </a:endParaRPr>
          </a:p>
          <a:p>
            <a:endParaRPr lang="en-IE" dirty="0"/>
          </a:p>
        </p:txBody>
      </p:sp>
      <p:sp>
        <p:nvSpPr>
          <p:cNvPr id="4" name="Slide Number Placeholder 3"/>
          <p:cNvSpPr>
            <a:spLocks noGrp="1"/>
          </p:cNvSpPr>
          <p:nvPr>
            <p:ph type="sldNum" sz="quarter" idx="10"/>
          </p:nvPr>
        </p:nvSpPr>
        <p:spPr/>
        <p:txBody>
          <a:bodyPr/>
          <a:lstStyle/>
          <a:p>
            <a:fld id="{4F3E64DC-7D71-4467-9BD5-D288F7D8B33E}" type="slidenum">
              <a:rPr lang="en-IE" smtClean="0"/>
              <a:t>9</a:t>
            </a:fld>
            <a:endParaRPr lang="en-IE"/>
          </a:p>
        </p:txBody>
      </p:sp>
    </p:spTree>
    <p:extLst>
      <p:ext uri="{BB962C8B-B14F-4D97-AF65-F5344CB8AC3E}">
        <p14:creationId xmlns:p14="http://schemas.microsoft.com/office/powerpoint/2010/main" val="361767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four-step model of the prototyping process,</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1 	Identify the users basic requirements.  The system designer (usually an information systems specialist) works with the user only long enough to capture their basic needs.</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2	Develop an initial prototype.  The system designer creates a working prototype quickly using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generation software, interactive multimedia or computer aided software engineering (CASE) tools.</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3	Use the prototype.  The user is encouraged to work with the system in order to determine how well the prototype meets their needs and to make suggestions for improving the prototype.</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Step 4	Revise and enhance the prototype.  The system builder notes all the changes the user requests and refines the prototype accordingly.  After the prototype has been revised the cycle returns to step 3 and steps 3 and 4 are repeated until the user is satisfied.</a:t>
            </a:r>
            <a:endParaRPr lang="en-I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F3E64DC-7D71-4467-9BD5-D288F7D8B33E}" type="slidenum">
              <a:rPr lang="en-IE" smtClean="0"/>
              <a:t>12</a:t>
            </a:fld>
            <a:endParaRPr lang="en-IE"/>
          </a:p>
        </p:txBody>
      </p:sp>
    </p:spTree>
    <p:extLst>
      <p:ext uri="{BB962C8B-B14F-4D97-AF65-F5344CB8AC3E}">
        <p14:creationId xmlns:p14="http://schemas.microsoft.com/office/powerpoint/2010/main" val="46993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3E64DC-7D71-4467-9BD5-D288F7D8B33E}" type="slidenum">
              <a:rPr lang="en-IE" smtClean="0"/>
              <a:t>13</a:t>
            </a:fld>
            <a:endParaRPr lang="en-IE"/>
          </a:p>
        </p:txBody>
      </p:sp>
    </p:spTree>
    <p:extLst>
      <p:ext uri="{BB962C8B-B14F-4D97-AF65-F5344CB8AC3E}">
        <p14:creationId xmlns:p14="http://schemas.microsoft.com/office/powerpoint/2010/main" val="372158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F3E64DC-7D71-4467-9BD5-D288F7D8B33E}" type="slidenum">
              <a:rPr lang="en-IE" smtClean="0"/>
              <a:t>32</a:t>
            </a:fld>
            <a:endParaRPr lang="en-IE"/>
          </a:p>
        </p:txBody>
      </p:sp>
    </p:spTree>
    <p:extLst>
      <p:ext uri="{BB962C8B-B14F-4D97-AF65-F5344CB8AC3E}">
        <p14:creationId xmlns:p14="http://schemas.microsoft.com/office/powerpoint/2010/main" val="309920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541228-F6B7-4C99-9FE5-8B0C0EA2E491}" type="datetimeFigureOut">
              <a:rPr lang="en-IE" smtClean="0"/>
              <a:t>08/11/2015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41228-F6B7-4C99-9FE5-8B0C0EA2E491}" type="datetimeFigureOut">
              <a:rPr lang="en-IE" smtClean="0"/>
              <a:t>08/11/2015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41228-F6B7-4C99-9FE5-8B0C0EA2E491}" type="datetimeFigureOut">
              <a:rPr lang="en-IE" smtClean="0"/>
              <a:t>08/11/2015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541228-F6B7-4C99-9FE5-8B0C0EA2E491}" type="datetimeFigureOut">
              <a:rPr lang="en-IE" smtClean="0"/>
              <a:t>08/11/2015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41228-F6B7-4C99-9FE5-8B0C0EA2E491}" type="datetimeFigureOut">
              <a:rPr lang="en-IE" smtClean="0"/>
              <a:t>08/11/2015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541228-F6B7-4C99-9FE5-8B0C0EA2E491}" type="datetimeFigureOut">
              <a:rPr lang="en-IE" smtClean="0"/>
              <a:t>08/11/2015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41228-F6B7-4C99-9FE5-8B0C0EA2E491}" type="datetimeFigureOut">
              <a:rPr lang="en-IE" smtClean="0"/>
              <a:t>08/11/2015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541228-F6B7-4C99-9FE5-8B0C0EA2E491}" type="datetimeFigureOut">
              <a:rPr lang="en-IE" smtClean="0"/>
              <a:t>08/11/2015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41228-F6B7-4C99-9FE5-8B0C0EA2E491}" type="datetimeFigureOut">
              <a:rPr lang="en-IE" smtClean="0"/>
              <a:t>08/11/2015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E08ED67-D82D-4222-BCC9-11026920B564}"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41228-F6B7-4C99-9FE5-8B0C0EA2E491}" type="datetimeFigureOut">
              <a:rPr lang="en-IE" smtClean="0"/>
              <a:t>08/11/2015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08ED67-D82D-4222-BCC9-11026920B564}" type="slidenum">
              <a:rPr lang="en-IE" smtClean="0"/>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8541228-F6B7-4C99-9FE5-8B0C0EA2E491}" type="datetimeFigureOut">
              <a:rPr lang="en-IE" smtClean="0"/>
              <a:t>08/11/2015</a:t>
            </a:fld>
            <a:endParaRPr lang="en-IE"/>
          </a:p>
        </p:txBody>
      </p:sp>
      <p:sp>
        <p:nvSpPr>
          <p:cNvPr id="9" name="Slide Number Placeholder 8"/>
          <p:cNvSpPr>
            <a:spLocks noGrp="1"/>
          </p:cNvSpPr>
          <p:nvPr>
            <p:ph type="sldNum" sz="quarter" idx="11"/>
          </p:nvPr>
        </p:nvSpPr>
        <p:spPr/>
        <p:txBody>
          <a:bodyPr/>
          <a:lstStyle/>
          <a:p>
            <a:fld id="{5E08ED67-D82D-4222-BCC9-11026920B564}" type="slidenum">
              <a:rPr lang="en-IE" smtClean="0"/>
              <a:t>‹#›</a:t>
            </a:fld>
            <a:endParaRPr lang="en-IE"/>
          </a:p>
        </p:txBody>
      </p:sp>
      <p:sp>
        <p:nvSpPr>
          <p:cNvPr id="10" name="Footer Placeholder 9"/>
          <p:cNvSpPr>
            <a:spLocks noGrp="1"/>
          </p:cNvSpPr>
          <p:nvPr>
            <p:ph type="ftr" sz="quarter" idx="12"/>
          </p:nvPr>
        </p:nvSpPr>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E08ED67-D82D-4222-BCC9-11026920B564}" type="slidenum">
              <a:rPr lang="en-IE" smtClean="0"/>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8541228-F6B7-4C99-9FE5-8B0C0EA2E491}" type="datetimeFigureOut">
              <a:rPr lang="en-IE" smtClean="0"/>
              <a:t>08/11/2015</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tacticalprojectmanagement.com/category/project-portfolio-management/" TargetMode="External"/><Relationship Id="rId2" Type="http://schemas.openxmlformats.org/officeDocument/2006/relationships/hyperlink" Target="http://www.tacticalprojectmanagement.com/author/adm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Systems Analysis</a:t>
            </a:r>
            <a:endParaRPr lang="en-IE" dirty="0"/>
          </a:p>
        </p:txBody>
      </p:sp>
      <p:sp>
        <p:nvSpPr>
          <p:cNvPr id="3" name="Subtitle 2"/>
          <p:cNvSpPr>
            <a:spLocks noGrp="1"/>
          </p:cNvSpPr>
          <p:nvPr>
            <p:ph type="subTitle" idx="1"/>
          </p:nvPr>
        </p:nvSpPr>
        <p:spPr/>
        <p:txBody>
          <a:bodyPr/>
          <a:lstStyle/>
          <a:p>
            <a:r>
              <a:rPr lang="en-IE" dirty="0" smtClean="0"/>
              <a:t>FIT ICT Associate Professional 2015</a:t>
            </a:r>
            <a:endParaRPr lang="en-IE" dirty="0"/>
          </a:p>
        </p:txBody>
      </p:sp>
    </p:spTree>
    <p:extLst>
      <p:ext uri="{BB962C8B-B14F-4D97-AF65-F5344CB8AC3E}">
        <p14:creationId xmlns:p14="http://schemas.microsoft.com/office/powerpoint/2010/main" val="2071106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Post-Implementation</a:t>
            </a:r>
            <a:endParaRPr lang="en-IE" dirty="0"/>
          </a:p>
        </p:txBody>
      </p:sp>
      <p:sp>
        <p:nvSpPr>
          <p:cNvPr id="3" name="Content Placeholder 2"/>
          <p:cNvSpPr>
            <a:spLocks noGrp="1"/>
          </p:cNvSpPr>
          <p:nvPr>
            <p:ph idx="1"/>
          </p:nvPr>
        </p:nvSpPr>
        <p:spPr/>
        <p:txBody>
          <a:bodyPr>
            <a:normAutofit/>
          </a:bodyPr>
          <a:lstStyle/>
          <a:p>
            <a:r>
              <a:rPr lang="en-US" dirty="0"/>
              <a:t>After the system is installed and in production users and technical specialists will go through a formal </a:t>
            </a:r>
            <a:r>
              <a:rPr lang="en-US" b="1" dirty="0"/>
              <a:t>post implementation</a:t>
            </a:r>
            <a:r>
              <a:rPr lang="en-US" dirty="0"/>
              <a:t> </a:t>
            </a:r>
            <a:r>
              <a:rPr lang="en-US" b="1" dirty="0"/>
              <a:t>audit</a:t>
            </a:r>
            <a:r>
              <a:rPr lang="en-US" dirty="0"/>
              <a:t> that determines how well the new system has met its original objectives and whether any revisions or modifications are required.  </a:t>
            </a:r>
            <a:endParaRPr lang="en-US" dirty="0" smtClean="0"/>
          </a:p>
          <a:p>
            <a:r>
              <a:rPr lang="en-US" dirty="0" smtClean="0"/>
              <a:t>After </a:t>
            </a:r>
            <a:r>
              <a:rPr lang="en-US" dirty="0"/>
              <a:t>the system has been fine-tuned it will need to be maintained while it is in production to correct errors, meet requirements or improve processing efficiency.  </a:t>
            </a:r>
            <a:endParaRPr lang="en-US" dirty="0" smtClean="0"/>
          </a:p>
          <a:p>
            <a:r>
              <a:rPr lang="en-US" dirty="0" smtClean="0"/>
              <a:t>Over </a:t>
            </a:r>
            <a:r>
              <a:rPr lang="en-US" dirty="0"/>
              <a:t>time the system may require so much maintenance to remain efficient and meet user’s objectives that it will come to the end of its useful life span.  </a:t>
            </a:r>
            <a:endParaRPr lang="en-US" dirty="0" smtClean="0"/>
          </a:p>
          <a:p>
            <a:r>
              <a:rPr lang="en-US" dirty="0" smtClean="0"/>
              <a:t>Once </a:t>
            </a:r>
            <a:r>
              <a:rPr lang="en-US" dirty="0"/>
              <a:t>the systems lifecycle comes to an end a completely new system is called for and the lifecycle may </a:t>
            </a:r>
            <a:r>
              <a:rPr lang="en-US" dirty="0" smtClean="0"/>
              <a:t>begin again</a:t>
            </a:r>
            <a:r>
              <a:rPr lang="en-US" dirty="0"/>
              <a:t>.</a:t>
            </a:r>
            <a:endParaRPr lang="en-IE" dirty="0"/>
          </a:p>
        </p:txBody>
      </p:sp>
    </p:spTree>
    <p:extLst>
      <p:ext uri="{BB962C8B-B14F-4D97-AF65-F5344CB8AC3E}">
        <p14:creationId xmlns:p14="http://schemas.microsoft.com/office/powerpoint/2010/main" val="2270169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Discussion</a:t>
            </a:r>
            <a:endParaRPr lang="en-IE" dirty="0"/>
          </a:p>
        </p:txBody>
      </p:sp>
      <p:sp>
        <p:nvSpPr>
          <p:cNvPr id="3" name="Content Placeholder 2"/>
          <p:cNvSpPr>
            <a:spLocks noGrp="1"/>
          </p:cNvSpPr>
          <p:nvPr>
            <p:ph idx="1"/>
          </p:nvPr>
        </p:nvSpPr>
        <p:spPr>
          <a:xfrm>
            <a:off x="457200" y="1340768"/>
            <a:ext cx="7620000" cy="5060032"/>
          </a:xfrm>
        </p:spPr>
        <p:txBody>
          <a:bodyPr>
            <a:normAutofit lnSpcReduction="10000"/>
          </a:bodyPr>
          <a:lstStyle/>
          <a:p>
            <a:r>
              <a:rPr lang="en-US" dirty="0"/>
              <a:t>The systems lifecycle is still used for </a:t>
            </a:r>
            <a:r>
              <a:rPr lang="en-US" b="1" dirty="0"/>
              <a:t>building large complex </a:t>
            </a:r>
            <a:r>
              <a:rPr lang="en-US" dirty="0"/>
              <a:t>systems that require a rigorous and formal requirements analysis, predefined specifications and tight controls over the systems building process.  </a:t>
            </a:r>
            <a:endParaRPr lang="en-US" dirty="0" smtClean="0"/>
          </a:p>
          <a:p>
            <a:r>
              <a:rPr lang="en-US" dirty="0" smtClean="0"/>
              <a:t>The </a:t>
            </a:r>
            <a:r>
              <a:rPr lang="en-US" dirty="0"/>
              <a:t>systems lifecycle approach </a:t>
            </a:r>
            <a:r>
              <a:rPr lang="en-US" b="1" dirty="0"/>
              <a:t>is costly, time consuming and inflexible</a:t>
            </a:r>
            <a:r>
              <a:rPr lang="en-US" dirty="0"/>
              <a:t>.  Volumes of new documents must be generated and steps repeated if requirements and specifications need to be revised.  </a:t>
            </a:r>
            <a:endParaRPr lang="en-US" dirty="0" smtClean="0"/>
          </a:p>
          <a:p>
            <a:r>
              <a:rPr lang="en-US" dirty="0" smtClean="0"/>
              <a:t>Because </a:t>
            </a:r>
            <a:r>
              <a:rPr lang="en-US" dirty="0"/>
              <a:t>of the time and cost to repeat the sequence of lifecycle activities, the methodology encourage </a:t>
            </a:r>
            <a:r>
              <a:rPr lang="en-US" b="1" dirty="0"/>
              <a:t>freezing of specifications early</a:t>
            </a:r>
            <a:r>
              <a:rPr lang="en-US" dirty="0"/>
              <a:t> in the development process discouraging change.  </a:t>
            </a:r>
            <a:endParaRPr lang="en-US" dirty="0" smtClean="0"/>
          </a:p>
          <a:p>
            <a:r>
              <a:rPr lang="en-US" dirty="0" smtClean="0"/>
              <a:t>The </a:t>
            </a:r>
            <a:r>
              <a:rPr lang="en-US" dirty="0"/>
              <a:t>lifecycle approach is also </a:t>
            </a:r>
            <a:r>
              <a:rPr lang="en-US" b="1" dirty="0"/>
              <a:t>not suitable for </a:t>
            </a:r>
            <a:r>
              <a:rPr lang="en-US" dirty="0"/>
              <a:t>many </a:t>
            </a:r>
            <a:r>
              <a:rPr lang="en-US" b="1" dirty="0" smtClean="0"/>
              <a:t>smaller scale</a:t>
            </a:r>
            <a:r>
              <a:rPr lang="en-US" dirty="0" smtClean="0"/>
              <a:t> desktop </a:t>
            </a:r>
            <a:r>
              <a:rPr lang="en-US" dirty="0"/>
              <a:t>systems which tend to be less structured and more individualized.</a:t>
            </a:r>
            <a:endParaRPr lang="en-IE" dirty="0"/>
          </a:p>
          <a:p>
            <a:endParaRPr lang="en-IE" dirty="0"/>
          </a:p>
        </p:txBody>
      </p:sp>
    </p:spTree>
    <p:extLst>
      <p:ext uri="{BB962C8B-B14F-4D97-AF65-F5344CB8AC3E}">
        <p14:creationId xmlns:p14="http://schemas.microsoft.com/office/powerpoint/2010/main" val="1451865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Prototyping</a:t>
            </a:r>
            <a:endParaRPr lang="en-IE" dirty="0"/>
          </a:p>
        </p:txBody>
      </p:sp>
      <p:sp>
        <p:nvSpPr>
          <p:cNvPr id="4" name="Rectangle 2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E"/>
          </a:p>
        </p:txBody>
      </p:sp>
      <p:grpSp>
        <p:nvGrpSpPr>
          <p:cNvPr id="5" name="Group 1"/>
          <p:cNvGrpSpPr>
            <a:grpSpLocks noChangeAspect="1"/>
          </p:cNvGrpSpPr>
          <p:nvPr/>
        </p:nvGrpSpPr>
        <p:grpSpPr bwMode="auto">
          <a:xfrm>
            <a:off x="1331640" y="943340"/>
            <a:ext cx="5836642" cy="5455991"/>
            <a:chOff x="2436" y="9300"/>
            <a:chExt cx="7200" cy="6880"/>
          </a:xfrm>
        </p:grpSpPr>
        <p:sp>
          <p:nvSpPr>
            <p:cNvPr id="6" name="AutoShape 23"/>
            <p:cNvSpPr>
              <a:spLocks noChangeAspect="1" noChangeArrowheads="1" noTextEdit="1"/>
            </p:cNvSpPr>
            <p:nvPr/>
          </p:nvSpPr>
          <p:spPr bwMode="auto">
            <a:xfrm>
              <a:off x="2436" y="9300"/>
              <a:ext cx="7200" cy="68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Text Box 22"/>
            <p:cNvSpPr txBox="1">
              <a:spLocks noChangeArrowheads="1"/>
            </p:cNvSpPr>
            <p:nvPr/>
          </p:nvSpPr>
          <p:spPr bwMode="auto">
            <a:xfrm>
              <a:off x="5003" y="9620"/>
              <a:ext cx="1983" cy="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200" dirty="0" smtClean="0">
                  <a:latin typeface="Arial" pitchFamily="34" charset="0"/>
                  <a:ea typeface="Times New Roman" pitchFamily="18" charset="0"/>
                  <a:cs typeface="Arial" pitchFamily="34" charset="0"/>
                </a:rPr>
                <a:t>Step 1:- </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Identify basic requirements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21"/>
            <p:cNvSpPr txBox="1">
              <a:spLocks noChangeArrowheads="1"/>
            </p:cNvSpPr>
            <p:nvPr/>
          </p:nvSpPr>
          <p:spPr bwMode="auto">
            <a:xfrm>
              <a:off x="5003" y="10900"/>
              <a:ext cx="1983" cy="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Step 2:- Develop a working prototype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20"/>
            <p:cNvSpPr txBox="1">
              <a:spLocks noChangeArrowheads="1"/>
            </p:cNvSpPr>
            <p:nvPr/>
          </p:nvSpPr>
          <p:spPr bwMode="auto">
            <a:xfrm>
              <a:off x="5003" y="12180"/>
              <a:ext cx="1983" cy="5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Step 3:- Use the prototype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 Box 19"/>
            <p:cNvSpPr txBox="1">
              <a:spLocks noChangeArrowheads="1"/>
            </p:cNvSpPr>
            <p:nvPr/>
          </p:nvSpPr>
          <p:spPr bwMode="auto">
            <a:xfrm>
              <a:off x="5316" y="13300"/>
              <a:ext cx="1565" cy="960"/>
            </a:xfrm>
            <a:prstGeom prst="rect">
              <a:avLst/>
            </a:prstGeom>
            <a:solidFill>
              <a:srgbClr val="FFFFFF">
                <a:alpha val="85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User satisfied?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 Box 18"/>
            <p:cNvSpPr txBox="1">
              <a:spLocks noChangeArrowheads="1"/>
            </p:cNvSpPr>
            <p:nvPr/>
          </p:nvSpPr>
          <p:spPr bwMode="auto">
            <a:xfrm>
              <a:off x="5420" y="14900"/>
              <a:ext cx="1461" cy="1120"/>
            </a:xfrm>
            <a:prstGeom prst="rect">
              <a:avLst/>
            </a:prstGeom>
            <a:solidFill>
              <a:srgbClr val="FFFFFF">
                <a:alpha val="85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Step 4:- Revise and enhance the prototype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17"/>
            <p:cNvSpPr txBox="1">
              <a:spLocks noChangeArrowheads="1"/>
            </p:cNvSpPr>
            <p:nvPr/>
          </p:nvSpPr>
          <p:spPr bwMode="auto">
            <a:xfrm>
              <a:off x="3020" y="15060"/>
              <a:ext cx="1566" cy="800"/>
            </a:xfrm>
            <a:prstGeom prst="rect">
              <a:avLst/>
            </a:prstGeom>
            <a:solidFill>
              <a:srgbClr val="FFFFFF">
                <a:alpha val="85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Operational prototype</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6"/>
            <p:cNvSpPr>
              <a:spLocks noChangeShapeType="1"/>
            </p:cNvSpPr>
            <p:nvPr/>
          </p:nvSpPr>
          <p:spPr bwMode="auto">
            <a:xfrm>
              <a:off x="5942" y="1042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4" name="Line 15"/>
            <p:cNvSpPr>
              <a:spLocks noChangeShapeType="1"/>
            </p:cNvSpPr>
            <p:nvPr/>
          </p:nvSpPr>
          <p:spPr bwMode="auto">
            <a:xfrm>
              <a:off x="5942" y="11700"/>
              <a:ext cx="0" cy="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5" name="Line 14"/>
            <p:cNvSpPr>
              <a:spLocks noChangeShapeType="1"/>
            </p:cNvSpPr>
            <p:nvPr/>
          </p:nvSpPr>
          <p:spPr bwMode="auto">
            <a:xfrm>
              <a:off x="5942" y="12660"/>
              <a:ext cx="0" cy="6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6" name="Line 13"/>
            <p:cNvSpPr>
              <a:spLocks noChangeShapeType="1"/>
            </p:cNvSpPr>
            <p:nvPr/>
          </p:nvSpPr>
          <p:spPr bwMode="auto">
            <a:xfrm>
              <a:off x="6046" y="14260"/>
              <a:ext cx="0" cy="6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7" name="Line 12"/>
            <p:cNvSpPr>
              <a:spLocks noChangeShapeType="1"/>
            </p:cNvSpPr>
            <p:nvPr/>
          </p:nvSpPr>
          <p:spPr bwMode="auto">
            <a:xfrm>
              <a:off x="6881" y="15540"/>
              <a:ext cx="7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8" name="Line 11"/>
            <p:cNvSpPr>
              <a:spLocks noChangeShapeType="1"/>
            </p:cNvSpPr>
            <p:nvPr/>
          </p:nvSpPr>
          <p:spPr bwMode="auto">
            <a:xfrm flipV="1">
              <a:off x="7612" y="12500"/>
              <a:ext cx="0" cy="30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9" name="Line 10"/>
            <p:cNvSpPr>
              <a:spLocks noChangeShapeType="1"/>
            </p:cNvSpPr>
            <p:nvPr/>
          </p:nvSpPr>
          <p:spPr bwMode="auto">
            <a:xfrm flipH="1">
              <a:off x="6986" y="12500"/>
              <a:ext cx="6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20" name="Line 9"/>
            <p:cNvSpPr>
              <a:spLocks noChangeShapeType="1"/>
            </p:cNvSpPr>
            <p:nvPr/>
          </p:nvSpPr>
          <p:spPr bwMode="auto">
            <a:xfrm flipH="1">
              <a:off x="3855" y="13780"/>
              <a:ext cx="14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21" name="Line 8"/>
            <p:cNvSpPr>
              <a:spLocks noChangeShapeType="1"/>
            </p:cNvSpPr>
            <p:nvPr/>
          </p:nvSpPr>
          <p:spPr bwMode="auto">
            <a:xfrm>
              <a:off x="3855" y="13780"/>
              <a:ext cx="0" cy="12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E"/>
            </a:p>
          </p:txBody>
        </p:sp>
        <p:sp>
          <p:nvSpPr>
            <p:cNvPr id="26" name="Text Box 3"/>
            <p:cNvSpPr txBox="1">
              <a:spLocks noChangeArrowheads="1"/>
            </p:cNvSpPr>
            <p:nvPr/>
          </p:nvSpPr>
          <p:spPr bwMode="auto">
            <a:xfrm>
              <a:off x="6046" y="14420"/>
              <a:ext cx="627" cy="320"/>
            </a:xfrm>
            <a:prstGeom prst="rect">
              <a:avLst/>
            </a:prstGeom>
            <a:solidFill>
              <a:srgbClr val="FFFFFF">
                <a:alpha val="85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Text Box 2"/>
            <p:cNvSpPr txBox="1">
              <a:spLocks noChangeArrowheads="1"/>
            </p:cNvSpPr>
            <p:nvPr/>
          </p:nvSpPr>
          <p:spPr bwMode="auto">
            <a:xfrm>
              <a:off x="3855" y="13460"/>
              <a:ext cx="731" cy="320"/>
            </a:xfrm>
            <a:prstGeom prst="rect">
              <a:avLst/>
            </a:prstGeom>
            <a:solidFill>
              <a:srgbClr val="FFFFFF">
                <a:alpha val="85001"/>
              </a:srgb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796395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Discussion</a:t>
            </a:r>
            <a:endParaRPr lang="en-IE" dirty="0"/>
          </a:p>
        </p:txBody>
      </p:sp>
      <p:sp>
        <p:nvSpPr>
          <p:cNvPr id="3" name="Content Placeholder 2"/>
          <p:cNvSpPr>
            <a:spLocks noGrp="1"/>
          </p:cNvSpPr>
          <p:nvPr>
            <p:ph idx="1"/>
          </p:nvPr>
        </p:nvSpPr>
        <p:spPr/>
        <p:txBody>
          <a:bodyPr>
            <a:normAutofit fontScale="92500" lnSpcReduction="10000"/>
          </a:bodyPr>
          <a:lstStyle/>
          <a:p>
            <a:r>
              <a:rPr lang="en-US" dirty="0"/>
              <a:t>Prototyping is most useful when there is some uncertainty about requirements or design solutions.  </a:t>
            </a:r>
            <a:endParaRPr lang="en-US" dirty="0" smtClean="0"/>
          </a:p>
          <a:p>
            <a:r>
              <a:rPr lang="en-US" dirty="0" smtClean="0"/>
              <a:t>Prototyping </a:t>
            </a:r>
            <a:r>
              <a:rPr lang="en-US" dirty="0"/>
              <a:t>is especially useful in designing an information systems end user interface – the part of the system that the users interact with.  </a:t>
            </a:r>
            <a:endParaRPr lang="en-US" dirty="0" smtClean="0"/>
          </a:p>
          <a:p>
            <a:r>
              <a:rPr lang="en-US" dirty="0" smtClean="0"/>
              <a:t>Because </a:t>
            </a:r>
            <a:r>
              <a:rPr lang="en-US" dirty="0"/>
              <a:t>prototyping encourages intense end-user involvement throughout the systems development process it is more likely to produce systems that fulfill user requirements.</a:t>
            </a:r>
            <a:endParaRPr lang="en-IE" dirty="0"/>
          </a:p>
          <a:p>
            <a:r>
              <a:rPr lang="en-US" dirty="0" smtClean="0"/>
              <a:t>However </a:t>
            </a:r>
            <a:r>
              <a:rPr lang="en-US" dirty="0"/>
              <a:t>rapid prototyping can gloss over essential steps in systems development. </a:t>
            </a:r>
            <a:endParaRPr lang="en-US" dirty="0" smtClean="0"/>
          </a:p>
          <a:p>
            <a:r>
              <a:rPr lang="en-US" dirty="0" smtClean="0"/>
              <a:t>If </a:t>
            </a:r>
            <a:r>
              <a:rPr lang="en-US" dirty="0"/>
              <a:t>the completed prototype works reasonably well management may not see the need for reprogramming, redesign or full documentation and testing to build a polished production system.  </a:t>
            </a:r>
            <a:endParaRPr lang="en-US" dirty="0" smtClean="0"/>
          </a:p>
          <a:p>
            <a:r>
              <a:rPr lang="en-US" dirty="0" smtClean="0"/>
              <a:t>Some </a:t>
            </a:r>
            <a:r>
              <a:rPr lang="en-US" dirty="0"/>
              <a:t>of these hastily constructed systems may not easily accommodate large quantities of data or a large number of users in a production environment.</a:t>
            </a:r>
            <a:endParaRPr lang="en-IE" dirty="0"/>
          </a:p>
          <a:p>
            <a:endParaRPr lang="en-IE" dirty="0"/>
          </a:p>
        </p:txBody>
      </p:sp>
    </p:spTree>
    <p:extLst>
      <p:ext uri="{BB962C8B-B14F-4D97-AF65-F5344CB8AC3E}">
        <p14:creationId xmlns:p14="http://schemas.microsoft.com/office/powerpoint/2010/main" val="301117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Agile</a:t>
            </a:r>
            <a:endParaRPr lang="en-IE" dirty="0"/>
          </a:p>
        </p:txBody>
      </p:sp>
      <p:sp>
        <p:nvSpPr>
          <p:cNvPr id="3" name="Content Placeholder 2"/>
          <p:cNvSpPr>
            <a:spLocks noGrp="1"/>
          </p:cNvSpPr>
          <p:nvPr>
            <p:ph idx="1"/>
          </p:nvPr>
        </p:nvSpPr>
        <p:spPr/>
        <p:txBody>
          <a:bodyPr/>
          <a:lstStyle/>
          <a:p>
            <a:r>
              <a:rPr lang="en-IE" dirty="0" smtClean="0"/>
              <a:t>Refer to separate presentation</a:t>
            </a:r>
            <a:endParaRPr lang="en-IE" dirty="0"/>
          </a:p>
        </p:txBody>
      </p:sp>
    </p:spTree>
    <p:extLst>
      <p:ext uri="{BB962C8B-B14F-4D97-AF65-F5344CB8AC3E}">
        <p14:creationId xmlns:p14="http://schemas.microsoft.com/office/powerpoint/2010/main" val="281861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Analysis using </a:t>
            </a:r>
            <a:r>
              <a:rPr lang="en-IE" dirty="0" err="1" smtClean="0"/>
              <a:t>ssadm</a:t>
            </a:r>
            <a:endParaRPr lang="en-IE" dirty="0"/>
          </a:p>
        </p:txBody>
      </p:sp>
      <p:sp>
        <p:nvSpPr>
          <p:cNvPr id="5" name="Text Placeholder 4"/>
          <p:cNvSpPr>
            <a:spLocks noGrp="1"/>
          </p:cNvSpPr>
          <p:nvPr>
            <p:ph type="body" idx="1"/>
          </p:nvPr>
        </p:nvSpPr>
        <p:spPr/>
        <p:txBody>
          <a:bodyPr/>
          <a:lstStyle/>
          <a:p>
            <a:endParaRPr lang="en-IE"/>
          </a:p>
        </p:txBody>
      </p:sp>
    </p:spTree>
    <p:extLst>
      <p:ext uri="{BB962C8B-B14F-4D97-AF65-F5344CB8AC3E}">
        <p14:creationId xmlns:p14="http://schemas.microsoft.com/office/powerpoint/2010/main" val="233209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SDLC (Waterfall Variant)</a:t>
            </a:r>
            <a:endParaRPr lang="en-I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584" y="1772816"/>
            <a:ext cx="7002776" cy="4511771"/>
          </a:xfrm>
        </p:spPr>
      </p:pic>
    </p:spTree>
    <p:extLst>
      <p:ext uri="{BB962C8B-B14F-4D97-AF65-F5344CB8AC3E}">
        <p14:creationId xmlns:p14="http://schemas.microsoft.com/office/powerpoint/2010/main" val="190967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Feasibility study</a:t>
            </a:r>
            <a:endParaRPr lang="en-IE" dirty="0"/>
          </a:p>
        </p:txBody>
      </p:sp>
      <p:sp>
        <p:nvSpPr>
          <p:cNvPr id="5" name="Text Placeholder 4"/>
          <p:cNvSpPr>
            <a:spLocks noGrp="1"/>
          </p:cNvSpPr>
          <p:nvPr>
            <p:ph type="body" idx="1"/>
          </p:nvPr>
        </p:nvSpPr>
        <p:spPr/>
        <p:txBody>
          <a:bodyPr/>
          <a:lstStyle/>
          <a:p>
            <a:r>
              <a:rPr lang="en-IE" dirty="0" smtClean="0"/>
              <a:t>SSADM</a:t>
            </a:r>
            <a:endParaRPr lang="en-IE" dirty="0"/>
          </a:p>
        </p:txBody>
      </p:sp>
    </p:spTree>
    <p:extLst>
      <p:ext uri="{BB962C8B-B14F-4D97-AF65-F5344CB8AC3E}">
        <p14:creationId xmlns:p14="http://schemas.microsoft.com/office/powerpoint/2010/main" val="277355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Is your project feasible?</a:t>
            </a:r>
            <a:endParaRPr lang="en-IE" dirty="0"/>
          </a:p>
        </p:txBody>
      </p:sp>
      <p:sp>
        <p:nvSpPr>
          <p:cNvPr id="3" name="Content Placeholder 2"/>
          <p:cNvSpPr>
            <a:spLocks noGrp="1"/>
          </p:cNvSpPr>
          <p:nvPr>
            <p:ph idx="1"/>
          </p:nvPr>
        </p:nvSpPr>
        <p:spPr/>
        <p:txBody>
          <a:bodyPr>
            <a:normAutofit/>
          </a:bodyPr>
          <a:lstStyle/>
          <a:p>
            <a:r>
              <a:rPr lang="en-IE" dirty="0"/>
              <a:t>The best way to find out whether your project is feasible is to complete a Feasibility Study. This process helps you gain confidence that the solution you need to build can be implemented on time and under budget. So here’s how to do it in 5 simple steps…</a:t>
            </a:r>
          </a:p>
          <a:p>
            <a:pPr marL="114300" indent="0">
              <a:buNone/>
            </a:pPr>
            <a:r>
              <a:rPr lang="en-IE" b="1" dirty="0"/>
              <a:t>Completing a Feasibility Study</a:t>
            </a:r>
            <a:endParaRPr lang="en-IE" dirty="0"/>
          </a:p>
          <a:p>
            <a:r>
              <a:rPr lang="en-IE" dirty="0"/>
              <a:t>A Feasibility Study needs to be completed as early in the Project Life Cycle as possible. The best time to complete it is when you have identified a range of different alternative solutions and you need to know which solution is the most feasible to implement. Here’s how to do it</a:t>
            </a:r>
            <a:r>
              <a:rPr lang="en-IE" dirty="0" smtClean="0"/>
              <a:t>…</a:t>
            </a:r>
            <a:endParaRPr lang="en-IE" dirty="0"/>
          </a:p>
        </p:txBody>
      </p:sp>
    </p:spTree>
    <p:extLst>
      <p:ext uri="{BB962C8B-B14F-4D97-AF65-F5344CB8AC3E}">
        <p14:creationId xmlns:p14="http://schemas.microsoft.com/office/powerpoint/2010/main" val="100877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7643192" cy="1143000"/>
          </a:xfrm>
        </p:spPr>
        <p:txBody>
          <a:bodyPr/>
          <a:lstStyle/>
          <a:p>
            <a:r>
              <a:rPr lang="en-IE" b="1" dirty="0"/>
              <a:t>Step 1: Research the Business Drivers</a:t>
            </a:r>
            <a:r>
              <a:rPr lang="en-IE" dirty="0"/>
              <a:t/>
            </a:r>
            <a:br>
              <a:rPr lang="en-IE" dirty="0"/>
            </a:br>
            <a:endParaRPr lang="en-IE" dirty="0"/>
          </a:p>
        </p:txBody>
      </p:sp>
      <p:sp>
        <p:nvSpPr>
          <p:cNvPr id="3" name="Content Placeholder 2"/>
          <p:cNvSpPr>
            <a:spLocks noGrp="1"/>
          </p:cNvSpPr>
          <p:nvPr>
            <p:ph idx="1"/>
          </p:nvPr>
        </p:nvSpPr>
        <p:spPr/>
        <p:txBody>
          <a:bodyPr>
            <a:normAutofit lnSpcReduction="10000"/>
          </a:bodyPr>
          <a:lstStyle/>
          <a:p>
            <a:r>
              <a:rPr lang="en-IE" dirty="0" smtClean="0"/>
              <a:t>In </a:t>
            </a:r>
            <a:r>
              <a:rPr lang="en-IE" dirty="0"/>
              <a:t>most cases, your project is being driven by a problem in the business. These problems are called “business drivers” and you need to have a clear understanding of what they are, as part of your Feasibility Study.</a:t>
            </a:r>
          </a:p>
          <a:p>
            <a:r>
              <a:rPr lang="en-IE" dirty="0"/>
              <a:t>For instance, the business driver might be that an IT system is outdated and is causing customer complaints, or that two businesses need to merge because of an acquisition. Regardless of the business driver, you need to get to the bottom of it so you fully understand the reasons why the project has been kicked off.</a:t>
            </a:r>
          </a:p>
          <a:p>
            <a:r>
              <a:rPr lang="en-IE" dirty="0"/>
              <a:t>Find out why the business driver is important to the business, and why it’s critical that the project delivers a solution to it within a specified timeframe. Then find out what the impact will be to the business, if the project slips.</a:t>
            </a:r>
          </a:p>
          <a:p>
            <a:endParaRPr lang="en-IE" dirty="0"/>
          </a:p>
          <a:p>
            <a:endParaRPr lang="en-IE" dirty="0"/>
          </a:p>
        </p:txBody>
      </p:sp>
    </p:spTree>
    <p:extLst>
      <p:ext uri="{BB962C8B-B14F-4D97-AF65-F5344CB8AC3E}">
        <p14:creationId xmlns:p14="http://schemas.microsoft.com/office/powerpoint/2010/main" val="35602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Module Aims</a:t>
            </a:r>
            <a:endParaRPr lang="en-IE" dirty="0"/>
          </a:p>
        </p:txBody>
      </p:sp>
      <p:sp>
        <p:nvSpPr>
          <p:cNvPr id="3" name="Content Placeholder 2"/>
          <p:cNvSpPr>
            <a:spLocks noGrp="1"/>
          </p:cNvSpPr>
          <p:nvPr>
            <p:ph idx="1"/>
          </p:nvPr>
        </p:nvSpPr>
        <p:spPr/>
        <p:txBody>
          <a:bodyPr>
            <a:normAutofit/>
          </a:bodyPr>
          <a:lstStyle/>
          <a:p>
            <a:r>
              <a:rPr lang="en-GB" sz="2800" dirty="0" smtClean="0"/>
              <a:t>Understand importance of structured </a:t>
            </a:r>
            <a:r>
              <a:rPr lang="en-GB" sz="2800" dirty="0"/>
              <a:t>systems life </a:t>
            </a:r>
            <a:r>
              <a:rPr lang="en-GB" sz="2800" dirty="0" smtClean="0"/>
              <a:t>cycles</a:t>
            </a:r>
            <a:endParaRPr lang="en-IE" sz="2800" dirty="0"/>
          </a:p>
          <a:p>
            <a:r>
              <a:rPr lang="en-GB" sz="2800" dirty="0" smtClean="0"/>
              <a:t>Perform Analysis Tasks using SSADM:-</a:t>
            </a:r>
          </a:p>
          <a:p>
            <a:pPr lvl="1"/>
            <a:r>
              <a:rPr lang="en-GB" sz="2800" dirty="0" smtClean="0"/>
              <a:t>Feasibility Study</a:t>
            </a:r>
          </a:p>
          <a:p>
            <a:pPr lvl="1"/>
            <a:r>
              <a:rPr lang="en-GB" sz="2800" dirty="0" smtClean="0"/>
              <a:t>Current System Analysis</a:t>
            </a:r>
          </a:p>
          <a:p>
            <a:pPr lvl="1"/>
            <a:r>
              <a:rPr lang="en-GB" sz="2800" dirty="0" smtClean="0"/>
              <a:t>Documentation of Requirements</a:t>
            </a:r>
            <a:endParaRPr lang="en-IE" sz="2800" dirty="0"/>
          </a:p>
        </p:txBody>
      </p:sp>
    </p:spTree>
    <p:extLst>
      <p:ext uri="{BB962C8B-B14F-4D97-AF65-F5344CB8AC3E}">
        <p14:creationId xmlns:p14="http://schemas.microsoft.com/office/powerpoint/2010/main" val="2474496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Step 2: Confirm the Alternative </a:t>
            </a:r>
            <a:r>
              <a:rPr lang="en-IE" b="1" dirty="0" smtClean="0"/>
              <a:t>Solutions</a:t>
            </a:r>
            <a:endParaRPr lang="en-IE" dirty="0"/>
          </a:p>
        </p:txBody>
      </p:sp>
      <p:sp>
        <p:nvSpPr>
          <p:cNvPr id="3" name="Content Placeholder 2"/>
          <p:cNvSpPr>
            <a:spLocks noGrp="1"/>
          </p:cNvSpPr>
          <p:nvPr>
            <p:ph idx="1"/>
          </p:nvPr>
        </p:nvSpPr>
        <p:spPr/>
        <p:txBody>
          <a:bodyPr/>
          <a:lstStyle/>
          <a:p>
            <a:r>
              <a:rPr lang="en-IE" dirty="0" smtClean="0"/>
              <a:t>Now </a:t>
            </a:r>
            <a:r>
              <a:rPr lang="en-IE" dirty="0"/>
              <a:t>you have a clear understanding of the business problem that the project addresses, you need to understand the alternative solutions available.</a:t>
            </a:r>
          </a:p>
          <a:p>
            <a:r>
              <a:rPr lang="en-IE" dirty="0"/>
              <a:t>If it’s an IT system that is outdated, then your alternative solutions might include redeveloping the existing system, replacing it or merging it with another system.</a:t>
            </a:r>
          </a:p>
          <a:p>
            <a:r>
              <a:rPr lang="en-IE" dirty="0"/>
              <a:t>Only with a clear understanding of the alternative solutions to the business problem, can you progress with the Feasibility Study.</a:t>
            </a:r>
          </a:p>
        </p:txBody>
      </p:sp>
    </p:spTree>
    <p:extLst>
      <p:ext uri="{BB962C8B-B14F-4D97-AF65-F5344CB8AC3E}">
        <p14:creationId xmlns:p14="http://schemas.microsoft.com/office/powerpoint/2010/main" val="60330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Step 3: Determine the </a:t>
            </a:r>
            <a:r>
              <a:rPr lang="en-IE" b="1" dirty="0" smtClean="0"/>
              <a:t>Feasibility</a:t>
            </a:r>
            <a:endParaRPr lang="en-IE" dirty="0"/>
          </a:p>
        </p:txBody>
      </p:sp>
      <p:sp>
        <p:nvSpPr>
          <p:cNvPr id="3" name="Content Placeholder 2"/>
          <p:cNvSpPr>
            <a:spLocks noGrp="1"/>
          </p:cNvSpPr>
          <p:nvPr>
            <p:ph idx="1"/>
          </p:nvPr>
        </p:nvSpPr>
        <p:spPr/>
        <p:txBody>
          <a:bodyPr>
            <a:normAutofit lnSpcReduction="10000"/>
          </a:bodyPr>
          <a:lstStyle/>
          <a:p>
            <a:r>
              <a:rPr lang="en-IE" dirty="0" smtClean="0"/>
              <a:t>You </a:t>
            </a:r>
            <a:r>
              <a:rPr lang="en-IE" dirty="0"/>
              <a:t>now need to identify the feasibility of each solution. The question to ask of each alternative solution is “can we deliver it on time and under budget?”</a:t>
            </a:r>
          </a:p>
          <a:p>
            <a:r>
              <a:rPr lang="en-IE" dirty="0"/>
              <a:t>To answer this question, you need to use a variety of methods to assess the feasibility of each solution. Here are some examples of ways you can assess feasibility:</a:t>
            </a:r>
          </a:p>
          <a:p>
            <a:pPr lvl="0"/>
            <a:r>
              <a:rPr lang="en-IE" b="1" dirty="0"/>
              <a:t>Research</a:t>
            </a:r>
            <a:r>
              <a:rPr lang="en-IE" dirty="0"/>
              <a:t>: Perform online research to see if other companies have implemented the same solutions and how they got on.</a:t>
            </a:r>
          </a:p>
          <a:p>
            <a:pPr lvl="0"/>
            <a:r>
              <a:rPr lang="en-IE" b="1" dirty="0"/>
              <a:t>Prototyping</a:t>
            </a:r>
            <a:r>
              <a:rPr lang="en-IE" dirty="0"/>
              <a:t>: Identify the part of the solution that has the highest risk, and then build a sample of it to see if it’s possible to create.</a:t>
            </a:r>
          </a:p>
          <a:p>
            <a:pPr lvl="0"/>
            <a:r>
              <a:rPr lang="en-IE" b="1" dirty="0"/>
              <a:t>Time-boxing</a:t>
            </a:r>
            <a:r>
              <a:rPr lang="en-IE" dirty="0"/>
              <a:t>: Complete some of the tasks in your project plan and measure how long it took vs. planned. If you delivered it on time, then you know that your planning is quite accurate.</a:t>
            </a:r>
          </a:p>
        </p:txBody>
      </p:sp>
    </p:spTree>
    <p:extLst>
      <p:ext uri="{BB962C8B-B14F-4D97-AF65-F5344CB8AC3E}">
        <p14:creationId xmlns:p14="http://schemas.microsoft.com/office/powerpoint/2010/main" val="121953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Step 4: Choose a Preferred </a:t>
            </a:r>
            <a:r>
              <a:rPr lang="en-IE" b="1" dirty="0" smtClean="0"/>
              <a:t>Solution</a:t>
            </a:r>
            <a:endParaRPr lang="en-IE" dirty="0"/>
          </a:p>
        </p:txBody>
      </p:sp>
      <p:sp>
        <p:nvSpPr>
          <p:cNvPr id="3" name="Content Placeholder 2"/>
          <p:cNvSpPr>
            <a:spLocks noGrp="1"/>
          </p:cNvSpPr>
          <p:nvPr>
            <p:ph idx="1"/>
          </p:nvPr>
        </p:nvSpPr>
        <p:spPr/>
        <p:txBody>
          <a:bodyPr/>
          <a:lstStyle/>
          <a:p>
            <a:r>
              <a:rPr lang="en-IE" dirty="0" smtClean="0"/>
              <a:t>With </a:t>
            </a:r>
            <a:r>
              <a:rPr lang="en-IE" dirty="0"/>
              <a:t>the feasibility of each alternative solution known, the next step is to select a preferred solution to be delivered by your project. </a:t>
            </a:r>
            <a:endParaRPr lang="en-IE" dirty="0" smtClean="0"/>
          </a:p>
          <a:p>
            <a:r>
              <a:rPr lang="en-IE" dirty="0" smtClean="0"/>
              <a:t>Choose </a:t>
            </a:r>
            <a:r>
              <a:rPr lang="en-IE" dirty="0"/>
              <a:t>the solution that; </a:t>
            </a:r>
            <a:endParaRPr lang="en-IE" dirty="0" smtClean="0"/>
          </a:p>
          <a:p>
            <a:pPr lvl="1"/>
            <a:r>
              <a:rPr lang="en-IE" dirty="0" smtClean="0"/>
              <a:t>is </a:t>
            </a:r>
            <a:r>
              <a:rPr lang="en-IE" dirty="0"/>
              <a:t>most feasible to implement, </a:t>
            </a:r>
            <a:endParaRPr lang="en-IE" dirty="0" smtClean="0"/>
          </a:p>
          <a:p>
            <a:pPr lvl="1"/>
            <a:r>
              <a:rPr lang="en-IE" dirty="0" smtClean="0"/>
              <a:t>has </a:t>
            </a:r>
            <a:r>
              <a:rPr lang="en-IE" dirty="0"/>
              <a:t>the lowest risk, and </a:t>
            </a:r>
            <a:endParaRPr lang="en-IE" dirty="0" smtClean="0"/>
          </a:p>
          <a:p>
            <a:pPr lvl="1"/>
            <a:r>
              <a:rPr lang="en-IE" dirty="0" smtClean="0"/>
              <a:t>you </a:t>
            </a:r>
            <a:r>
              <a:rPr lang="en-IE" dirty="0"/>
              <a:t>have the highest confidence of delivering.</a:t>
            </a:r>
          </a:p>
          <a:p>
            <a:r>
              <a:rPr lang="en-IE" dirty="0"/>
              <a:t>You’ve now chosen a solution to a known business problem, and you have a high degree of confidence that you can deliver that solution on time and under budget, as part of the project.</a:t>
            </a:r>
          </a:p>
        </p:txBody>
      </p:sp>
    </p:spTree>
    <p:extLst>
      <p:ext uri="{BB962C8B-B14F-4D97-AF65-F5344CB8AC3E}">
        <p14:creationId xmlns:p14="http://schemas.microsoft.com/office/powerpoint/2010/main" val="32276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Step 5: Reassess at a lower </a:t>
            </a:r>
            <a:r>
              <a:rPr lang="en-IE" b="1" dirty="0" smtClean="0"/>
              <a:t>level</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It’s </a:t>
            </a:r>
            <a:r>
              <a:rPr lang="en-IE" dirty="0"/>
              <a:t>now time to take your chosen solution and reassess its feasibility at a lower level. </a:t>
            </a:r>
            <a:endParaRPr lang="en-IE" dirty="0" smtClean="0"/>
          </a:p>
          <a:p>
            <a:pPr lvl="1"/>
            <a:r>
              <a:rPr lang="en-IE" dirty="0" smtClean="0"/>
              <a:t>List </a:t>
            </a:r>
            <a:r>
              <a:rPr lang="en-IE" dirty="0"/>
              <a:t>all of the tasks that are needed to complete the solution. </a:t>
            </a:r>
            <a:endParaRPr lang="en-IE" dirty="0" smtClean="0"/>
          </a:p>
          <a:p>
            <a:pPr lvl="1"/>
            <a:r>
              <a:rPr lang="en-IE" dirty="0" smtClean="0"/>
              <a:t>Then </a:t>
            </a:r>
            <a:r>
              <a:rPr lang="en-IE" dirty="0"/>
              <a:t>run those tasks by your team to see how long they think it will take to complete them. </a:t>
            </a:r>
            <a:endParaRPr lang="en-IE" dirty="0" smtClean="0"/>
          </a:p>
          <a:p>
            <a:pPr lvl="1"/>
            <a:r>
              <a:rPr lang="en-IE" dirty="0" smtClean="0"/>
              <a:t>Add </a:t>
            </a:r>
            <a:r>
              <a:rPr lang="en-IE" dirty="0"/>
              <a:t>all of the tasks and timeframes to a project plan to see if you can do it all within the project deadline. </a:t>
            </a:r>
            <a:endParaRPr lang="en-IE" dirty="0" smtClean="0"/>
          </a:p>
          <a:p>
            <a:pPr lvl="1"/>
            <a:r>
              <a:rPr lang="en-IE" dirty="0" smtClean="0"/>
              <a:t>Then </a:t>
            </a:r>
            <a:r>
              <a:rPr lang="en-IE" dirty="0"/>
              <a:t>ask your team to identify the highest risk tasks and get them to investigate them further to check that they are achievable. </a:t>
            </a:r>
            <a:endParaRPr lang="en-IE" dirty="0" smtClean="0"/>
          </a:p>
          <a:p>
            <a:pPr lvl="1"/>
            <a:r>
              <a:rPr lang="en-IE" dirty="0" smtClean="0"/>
              <a:t>Use </a:t>
            </a:r>
            <a:r>
              <a:rPr lang="en-IE" dirty="0"/>
              <a:t>the techniques in Step 3 to give you a very high degree of confidence that it’s practically achievable. </a:t>
            </a:r>
            <a:endParaRPr lang="en-IE" dirty="0" smtClean="0"/>
          </a:p>
          <a:p>
            <a:pPr lvl="1"/>
            <a:r>
              <a:rPr lang="en-IE" dirty="0" smtClean="0"/>
              <a:t>Then </a:t>
            </a:r>
            <a:r>
              <a:rPr lang="en-IE" dirty="0"/>
              <a:t>document all of the results in a Feasibility Study report.</a:t>
            </a:r>
          </a:p>
          <a:p>
            <a:r>
              <a:rPr lang="en-IE" dirty="0"/>
              <a:t>After completing these 5 steps, get your Feasibility Study approved by your manager so that everyone in the project team has a high degree of confidence that the project can deliver successfully</a:t>
            </a:r>
            <a:r>
              <a:rPr lang="en-IE" dirty="0" smtClean="0"/>
              <a:t>.</a:t>
            </a:r>
            <a:endParaRPr lang="en-IE" dirty="0"/>
          </a:p>
        </p:txBody>
      </p:sp>
    </p:spTree>
    <p:extLst>
      <p:ext uri="{BB962C8B-B14F-4D97-AF65-F5344CB8AC3E}">
        <p14:creationId xmlns:p14="http://schemas.microsoft.com/office/powerpoint/2010/main" val="119982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Analysis phase</a:t>
            </a:r>
            <a:endParaRPr lang="en-IE" dirty="0"/>
          </a:p>
        </p:txBody>
      </p:sp>
      <p:sp>
        <p:nvSpPr>
          <p:cNvPr id="5" name="Text Placeholder 4"/>
          <p:cNvSpPr>
            <a:spLocks noGrp="1"/>
          </p:cNvSpPr>
          <p:nvPr>
            <p:ph type="body" idx="1"/>
          </p:nvPr>
        </p:nvSpPr>
        <p:spPr/>
        <p:txBody>
          <a:bodyPr/>
          <a:lstStyle/>
          <a:p>
            <a:r>
              <a:rPr lang="en-IE" dirty="0" smtClean="0"/>
              <a:t>SSADM</a:t>
            </a:r>
            <a:endParaRPr lang="en-IE" dirty="0"/>
          </a:p>
        </p:txBody>
      </p:sp>
    </p:spTree>
    <p:extLst>
      <p:ext uri="{BB962C8B-B14F-4D97-AF65-F5344CB8AC3E}">
        <p14:creationId xmlns:p14="http://schemas.microsoft.com/office/powerpoint/2010/main" val="541627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t>
            </a:r>
            <a:r>
              <a:rPr lang="en-US" b="1" dirty="0" smtClean="0"/>
              <a:t>Analysis</a:t>
            </a:r>
            <a:endParaRPr lang="en-IE" dirty="0"/>
          </a:p>
        </p:txBody>
      </p:sp>
      <p:sp>
        <p:nvSpPr>
          <p:cNvPr id="3" name="Content Placeholder 2"/>
          <p:cNvSpPr>
            <a:spLocks noGrp="1"/>
          </p:cNvSpPr>
          <p:nvPr>
            <p:ph idx="1"/>
          </p:nvPr>
        </p:nvSpPr>
        <p:spPr/>
        <p:txBody>
          <a:bodyPr>
            <a:normAutofit/>
          </a:bodyPr>
          <a:lstStyle/>
          <a:p>
            <a:pPr marL="114300" indent="0">
              <a:buNone/>
            </a:pPr>
            <a:r>
              <a:rPr lang="en-US" dirty="0"/>
              <a:t> </a:t>
            </a:r>
            <a:endParaRPr lang="en-IE" dirty="0"/>
          </a:p>
          <a:p>
            <a:pPr marL="114300" indent="0">
              <a:buNone/>
            </a:pPr>
            <a:r>
              <a:rPr lang="en-US" dirty="0"/>
              <a:t>Stage 1 – Investigation of current environment.</a:t>
            </a:r>
            <a:endParaRPr lang="en-IE" dirty="0"/>
          </a:p>
          <a:p>
            <a:pPr marL="114300" indent="0">
              <a:buNone/>
            </a:pPr>
            <a:r>
              <a:rPr lang="en-US" dirty="0"/>
              <a:t> </a:t>
            </a:r>
            <a:endParaRPr lang="en-IE" dirty="0"/>
          </a:p>
          <a:p>
            <a:r>
              <a:rPr lang="en-US" dirty="0"/>
              <a:t>The current system is investigated for several reasons</a:t>
            </a:r>
            <a:endParaRPr lang="en-IE" dirty="0"/>
          </a:p>
          <a:p>
            <a:pPr lvl="0"/>
            <a:r>
              <a:rPr lang="en-US" dirty="0"/>
              <a:t>The analysts learn the terminology and function of the users environment</a:t>
            </a:r>
            <a:endParaRPr lang="en-IE" dirty="0"/>
          </a:p>
          <a:p>
            <a:pPr lvl="0"/>
            <a:r>
              <a:rPr lang="en-US" dirty="0"/>
              <a:t>The old system may form the basis of the new system</a:t>
            </a:r>
            <a:endParaRPr lang="en-IE" dirty="0"/>
          </a:p>
          <a:p>
            <a:pPr lvl="0"/>
            <a:r>
              <a:rPr lang="en-US" dirty="0"/>
              <a:t>The data required by the system can be investigated</a:t>
            </a:r>
            <a:endParaRPr lang="en-IE" dirty="0"/>
          </a:p>
          <a:p>
            <a:pPr lvl="0"/>
            <a:r>
              <a:rPr lang="en-US" dirty="0"/>
              <a:t>It provides the users with a good introduction to the techniques</a:t>
            </a:r>
            <a:endParaRPr lang="en-IE" dirty="0"/>
          </a:p>
          <a:p>
            <a:pPr lvl="0"/>
            <a:r>
              <a:rPr lang="en-US" dirty="0"/>
              <a:t>The boundaries of the investigation can be clearly set.</a:t>
            </a:r>
            <a:endParaRPr lang="en-IE" dirty="0"/>
          </a:p>
          <a:p>
            <a:pPr marL="114300" indent="0">
              <a:buNone/>
            </a:pPr>
            <a:r>
              <a:rPr lang="en-US" dirty="0"/>
              <a:t> </a:t>
            </a:r>
            <a:endParaRPr lang="en-IE" dirty="0"/>
          </a:p>
        </p:txBody>
      </p:sp>
    </p:spTree>
    <p:extLst>
      <p:ext uri="{BB962C8B-B14F-4D97-AF65-F5344CB8AC3E}">
        <p14:creationId xmlns:p14="http://schemas.microsoft.com/office/powerpoint/2010/main" val="3380045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Analysis</a:t>
            </a:r>
            <a:endParaRPr lang="en-IE" dirty="0"/>
          </a:p>
        </p:txBody>
      </p:sp>
      <p:sp>
        <p:nvSpPr>
          <p:cNvPr id="3" name="Content Placeholder 2"/>
          <p:cNvSpPr>
            <a:spLocks noGrp="1"/>
          </p:cNvSpPr>
          <p:nvPr>
            <p:ph idx="1"/>
          </p:nvPr>
        </p:nvSpPr>
        <p:spPr/>
        <p:txBody>
          <a:bodyPr/>
          <a:lstStyle/>
          <a:p>
            <a:pPr marL="114300" indent="0">
              <a:buNone/>
            </a:pPr>
            <a:r>
              <a:rPr lang="en-US" dirty="0"/>
              <a:t>The current system view built in stage 1 is redrawn to extract what the system does without any indication of how it is achieved.  The resulting picture is the logical view of the current system.  This allows the analyst to concentrate on what functions are performed in the current system and to make decisions about what must be included in the new system</a:t>
            </a:r>
            <a:r>
              <a:rPr lang="en-US" dirty="0" smtClean="0"/>
              <a:t>.</a:t>
            </a:r>
            <a:endParaRPr lang="en-IE" dirty="0"/>
          </a:p>
        </p:txBody>
      </p:sp>
    </p:spTree>
    <p:extLst>
      <p:ext uri="{BB962C8B-B14F-4D97-AF65-F5344CB8AC3E}">
        <p14:creationId xmlns:p14="http://schemas.microsoft.com/office/powerpoint/2010/main" val="2987975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620000" cy="1143000"/>
          </a:xfrm>
        </p:spPr>
        <p:txBody>
          <a:bodyPr/>
          <a:lstStyle/>
          <a:p>
            <a:r>
              <a:rPr lang="en-US" b="1" dirty="0"/>
              <a:t>Requirements Analysis</a:t>
            </a:r>
            <a:endParaRPr lang="en-IE" dirty="0"/>
          </a:p>
        </p:txBody>
      </p:sp>
      <p:sp>
        <p:nvSpPr>
          <p:cNvPr id="3" name="Content Placeholder 2"/>
          <p:cNvSpPr>
            <a:spLocks noGrp="1"/>
          </p:cNvSpPr>
          <p:nvPr>
            <p:ph idx="1"/>
          </p:nvPr>
        </p:nvSpPr>
        <p:spPr>
          <a:xfrm>
            <a:off x="457200" y="1556792"/>
            <a:ext cx="7620000" cy="4844008"/>
          </a:xfrm>
        </p:spPr>
        <p:txBody>
          <a:bodyPr/>
          <a:lstStyle/>
          <a:p>
            <a:pPr marL="114300" indent="0">
              <a:buNone/>
            </a:pPr>
            <a:r>
              <a:rPr lang="en-US" dirty="0"/>
              <a:t> Stage 2 – Business system options</a:t>
            </a:r>
            <a:endParaRPr lang="en-IE" dirty="0"/>
          </a:p>
          <a:p>
            <a:pPr marL="114300" indent="0">
              <a:buNone/>
            </a:pPr>
            <a:endParaRPr lang="en-IE" dirty="0"/>
          </a:p>
          <a:p>
            <a:r>
              <a:rPr lang="en-US" dirty="0"/>
              <a:t>They reflect different ways (options) in which the system might be </a:t>
            </a:r>
            <a:r>
              <a:rPr lang="en-US" dirty="0" err="1"/>
              <a:t>organised</a:t>
            </a:r>
            <a:r>
              <a:rPr lang="en-US" dirty="0"/>
              <a:t> to meet the requirements.  A decision is made by the users as to which option or combination of options best meets their needs. </a:t>
            </a:r>
            <a:endParaRPr lang="en-IE" dirty="0"/>
          </a:p>
        </p:txBody>
      </p:sp>
    </p:spTree>
    <p:extLst>
      <p:ext uri="{BB962C8B-B14F-4D97-AF65-F5344CB8AC3E}">
        <p14:creationId xmlns:p14="http://schemas.microsoft.com/office/powerpoint/2010/main" val="4104935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Requirements </a:t>
            </a:r>
            <a:r>
              <a:rPr lang="en-US" b="1" dirty="0" smtClean="0"/>
              <a:t>Specification</a:t>
            </a:r>
            <a:endParaRPr lang="en-IE"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Stage </a:t>
            </a:r>
            <a:r>
              <a:rPr lang="en-US" dirty="0"/>
              <a:t>3 – Definition of requirements</a:t>
            </a:r>
            <a:endParaRPr lang="en-IE" dirty="0"/>
          </a:p>
          <a:p>
            <a:pPr marL="114300" indent="0">
              <a:buNone/>
            </a:pPr>
            <a:r>
              <a:rPr lang="en-US" dirty="0"/>
              <a:t> </a:t>
            </a:r>
            <a:endParaRPr lang="en-IE" dirty="0"/>
          </a:p>
          <a:p>
            <a:r>
              <a:rPr lang="en-US" dirty="0"/>
              <a:t>Based upon the selected Business Systems option, a detailed specification of the required system is built up and checked extensively.  In order that the new system will not be constrained by the current implementation there are a number of steps within this stage to lead the analysts gradually away from the current system towards a fresh view of the requirements.</a:t>
            </a:r>
            <a:endParaRPr lang="en-IE" dirty="0"/>
          </a:p>
          <a:p>
            <a:pPr marL="114300" indent="0">
              <a:buNone/>
            </a:pPr>
            <a:r>
              <a:rPr lang="en-US" dirty="0"/>
              <a:t> </a:t>
            </a:r>
            <a:endParaRPr lang="en-IE" dirty="0"/>
          </a:p>
          <a:p>
            <a:r>
              <a:rPr lang="en-US" dirty="0"/>
              <a:t>This stage builds up the data design so that all the required data will be included.  Is applies a relational analysis technique to groups of data items in the system to act as a cross check on the data definitions.</a:t>
            </a:r>
            <a:endParaRPr lang="en-IE" dirty="0"/>
          </a:p>
          <a:p>
            <a:endParaRPr lang="en-IE" dirty="0"/>
          </a:p>
        </p:txBody>
      </p:sp>
    </p:spTree>
    <p:extLst>
      <p:ext uri="{BB962C8B-B14F-4D97-AF65-F5344CB8AC3E}">
        <p14:creationId xmlns:p14="http://schemas.microsoft.com/office/powerpoint/2010/main" val="12452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992888" cy="1143000"/>
          </a:xfrm>
        </p:spPr>
        <p:txBody>
          <a:bodyPr/>
          <a:lstStyle/>
          <a:p>
            <a:r>
              <a:rPr lang="en-US" b="1" dirty="0"/>
              <a:t>Logical Systems </a:t>
            </a:r>
            <a:r>
              <a:rPr lang="en-US" b="1" dirty="0" smtClean="0"/>
              <a:t>Specifications</a:t>
            </a:r>
            <a:endParaRPr lang="en-IE" dirty="0"/>
          </a:p>
        </p:txBody>
      </p:sp>
      <p:sp>
        <p:nvSpPr>
          <p:cNvPr id="3" name="Content Placeholder 2"/>
          <p:cNvSpPr>
            <a:spLocks noGrp="1"/>
          </p:cNvSpPr>
          <p:nvPr>
            <p:ph idx="1"/>
          </p:nvPr>
        </p:nvSpPr>
        <p:spPr/>
        <p:txBody>
          <a:bodyPr>
            <a:normAutofit fontScale="92500" lnSpcReduction="20000"/>
          </a:bodyPr>
          <a:lstStyle/>
          <a:p>
            <a:pPr marL="114300" indent="0">
              <a:buNone/>
            </a:pPr>
            <a:endParaRPr lang="en-IE" dirty="0"/>
          </a:p>
          <a:p>
            <a:pPr marL="114300" indent="0">
              <a:buNone/>
            </a:pPr>
            <a:r>
              <a:rPr lang="en-US" dirty="0"/>
              <a:t>The two stages in this module are often performed simultaneously</a:t>
            </a:r>
            <a:endParaRPr lang="en-IE" dirty="0"/>
          </a:p>
          <a:p>
            <a:pPr marL="114300" indent="0">
              <a:buNone/>
            </a:pPr>
            <a:r>
              <a:rPr lang="en-US" dirty="0"/>
              <a:t> </a:t>
            </a:r>
            <a:endParaRPr lang="en-IE" dirty="0"/>
          </a:p>
          <a:p>
            <a:pPr marL="114300" indent="0">
              <a:buNone/>
            </a:pPr>
            <a:r>
              <a:rPr lang="en-US" dirty="0"/>
              <a:t>Stage 4 – Selection of technical options</a:t>
            </a:r>
            <a:endParaRPr lang="en-IE" dirty="0"/>
          </a:p>
          <a:p>
            <a:pPr marL="114300" indent="0">
              <a:buNone/>
            </a:pPr>
            <a:r>
              <a:rPr lang="en-US" dirty="0"/>
              <a:t> </a:t>
            </a:r>
            <a:endParaRPr lang="en-IE" dirty="0"/>
          </a:p>
          <a:p>
            <a:r>
              <a:rPr lang="en-US" dirty="0"/>
              <a:t>At this stage the development team have enough information to compile the different implementation options for the system.  Each option is costed out and the benefits weighed out against the costs to give the user some help in choosing the final solution.  This might form the basis for selecting the final system hardware.</a:t>
            </a:r>
            <a:endParaRPr lang="en-IE" dirty="0"/>
          </a:p>
          <a:p>
            <a:pPr marL="114300" indent="0">
              <a:buNone/>
            </a:pPr>
            <a:r>
              <a:rPr lang="en-US" dirty="0"/>
              <a:t> </a:t>
            </a:r>
            <a:endParaRPr lang="en-IE" dirty="0"/>
          </a:p>
          <a:p>
            <a:pPr marL="114300" indent="0">
              <a:buNone/>
            </a:pPr>
            <a:r>
              <a:rPr lang="en-US" dirty="0"/>
              <a:t>Stage 5 – Logical design</a:t>
            </a:r>
            <a:endParaRPr lang="en-IE" dirty="0"/>
          </a:p>
          <a:p>
            <a:pPr marL="114300" indent="0">
              <a:buNone/>
            </a:pPr>
            <a:r>
              <a:rPr lang="en-US" dirty="0"/>
              <a:t> </a:t>
            </a:r>
            <a:endParaRPr lang="en-IE" dirty="0"/>
          </a:p>
          <a:p>
            <a:r>
              <a:rPr lang="en-US" dirty="0"/>
              <a:t>The specification developed in stage 3 is expanded to a very high level of detail so that the constructor can be given all the detail necessary to build the system</a:t>
            </a:r>
            <a:endParaRPr lang="en-IE" dirty="0"/>
          </a:p>
          <a:p>
            <a:endParaRPr lang="en-IE" dirty="0"/>
          </a:p>
        </p:txBody>
      </p:sp>
    </p:spTree>
    <p:extLst>
      <p:ext uri="{BB962C8B-B14F-4D97-AF65-F5344CB8AC3E}">
        <p14:creationId xmlns:p14="http://schemas.microsoft.com/office/powerpoint/2010/main" val="29873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SYSTEMS LIFE CYCLES</a:t>
            </a:r>
            <a:endParaRPr lang="en-IE" dirty="0"/>
          </a:p>
        </p:txBody>
      </p:sp>
      <p:sp>
        <p:nvSpPr>
          <p:cNvPr id="5" name="Text Placeholder 4"/>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357851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a:t>
            </a:r>
            <a:r>
              <a:rPr lang="en-US" b="1" dirty="0" smtClean="0"/>
              <a:t>design</a:t>
            </a:r>
            <a:endParaRPr lang="en-IE" dirty="0"/>
          </a:p>
        </p:txBody>
      </p:sp>
      <p:sp>
        <p:nvSpPr>
          <p:cNvPr id="3" name="Content Placeholder 2"/>
          <p:cNvSpPr>
            <a:spLocks noGrp="1"/>
          </p:cNvSpPr>
          <p:nvPr>
            <p:ph idx="1"/>
          </p:nvPr>
        </p:nvSpPr>
        <p:spPr/>
        <p:txBody>
          <a:bodyPr/>
          <a:lstStyle/>
          <a:p>
            <a:pPr marL="114300" indent="0">
              <a:buNone/>
            </a:pPr>
            <a:endParaRPr lang="en-IE" dirty="0"/>
          </a:p>
          <a:p>
            <a:pPr marL="114300" indent="0">
              <a:buNone/>
            </a:pPr>
            <a:r>
              <a:rPr lang="en-US" dirty="0"/>
              <a:t>Stage 6 – Physical design</a:t>
            </a:r>
            <a:endParaRPr lang="en-IE" dirty="0"/>
          </a:p>
          <a:p>
            <a:pPr marL="114300" indent="0">
              <a:buNone/>
            </a:pPr>
            <a:endParaRPr lang="en-IE" dirty="0"/>
          </a:p>
          <a:p>
            <a:r>
              <a:rPr lang="en-US" dirty="0"/>
              <a:t>The complete logical design – both data and processing – is converted into a design that will run on the target environment.  The initial physical design is tuned before implementation so that it will meet the requirements of the system.</a:t>
            </a:r>
            <a:endParaRPr lang="en-IE" dirty="0"/>
          </a:p>
          <a:p>
            <a:endParaRPr lang="en-IE" dirty="0"/>
          </a:p>
        </p:txBody>
      </p:sp>
    </p:spTree>
    <p:extLst>
      <p:ext uri="{BB962C8B-B14F-4D97-AF65-F5344CB8AC3E}">
        <p14:creationId xmlns:p14="http://schemas.microsoft.com/office/powerpoint/2010/main" val="44388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SSADM</a:t>
            </a:r>
            <a:endParaRPr lang="en-IE"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92" y="2060849"/>
            <a:ext cx="7361246" cy="3735114"/>
          </a:xfrm>
          <a:prstGeom prst="rect">
            <a:avLst/>
          </a:prstGeom>
        </p:spPr>
      </p:pic>
    </p:spTree>
    <p:extLst>
      <p:ext uri="{BB962C8B-B14F-4D97-AF65-F5344CB8AC3E}">
        <p14:creationId xmlns:p14="http://schemas.microsoft.com/office/powerpoint/2010/main" val="291572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SSADM</a:t>
            </a:r>
            <a:endParaRPr lang="en-IE" dirty="0"/>
          </a:p>
        </p:txBody>
      </p:sp>
      <p:sp>
        <p:nvSpPr>
          <p:cNvPr id="3" name="Content Placeholder 2"/>
          <p:cNvSpPr>
            <a:spLocks noGrp="1"/>
          </p:cNvSpPr>
          <p:nvPr>
            <p:ph idx="1"/>
          </p:nvPr>
        </p:nvSpPr>
        <p:spPr>
          <a:xfrm>
            <a:off x="457200" y="1600200"/>
            <a:ext cx="7787208" cy="5069160"/>
          </a:xfrm>
        </p:spPr>
        <p:txBody>
          <a:bodyPr>
            <a:normAutofit/>
          </a:bodyPr>
          <a:lstStyle/>
          <a:p>
            <a:r>
              <a:rPr lang="en-US" dirty="0" smtClean="0"/>
              <a:t>SSADM </a:t>
            </a:r>
            <a:r>
              <a:rPr lang="en-US" dirty="0"/>
              <a:t>is a data driven model </a:t>
            </a:r>
            <a:endParaRPr lang="en-US" dirty="0" smtClean="0"/>
          </a:p>
          <a:p>
            <a:pPr lvl="1"/>
            <a:r>
              <a:rPr lang="en-US" dirty="0" smtClean="0"/>
              <a:t>this </a:t>
            </a:r>
            <a:r>
              <a:rPr lang="en-US" dirty="0"/>
              <a:t>means that there is a basic assumption that the systems have an underlying, generic data structure which changes very little over time, although processing requirements may change.  </a:t>
            </a:r>
            <a:endParaRPr lang="en-US" dirty="0" smtClean="0"/>
          </a:p>
          <a:p>
            <a:r>
              <a:rPr lang="en-US" dirty="0" smtClean="0"/>
              <a:t>Within </a:t>
            </a:r>
            <a:r>
              <a:rPr lang="en-US" dirty="0"/>
              <a:t>SSADM this underlying data structure is modelled from an early stage.  </a:t>
            </a:r>
            <a:endParaRPr lang="en-US" dirty="0" smtClean="0"/>
          </a:p>
          <a:p>
            <a:r>
              <a:rPr lang="en-US" dirty="0" smtClean="0"/>
              <a:t>The </a:t>
            </a:r>
            <a:r>
              <a:rPr lang="en-US" dirty="0"/>
              <a:t>representation of this data structure is checked against the processing and reporting requirements and finally built into the systems architecture</a:t>
            </a:r>
            <a:r>
              <a:rPr lang="en-US" dirty="0" smtClean="0"/>
              <a:t>.</a:t>
            </a:r>
            <a:endParaRPr lang="en-IE" dirty="0"/>
          </a:p>
          <a:p>
            <a:pPr marL="114300" indent="0">
              <a:buNone/>
            </a:pPr>
            <a:r>
              <a:rPr lang="en-US" dirty="0" smtClean="0"/>
              <a:t> </a:t>
            </a:r>
            <a:endParaRPr lang="en-IE" dirty="0"/>
          </a:p>
        </p:txBody>
      </p:sp>
    </p:spTree>
    <p:extLst>
      <p:ext uri="{BB962C8B-B14F-4D97-AF65-F5344CB8AC3E}">
        <p14:creationId xmlns:p14="http://schemas.microsoft.com/office/powerpoint/2010/main" val="4130827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SSADM</a:t>
            </a:r>
          </a:p>
        </p:txBody>
      </p:sp>
      <p:sp>
        <p:nvSpPr>
          <p:cNvPr id="3" name="Content Placeholder 2"/>
          <p:cNvSpPr>
            <a:spLocks noGrp="1"/>
          </p:cNvSpPr>
          <p:nvPr>
            <p:ph idx="1"/>
          </p:nvPr>
        </p:nvSpPr>
        <p:spPr/>
        <p:txBody>
          <a:bodyPr>
            <a:normAutofit lnSpcReduction="10000"/>
          </a:bodyPr>
          <a:lstStyle/>
          <a:p>
            <a:r>
              <a:rPr lang="en-US" dirty="0"/>
              <a:t>The structured techniques of SSADM fit into a framework of steps and stages each with defined inputs and outputs.  </a:t>
            </a:r>
            <a:endParaRPr lang="en-US" dirty="0" smtClean="0"/>
          </a:p>
          <a:p>
            <a:r>
              <a:rPr lang="en-US" dirty="0" smtClean="0"/>
              <a:t>Also </a:t>
            </a:r>
            <a:r>
              <a:rPr lang="en-US" dirty="0"/>
              <a:t>there are a number of forms and documents that are specified which add information to that held within the diagrams.  </a:t>
            </a:r>
            <a:r>
              <a:rPr lang="en-US" dirty="0" smtClean="0"/>
              <a:t>Thus </a:t>
            </a:r>
            <a:r>
              <a:rPr lang="en-US" dirty="0"/>
              <a:t>SSADM consists of three important features</a:t>
            </a:r>
            <a:endParaRPr lang="en-IE" dirty="0"/>
          </a:p>
          <a:p>
            <a:pPr marL="868680" lvl="1" indent="-457200">
              <a:buFont typeface="+mj-lt"/>
              <a:buAutoNum type="arabicPeriod"/>
            </a:pPr>
            <a:r>
              <a:rPr lang="en-US" dirty="0"/>
              <a:t>Structures - define frameworks of steps and stages and their inputs and outputs.</a:t>
            </a:r>
            <a:endParaRPr lang="en-IE" dirty="0"/>
          </a:p>
          <a:p>
            <a:pPr marL="868680" lvl="1" indent="-457200">
              <a:buFont typeface="+mj-lt"/>
              <a:buAutoNum type="arabicPeriod"/>
            </a:pPr>
            <a:r>
              <a:rPr lang="en-US" dirty="0"/>
              <a:t>Techniques – define how the steps and tasks are performed.</a:t>
            </a:r>
            <a:endParaRPr lang="en-IE" dirty="0"/>
          </a:p>
          <a:p>
            <a:pPr marL="868680" lvl="1" indent="-457200">
              <a:buFont typeface="+mj-lt"/>
              <a:buAutoNum type="arabicPeriod"/>
            </a:pPr>
            <a:r>
              <a:rPr lang="en-US" dirty="0"/>
              <a:t>Documentation – defines how the products of the steps are presented.</a:t>
            </a:r>
            <a:endParaRPr lang="en-IE" dirty="0"/>
          </a:p>
          <a:p>
            <a:r>
              <a:rPr lang="en-US" dirty="0"/>
              <a:t>Each module is designed to be self-contained with the idea that projects might choose to use SSADM for one module and not for others.  SSADM is divided into 5 modules and each of these are divided into stages.  Each stage is divided into </a:t>
            </a:r>
            <a:r>
              <a:rPr lang="en-US" dirty="0" smtClean="0"/>
              <a:t>steps.</a:t>
            </a:r>
            <a:endParaRPr lang="en-IE" dirty="0"/>
          </a:p>
        </p:txBody>
      </p:sp>
    </p:spTree>
    <p:extLst>
      <p:ext uri="{BB962C8B-B14F-4D97-AF65-F5344CB8AC3E}">
        <p14:creationId xmlns:p14="http://schemas.microsoft.com/office/powerpoint/2010/main" val="1344400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Discussion</a:t>
            </a:r>
            <a:endParaRPr lang="en-IE" dirty="0"/>
          </a:p>
        </p:txBody>
      </p:sp>
      <p:sp>
        <p:nvSpPr>
          <p:cNvPr id="3" name="Content Placeholder 2"/>
          <p:cNvSpPr>
            <a:spLocks noGrp="1"/>
          </p:cNvSpPr>
          <p:nvPr>
            <p:ph idx="1"/>
          </p:nvPr>
        </p:nvSpPr>
        <p:spPr>
          <a:xfrm>
            <a:off x="457200" y="1600200"/>
            <a:ext cx="7620000" cy="5069160"/>
          </a:xfrm>
        </p:spPr>
        <p:txBody>
          <a:bodyPr>
            <a:normAutofit/>
          </a:bodyPr>
          <a:lstStyle/>
          <a:p>
            <a:r>
              <a:rPr lang="en-US" dirty="0"/>
              <a:t>One of the main advantages is that SSADM builds up several different views of the system that are used to cross check one another.  </a:t>
            </a:r>
            <a:endParaRPr lang="en-US" dirty="0" smtClean="0"/>
          </a:p>
          <a:p>
            <a:pPr lvl="1"/>
            <a:r>
              <a:rPr lang="en-US" dirty="0" smtClean="0"/>
              <a:t>For example: Building a house, to </a:t>
            </a:r>
            <a:r>
              <a:rPr lang="en-US" dirty="0"/>
              <a:t>help the customer visualize the final building the architect </a:t>
            </a:r>
            <a:r>
              <a:rPr lang="en-US" dirty="0" smtClean="0"/>
              <a:t>draws </a:t>
            </a:r>
            <a:r>
              <a:rPr lang="en-US" dirty="0"/>
              <a:t>several different representations – a cross sectional view, artists impression etc.  </a:t>
            </a:r>
            <a:r>
              <a:rPr lang="en-US" dirty="0" smtClean="0"/>
              <a:t>This will help </a:t>
            </a:r>
            <a:r>
              <a:rPr lang="en-US" dirty="0"/>
              <a:t>the architect to validate the plans as he made sure that each view was consistent with the </a:t>
            </a:r>
            <a:r>
              <a:rPr lang="en-US" dirty="0" smtClean="0"/>
              <a:t>others throughout the  building process.  </a:t>
            </a:r>
          </a:p>
          <a:p>
            <a:r>
              <a:rPr lang="en-US" dirty="0" smtClean="0"/>
              <a:t>In </a:t>
            </a:r>
            <a:r>
              <a:rPr lang="en-US" dirty="0"/>
              <a:t>SSADM three different views of the system are developed in analysis.  These views are closely related to each other and are crosschecked extensively for consistency and completeness.  </a:t>
            </a:r>
            <a:endParaRPr lang="en-US" dirty="0" smtClean="0"/>
          </a:p>
        </p:txBody>
      </p:sp>
    </p:spTree>
    <p:extLst>
      <p:ext uri="{BB962C8B-B14F-4D97-AF65-F5344CB8AC3E}">
        <p14:creationId xmlns:p14="http://schemas.microsoft.com/office/powerpoint/2010/main" val="2356264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Discussion</a:t>
            </a:r>
            <a:endParaRPr lang="en-IE" dirty="0"/>
          </a:p>
        </p:txBody>
      </p:sp>
      <p:sp>
        <p:nvSpPr>
          <p:cNvPr id="3" name="Content Placeholder 2"/>
          <p:cNvSpPr>
            <a:spLocks noGrp="1"/>
          </p:cNvSpPr>
          <p:nvPr>
            <p:ph idx="1"/>
          </p:nvPr>
        </p:nvSpPr>
        <p:spPr/>
        <p:txBody>
          <a:bodyPr>
            <a:normAutofit fontScale="92500" lnSpcReduction="10000"/>
          </a:bodyPr>
          <a:lstStyle/>
          <a:p>
            <a:r>
              <a:rPr lang="en-US" dirty="0"/>
              <a:t>The equal weight given to these three techniques and the prescriptive procedures for checking them against one another is a great strength of the SSADM approach.  The three views are,</a:t>
            </a:r>
            <a:endParaRPr lang="en-IE" dirty="0"/>
          </a:p>
          <a:p>
            <a:pPr lvl="1"/>
            <a:r>
              <a:rPr lang="en-US" dirty="0"/>
              <a:t>Underlying structure of the systems data (Logical data structure)</a:t>
            </a:r>
            <a:endParaRPr lang="en-IE" dirty="0"/>
          </a:p>
          <a:p>
            <a:pPr lvl="1"/>
            <a:r>
              <a:rPr lang="en-US" dirty="0"/>
              <a:t>How data flows in and out of the system and is transformed within the system (data flow diagrams)</a:t>
            </a:r>
            <a:endParaRPr lang="en-IE" dirty="0"/>
          </a:p>
          <a:p>
            <a:pPr lvl="1"/>
            <a:r>
              <a:rPr lang="en-US" dirty="0"/>
              <a:t>How the system data are changed by events over time (entity life histories).</a:t>
            </a:r>
            <a:endParaRPr lang="en-IE" dirty="0"/>
          </a:p>
          <a:p>
            <a:r>
              <a:rPr lang="en-US" dirty="0"/>
              <a:t>Another advantage of SSADM over a number of methods is that it combines techniques into a well-established framework and so as well as providing the techniques for the analyst it gives guidance on how and when to use them.  </a:t>
            </a:r>
            <a:endParaRPr lang="en-US" dirty="0" smtClean="0"/>
          </a:p>
          <a:p>
            <a:r>
              <a:rPr lang="en-US" dirty="0" smtClean="0"/>
              <a:t>Even </a:t>
            </a:r>
            <a:r>
              <a:rPr lang="en-US" dirty="0"/>
              <a:t>though SSADM adopts this rather prescriptive approach there is still a large amount of flexibility within the method and it should be tailored to specific project circumstances</a:t>
            </a:r>
            <a:r>
              <a:rPr lang="en-US" dirty="0" smtClean="0"/>
              <a:t>.</a:t>
            </a:r>
            <a:endParaRPr lang="en-IE" dirty="0"/>
          </a:p>
        </p:txBody>
      </p:sp>
    </p:spTree>
    <p:extLst>
      <p:ext uri="{BB962C8B-B14F-4D97-AF65-F5344CB8AC3E}">
        <p14:creationId xmlns:p14="http://schemas.microsoft.com/office/powerpoint/2010/main" val="1932626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IE" dirty="0"/>
          </a:p>
        </p:txBody>
      </p:sp>
      <p:sp>
        <p:nvSpPr>
          <p:cNvPr id="3" name="Content Placeholder 2"/>
          <p:cNvSpPr>
            <a:spLocks noGrp="1"/>
          </p:cNvSpPr>
          <p:nvPr>
            <p:ph idx="1"/>
          </p:nvPr>
        </p:nvSpPr>
        <p:spPr/>
        <p:txBody>
          <a:bodyPr/>
          <a:lstStyle/>
          <a:p>
            <a:r>
              <a:rPr lang="en-IE" b="1" dirty="0"/>
              <a:t>Five Steps to Determine Project Feasibility (Makar, 2012)</a:t>
            </a:r>
          </a:p>
          <a:p>
            <a:pPr marL="114300" indent="0">
              <a:buNone/>
            </a:pPr>
            <a:r>
              <a:rPr lang="en-IE" dirty="0"/>
              <a:t>By </a:t>
            </a:r>
            <a:r>
              <a:rPr lang="en-IE" u="sng" dirty="0">
                <a:hlinkClick r:id="rId2" tooltip="Posts by Andrew Makar"/>
              </a:rPr>
              <a:t>Andrew Makar</a:t>
            </a:r>
            <a:r>
              <a:rPr lang="en-IE" dirty="0"/>
              <a:t> on January 26, 2010 in </a:t>
            </a:r>
            <a:r>
              <a:rPr lang="en-IE" u="sng" dirty="0">
                <a:hlinkClick r:id="rId3"/>
              </a:rPr>
              <a:t>Project Portfolio Management</a:t>
            </a:r>
            <a:endParaRPr lang="en-IE" dirty="0"/>
          </a:p>
          <a:p>
            <a:pPr marL="114300" indent="0">
              <a:buNone/>
            </a:pPr>
            <a:r>
              <a:rPr lang="en-IE" dirty="0"/>
              <a:t>http://www.tacticalprojectmanagement.com/five-steps-to-determine-project-feasibility/</a:t>
            </a:r>
          </a:p>
        </p:txBody>
      </p:sp>
    </p:spTree>
    <p:extLst>
      <p:ext uri="{BB962C8B-B14F-4D97-AF65-F5344CB8AC3E}">
        <p14:creationId xmlns:p14="http://schemas.microsoft.com/office/powerpoint/2010/main" val="38475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Systems Lifecycle Phases</a:t>
            </a:r>
            <a:endParaRPr lang="en-IE" dirty="0"/>
          </a:p>
        </p:txBody>
      </p:sp>
      <p:sp>
        <p:nvSpPr>
          <p:cNvPr id="5" name="Content Placeholder 4"/>
          <p:cNvSpPr>
            <a:spLocks noGrp="1"/>
          </p:cNvSpPr>
          <p:nvPr>
            <p:ph idx="1"/>
          </p:nvPr>
        </p:nvSpPr>
        <p:spPr/>
        <p:txBody>
          <a:bodyPr>
            <a:normAutofit fontScale="85000" lnSpcReduction="20000"/>
          </a:bodyPr>
          <a:lstStyle/>
          <a:p>
            <a:pPr marL="114300" indent="0">
              <a:buNone/>
            </a:pPr>
            <a:r>
              <a:rPr lang="en-US" b="1" dirty="0"/>
              <a:t>Information systems planning</a:t>
            </a:r>
            <a:endParaRPr lang="en-IE" b="1" dirty="0"/>
          </a:p>
          <a:p>
            <a:r>
              <a:rPr lang="en-US" dirty="0"/>
              <a:t>Investing in strategic planning for the development of future and existing information systems.  Many methods have been put forward and take a variety of approaches but generally the result from the planning exercise will be an analysis of the </a:t>
            </a:r>
            <a:r>
              <a:rPr lang="en-US" dirty="0" err="1"/>
              <a:t>organisations</a:t>
            </a:r>
            <a:r>
              <a:rPr lang="en-US" dirty="0"/>
              <a:t> present position, recommendations as to which systems should be developed or enhanced, a plan showing the order in which these projects should be done and outline project plans and terms of reference for each project.</a:t>
            </a:r>
            <a:endParaRPr lang="en-IE" dirty="0"/>
          </a:p>
          <a:p>
            <a:pPr marL="114300" indent="0">
              <a:buNone/>
            </a:pPr>
            <a:r>
              <a:rPr lang="en-US" dirty="0"/>
              <a:t> </a:t>
            </a:r>
            <a:endParaRPr lang="en-IE" dirty="0"/>
          </a:p>
          <a:p>
            <a:pPr marL="114300" indent="0">
              <a:buNone/>
            </a:pPr>
            <a:r>
              <a:rPr lang="en-US" b="1" dirty="0"/>
              <a:t>Project Initiation</a:t>
            </a:r>
            <a:endParaRPr lang="en-IE" b="1" dirty="0"/>
          </a:p>
          <a:p>
            <a:r>
              <a:rPr lang="en-US" dirty="0"/>
              <a:t>The phase where the project is set up, terms of reference agreed, team members assigned and plans drawn up.</a:t>
            </a:r>
            <a:endParaRPr lang="en-IE" dirty="0"/>
          </a:p>
          <a:p>
            <a:pPr marL="114300" indent="0">
              <a:buNone/>
            </a:pPr>
            <a:r>
              <a:rPr lang="en-US" dirty="0"/>
              <a:t> </a:t>
            </a:r>
            <a:endParaRPr lang="en-IE" dirty="0"/>
          </a:p>
          <a:p>
            <a:pPr marL="114300" indent="0">
              <a:buNone/>
            </a:pPr>
            <a:r>
              <a:rPr lang="en-US" b="1" dirty="0"/>
              <a:t>Feasibility study</a:t>
            </a:r>
            <a:endParaRPr lang="en-IE" b="1" dirty="0"/>
          </a:p>
          <a:p>
            <a:r>
              <a:rPr lang="en-US" dirty="0"/>
              <a:t>Phase where it is decided if the project is technically possible, if it can be financially and socially justified and whether the new system will be accepted by the </a:t>
            </a:r>
            <a:r>
              <a:rPr lang="en-US" dirty="0" err="1"/>
              <a:t>organisation</a:t>
            </a:r>
            <a:r>
              <a:rPr lang="en-US" dirty="0"/>
              <a:t>.  </a:t>
            </a:r>
            <a:endParaRPr lang="en-IE" dirty="0"/>
          </a:p>
        </p:txBody>
      </p:sp>
    </p:spTree>
    <p:extLst>
      <p:ext uri="{BB962C8B-B14F-4D97-AF65-F5344CB8AC3E}">
        <p14:creationId xmlns:p14="http://schemas.microsoft.com/office/powerpoint/2010/main" val="2168191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859216" cy="1143000"/>
          </a:xfrm>
        </p:spPr>
        <p:txBody>
          <a:bodyPr/>
          <a:lstStyle/>
          <a:p>
            <a:r>
              <a:rPr lang="en-IE" dirty="0"/>
              <a:t>Systems Lifecycle </a:t>
            </a:r>
            <a:r>
              <a:rPr lang="en-IE" dirty="0" smtClean="0"/>
              <a:t>Phases (</a:t>
            </a:r>
            <a:r>
              <a:rPr lang="en-IE" dirty="0" err="1" smtClean="0"/>
              <a:t>cont</a:t>
            </a:r>
            <a:r>
              <a:rPr lang="en-IE" dirty="0" smtClean="0"/>
              <a:t>)</a:t>
            </a:r>
            <a:endParaRPr lang="en-IE"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b="1" dirty="0"/>
              <a:t>System analysis</a:t>
            </a:r>
            <a:endParaRPr lang="en-IE" b="1" dirty="0"/>
          </a:p>
          <a:p>
            <a:r>
              <a:rPr lang="en-US" dirty="0"/>
              <a:t>Current system is </a:t>
            </a:r>
            <a:r>
              <a:rPr lang="en-IE" dirty="0" smtClean="0"/>
              <a:t>analysed</a:t>
            </a:r>
            <a:r>
              <a:rPr lang="en-US" dirty="0" smtClean="0"/>
              <a:t> </a:t>
            </a:r>
            <a:r>
              <a:rPr lang="en-US" dirty="0"/>
              <a:t>in great detail to determine the requirements for a new system.  </a:t>
            </a:r>
            <a:endParaRPr lang="en-IE" dirty="0"/>
          </a:p>
          <a:p>
            <a:pPr marL="114300" indent="0">
              <a:buNone/>
            </a:pPr>
            <a:r>
              <a:rPr lang="en-US" dirty="0"/>
              <a:t> </a:t>
            </a:r>
            <a:endParaRPr lang="en-IE" dirty="0"/>
          </a:p>
          <a:p>
            <a:pPr marL="114300" indent="0">
              <a:buNone/>
            </a:pPr>
            <a:r>
              <a:rPr lang="en-US" b="1" dirty="0"/>
              <a:t>Business systems design</a:t>
            </a:r>
            <a:endParaRPr lang="en-IE" b="1" dirty="0"/>
          </a:p>
          <a:p>
            <a:r>
              <a:rPr lang="en-US" dirty="0"/>
              <a:t>The requirements for the new system will have been broadly specified in the previous phase.  In this phase various technical solutions that meet the requirements are evaluated and one is selected.  A detailed logical design of the new system is developed showing in a clear non-technical way how the new system will operate within the business.</a:t>
            </a:r>
            <a:endParaRPr lang="en-IE" dirty="0"/>
          </a:p>
          <a:p>
            <a:pPr marL="114300" indent="0">
              <a:buNone/>
            </a:pPr>
            <a:r>
              <a:rPr lang="en-US" dirty="0"/>
              <a:t> </a:t>
            </a:r>
            <a:endParaRPr lang="en-IE" dirty="0"/>
          </a:p>
          <a:p>
            <a:pPr marL="114300" indent="0">
              <a:buNone/>
            </a:pPr>
            <a:r>
              <a:rPr lang="en-US" b="1" dirty="0"/>
              <a:t>Physical design</a:t>
            </a:r>
            <a:endParaRPr lang="en-IE" b="1" dirty="0"/>
          </a:p>
          <a:p>
            <a:r>
              <a:rPr lang="en-US" dirty="0"/>
              <a:t>The logical design is converted into a design that fits the computer hardware and software selected.  Physical design involves the specification of files, the specification of programs and the detailed operating and manual procedures that support them.  </a:t>
            </a:r>
            <a:endParaRPr lang="en-IE" dirty="0"/>
          </a:p>
          <a:p>
            <a:pPr marL="114300" indent="0">
              <a:buNone/>
            </a:pPr>
            <a:endParaRPr lang="en-IE" dirty="0"/>
          </a:p>
        </p:txBody>
      </p:sp>
    </p:spTree>
    <p:extLst>
      <p:ext uri="{BB962C8B-B14F-4D97-AF65-F5344CB8AC3E}">
        <p14:creationId xmlns:p14="http://schemas.microsoft.com/office/powerpoint/2010/main" val="3311742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1143000"/>
          </a:xfrm>
        </p:spPr>
        <p:txBody>
          <a:bodyPr/>
          <a:lstStyle/>
          <a:p>
            <a:r>
              <a:rPr lang="en-IE" dirty="0"/>
              <a:t>Systems Lifecycle Phases (</a:t>
            </a:r>
            <a:r>
              <a:rPr lang="en-IE" dirty="0" err="1"/>
              <a:t>cont</a:t>
            </a:r>
            <a:r>
              <a:rPr lang="en-IE" dirty="0"/>
              <a:t>)</a:t>
            </a:r>
          </a:p>
        </p:txBody>
      </p:sp>
      <p:sp>
        <p:nvSpPr>
          <p:cNvPr id="3" name="Content Placeholder 2"/>
          <p:cNvSpPr>
            <a:spLocks noGrp="1"/>
          </p:cNvSpPr>
          <p:nvPr>
            <p:ph idx="1"/>
          </p:nvPr>
        </p:nvSpPr>
        <p:spPr/>
        <p:txBody>
          <a:bodyPr>
            <a:normAutofit fontScale="92500" lnSpcReduction="20000"/>
          </a:bodyPr>
          <a:lstStyle/>
          <a:p>
            <a:pPr marL="114300" indent="0">
              <a:buNone/>
            </a:pPr>
            <a:r>
              <a:rPr lang="en-US" b="1" dirty="0"/>
              <a:t>Construction</a:t>
            </a:r>
            <a:endParaRPr lang="en-IE" b="1" dirty="0"/>
          </a:p>
          <a:p>
            <a:r>
              <a:rPr lang="en-US" dirty="0"/>
              <a:t>This concerns the programming, the assembly of the programs into a system and the testing of the system.  </a:t>
            </a:r>
            <a:endParaRPr lang="en-IE" dirty="0"/>
          </a:p>
          <a:p>
            <a:pPr marL="114300" indent="0">
              <a:buNone/>
            </a:pPr>
            <a:r>
              <a:rPr lang="en-US" i="1" dirty="0"/>
              <a:t> </a:t>
            </a:r>
            <a:endParaRPr lang="en-IE" dirty="0"/>
          </a:p>
          <a:p>
            <a:pPr marL="114300" indent="0">
              <a:buNone/>
            </a:pPr>
            <a:r>
              <a:rPr lang="en-US" b="1" dirty="0"/>
              <a:t>Transition</a:t>
            </a:r>
            <a:endParaRPr lang="en-IE" b="1" dirty="0"/>
          </a:p>
          <a:p>
            <a:r>
              <a:rPr lang="en-US" dirty="0"/>
              <a:t>This phase involves the transition from operating the old system to operating the new.  It involved the installation of equipment, the conversion of old system data to the formats required by the new system and the training of users.  Some systems life cycles join the construction and transition phase together to form an implementation phase.</a:t>
            </a:r>
            <a:endParaRPr lang="en-IE" dirty="0"/>
          </a:p>
          <a:p>
            <a:pPr marL="114300" indent="0">
              <a:buNone/>
            </a:pPr>
            <a:r>
              <a:rPr lang="en-US" i="1" dirty="0"/>
              <a:t> </a:t>
            </a:r>
            <a:endParaRPr lang="en-IE" dirty="0"/>
          </a:p>
          <a:p>
            <a:pPr marL="114300" indent="0">
              <a:buNone/>
            </a:pPr>
            <a:r>
              <a:rPr lang="en-US" b="1" dirty="0"/>
              <a:t>Production</a:t>
            </a:r>
            <a:endParaRPr lang="en-IE" b="1" dirty="0"/>
          </a:p>
          <a:p>
            <a:r>
              <a:rPr lang="en-US" dirty="0"/>
              <a:t>This phase begins when the system has been completely handed over to the users.  The term production conveys that the system is operating and producing the information that was required of it</a:t>
            </a:r>
            <a:r>
              <a:rPr lang="en-US" dirty="0" smtClean="0"/>
              <a:t>.</a:t>
            </a:r>
            <a:endParaRPr lang="en-IE" dirty="0"/>
          </a:p>
        </p:txBody>
      </p:sp>
    </p:spTree>
    <p:extLst>
      <p:ext uri="{BB962C8B-B14F-4D97-AF65-F5344CB8AC3E}">
        <p14:creationId xmlns:p14="http://schemas.microsoft.com/office/powerpoint/2010/main" val="177533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1143000"/>
          </a:xfrm>
        </p:spPr>
        <p:txBody>
          <a:bodyPr/>
          <a:lstStyle/>
          <a:p>
            <a:r>
              <a:rPr lang="en-IE" dirty="0"/>
              <a:t>Systems Lifecycle Phases (</a:t>
            </a:r>
            <a:r>
              <a:rPr lang="en-IE" dirty="0" err="1"/>
              <a:t>cont</a:t>
            </a:r>
            <a:r>
              <a:rPr lang="en-IE" dirty="0"/>
              <a:t>)</a:t>
            </a:r>
          </a:p>
        </p:txBody>
      </p:sp>
      <p:sp>
        <p:nvSpPr>
          <p:cNvPr id="3" name="Content Placeholder 2"/>
          <p:cNvSpPr>
            <a:spLocks noGrp="1"/>
          </p:cNvSpPr>
          <p:nvPr>
            <p:ph idx="1"/>
          </p:nvPr>
        </p:nvSpPr>
        <p:spPr/>
        <p:txBody>
          <a:bodyPr>
            <a:normAutofit/>
          </a:bodyPr>
          <a:lstStyle/>
          <a:p>
            <a:pPr marL="114300" indent="0">
              <a:buNone/>
            </a:pPr>
            <a:r>
              <a:rPr lang="en-US" b="1" dirty="0"/>
              <a:t>Maintenance and review</a:t>
            </a:r>
            <a:endParaRPr lang="en-IE" b="1" dirty="0"/>
          </a:p>
          <a:p>
            <a:r>
              <a:rPr lang="en-US" dirty="0"/>
              <a:t>Throughout the production phase the system will require maintenance in various ways,</a:t>
            </a:r>
            <a:endParaRPr lang="en-IE" dirty="0"/>
          </a:p>
          <a:p>
            <a:pPr lvl="1"/>
            <a:r>
              <a:rPr lang="en-US" dirty="0"/>
              <a:t>	Correction of entries</a:t>
            </a:r>
            <a:endParaRPr lang="en-IE" dirty="0"/>
          </a:p>
          <a:p>
            <a:pPr lvl="1"/>
            <a:r>
              <a:rPr lang="en-US" dirty="0"/>
              <a:t>	Adaptation to new software and hardware releases</a:t>
            </a:r>
            <a:endParaRPr lang="en-IE" dirty="0"/>
          </a:p>
          <a:p>
            <a:pPr lvl="1"/>
            <a:r>
              <a:rPr lang="en-US" dirty="0"/>
              <a:t>	Minor enhancements</a:t>
            </a:r>
            <a:endParaRPr lang="en-IE" dirty="0"/>
          </a:p>
          <a:p>
            <a:r>
              <a:rPr lang="en-US" dirty="0"/>
              <a:t>The system will have to be reviewed to show how well it has met the requirements and objectives set for it and whether it continues to meet the users requirements.  These enhancements and reviews may lead to further system studies</a:t>
            </a:r>
            <a:r>
              <a:rPr lang="en-US" dirty="0" smtClean="0"/>
              <a:t>.</a:t>
            </a:r>
            <a:endParaRPr lang="en-IE" dirty="0"/>
          </a:p>
        </p:txBody>
      </p:sp>
    </p:spTree>
    <p:extLst>
      <p:ext uri="{BB962C8B-B14F-4D97-AF65-F5344CB8AC3E}">
        <p14:creationId xmlns:p14="http://schemas.microsoft.com/office/powerpoint/2010/main" val="2091662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Examples of Structured Methodologies</a:t>
            </a:r>
            <a:endParaRPr lang="en-IE" dirty="0"/>
          </a:p>
        </p:txBody>
      </p:sp>
      <p:sp>
        <p:nvSpPr>
          <p:cNvPr id="3" name="Content Placeholder 2"/>
          <p:cNvSpPr>
            <a:spLocks noGrp="1"/>
          </p:cNvSpPr>
          <p:nvPr>
            <p:ph idx="1"/>
          </p:nvPr>
        </p:nvSpPr>
        <p:spPr/>
        <p:txBody>
          <a:bodyPr/>
          <a:lstStyle/>
          <a:p>
            <a:r>
              <a:rPr lang="en-IE" dirty="0" smtClean="0"/>
              <a:t>Waterfall Model</a:t>
            </a:r>
          </a:p>
          <a:p>
            <a:r>
              <a:rPr lang="en-IE" dirty="0" smtClean="0"/>
              <a:t>Prototyping</a:t>
            </a:r>
          </a:p>
          <a:p>
            <a:r>
              <a:rPr lang="en-IE" dirty="0" smtClean="0"/>
              <a:t>SSADM</a:t>
            </a:r>
          </a:p>
          <a:p>
            <a:pPr marL="114300" indent="0">
              <a:buNone/>
            </a:pPr>
            <a:endParaRPr lang="en-IE" dirty="0" smtClean="0"/>
          </a:p>
          <a:p>
            <a:endParaRPr lang="en-IE" dirty="0"/>
          </a:p>
        </p:txBody>
      </p:sp>
    </p:spTree>
    <p:extLst>
      <p:ext uri="{BB962C8B-B14F-4D97-AF65-F5344CB8AC3E}">
        <p14:creationId xmlns:p14="http://schemas.microsoft.com/office/powerpoint/2010/main" val="281438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620000" cy="1143000"/>
          </a:xfrm>
        </p:spPr>
        <p:txBody>
          <a:bodyPr/>
          <a:lstStyle/>
          <a:p>
            <a:r>
              <a:rPr lang="en-IE" dirty="0" smtClean="0"/>
              <a:t>Traditional Waterfall Model</a:t>
            </a:r>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47825"/>
            <a:ext cx="7223111" cy="4824000"/>
          </a:xfrm>
          <a:prstGeom prst="rect">
            <a:avLst/>
          </a:prstGeom>
        </p:spPr>
      </p:pic>
    </p:spTree>
    <p:extLst>
      <p:ext uri="{BB962C8B-B14F-4D97-AF65-F5344CB8AC3E}">
        <p14:creationId xmlns:p14="http://schemas.microsoft.com/office/powerpoint/2010/main" val="421739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340</TotalTime>
  <Words>2243</Words>
  <Application>Microsoft Office PowerPoint</Application>
  <PresentationFormat>On-screen Show (4:3)</PresentationFormat>
  <Paragraphs>215</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Systems Analysis</vt:lpstr>
      <vt:lpstr>Module Aims</vt:lpstr>
      <vt:lpstr>SYSTEMS LIFE CYCLES</vt:lpstr>
      <vt:lpstr>Systems Lifecycle Phases</vt:lpstr>
      <vt:lpstr>Systems Lifecycle Phases (cont)</vt:lpstr>
      <vt:lpstr>Systems Lifecycle Phases (cont)</vt:lpstr>
      <vt:lpstr>Systems Lifecycle Phases (cont)</vt:lpstr>
      <vt:lpstr>Examples of Structured Methodologies</vt:lpstr>
      <vt:lpstr>Traditional Waterfall Model</vt:lpstr>
      <vt:lpstr>Post-Implementation</vt:lpstr>
      <vt:lpstr>Discussion</vt:lpstr>
      <vt:lpstr>Prototyping</vt:lpstr>
      <vt:lpstr>Discussion</vt:lpstr>
      <vt:lpstr>Agile</vt:lpstr>
      <vt:lpstr>Analysis using ssadm</vt:lpstr>
      <vt:lpstr>SDLC (Waterfall Variant)</vt:lpstr>
      <vt:lpstr>Feasibility study</vt:lpstr>
      <vt:lpstr>Is your project feasible?</vt:lpstr>
      <vt:lpstr>Step 1: Research the Business Drivers </vt:lpstr>
      <vt:lpstr>Step 2: Confirm the Alternative Solutions</vt:lpstr>
      <vt:lpstr>Step 3: Determine the Feasibility</vt:lpstr>
      <vt:lpstr>Step 4: Choose a Preferred Solution</vt:lpstr>
      <vt:lpstr>Step 5: Reassess at a lower level</vt:lpstr>
      <vt:lpstr>Analysis phase</vt:lpstr>
      <vt:lpstr>Requirements Analysis</vt:lpstr>
      <vt:lpstr>Requirements Analysis</vt:lpstr>
      <vt:lpstr>Requirements Analysis</vt:lpstr>
      <vt:lpstr>Requirements Specification</vt:lpstr>
      <vt:lpstr>Logical Systems Specifications</vt:lpstr>
      <vt:lpstr>Physical design</vt:lpstr>
      <vt:lpstr>SSADM</vt:lpstr>
      <vt:lpstr>SSADM</vt:lpstr>
      <vt:lpstr>SSADM</vt:lpstr>
      <vt:lpstr>Discussion</vt:lpstr>
      <vt:lpstr>Discussion</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C1</dc:creator>
  <cp:lastModifiedBy>C1</cp:lastModifiedBy>
  <cp:revision>11</cp:revision>
  <dcterms:created xsi:type="dcterms:W3CDTF">2015-11-04T13:16:10Z</dcterms:created>
  <dcterms:modified xsi:type="dcterms:W3CDTF">2015-11-08T16:31:56Z</dcterms:modified>
</cp:coreProperties>
</file>