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9" r:id="rId1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2654E-4D73-4114-BFC6-A867239F9B04}" type="datetimeFigureOut">
              <a:rPr lang="en-IE" smtClean="0"/>
              <a:t>24/11/2015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0FC9B-EB06-4DB2-B0E8-22C39F866A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2795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F341-8388-4516-B716-308DE7861DDB}" type="datetimeFigureOut">
              <a:rPr lang="en-IE" smtClean="0"/>
              <a:t>24/11/2015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4034A-DB79-439E-B1EA-F59E4A8C15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112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F341-8388-4516-B716-308DE7861DDB}" type="datetimeFigureOut">
              <a:rPr lang="en-IE" smtClean="0"/>
              <a:t>24/11/2015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4034A-DB79-439E-B1EA-F59E4A8C15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986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F341-8388-4516-B716-308DE7861DDB}" type="datetimeFigureOut">
              <a:rPr lang="en-IE" smtClean="0"/>
              <a:t>24/11/2015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4034A-DB79-439E-B1EA-F59E4A8C15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710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F341-8388-4516-B716-308DE7861DDB}" type="datetimeFigureOut">
              <a:rPr lang="en-IE" smtClean="0"/>
              <a:t>24/11/2015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4034A-DB79-439E-B1EA-F59E4A8C15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827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F341-8388-4516-B716-308DE7861DDB}" type="datetimeFigureOut">
              <a:rPr lang="en-IE" smtClean="0"/>
              <a:t>24/11/2015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4034A-DB79-439E-B1EA-F59E4A8C15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023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F341-8388-4516-B716-308DE7861DDB}" type="datetimeFigureOut">
              <a:rPr lang="en-IE" smtClean="0"/>
              <a:t>24/11/2015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4034A-DB79-439E-B1EA-F59E4A8C15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648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F341-8388-4516-B716-308DE7861DDB}" type="datetimeFigureOut">
              <a:rPr lang="en-IE" smtClean="0"/>
              <a:t>24/11/2015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4034A-DB79-439E-B1EA-F59E4A8C15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41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F341-8388-4516-B716-308DE7861DDB}" type="datetimeFigureOut">
              <a:rPr lang="en-IE" smtClean="0"/>
              <a:t>24/11/2015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4034A-DB79-439E-B1EA-F59E4A8C15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354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F341-8388-4516-B716-308DE7861DDB}" type="datetimeFigureOut">
              <a:rPr lang="en-IE" smtClean="0"/>
              <a:t>24/11/2015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4034A-DB79-439E-B1EA-F59E4A8C15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018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F341-8388-4516-B716-308DE7861DDB}" type="datetimeFigureOut">
              <a:rPr lang="en-IE" smtClean="0"/>
              <a:t>24/11/2015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4034A-DB79-439E-B1EA-F59E4A8C15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467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F341-8388-4516-B716-308DE7861DDB}" type="datetimeFigureOut">
              <a:rPr lang="en-IE" smtClean="0"/>
              <a:t>24/11/2015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4034A-DB79-439E-B1EA-F59E4A8C15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265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4F341-8388-4516-B716-308DE7861DDB}" type="datetimeFigureOut">
              <a:rPr lang="en-IE" smtClean="0"/>
              <a:t>24/11/2015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4034A-DB79-439E-B1EA-F59E4A8C15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694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DFD Tutorial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FIT – ICT AP</a:t>
            </a:r>
          </a:p>
          <a:p>
            <a:r>
              <a:rPr lang="en-IE" dirty="0" smtClean="0"/>
              <a:t>http</a:t>
            </a:r>
            <a:r>
              <a:rPr lang="en-IE" dirty="0"/>
              <a:t>://</a:t>
            </a:r>
            <a:r>
              <a:rPr lang="en-IE" dirty="0" smtClean="0"/>
              <a:t>www.sqa.org.uk/e-learning/SDM03CD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76915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Validation Results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/>
              <a:t>Applying these simple rules ensures a valid Data Flow Model. So let us apply these rules to our Level 1 DFD.</a:t>
            </a:r>
          </a:p>
          <a:p>
            <a:r>
              <a:rPr lang="en-IE" b="1" dirty="0"/>
              <a:t>Rule 1:</a:t>
            </a:r>
            <a:r>
              <a:rPr lang="en-IE" dirty="0"/>
              <a:t> Answer YES.</a:t>
            </a:r>
          </a:p>
          <a:p>
            <a:r>
              <a:rPr lang="en-IE" b="1" dirty="0"/>
              <a:t>Rule 2: Function 1:</a:t>
            </a:r>
            <a:r>
              <a:rPr lang="en-IE" dirty="0"/>
              <a:t> YES - it does have all the information it needs. It only needs order details to produce its output - invoice.</a:t>
            </a:r>
          </a:p>
          <a:p>
            <a:r>
              <a:rPr lang="en-IE" b="1" dirty="0"/>
              <a:t>Function 2:</a:t>
            </a:r>
            <a:r>
              <a:rPr lang="en-IE" dirty="0"/>
              <a:t> NO - it does not have all the information it needs to produce its output (receipt). So we must apply Rule 3 to Function 2.</a:t>
            </a:r>
          </a:p>
          <a:p>
            <a:r>
              <a:rPr lang="en-IE" b="1" dirty="0"/>
              <a:t>Rule 3: </a:t>
            </a:r>
            <a:r>
              <a:rPr lang="en-IE" dirty="0"/>
              <a:t>Function 2 has payment details but it also needs order details so that it can match up payment with order. So where will it get information from? We can see that Function 1 receives order details from the customer, so it must receive order details from Function 1.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058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Level 1 Data Flow Diagram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/>
              <a:t>How do we show this in our DFD? </a:t>
            </a:r>
            <a:endParaRPr lang="en-IE" dirty="0" smtClean="0"/>
          </a:p>
          <a:p>
            <a:pPr marL="0" indent="0">
              <a:buNone/>
            </a:pPr>
            <a:r>
              <a:rPr lang="en-IE" dirty="0" smtClean="0">
                <a:sym typeface="Wingdings" pitchFamily="2" charset="2"/>
              </a:rPr>
              <a:t> </a:t>
            </a:r>
            <a:r>
              <a:rPr lang="en-IE" dirty="0" smtClean="0"/>
              <a:t>We </a:t>
            </a:r>
            <a:r>
              <a:rPr lang="en-IE" dirty="0"/>
              <a:t>can assume that Function 1 stores order details. This is shown on the below:</a:t>
            </a:r>
          </a:p>
          <a:p>
            <a:r>
              <a:rPr lang="en-IE" dirty="0"/>
              <a:t>We have used the data store symbol to show the stored orders. </a:t>
            </a:r>
            <a:endParaRPr lang="en-IE" dirty="0" smtClean="0"/>
          </a:p>
          <a:p>
            <a:r>
              <a:rPr lang="en-IE" dirty="0" smtClean="0"/>
              <a:t>Note </a:t>
            </a:r>
            <a:r>
              <a:rPr lang="en-IE" dirty="0"/>
              <a:t>that Function 1 </a:t>
            </a:r>
            <a:r>
              <a:rPr lang="en-IE" i="1" dirty="0"/>
              <a:t>creates</a:t>
            </a:r>
            <a:r>
              <a:rPr lang="en-IE" dirty="0"/>
              <a:t> the order data store and Function 2 </a:t>
            </a:r>
            <a:r>
              <a:rPr lang="en-IE" i="1" dirty="0"/>
              <a:t>reads</a:t>
            </a:r>
            <a:r>
              <a:rPr lang="en-IE" dirty="0"/>
              <a:t> the data store. </a:t>
            </a:r>
            <a:endParaRPr lang="en-IE" dirty="0" smtClean="0"/>
          </a:p>
          <a:p>
            <a:r>
              <a:rPr lang="en-IE" dirty="0" smtClean="0"/>
              <a:t>Note </a:t>
            </a:r>
            <a:r>
              <a:rPr lang="en-IE" dirty="0"/>
              <a:t>also how important it is to apply all the rules - if we only applied the main rule (</a:t>
            </a:r>
            <a:r>
              <a:rPr lang="en-IE" dirty="0" err="1"/>
              <a:t>ie</a:t>
            </a:r>
            <a:r>
              <a:rPr lang="en-IE" dirty="0"/>
              <a:t> all functions to input and output), the diagram would have been incomplete.</a:t>
            </a:r>
          </a:p>
          <a:p>
            <a:endParaRPr lang="en-IE" dirty="0"/>
          </a:p>
        </p:txBody>
      </p:sp>
      <p:pic>
        <p:nvPicPr>
          <p:cNvPr id="7" name="Content Placeholder 6" descr="Level 1 DFD showing functions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04865"/>
            <a:ext cx="4330824" cy="2831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962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6611" y="53752"/>
            <a:ext cx="8229600" cy="1143000"/>
          </a:xfrm>
        </p:spPr>
        <p:txBody>
          <a:bodyPr/>
          <a:lstStyle/>
          <a:p>
            <a:r>
              <a:rPr lang="en-IE" dirty="0" smtClean="0"/>
              <a:t>Data Flow Diagrams In a Nutshell…</a:t>
            </a:r>
            <a:endParaRPr lang="en-I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45331" y="1196752"/>
            <a:ext cx="7920880" cy="10081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Process</a:t>
            </a:r>
            <a:r>
              <a:rPr lang="en-US" sz="1600" dirty="0" smtClean="0"/>
              <a:t> – An activity or a function that is performed for some specific reason; can be manual or computerized; ultimately each process should perform only one activity</a:t>
            </a:r>
            <a:endParaRPr lang="en-IE" sz="1600" dirty="0" smtClean="0"/>
          </a:p>
          <a:p>
            <a:r>
              <a:rPr lang="en-US" sz="1600" b="1" dirty="0" smtClean="0"/>
              <a:t>Data Flow</a:t>
            </a:r>
            <a:r>
              <a:rPr lang="en-US" sz="1600" dirty="0" smtClean="0"/>
              <a:t> – single piece of data or logical collection of information like a bill</a:t>
            </a:r>
            <a:endParaRPr lang="en-IE" sz="1600" dirty="0" smtClean="0"/>
          </a:p>
          <a:p>
            <a:r>
              <a:rPr lang="en-US" sz="1600" b="1" dirty="0" smtClean="0"/>
              <a:t>Data Store </a:t>
            </a:r>
            <a:r>
              <a:rPr lang="en-US" sz="1600" dirty="0" smtClean="0"/>
              <a:t>– collection of data that is permanently stored</a:t>
            </a:r>
            <a:endParaRPr lang="en-IE" sz="1600" dirty="0" smtClean="0"/>
          </a:p>
          <a:p>
            <a:r>
              <a:rPr lang="en-US" sz="1600" b="1" dirty="0" smtClean="0"/>
              <a:t>External Entity</a:t>
            </a:r>
            <a:r>
              <a:rPr lang="en-US" sz="1600" dirty="0" smtClean="0"/>
              <a:t> – A person, organization, or system that is external to the system but interacts with it</a:t>
            </a:r>
          </a:p>
          <a:p>
            <a:pPr marL="0" indent="0" algn="ctr">
              <a:buNone/>
            </a:pPr>
            <a:r>
              <a:rPr lang="en-US" sz="2000" b="1" dirty="0"/>
              <a:t>Basic rules for Process Modeling</a:t>
            </a:r>
            <a:r>
              <a:rPr lang="en-US" sz="2000" b="1" dirty="0" smtClean="0"/>
              <a:t>:</a:t>
            </a:r>
          </a:p>
          <a:p>
            <a:pPr marL="0" indent="0">
              <a:buNone/>
            </a:pPr>
            <a:endParaRPr lang="en-IE" sz="1600" b="1" dirty="0"/>
          </a:p>
          <a:p>
            <a:endParaRPr lang="en-IE" sz="1600" dirty="0" smtClean="0"/>
          </a:p>
          <a:p>
            <a:endParaRPr lang="en-IE" sz="16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74248" y="3273946"/>
            <a:ext cx="4294912" cy="338249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A series of data flows always starts or ends at an external agent and starts or ends at a data store.  Conversely, this means that a series of data flows can not start or end at a process.</a:t>
            </a:r>
            <a:endParaRPr lang="en-IE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A process must have both data </a:t>
            </a:r>
            <a:r>
              <a:rPr lang="en-US" sz="1800" dirty="0" smtClean="0"/>
              <a:t>inflows</a:t>
            </a:r>
            <a:r>
              <a:rPr lang="en-US" sz="1600" dirty="0" smtClean="0"/>
              <a:t> and outflows.</a:t>
            </a:r>
            <a:endParaRPr lang="en-IE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All data flows must be labeled with the precise data that is being exchanged.</a:t>
            </a:r>
            <a:endParaRPr lang="en-IE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Process names should start with a verb and end with a noun.</a:t>
            </a:r>
            <a:endParaRPr lang="en-IE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Data flows are named as descriptive nouns.</a:t>
            </a:r>
            <a:endParaRPr lang="en-IE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705771" y="3273946"/>
            <a:ext cx="443822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1600" dirty="0"/>
              <a:t>A data store must have at least one data inflow.</a:t>
            </a:r>
            <a:endParaRPr lang="en-IE" sz="1600" dirty="0"/>
          </a:p>
          <a:p>
            <a:pPr marL="514350" indent="-514350">
              <a:buFont typeface="+mj-lt"/>
              <a:buAutoNum type="arabicPeriod" startAt="6"/>
            </a:pPr>
            <a:r>
              <a:rPr lang="en-US" sz="1600" dirty="0"/>
              <a:t>A data flow can not go between an external agent and a data store, but a process must be in between.</a:t>
            </a:r>
            <a:endParaRPr lang="en-IE" sz="1600" dirty="0"/>
          </a:p>
          <a:p>
            <a:pPr marL="514350" indent="-514350">
              <a:buFont typeface="+mj-lt"/>
              <a:buAutoNum type="arabicPeriod" startAt="6"/>
            </a:pPr>
            <a:r>
              <a:rPr lang="en-US" sz="1600" dirty="0"/>
              <a:t>A data flow can not go between two external agents, but a process must be in between.</a:t>
            </a:r>
            <a:endParaRPr lang="en-IE" sz="1600" dirty="0"/>
          </a:p>
          <a:p>
            <a:pPr marL="514350" indent="-514350">
              <a:buFont typeface="+mj-lt"/>
              <a:buAutoNum type="arabicPeriod" startAt="6"/>
            </a:pPr>
            <a:r>
              <a:rPr lang="en-US" sz="1600" dirty="0"/>
              <a:t>A data flow can not go between two data stores, but a process must be in between.</a:t>
            </a:r>
            <a:endParaRPr lang="en-IE" sz="1600" dirty="0"/>
          </a:p>
          <a:p>
            <a:pPr marL="514350" indent="-514350">
              <a:buFont typeface="+mj-lt"/>
              <a:buAutoNum type="arabicPeriod" startAt="6"/>
            </a:pPr>
            <a:r>
              <a:rPr lang="en-US" sz="1600" dirty="0"/>
              <a:t>External agents and data flows can be repeated on a process model in order to avoid lines crossing, but do not repeat processes.</a:t>
            </a:r>
            <a:endParaRPr lang="en-IE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59632" y="6525344"/>
            <a:ext cx="5976664" cy="216024"/>
          </a:xfrm>
        </p:spPr>
        <p:txBody>
          <a:bodyPr/>
          <a:lstStyle/>
          <a:p>
            <a:r>
              <a:rPr lang="en-IE" dirty="0" smtClean="0"/>
              <a:t>www.biz.uiowa.edu/.../Data%20Flow%20Diagram%20Tutorial.doc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4178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Mail Order System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6"/>
          </a:xfrm>
        </p:spPr>
        <p:txBody>
          <a:bodyPr>
            <a:normAutofit/>
          </a:bodyPr>
          <a:lstStyle/>
          <a:p>
            <a:r>
              <a:rPr lang="en-IE" sz="2400" dirty="0" smtClean="0"/>
              <a:t>You are </a:t>
            </a:r>
            <a:r>
              <a:rPr lang="en-IE" sz="2400" dirty="0"/>
              <a:t>given the details of a small mail order catalogue system that allows people to shop from home. </a:t>
            </a:r>
            <a:endParaRPr lang="en-IE" sz="2400" dirty="0" smtClean="0"/>
          </a:p>
          <a:p>
            <a:r>
              <a:rPr lang="en-IE" sz="2400" dirty="0" smtClean="0"/>
              <a:t>When </a:t>
            </a:r>
            <a:r>
              <a:rPr lang="en-IE" sz="2400" dirty="0"/>
              <a:t>a customer receives the catalogue and wants to buy something, they can telephone, fax or email their order to the company. </a:t>
            </a:r>
            <a:endParaRPr lang="en-IE" sz="2400" dirty="0" smtClean="0"/>
          </a:p>
          <a:p>
            <a:r>
              <a:rPr lang="en-IE" sz="2400" dirty="0" smtClean="0"/>
              <a:t>The </a:t>
            </a:r>
            <a:r>
              <a:rPr lang="en-IE" sz="2400" dirty="0"/>
              <a:t>company gets the order and sends the goods and an invoice</a:t>
            </a:r>
            <a:r>
              <a:rPr lang="en-IE" sz="2400" dirty="0" smtClean="0"/>
              <a:t>.</a:t>
            </a:r>
          </a:p>
          <a:p>
            <a:r>
              <a:rPr lang="en-IE" sz="2400" dirty="0" smtClean="0"/>
              <a:t>When </a:t>
            </a:r>
            <a:r>
              <a:rPr lang="en-IE" sz="2400" dirty="0"/>
              <a:t>the customer receives the goods with a delivery note, they send payment and receive a receipt for their payment.</a:t>
            </a:r>
          </a:p>
        </p:txBody>
      </p:sp>
    </p:spTree>
    <p:extLst>
      <p:ext uri="{BB962C8B-B14F-4D97-AF65-F5344CB8AC3E}">
        <p14:creationId xmlns:p14="http://schemas.microsoft.com/office/powerpoint/2010/main" val="218931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49817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Level 0 Data Flow Diagram / </a:t>
            </a:r>
            <a:br>
              <a:rPr lang="en-IE" dirty="0" smtClean="0"/>
            </a:br>
            <a:r>
              <a:rPr lang="en-IE" dirty="0" smtClean="0"/>
              <a:t>Context Diagram</a:t>
            </a:r>
            <a:br>
              <a:rPr lang="en-IE" dirty="0" smtClean="0"/>
            </a:br>
            <a:r>
              <a:rPr lang="en-IE" dirty="0" smtClean="0"/>
              <a:t>of Mail Order System</a:t>
            </a:r>
            <a:endParaRPr lang="en-IE" dirty="0"/>
          </a:p>
        </p:txBody>
      </p:sp>
      <p:pic>
        <p:nvPicPr>
          <p:cNvPr id="4" name="Content Placeholder 3" descr="DFD Exampl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5040560" cy="303479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724128" y="2132856"/>
            <a:ext cx="30963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You will see that the Customer (a source of information) has sent in an order.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IE" sz="1400" dirty="0"/>
              <a:t>The system has sent out an invoice data flow, a delivery note data flow and goods ('goods' is not information; it is shown as a double-headed arrow because it is a physical or resource data flow).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IE" sz="1400" dirty="0"/>
              <a:t>Payment comes in - </a:t>
            </a:r>
            <a:r>
              <a:rPr lang="en-IE" sz="1400" dirty="0" err="1"/>
              <a:t>ie</a:t>
            </a:r>
            <a:r>
              <a:rPr lang="en-IE" sz="1400" dirty="0"/>
              <a:t> a payment data flow is received, and a receipt data flow goes out to the customer.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IE" sz="1400" dirty="0"/>
              <a:t>Catalogue goes out to the customer - this is also a physical data flow.</a:t>
            </a:r>
          </a:p>
          <a:p>
            <a:r>
              <a:rPr lang="en-IE" sz="1400" dirty="0"/>
              <a:t>We now have a top-level view of the information flow in and out of the system.</a:t>
            </a:r>
          </a:p>
          <a:p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22329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Exercise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 smtClean="0"/>
              <a:t>When </a:t>
            </a:r>
            <a:r>
              <a:rPr lang="en-IE" dirty="0"/>
              <a:t>a patient arrives at </a:t>
            </a:r>
            <a:r>
              <a:rPr lang="en-IE" dirty="0" err="1"/>
              <a:t>Mosspark</a:t>
            </a:r>
            <a:r>
              <a:rPr lang="en-IE" dirty="0"/>
              <a:t> Surgery with a repeat prescription request, the receptionist checks the prescription file and writes out a prescription. </a:t>
            </a:r>
            <a:endParaRPr lang="en-IE" dirty="0" smtClean="0"/>
          </a:p>
          <a:p>
            <a:r>
              <a:rPr lang="en-IE" dirty="0" smtClean="0"/>
              <a:t>This </a:t>
            </a:r>
            <a:r>
              <a:rPr lang="en-IE" dirty="0"/>
              <a:t>has to be authorised by the doctor before being passed to the resident chemist for dispensing. </a:t>
            </a:r>
            <a:endParaRPr lang="en-IE" dirty="0" smtClean="0"/>
          </a:p>
          <a:p>
            <a:r>
              <a:rPr lang="en-IE" dirty="0" smtClean="0"/>
              <a:t>The </a:t>
            </a:r>
            <a:r>
              <a:rPr lang="en-IE" dirty="0"/>
              <a:t>chemist then gives the prescription to the patient. If the patient is entitled to free prescriptions, the chemist verifies this and fills in the appropriate details on a form, which is filed in the free prescriptions file</a:t>
            </a:r>
            <a:r>
              <a:rPr lang="en-IE" dirty="0" smtClean="0"/>
              <a:t>.</a:t>
            </a:r>
          </a:p>
          <a:p>
            <a:r>
              <a:rPr lang="en-IE" dirty="0" smtClean="0"/>
              <a:t>Otherwise </a:t>
            </a:r>
            <a:r>
              <a:rPr lang="en-IE" dirty="0"/>
              <a:t>the chemist takes the appropriate amount of money from the patient and gives them a receipt.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5896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Level 0 Data Flow Diagram / </a:t>
            </a:r>
            <a:br>
              <a:rPr lang="en-IE" dirty="0" smtClean="0"/>
            </a:br>
            <a:r>
              <a:rPr lang="en-IE" dirty="0" smtClean="0"/>
              <a:t>Context Diagram</a:t>
            </a:r>
            <a:br>
              <a:rPr lang="en-IE" dirty="0" smtClean="0"/>
            </a:br>
            <a:r>
              <a:rPr lang="en-IE" dirty="0" smtClean="0"/>
              <a:t>of Moss Park Surgery</a:t>
            </a:r>
            <a:endParaRPr lang="en-IE" dirty="0"/>
          </a:p>
        </p:txBody>
      </p:sp>
      <p:pic>
        <p:nvPicPr>
          <p:cNvPr id="9" name="Content Placeholder 8" descr="Activity 4 DFD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800" y="2677319"/>
            <a:ext cx="5486400" cy="2371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27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Next: Create a Level </a:t>
            </a:r>
            <a:r>
              <a:rPr lang="en-IE" b="1" dirty="0"/>
              <a:t>1 </a:t>
            </a:r>
            <a:r>
              <a:rPr lang="en-IE" b="1" dirty="0" smtClean="0"/>
              <a:t>DFD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The next stage is to create the Level 1 Data Flow Diagram. This highlights the main functions carried out by the system. </a:t>
            </a:r>
            <a:endParaRPr lang="en-IE" dirty="0" smtClean="0"/>
          </a:p>
          <a:p>
            <a:r>
              <a:rPr lang="en-IE" dirty="0" smtClean="0"/>
              <a:t>As </a:t>
            </a:r>
            <a:r>
              <a:rPr lang="en-IE" dirty="0"/>
              <a:t>a rule, we try to describe the system using between two and seven functions - two being a simple system and seven being a complicated system. </a:t>
            </a:r>
            <a:endParaRPr lang="en-IE" dirty="0" smtClean="0"/>
          </a:p>
          <a:p>
            <a:r>
              <a:rPr lang="en-IE" dirty="0" smtClean="0"/>
              <a:t>This </a:t>
            </a:r>
            <a:r>
              <a:rPr lang="en-IE" dirty="0"/>
              <a:t>enables us to keep the model manageable on screen or paper.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9147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Exercise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Try to describe what the mail-order system does in a number (two to seven) of short sentences - these sentences become the system's functions. Let's describe the system in two sentences.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9224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Level 1 Data Flow Diagram?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1756792"/>
          </a:xfrm>
        </p:spPr>
        <p:txBody>
          <a:bodyPr/>
          <a:lstStyle/>
          <a:p>
            <a:r>
              <a:rPr lang="en-IE" dirty="0"/>
              <a:t>Gets orders from customers and receives payment when they are delivered.</a:t>
            </a:r>
          </a:p>
          <a:p>
            <a:r>
              <a:rPr lang="en-IE" dirty="0"/>
              <a:t>We can show this as a Level 1 DFD</a:t>
            </a:r>
            <a:r>
              <a:rPr lang="en-IE" dirty="0" smtClean="0"/>
              <a:t>:</a:t>
            </a:r>
            <a:endParaRPr lang="en-IE" dirty="0"/>
          </a:p>
        </p:txBody>
      </p:sp>
      <p:pic>
        <p:nvPicPr>
          <p:cNvPr id="4" name="Picture 3" descr="Activity 5 DF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50486"/>
            <a:ext cx="5486400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588224" y="3789040"/>
            <a:ext cx="19442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Note that the data flows from the Level 0 DFD are attached to the correct Level 1 function.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364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Level 1 Validation…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E" dirty="0" smtClean="0"/>
              <a:t>There </a:t>
            </a:r>
            <a:r>
              <a:rPr lang="en-IE" dirty="0"/>
              <a:t>are certain rules we must </a:t>
            </a:r>
            <a:r>
              <a:rPr lang="en-IE" dirty="0" smtClean="0"/>
              <a:t>check in </a:t>
            </a:r>
            <a:r>
              <a:rPr lang="en-IE" dirty="0"/>
              <a:t>order to ensure that we create a valid DFD. </a:t>
            </a:r>
            <a:endParaRPr lang="en-IE" dirty="0" smtClean="0"/>
          </a:p>
          <a:p>
            <a:r>
              <a:rPr lang="en-IE" b="1" dirty="0" smtClean="0"/>
              <a:t>Rule </a:t>
            </a:r>
            <a:r>
              <a:rPr lang="en-IE" b="1" dirty="0"/>
              <a:t>1</a:t>
            </a:r>
            <a:r>
              <a:rPr lang="en-IE" dirty="0"/>
              <a:t> - Does each function have input and output?</a:t>
            </a:r>
          </a:p>
          <a:p>
            <a:r>
              <a:rPr lang="en-IE" b="1" dirty="0"/>
              <a:t>Rule 2</a:t>
            </a:r>
            <a:r>
              <a:rPr lang="en-IE" dirty="0"/>
              <a:t> - Does each function have all the information it needs in order to produce its output?</a:t>
            </a:r>
          </a:p>
          <a:p>
            <a:r>
              <a:rPr lang="en-IE" b="1" dirty="0"/>
              <a:t>Rule 3</a:t>
            </a:r>
            <a:r>
              <a:rPr lang="en-IE" dirty="0"/>
              <a:t> - If not, then what information does it need and where will it get that information from?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317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853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DFD Tutorial</vt:lpstr>
      <vt:lpstr>Mail Order System</vt:lpstr>
      <vt:lpstr>Level 0 Data Flow Diagram /  Context Diagram of Mail Order System</vt:lpstr>
      <vt:lpstr>Exercise</vt:lpstr>
      <vt:lpstr>Level 0 Data Flow Diagram /  Context Diagram of Moss Park Surgery</vt:lpstr>
      <vt:lpstr>Next: Create a Level 1 DFD</vt:lpstr>
      <vt:lpstr>Exercise</vt:lpstr>
      <vt:lpstr>Level 1 Data Flow Diagram?</vt:lpstr>
      <vt:lpstr>Level 1 Validation…</vt:lpstr>
      <vt:lpstr>Validation Results</vt:lpstr>
      <vt:lpstr>Level 1 Data Flow Diagram</vt:lpstr>
      <vt:lpstr>Data Flow Diagrams In a Nutshell…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 Order System</dc:title>
  <dc:creator>Blue Tutor</dc:creator>
  <cp:lastModifiedBy>Blue Tutor</cp:lastModifiedBy>
  <cp:revision>9</cp:revision>
  <cp:lastPrinted>2015-11-24T08:56:55Z</cp:lastPrinted>
  <dcterms:created xsi:type="dcterms:W3CDTF">2015-11-23T09:54:48Z</dcterms:created>
  <dcterms:modified xsi:type="dcterms:W3CDTF">2015-11-24T09:02:50Z</dcterms:modified>
</cp:coreProperties>
</file>