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5" r:id="rId5"/>
    <p:sldId id="266" r:id="rId6"/>
    <p:sldId id="268" r:id="rId7"/>
    <p:sldId id="269" r:id="rId8"/>
    <p:sldId id="258" r:id="rId9"/>
    <p:sldId id="259" r:id="rId10"/>
    <p:sldId id="260"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4BD86E-3769-43F7-B3C6-A457CFD35D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40FF61-720C-495F-8013-2ACEA5DB30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BD86E-3769-43F7-B3C6-A457CFD35D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0FF61-720C-495F-8013-2ACEA5DB30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第五次作业</a:t>
            </a:r>
            <a:r>
              <a:rPr lang="en-US" altLang="zh-CN" dirty="0"/>
              <a:t>&amp;</a:t>
            </a:r>
            <a:r>
              <a:rPr lang="zh-CN" altLang="en-US" dirty="0"/>
              <a:t>实验讲解</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实验二</a:t>
            </a:r>
            <a:endParaRPr lang="zh-CN" altLang="en-US"/>
          </a:p>
        </p:txBody>
      </p:sp>
      <p:sp>
        <p:nvSpPr>
          <p:cNvPr id="3" name="内容占位符 2"/>
          <p:cNvSpPr>
            <a:spLocks noGrp="1"/>
          </p:cNvSpPr>
          <p:nvPr>
            <p:ph idx="1"/>
          </p:nvPr>
        </p:nvSpPr>
        <p:spPr/>
        <p:txBody>
          <a:bodyPr/>
          <a:p>
            <a:pPr>
              <a:lnSpc>
                <a:spcPct val="150000"/>
              </a:lnSpc>
            </a:pPr>
            <a:r>
              <a:rPr lang="zh-CN" altLang="en-US"/>
              <a:t>作答区</a:t>
            </a:r>
            <a:r>
              <a:rPr lang="zh-CN" altLang="en-US"/>
              <a:t>文件下载</a:t>
            </a:r>
            <a:endParaRPr lang="zh-CN" altLang="en-US"/>
          </a:p>
          <a:p>
            <a:pPr>
              <a:lnSpc>
                <a:spcPct val="150000"/>
              </a:lnSpc>
            </a:pPr>
            <a:r>
              <a:rPr lang="zh-CN" altLang="en-US"/>
              <a:t>版本问题：尽量选择</a:t>
            </a:r>
            <a:r>
              <a:rPr lang="en-US" altLang="zh-CN"/>
              <a:t>2.7.1</a:t>
            </a:r>
            <a:r>
              <a:rPr lang="zh-CN" altLang="en-US"/>
              <a:t>的</a:t>
            </a:r>
            <a:r>
              <a:rPr lang="en-US" altLang="zh-CN"/>
              <a:t>logisim</a:t>
            </a:r>
            <a:endParaRPr lang="en-US" altLang="zh-CN"/>
          </a:p>
          <a:p>
            <a:pPr>
              <a:lnSpc>
                <a:spcPct val="150000"/>
              </a:lnSpc>
            </a:pPr>
            <a:r>
              <a:rPr lang="zh-CN" altLang="en-US"/>
              <a:t>作业提交：关键字：第几次实验作业（</a:t>
            </a:r>
            <a:r>
              <a:rPr lang="zh-CN" altLang="en-US"/>
              <a:t>报告）</a:t>
            </a:r>
            <a:endParaRPr lang="zh-CN" altLang="en-US"/>
          </a:p>
          <a:p>
            <a:pPr>
              <a:lnSpc>
                <a:spcPct val="150000"/>
              </a:lnSpc>
            </a:pPr>
            <a:r>
              <a:rPr lang="zh-CN" altLang="en-US"/>
              <a:t>截止时间：</a:t>
            </a:r>
            <a:r>
              <a:rPr lang="en-US" altLang="zh-CN"/>
              <a:t>6</a:t>
            </a:r>
            <a:r>
              <a:rPr lang="zh-CN" altLang="en-US"/>
              <a:t>月</a:t>
            </a:r>
            <a:r>
              <a:rPr lang="en-US" altLang="zh-CN"/>
              <a:t>25</a:t>
            </a:r>
            <a:r>
              <a:rPr lang="zh-CN" altLang="en-US"/>
              <a:t>日</a:t>
            </a:r>
            <a:r>
              <a:rPr lang="en-US" altLang="zh-CN"/>
              <a:t>23:59</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实验三</a:t>
            </a:r>
            <a:endParaRPr lang="zh-CN" altLang="en-US"/>
          </a:p>
        </p:txBody>
      </p:sp>
      <p:sp>
        <p:nvSpPr>
          <p:cNvPr id="3" name="内容占位符 2"/>
          <p:cNvSpPr>
            <a:spLocks noGrp="1"/>
          </p:cNvSpPr>
          <p:nvPr>
            <p:ph idx="1"/>
          </p:nvPr>
        </p:nvSpPr>
        <p:spPr/>
        <p:txBody>
          <a:bodyPr/>
          <a:p>
            <a:r>
              <a:rPr lang="en-US" altLang="zh-CN"/>
              <a:t>3-2</a:t>
            </a:r>
            <a:r>
              <a:rPr lang="zh-CN" altLang="en-US"/>
              <a:t>触发器：</a:t>
            </a:r>
            <a:r>
              <a:rPr lang="en-US" altLang="zh-CN"/>
              <a:t>2.16.4</a:t>
            </a:r>
            <a:r>
              <a:rPr lang="zh-CN" altLang="en-US"/>
              <a:t>版本的请把使用新布局改为</a:t>
            </a:r>
            <a:r>
              <a:rPr lang="zh-CN" altLang="en-US"/>
              <a:t>否</a:t>
            </a:r>
            <a:endParaRPr lang="zh-CN" altLang="en-US"/>
          </a:p>
          <a:p>
            <a:endParaRPr lang="zh-CN" altLang="en-US"/>
          </a:p>
          <a:p>
            <a:endParaRPr lang="zh-CN" altLang="en-US"/>
          </a:p>
          <a:p>
            <a:endParaRPr lang="zh-CN" altLang="en-US"/>
          </a:p>
          <a:p>
            <a:r>
              <a:rPr lang="en-US" altLang="zh-CN"/>
              <a:t>3-3</a:t>
            </a:r>
            <a:r>
              <a:rPr lang="zh-CN" altLang="en-US"/>
              <a:t>：按照实验原理图连的</a:t>
            </a:r>
            <a:r>
              <a:rPr lang="en-US" altLang="zh-CN"/>
              <a:t>D</a:t>
            </a:r>
            <a:r>
              <a:rPr lang="zh-CN" altLang="en-US"/>
              <a:t>触发器的触发方式改为</a:t>
            </a:r>
            <a:r>
              <a:rPr lang="zh-CN" altLang="en-US"/>
              <a:t>下降沿</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210945" y="2361565"/>
            <a:ext cx="4102100" cy="15494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33475" y="4432300"/>
            <a:ext cx="5372735" cy="1803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实验四</a:t>
            </a:r>
            <a:endParaRPr lang="zh-CN" altLang="en-US"/>
          </a:p>
        </p:txBody>
      </p:sp>
      <p:sp>
        <p:nvSpPr>
          <p:cNvPr id="3" name="内容占位符 2"/>
          <p:cNvSpPr>
            <a:spLocks noGrp="1"/>
          </p:cNvSpPr>
          <p:nvPr>
            <p:ph idx="1"/>
          </p:nvPr>
        </p:nvSpPr>
        <p:spPr/>
        <p:txBody>
          <a:bodyPr/>
          <a:p>
            <a:r>
              <a:rPr lang="en-US" altLang="zh-CN"/>
              <a:t>4-2</a:t>
            </a:r>
            <a:r>
              <a:rPr lang="zh-CN" altLang="en-US"/>
              <a:t>异或门阵列，或门阵列</a:t>
            </a:r>
            <a:endParaRPr lang="zh-CN" altLang="en-US"/>
          </a:p>
          <a:p>
            <a:r>
              <a:rPr lang="en-US" altLang="zh-CN"/>
              <a:t>4-2</a:t>
            </a:r>
            <a:r>
              <a:rPr lang="zh-CN" altLang="en-US"/>
              <a:t>符号扩展和</a:t>
            </a:r>
            <a:r>
              <a:rPr lang="en-US" altLang="zh-CN"/>
              <a:t>0</a:t>
            </a:r>
            <a:r>
              <a:rPr lang="zh-CN" altLang="en-US"/>
              <a:t>扩展可以使用线路里的</a:t>
            </a:r>
            <a:r>
              <a:rPr lang="zh-CN" altLang="en-US"/>
              <a:t>位扩展器</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960755" y="2721610"/>
            <a:ext cx="5883910" cy="40500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实验五</a:t>
            </a:r>
            <a:endParaRPr lang="zh-CN" altLang="en-US"/>
          </a:p>
        </p:txBody>
      </p:sp>
      <p:sp>
        <p:nvSpPr>
          <p:cNvPr id="3" name="内容占位符 2"/>
          <p:cNvSpPr>
            <a:spLocks noGrp="1"/>
          </p:cNvSpPr>
          <p:nvPr>
            <p:ph idx="1"/>
          </p:nvPr>
        </p:nvSpPr>
        <p:spPr/>
        <p:txBody>
          <a:bodyPr>
            <a:normAutofit lnSpcReduction="10000"/>
          </a:bodyPr>
          <a:p>
            <a:pPr>
              <a:lnSpc>
                <a:spcPct val="150000"/>
              </a:lnSpc>
              <a:buFont typeface="Wingdings" panose="05000000000000000000" charset="0"/>
              <a:buChar char="l"/>
            </a:pPr>
            <a:r>
              <a:rPr lang="en-US" altLang="zh-CN" sz="1800"/>
              <a:t>5-2</a:t>
            </a:r>
            <a:r>
              <a:rPr lang="zh-CN" altLang="en-US" sz="1800" dirty="0">
                <a:sym typeface="+mn-ea"/>
              </a:rPr>
              <a:t>：原理图中的“</a:t>
            </a:r>
            <a:r>
              <a:rPr lang="en-US" altLang="zh-CN" sz="1800" dirty="0">
                <a:sym typeface="+mn-ea"/>
              </a:rPr>
              <a:t>4</a:t>
            </a:r>
            <a:r>
              <a:rPr lang="zh-CN" altLang="en-US" sz="1800" dirty="0">
                <a:sym typeface="+mn-ea"/>
              </a:rPr>
              <a:t>”是什么意思？</a:t>
            </a:r>
            <a:endParaRPr lang="en-US" altLang="zh-CN" sz="1800" dirty="0"/>
          </a:p>
          <a:p>
            <a:pPr marL="0" indent="0">
              <a:lnSpc>
                <a:spcPct val="150000"/>
              </a:lnSpc>
              <a:buFont typeface="Wingdings" panose="05000000000000000000" pitchFamily="2" charset="2"/>
              <a:buNone/>
            </a:pPr>
            <a:r>
              <a:rPr lang="zh-CN" altLang="en-US" sz="1800" dirty="0">
                <a:sym typeface="+mn-ea"/>
              </a:rPr>
              <a:t>常数</a:t>
            </a:r>
            <a:r>
              <a:rPr lang="en-US" altLang="zh-CN" sz="1800" dirty="0">
                <a:sym typeface="+mn-ea"/>
              </a:rPr>
              <a:t>4</a:t>
            </a:r>
            <a:r>
              <a:rPr lang="zh-CN" altLang="en-US" sz="1800" dirty="0">
                <a:sym typeface="+mn-ea"/>
              </a:rPr>
              <a:t>，用</a:t>
            </a:r>
            <a:r>
              <a:rPr lang="en-US" altLang="zh-CN" sz="1800" dirty="0">
                <a:sym typeface="+mn-ea"/>
              </a:rPr>
              <a:t>Logisim</a:t>
            </a:r>
            <a:r>
              <a:rPr lang="zh-CN" altLang="en-US" sz="1800" dirty="0">
                <a:sym typeface="+mn-ea"/>
              </a:rPr>
              <a:t>中线路库中的常量，数据位宽设置为</a:t>
            </a:r>
            <a:r>
              <a:rPr lang="en-US" altLang="zh-CN" sz="1800" dirty="0">
                <a:sym typeface="+mn-ea"/>
              </a:rPr>
              <a:t>32</a:t>
            </a:r>
            <a:r>
              <a:rPr lang="zh-CN" altLang="en-US" sz="1800" dirty="0">
                <a:sym typeface="+mn-ea"/>
              </a:rPr>
              <a:t>，值设置为</a:t>
            </a:r>
            <a:r>
              <a:rPr lang="en-US" altLang="zh-CN" sz="1800" dirty="0">
                <a:sym typeface="+mn-ea"/>
              </a:rPr>
              <a:t>4</a:t>
            </a:r>
            <a:r>
              <a:rPr lang="zh-CN" altLang="en-US" sz="1800" dirty="0">
                <a:sym typeface="+mn-ea"/>
              </a:rPr>
              <a:t>。</a:t>
            </a:r>
            <a:endParaRPr lang="zh-CN" altLang="en-US" sz="1800" dirty="0">
              <a:sym typeface="+mn-ea"/>
            </a:endParaRPr>
          </a:p>
          <a:p>
            <a:pPr>
              <a:lnSpc>
                <a:spcPct val="150000"/>
              </a:lnSpc>
              <a:buFont typeface="Wingdings" panose="05000000000000000000" charset="0"/>
              <a:buChar char="l"/>
            </a:pPr>
            <a:r>
              <a:rPr lang="en-US" altLang="zh-CN" sz="1800" dirty="0">
                <a:sym typeface="+mn-ea"/>
              </a:rPr>
              <a:t>5-2</a:t>
            </a:r>
            <a:r>
              <a:rPr lang="zh-CN" altLang="en-US" sz="1800" dirty="0">
                <a:sym typeface="+mn-ea"/>
              </a:rPr>
              <a:t>：指令存储器中不要忘记存储指令，</a:t>
            </a:r>
            <a:r>
              <a:rPr lang="zh-CN" altLang="en-US" sz="1800" dirty="0">
                <a:sym typeface="+mn-ea"/>
              </a:rPr>
              <a:t>不然会没有输出</a:t>
            </a:r>
            <a:endParaRPr lang="zh-CN" altLang="en-US" sz="1800" dirty="0">
              <a:sym typeface="+mn-ea"/>
            </a:endParaRPr>
          </a:p>
          <a:p>
            <a:pPr>
              <a:lnSpc>
                <a:spcPct val="150000"/>
              </a:lnSpc>
              <a:buFont typeface="Wingdings" panose="05000000000000000000" charset="0"/>
              <a:buChar char="l"/>
            </a:pPr>
            <a:r>
              <a:rPr lang="en-US" altLang="zh-CN" sz="1800" dirty="0">
                <a:sym typeface="+mn-ea"/>
              </a:rPr>
              <a:t>ROM</a:t>
            </a:r>
            <a:r>
              <a:rPr lang="zh-CN" altLang="en-US" sz="1800" dirty="0">
                <a:sym typeface="+mn-ea"/>
              </a:rPr>
              <a:t>存储内容设置时找不到</a:t>
            </a:r>
            <a:r>
              <a:rPr lang="en-US" altLang="zh-CN" sz="1800" dirty="0">
                <a:sym typeface="+mn-ea"/>
              </a:rPr>
              <a:t>1023</a:t>
            </a:r>
            <a:r>
              <a:rPr lang="zh-CN" altLang="en-US" sz="1800" dirty="0">
                <a:sym typeface="+mn-ea"/>
              </a:rPr>
              <a:t>号地址？</a:t>
            </a:r>
            <a:endParaRPr lang="zh-CN" altLang="en-US" sz="1800" dirty="0">
              <a:sym typeface="+mn-ea"/>
            </a:endParaRPr>
          </a:p>
          <a:p>
            <a:pPr marL="0" indent="0">
              <a:lnSpc>
                <a:spcPct val="150000"/>
              </a:lnSpc>
              <a:buFont typeface="Wingdings" panose="05000000000000000000" charset="0"/>
              <a:buNone/>
            </a:pPr>
            <a:r>
              <a:rPr lang="en-US" altLang="zh-CN" sz="1800" dirty="0">
                <a:sym typeface="+mn-ea"/>
              </a:rPr>
              <a:t>1023</a:t>
            </a:r>
            <a:r>
              <a:rPr lang="zh-CN" altLang="en-US" sz="1800" dirty="0">
                <a:sym typeface="+mn-ea"/>
              </a:rPr>
              <a:t>是十进制，</a:t>
            </a:r>
            <a:r>
              <a:rPr lang="en-US" altLang="zh-CN" sz="1800" dirty="0">
                <a:sym typeface="+mn-ea"/>
              </a:rPr>
              <a:t>ROM</a:t>
            </a:r>
            <a:r>
              <a:rPr lang="zh-CN" altLang="en-US" sz="1800" dirty="0">
                <a:sym typeface="+mn-ea"/>
              </a:rPr>
              <a:t>数据设置窗口左侧显示的是</a:t>
            </a:r>
            <a:r>
              <a:rPr lang="en-US" altLang="zh-CN" sz="1800" dirty="0">
                <a:sym typeface="+mn-ea"/>
              </a:rPr>
              <a:t>16</a:t>
            </a:r>
            <a:r>
              <a:rPr lang="zh-CN" altLang="en-US" sz="1800" dirty="0">
                <a:sym typeface="+mn-ea"/>
              </a:rPr>
              <a:t>进制。</a:t>
            </a:r>
            <a:r>
              <a:rPr lang="en-US" altLang="zh-CN" sz="1800" dirty="0">
                <a:sym typeface="+mn-ea"/>
              </a:rPr>
              <a:t>(1023)</a:t>
            </a:r>
            <a:r>
              <a:rPr lang="en-US" altLang="zh-CN" sz="1800" baseline="-25000" dirty="0">
                <a:sym typeface="+mn-ea"/>
              </a:rPr>
              <a:t>16</a:t>
            </a:r>
            <a:r>
              <a:rPr lang="en-US" altLang="zh-CN" sz="1800" dirty="0">
                <a:sym typeface="+mn-ea"/>
              </a:rPr>
              <a:t>=3ff</a:t>
            </a:r>
            <a:endParaRPr lang="zh-CN" altLang="en-US" sz="1800" dirty="0">
              <a:sym typeface="+mn-ea"/>
            </a:endParaRPr>
          </a:p>
          <a:p>
            <a:pPr marL="228600" lvl="0" indent="-228600">
              <a:lnSpc>
                <a:spcPct val="150000"/>
              </a:lnSpc>
              <a:buFont typeface="Wingdings" panose="05000000000000000000" charset="0"/>
              <a:buChar char="l"/>
            </a:pPr>
            <a:r>
              <a:rPr lang="zh-CN" altLang="en-US" sz="1800" dirty="0">
                <a:sym typeface="+mn-ea"/>
              </a:rPr>
              <a:t>下地址逻辑看不懂？</a:t>
            </a:r>
            <a:endParaRPr lang="zh-CN" altLang="en-US" sz="1800" dirty="0">
              <a:sym typeface="+mn-ea"/>
            </a:endParaRPr>
          </a:p>
          <a:p>
            <a:pPr marL="0" lvl="0" indent="0">
              <a:lnSpc>
                <a:spcPct val="150000"/>
              </a:lnSpc>
              <a:buFont typeface="Wingdings" panose="05000000000000000000" charset="0"/>
              <a:buNone/>
            </a:pPr>
            <a:r>
              <a:rPr lang="zh-CN" altLang="en-US" sz="1800" dirty="0">
                <a:sym typeface="+mn-ea"/>
              </a:rPr>
              <a:t>下地址逻辑就是计算下一条需要执行的指令在指令存储器的什么位置，如果指令依次顺序执行，就只需要正常</a:t>
            </a:r>
            <a:r>
              <a:rPr lang="en-US" altLang="zh-CN" sz="1800" dirty="0">
                <a:sym typeface="+mn-ea"/>
              </a:rPr>
              <a:t>+4</a:t>
            </a:r>
            <a:r>
              <a:rPr lang="zh-CN" altLang="en-US" sz="1800" dirty="0">
                <a:sym typeface="+mn-ea"/>
              </a:rPr>
              <a:t>（指令地址按字节编址的情况下）就可以了，如果有条件分支或者跳转语句，就需要使用当前</a:t>
            </a:r>
            <a:r>
              <a:rPr lang="en-US" altLang="zh-CN" sz="1800" dirty="0">
                <a:sym typeface="+mn-ea"/>
              </a:rPr>
              <a:t>PC</a:t>
            </a:r>
            <a:r>
              <a:rPr lang="zh-CN" altLang="en-US" sz="1800" dirty="0">
                <a:sym typeface="+mn-ea"/>
              </a:rPr>
              <a:t>加偏移量来确定了。</a:t>
            </a:r>
            <a:endParaRPr lang="zh-CN" altLang="en-US" sz="1800" dirty="0">
              <a:solidFill>
                <a:schemeClr val="tx1"/>
              </a:solidFill>
              <a:sym typeface="+mn-ea"/>
            </a:endParaRPr>
          </a:p>
          <a:p>
            <a:pPr>
              <a:lnSpc>
                <a:spcPct val="150000"/>
              </a:lnSpc>
              <a:buFont typeface="Wingdings" panose="05000000000000000000" charset="0"/>
              <a:buChar char="l"/>
            </a:pPr>
            <a:endParaRPr lang="zh-CN" altLang="en-US" sz="1800" dirty="0">
              <a:sym typeface="+mn-ea"/>
            </a:endParaRPr>
          </a:p>
          <a:p>
            <a:pPr marL="0" indent="0">
              <a:lnSpc>
                <a:spcPct val="150000"/>
              </a:lnSpc>
              <a:buFont typeface="Wingdings" panose="05000000000000000000" pitchFamily="2" charset="2"/>
              <a:buNone/>
            </a:pPr>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实验五</a:t>
            </a:r>
            <a:endParaRPr lang="zh-CN" altLang="en-US"/>
          </a:p>
        </p:txBody>
      </p:sp>
      <p:sp>
        <p:nvSpPr>
          <p:cNvPr id="3" name="内容占位符 2"/>
          <p:cNvSpPr>
            <a:spLocks noGrp="1"/>
          </p:cNvSpPr>
          <p:nvPr>
            <p:ph idx="1"/>
          </p:nvPr>
        </p:nvSpPr>
        <p:spPr/>
        <p:txBody>
          <a:bodyPr/>
          <a:p>
            <a:r>
              <a:rPr lang="en-US" altLang="zh-CN" sz="2000" dirty="0">
                <a:sym typeface="+mn-ea"/>
              </a:rPr>
              <a:t>PC</a:t>
            </a:r>
            <a:r>
              <a:rPr lang="zh-CN" altLang="en-US" sz="2000" dirty="0">
                <a:sym typeface="+mn-ea"/>
              </a:rPr>
              <a:t>是什么？数据位宽和指令存储器的</a:t>
            </a:r>
            <a:r>
              <a:rPr lang="en-US" altLang="zh-CN" sz="2000" dirty="0" err="1">
                <a:sym typeface="+mn-ea"/>
              </a:rPr>
              <a:t>Addr</a:t>
            </a:r>
            <a:r>
              <a:rPr lang="zh-CN" altLang="en-US" sz="2000" dirty="0">
                <a:sym typeface="+mn-ea"/>
              </a:rPr>
              <a:t>位宽不一致怎么办？</a:t>
            </a:r>
            <a:endParaRPr lang="zh-CN" altLang="en-US" sz="2000" dirty="0">
              <a:sym typeface="+mn-ea"/>
            </a:endParaRPr>
          </a:p>
          <a:p>
            <a:pPr marL="0" indent="457200">
              <a:lnSpc>
                <a:spcPct val="150000"/>
              </a:lnSpc>
              <a:buNone/>
            </a:pPr>
            <a:r>
              <a:rPr lang="en-US" altLang="zh-CN" sz="2000" dirty="0">
                <a:sym typeface="+mn-ea"/>
              </a:rPr>
              <a:t>PC</a:t>
            </a:r>
            <a:r>
              <a:rPr lang="zh-CN" altLang="en-US" sz="2000" dirty="0">
                <a:sym typeface="+mn-ea"/>
              </a:rPr>
              <a:t>是程序执行时的指令计数（</a:t>
            </a:r>
            <a:r>
              <a:rPr lang="en-US" altLang="zh-CN" sz="2000" dirty="0">
                <a:sym typeface="+mn-ea"/>
              </a:rPr>
              <a:t>Program Counter Register</a:t>
            </a:r>
            <a:r>
              <a:rPr lang="zh-CN" altLang="en-US" sz="2000" dirty="0">
                <a:sym typeface="+mn-ea"/>
              </a:rPr>
              <a:t>），</a:t>
            </a:r>
            <a:r>
              <a:rPr lang="en-US" altLang="zh-CN" sz="2000" dirty="0">
                <a:sym typeface="+mn-ea"/>
              </a:rPr>
              <a:t>PC</a:t>
            </a:r>
            <a:r>
              <a:rPr lang="zh-CN" altLang="en-US" sz="2000" dirty="0">
                <a:sym typeface="+mn-ea"/>
              </a:rPr>
              <a:t>寄存器是用来存储指向下一条指令的地址（不要被它名字里的</a:t>
            </a:r>
            <a:r>
              <a:rPr lang="en-US" altLang="zh-CN" sz="2000" dirty="0">
                <a:sym typeface="+mn-ea"/>
              </a:rPr>
              <a:t>counter</a:t>
            </a:r>
            <a:r>
              <a:rPr lang="zh-CN" altLang="en-US" sz="2000" dirty="0">
                <a:sym typeface="+mn-ea"/>
              </a:rPr>
              <a:t>欺骗，以为它真的就只是一个计数器）。实验要求使用</a:t>
            </a:r>
            <a:r>
              <a:rPr lang="en-US" altLang="zh-CN" sz="2000" dirty="0">
                <a:sym typeface="+mn-ea"/>
              </a:rPr>
              <a:t>32</a:t>
            </a:r>
            <a:r>
              <a:rPr lang="zh-CN" altLang="en-US" sz="2000" dirty="0">
                <a:sym typeface="+mn-ea"/>
              </a:rPr>
              <a:t>位寄存器来实现</a:t>
            </a:r>
            <a:r>
              <a:rPr lang="en-US" altLang="zh-CN" sz="2000" dirty="0">
                <a:sym typeface="+mn-ea"/>
              </a:rPr>
              <a:t>PC</a:t>
            </a:r>
            <a:r>
              <a:rPr lang="zh-CN" altLang="en-US" sz="2000" dirty="0">
                <a:sym typeface="+mn-ea"/>
              </a:rPr>
              <a:t>，但是我们的指令存储器（</a:t>
            </a:r>
            <a:r>
              <a:rPr lang="en-US" altLang="zh-CN" sz="2000" dirty="0">
                <a:sym typeface="+mn-ea"/>
              </a:rPr>
              <a:t>ROM</a:t>
            </a:r>
            <a:r>
              <a:rPr lang="zh-CN" altLang="en-US" sz="2000" dirty="0">
                <a:sym typeface="+mn-ea"/>
              </a:rPr>
              <a:t>）的地址位宽只有</a:t>
            </a:r>
            <a:r>
              <a:rPr lang="en-US" altLang="zh-CN" sz="2000" dirty="0">
                <a:sym typeface="+mn-ea"/>
              </a:rPr>
              <a:t>10bit</a:t>
            </a:r>
            <a:r>
              <a:rPr lang="zh-CN" altLang="en-US" sz="2000" dirty="0">
                <a:sym typeface="+mn-ea"/>
              </a:rPr>
              <a:t>，因此需要根据实验手册上提供的办法，将</a:t>
            </a:r>
            <a:r>
              <a:rPr lang="en-US" altLang="zh-CN" sz="2000" dirty="0">
                <a:sym typeface="+mn-ea"/>
              </a:rPr>
              <a:t>PC</a:t>
            </a:r>
            <a:r>
              <a:rPr lang="zh-CN" altLang="en-US" sz="2000" dirty="0">
                <a:sym typeface="+mn-ea"/>
              </a:rPr>
              <a:t>的输出截取</a:t>
            </a:r>
            <a:r>
              <a:rPr lang="en-US" altLang="zh-CN" sz="2000" dirty="0">
                <a:sym typeface="+mn-ea"/>
              </a:rPr>
              <a:t>[11:2]</a:t>
            </a:r>
            <a:r>
              <a:rPr lang="zh-CN" altLang="en-US" sz="2000" dirty="0">
                <a:sym typeface="+mn-ea"/>
              </a:rPr>
              <a:t>作为指令存储器的</a:t>
            </a:r>
            <a:r>
              <a:rPr lang="en-US" altLang="zh-CN" sz="2000" dirty="0" err="1">
                <a:sym typeface="+mn-ea"/>
              </a:rPr>
              <a:t>Addr</a:t>
            </a:r>
            <a:r>
              <a:rPr lang="zh-CN" altLang="en-US" sz="2000" dirty="0">
                <a:sym typeface="+mn-ea"/>
              </a:rPr>
              <a:t>输入。这样，每次</a:t>
            </a:r>
            <a:r>
              <a:rPr lang="en-US" altLang="zh-CN" sz="2000" dirty="0">
                <a:sym typeface="+mn-ea"/>
              </a:rPr>
              <a:t>PC+4</a:t>
            </a:r>
            <a:r>
              <a:rPr lang="zh-CN" altLang="en-US" sz="2000" dirty="0">
                <a:sym typeface="+mn-ea"/>
              </a:rPr>
              <a:t>的时候相当于</a:t>
            </a:r>
            <a:r>
              <a:rPr lang="en-US" altLang="zh-CN" sz="2000" dirty="0">
                <a:sym typeface="+mn-ea"/>
              </a:rPr>
              <a:t>Addr+1</a:t>
            </a:r>
            <a:r>
              <a:rPr lang="zh-CN" altLang="en-US" sz="2000" dirty="0">
                <a:sym typeface="+mn-ea"/>
              </a:rPr>
              <a:t>，保证了在不改变</a:t>
            </a:r>
            <a:r>
              <a:rPr lang="en-US" altLang="zh-CN" sz="2000" dirty="0">
                <a:sym typeface="+mn-ea"/>
              </a:rPr>
              <a:t>PC</a:t>
            </a:r>
            <a:r>
              <a:rPr lang="zh-CN" altLang="en-US" sz="2000" dirty="0">
                <a:sym typeface="+mn-ea"/>
              </a:rPr>
              <a:t>设计的条件下解决了</a:t>
            </a:r>
            <a:r>
              <a:rPr lang="en-US" altLang="zh-CN" sz="2000" dirty="0">
                <a:sym typeface="+mn-ea"/>
              </a:rPr>
              <a:t>Logisim</a:t>
            </a:r>
            <a:r>
              <a:rPr lang="zh-CN" altLang="en-US" sz="2000" dirty="0">
                <a:sym typeface="+mn-ea"/>
              </a:rPr>
              <a:t>的编址问题，即每个地址对应</a:t>
            </a:r>
            <a:r>
              <a:rPr lang="en-US" altLang="zh-CN" sz="2000" dirty="0">
                <a:sym typeface="+mn-ea"/>
              </a:rPr>
              <a:t>32</a:t>
            </a:r>
            <a:r>
              <a:rPr lang="zh-CN" altLang="en-US" sz="2000" dirty="0">
                <a:sym typeface="+mn-ea"/>
              </a:rPr>
              <a:t>位数据，而不是按字节编址。</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5-2</a:t>
            </a:r>
            <a:endParaRPr lang="zh-CN" altLang="en-US" dirty="0"/>
          </a:p>
        </p:txBody>
      </p:sp>
      <p:pic>
        <p:nvPicPr>
          <p:cNvPr id="9" name="图片 8"/>
          <p:cNvPicPr>
            <a:picLocks noChangeAspect="1"/>
          </p:cNvPicPr>
          <p:nvPr/>
        </p:nvPicPr>
        <p:blipFill>
          <a:blip r:embed="rId1"/>
          <a:stretch>
            <a:fillRect/>
          </a:stretch>
        </p:blipFill>
        <p:spPr>
          <a:xfrm>
            <a:off x="749333" y="1395413"/>
            <a:ext cx="9467850" cy="590550"/>
          </a:xfrm>
          <a:prstGeom prst="rect">
            <a:avLst/>
          </a:prstGeom>
        </p:spPr>
      </p:pic>
      <p:pic>
        <p:nvPicPr>
          <p:cNvPr id="11" name="图片 10"/>
          <p:cNvPicPr>
            <a:picLocks noChangeAspect="1"/>
          </p:cNvPicPr>
          <p:nvPr/>
        </p:nvPicPr>
        <p:blipFill>
          <a:blip r:embed="rId2"/>
          <a:stretch>
            <a:fillRect/>
          </a:stretch>
        </p:blipFill>
        <p:spPr>
          <a:xfrm>
            <a:off x="838200" y="1910549"/>
            <a:ext cx="8760644" cy="4286266"/>
          </a:xfrm>
          <a:prstGeom prst="rect">
            <a:avLst/>
          </a:prstGeom>
        </p:spPr>
      </p:pic>
      <p:sp>
        <p:nvSpPr>
          <p:cNvPr id="12" name="文本框 11"/>
          <p:cNvSpPr txBox="1"/>
          <p:nvPr/>
        </p:nvSpPr>
        <p:spPr>
          <a:xfrm>
            <a:off x="942680" y="6308209"/>
            <a:ext cx="2723823" cy="369332"/>
          </a:xfrm>
          <a:prstGeom prst="rect">
            <a:avLst/>
          </a:prstGeom>
          <a:noFill/>
        </p:spPr>
        <p:txBody>
          <a:bodyPr wrap="none" rtlCol="0">
            <a:spAutoFit/>
          </a:bodyPr>
          <a:lstStyle/>
          <a:p>
            <a:r>
              <a:rPr lang="zh-CN" altLang="en-US" dirty="0">
                <a:solidFill>
                  <a:srgbClr val="FF0000"/>
                </a:solidFill>
              </a:rPr>
              <a:t>为什么要使用双符号位？</a:t>
            </a:r>
            <a:endParaRPr lang="zh-CN" alt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5-5</a:t>
            </a:r>
            <a:endParaRPr lang="zh-CN" altLang="en-US" dirty="0"/>
          </a:p>
        </p:txBody>
      </p:sp>
      <p:pic>
        <p:nvPicPr>
          <p:cNvPr id="4" name="图片 3"/>
          <p:cNvPicPr>
            <a:picLocks noChangeAspect="1"/>
          </p:cNvPicPr>
          <p:nvPr/>
        </p:nvPicPr>
        <p:blipFill>
          <a:blip r:embed="rId1"/>
          <a:stretch>
            <a:fillRect/>
          </a:stretch>
        </p:blipFill>
        <p:spPr>
          <a:xfrm>
            <a:off x="838200" y="1274445"/>
            <a:ext cx="8914765" cy="389255"/>
          </a:xfrm>
          <a:prstGeom prst="rect">
            <a:avLst/>
          </a:prstGeom>
        </p:spPr>
      </p:pic>
      <p:pic>
        <p:nvPicPr>
          <p:cNvPr id="3" name="图片 2"/>
          <p:cNvPicPr>
            <a:picLocks noChangeAspect="1"/>
          </p:cNvPicPr>
          <p:nvPr>
            <p:custDataLst>
              <p:tags r:id="rId2"/>
            </p:custDataLst>
          </p:nvPr>
        </p:nvPicPr>
        <p:blipFill>
          <a:blip r:embed="rId3"/>
          <a:stretch>
            <a:fillRect/>
          </a:stretch>
        </p:blipFill>
        <p:spPr>
          <a:xfrm>
            <a:off x="1463675" y="1663700"/>
            <a:ext cx="5709920" cy="5114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5-11</a:t>
            </a:r>
            <a:endParaRPr lang="zh-CN" altLang="en-US" dirty="0"/>
          </a:p>
        </p:txBody>
      </p:sp>
      <p:pic>
        <p:nvPicPr>
          <p:cNvPr id="5" name="图片 4"/>
          <p:cNvPicPr>
            <a:picLocks noChangeAspect="1"/>
          </p:cNvPicPr>
          <p:nvPr/>
        </p:nvPicPr>
        <p:blipFill>
          <a:blip r:embed="rId1"/>
          <a:stretch>
            <a:fillRect/>
          </a:stretch>
        </p:blipFill>
        <p:spPr>
          <a:xfrm>
            <a:off x="594675" y="1504265"/>
            <a:ext cx="10359272" cy="655650"/>
          </a:xfrm>
          <a:prstGeom prst="rect">
            <a:avLst/>
          </a:prstGeom>
        </p:spPr>
      </p:pic>
      <p:pic>
        <p:nvPicPr>
          <p:cNvPr id="8" name="图片 7"/>
          <p:cNvPicPr>
            <a:picLocks noChangeAspect="1"/>
          </p:cNvPicPr>
          <p:nvPr/>
        </p:nvPicPr>
        <p:blipFill>
          <a:blip r:embed="rId2"/>
          <a:stretch>
            <a:fillRect/>
          </a:stretch>
        </p:blipFill>
        <p:spPr>
          <a:xfrm>
            <a:off x="1223078" y="2433637"/>
            <a:ext cx="8086725" cy="19907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c67ea304-ce05-41b3-b491-e11733be0e97"/>
  <p:tag name="COMMONDATA" val="eyJoZGlkIjoiODkwMDU0ZmRjYjcyMDFkM2ZiYWUxNTI4MzRjMTAwM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Words>
  <Application>WPS 演示</Application>
  <PresentationFormat>宽屏</PresentationFormat>
  <Paragraphs>48</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Wingdings</vt:lpstr>
      <vt:lpstr>等线 Light</vt:lpstr>
      <vt:lpstr>等线</vt:lpstr>
      <vt:lpstr>微软雅黑</vt:lpstr>
      <vt:lpstr>Arial Unicode MS</vt:lpstr>
      <vt:lpstr>Calibri</vt:lpstr>
      <vt:lpstr>Office 主题​​</vt:lpstr>
      <vt:lpstr>第五次作业&amp;实验讲解</vt:lpstr>
      <vt:lpstr>实验二</vt:lpstr>
      <vt:lpstr>实验三</vt:lpstr>
      <vt:lpstr>实验四</vt:lpstr>
      <vt:lpstr>实验五</vt:lpstr>
      <vt:lpstr>实验五</vt:lpstr>
      <vt:lpstr>作业5-2</vt:lpstr>
      <vt:lpstr>作业5-5</vt:lpstr>
      <vt:lpstr>作业5-11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第五次作业讲解</dc:title>
  <dc:creator>Go Yutian</dc:creator>
  <cp:lastModifiedBy>曹博文</cp:lastModifiedBy>
  <cp:revision>23</cp:revision>
  <dcterms:created xsi:type="dcterms:W3CDTF">2023-06-05T12:10:00Z</dcterms:created>
  <dcterms:modified xsi:type="dcterms:W3CDTF">2023-06-06T08:46:53Z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2181B16B73C9436DB2A998D3029E54E7_12</vt:lpwstr>
  </property>
  <property fmtid="{D5CDD505-2E9C-101B-9397-08002B2CF9AE}" pid="3" name="KSOProductBuildVer">
    <vt:lpwstr>2052-11.1.0.14309</vt:lpwstr>
  </property>
</Properties>
</file>