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2" r:id="rId2"/>
    <p:sldId id="312" r:id="rId3"/>
    <p:sldId id="313" r:id="rId4"/>
    <p:sldId id="314" r:id="rId5"/>
    <p:sldId id="316" r:id="rId6"/>
    <p:sldId id="317" r:id="rId7"/>
    <p:sldId id="318" r:id="rId8"/>
    <p:sldId id="319" r:id="rId9"/>
    <p:sldId id="320" r:id="rId10"/>
    <p:sldId id="321" r:id="rId11"/>
    <p:sldId id="31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75CE3-74A0-4E67-89E6-9AC0064C1EAD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02342-788D-4CA4-A756-0698E772B5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1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本页放解法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2342-788D-4CA4-A756-0698E772B5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4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本页放解法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2342-788D-4CA4-A756-0698E772B5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8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本页放解法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2342-788D-4CA4-A756-0698E772B5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5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本页放解法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2342-788D-4CA4-A756-0698E772B5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94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本页放解法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2342-788D-4CA4-A756-0698E772B5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66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本页放解法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2342-788D-4CA4-A756-0698E772B5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4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本页放解法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2342-788D-4CA4-A756-0698E772B5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8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本页放解法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02342-788D-4CA4-A756-0698E772B5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15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B4C-2C67-43CB-8AE0-8BCDA341A39B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A5C4-AE1E-4DEA-B65A-CC1EF98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B4C-2C67-43CB-8AE0-8BCDA341A39B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A5C4-AE1E-4DEA-B65A-CC1EF98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5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B4C-2C67-43CB-8AE0-8BCDA341A39B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A5C4-AE1E-4DEA-B65A-CC1EF98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B4C-2C67-43CB-8AE0-8BCDA341A39B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A5C4-AE1E-4DEA-B65A-CC1EF98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1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B4C-2C67-43CB-8AE0-8BCDA341A39B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A5C4-AE1E-4DEA-B65A-CC1EF98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8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B4C-2C67-43CB-8AE0-8BCDA341A39B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A5C4-AE1E-4DEA-B65A-CC1EF98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96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B4C-2C67-43CB-8AE0-8BCDA341A39B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A5C4-AE1E-4DEA-B65A-CC1EF98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3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B4C-2C67-43CB-8AE0-8BCDA341A39B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A5C4-AE1E-4DEA-B65A-CC1EF98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4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B4C-2C67-43CB-8AE0-8BCDA341A39B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A5C4-AE1E-4DEA-B65A-CC1EF98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0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B4C-2C67-43CB-8AE0-8BCDA341A39B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A5C4-AE1E-4DEA-B65A-CC1EF98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9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C4B4C-2C67-43CB-8AE0-8BCDA341A39B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6A5C4-AE1E-4DEA-B65A-CC1EF98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8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4B4C-2C67-43CB-8AE0-8BCDA341A39B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6A5C4-AE1E-4DEA-B65A-CC1EF98EE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8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5D1921F-AF2D-40CE-AD92-CB6C1C42DBC7}"/>
              </a:ext>
            </a:extLst>
          </p:cNvPr>
          <p:cNvSpPr/>
          <p:nvPr/>
        </p:nvSpPr>
        <p:spPr>
          <a:xfrm>
            <a:off x="9633098" y="74428"/>
            <a:ext cx="1780201" cy="988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10C8C0-4991-48D2-9D38-1B4F8D7A4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6" t="7157" r="37115" b="61177"/>
          <a:stretch/>
        </p:blipFill>
        <p:spPr>
          <a:xfrm>
            <a:off x="566885" y="1063256"/>
            <a:ext cx="11058229" cy="38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0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3244FB-4237-4AFF-A340-7001FC43304D}"/>
                  </a:ext>
                </a:extLst>
              </p:cNvPr>
              <p:cNvSpPr txBox="1"/>
              <p:nvPr/>
            </p:nvSpPr>
            <p:spPr>
              <a:xfrm>
                <a:off x="614916" y="779492"/>
                <a:ext cx="10962167" cy="4749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算法</a:t>
                </a:r>
                <a:r>
                  <a:rPr lang="en-US" altLang="zh-CN" sz="2800" dirty="0"/>
                  <a:t>: </a:t>
                </a:r>
                <a:r>
                  <a:rPr lang="zh-CN" altLang="en-US" sz="2800" dirty="0"/>
                  <a:t>动态规划</a:t>
                </a:r>
                <a:endParaRPr lang="en-US" altLang="zh-CN" sz="2800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dirty="0"/>
                  <a:t>我们定义 </a:t>
                </a:r>
                <a:r>
                  <a:rPr lang="en-US" altLang="zh-CN" sz="2800" dirty="0"/>
                  <a:t>f(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, j) </a:t>
                </a:r>
                <a:r>
                  <a:rPr lang="zh-CN" altLang="en-US" sz="2800" dirty="0"/>
                  <a:t>表示从前 </a:t>
                </a:r>
                <a:r>
                  <a:rPr lang="en-US" altLang="zh-CN" sz="2800" dirty="0"/>
                  <a:t>i </a:t>
                </a:r>
                <a:r>
                  <a:rPr lang="zh-CN" altLang="en-US" sz="2800" dirty="0"/>
                  <a:t>个存钱罐中取出 </a:t>
                </a:r>
                <a:r>
                  <a:rPr lang="en-US" altLang="zh-CN" sz="2800" dirty="0"/>
                  <a:t>j </a:t>
                </a:r>
                <a:r>
                  <a:rPr lang="zh-CN" altLang="en-US" sz="2800" dirty="0"/>
                  <a:t>个硬币的最大价值。</a:t>
                </a:r>
                <a:endParaRPr lang="en-US" altLang="zh-CN" sz="2800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dirty="0"/>
                  <a:t>为了计算 </a:t>
                </a:r>
                <a:r>
                  <a:rPr lang="en-US" altLang="zh-CN" sz="2800" dirty="0"/>
                  <a:t>f(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, j)</a:t>
                </a:r>
                <a:r>
                  <a:rPr lang="zh-CN" altLang="en-US" sz="2800" dirty="0"/>
                  <a:t>，我们可以枚举第 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个存钱罐取的硬币数量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zh-CN" altLang="en-US" sz="2800" dirty="0"/>
                  <a:t>，容易得到以下状态转移方程：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0" dirty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800" b="0" i="0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800" b="0" i="0" dirty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2800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      </a:t>
                </a:r>
                <a:r>
                  <a:rPr lang="zh-CN" altLang="en-US" sz="2800" dirty="0"/>
                  <a:t>其中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是第 </a:t>
                </a:r>
                <a:r>
                  <a:rPr lang="en-US" altLang="zh-CN" sz="2800" dirty="0"/>
                  <a:t>i </a:t>
                </a:r>
                <a:r>
                  <a:rPr lang="zh-CN" altLang="en-US" sz="2800" dirty="0"/>
                  <a:t>个存钱罐栈顶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枚硬币的价值。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3244FB-4237-4AFF-A340-7001FC433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16" y="779492"/>
                <a:ext cx="10962167" cy="4749826"/>
              </a:xfrm>
              <a:prstGeom prst="rect">
                <a:avLst/>
              </a:prstGeom>
              <a:blipFill>
                <a:blip r:embed="rId3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92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740688-845E-46F1-A96C-84ADAE3BE7FD}"/>
              </a:ext>
            </a:extLst>
          </p:cNvPr>
          <p:cNvSpPr txBox="1"/>
          <p:nvPr/>
        </p:nvSpPr>
        <p:spPr>
          <a:xfrm>
            <a:off x="614916" y="779492"/>
            <a:ext cx="10962167" cy="261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注意事项</a:t>
            </a:r>
            <a:endParaRPr lang="en-US" altLang="zh-CN" sz="2800" b="1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只能使用 </a:t>
            </a:r>
            <a:r>
              <a:rPr lang="en-US" altLang="zh-CN" sz="2800" dirty="0"/>
              <a:t>C/C++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已经结束的比赛的题目可以在题库中找到，提交测评后可以查看较为详细的测试点信息，类似下图：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1E89AC-25BF-415C-BB77-27B033F68F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33" y="3429000"/>
            <a:ext cx="6562214" cy="305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5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3244FB-4237-4AFF-A340-7001FC43304D}"/>
                  </a:ext>
                </a:extLst>
              </p:cNvPr>
              <p:cNvSpPr txBox="1"/>
              <p:nvPr/>
            </p:nvSpPr>
            <p:spPr>
              <a:xfrm>
                <a:off x="614916" y="779492"/>
                <a:ext cx="10962167" cy="4601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数据结构</a:t>
                </a:r>
                <a:r>
                  <a:rPr lang="en-US" altLang="zh-CN" sz="2800" dirty="0"/>
                  <a:t>: </a:t>
                </a:r>
                <a:r>
                  <a:rPr lang="zh-CN" altLang="en-US" sz="2800" dirty="0"/>
                  <a:t>栈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/>
                  <a:t>算法</a:t>
                </a:r>
                <a:r>
                  <a:rPr lang="en-US" altLang="zh-CN" sz="2800" dirty="0"/>
                  <a:t>: </a:t>
                </a:r>
                <a:r>
                  <a:rPr lang="zh-CN" altLang="en-US" sz="2800" dirty="0"/>
                  <a:t>单调栈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dirty="0"/>
                  <a:t>栈中保存可能成为可行解的值区间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，并且这些区间需要满足：从栈底到栈顶，区间不重叠并且严格下降。</a:t>
                </a:r>
                <a:endParaRPr lang="en-US" altLang="zh-CN" sz="280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800" dirty="0"/>
                  <a:t>从左向右遍历数组，每次新来一个数，要么可以和栈中的区间构成可行解，要么可以用来更新栈中的区间，在不丢失可行解的同时维护单调性。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3244FB-4237-4AFF-A340-7001FC433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16" y="779492"/>
                <a:ext cx="10962167" cy="4601965"/>
              </a:xfrm>
              <a:prstGeom prst="rect">
                <a:avLst/>
              </a:prstGeom>
              <a:blipFill>
                <a:blip r:embed="rId3"/>
                <a:stretch>
                  <a:fillRect l="-1168" b="-2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1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5D1921F-AF2D-40CE-AD92-CB6C1C42DBC7}"/>
              </a:ext>
            </a:extLst>
          </p:cNvPr>
          <p:cNvSpPr/>
          <p:nvPr/>
        </p:nvSpPr>
        <p:spPr>
          <a:xfrm>
            <a:off x="9780255" y="510363"/>
            <a:ext cx="1780201" cy="988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3DF7F6-F72D-4BE4-951D-823EA695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8"/>
          <a:stretch/>
        </p:blipFill>
        <p:spPr>
          <a:xfrm>
            <a:off x="733028" y="656224"/>
            <a:ext cx="10725944" cy="3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0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3244FB-4237-4AFF-A340-7001FC43304D}"/>
              </a:ext>
            </a:extLst>
          </p:cNvPr>
          <p:cNvSpPr txBox="1"/>
          <p:nvPr/>
        </p:nvSpPr>
        <p:spPr>
          <a:xfrm>
            <a:off x="614916" y="779492"/>
            <a:ext cx="10962167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数据结构</a:t>
            </a:r>
            <a:r>
              <a:rPr lang="en-US" altLang="zh-CN" sz="2800" dirty="0"/>
              <a:t>: </a:t>
            </a:r>
            <a:r>
              <a:rPr lang="zh-CN" altLang="en-US" sz="2800" dirty="0"/>
              <a:t>字符串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算法</a:t>
            </a:r>
            <a:r>
              <a:rPr lang="en-US" altLang="zh-CN" sz="2800" dirty="0"/>
              <a:t>: </a:t>
            </a:r>
            <a:r>
              <a:rPr lang="zh-CN" altLang="en-US" sz="2800" dirty="0"/>
              <a:t>枚举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枚举十进制下的回文数而不是每次加一去判断。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482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2D0729-1F5D-47BC-8DF6-0C9B0BB08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32" y="540063"/>
            <a:ext cx="10925735" cy="36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0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3244FB-4237-4AFF-A340-7001FC43304D}"/>
              </a:ext>
            </a:extLst>
          </p:cNvPr>
          <p:cNvSpPr txBox="1"/>
          <p:nvPr/>
        </p:nvSpPr>
        <p:spPr>
          <a:xfrm>
            <a:off x="614916" y="779492"/>
            <a:ext cx="10962167" cy="261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数据结构</a:t>
            </a:r>
            <a:r>
              <a:rPr lang="en-US" altLang="zh-CN" sz="2800" dirty="0"/>
              <a:t>: </a:t>
            </a:r>
            <a:r>
              <a:rPr lang="zh-CN" altLang="en-US" sz="2800" dirty="0"/>
              <a:t>栈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算法</a:t>
            </a:r>
            <a:r>
              <a:rPr lang="en-US" altLang="zh-CN" sz="2800" dirty="0"/>
              <a:t>: </a:t>
            </a:r>
            <a:r>
              <a:rPr lang="zh-CN" altLang="en-US" sz="2800" dirty="0"/>
              <a:t>单调栈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不少同学的代码先处理</a:t>
            </a:r>
            <a:r>
              <a:rPr lang="en-US" altLang="zh-CN" sz="2800" dirty="0"/>
              <a:t>0</a:t>
            </a:r>
            <a:r>
              <a:rPr lang="zh-CN" altLang="en-US" sz="2800" dirty="0"/>
              <a:t>的情况，再处理其他数字。使用单调栈可以统一处理，简洁一些。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5945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2224F0-04AB-4B3D-ADFB-36D3BF39E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857829"/>
            <a:ext cx="10629900" cy="51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1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3244FB-4237-4AFF-A340-7001FC43304D}"/>
              </a:ext>
            </a:extLst>
          </p:cNvPr>
          <p:cNvSpPr txBox="1"/>
          <p:nvPr/>
        </p:nvSpPr>
        <p:spPr>
          <a:xfrm>
            <a:off x="614916" y="779492"/>
            <a:ext cx="10962167" cy="519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算法</a:t>
            </a:r>
            <a:r>
              <a:rPr lang="en-US" altLang="zh-CN" sz="2800" dirty="0"/>
              <a:t>: </a:t>
            </a:r>
            <a:r>
              <a:rPr lang="zh-CN" altLang="en-US" sz="2800" dirty="0"/>
              <a:t>动态规划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我们定义 </a:t>
            </a:r>
            <a:r>
              <a:rPr lang="en-US" altLang="zh-CN" sz="2800" dirty="0"/>
              <a:t>f(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j) </a:t>
            </a:r>
            <a:r>
              <a:rPr lang="zh-CN" altLang="en-US" sz="2800" dirty="0"/>
              <a:t>表示 </a:t>
            </a:r>
            <a:r>
              <a:rPr lang="en-US" altLang="zh-CN" sz="2800" dirty="0"/>
              <a:t>s </a:t>
            </a:r>
            <a:r>
              <a:rPr lang="zh-CN" altLang="en-US" sz="2800" dirty="0"/>
              <a:t>的前个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个元素和 </a:t>
            </a:r>
            <a:r>
              <a:rPr lang="en-US" altLang="zh-CN" sz="2800" dirty="0"/>
              <a:t>t </a:t>
            </a:r>
            <a:r>
              <a:rPr lang="zh-CN" altLang="en-US" sz="2800" dirty="0"/>
              <a:t>的前 </a:t>
            </a:r>
            <a:r>
              <a:rPr lang="en-US" altLang="zh-CN" sz="2800" dirty="0"/>
              <a:t>j </a:t>
            </a:r>
            <a:r>
              <a:rPr lang="zh-CN" altLang="en-US" sz="2800" dirty="0"/>
              <a:t>个元素是否能交织组成 </a:t>
            </a:r>
            <a:r>
              <a:rPr lang="en-US" altLang="zh-CN" sz="2800" dirty="0"/>
              <a:t>r </a:t>
            </a:r>
            <a:r>
              <a:rPr lang="zh-CN" altLang="en-US" sz="2800" dirty="0"/>
              <a:t>的前 </a:t>
            </a:r>
            <a:r>
              <a:rPr lang="en-US" altLang="zh-CN" sz="2800" dirty="0" err="1"/>
              <a:t>i+j</a:t>
            </a:r>
            <a:r>
              <a:rPr lang="en-US" altLang="zh-CN" sz="2800" dirty="0"/>
              <a:t> </a:t>
            </a:r>
            <a:r>
              <a:rPr lang="zh-CN" altLang="en-US" sz="2800" dirty="0"/>
              <a:t>个元素。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如果 </a:t>
            </a:r>
            <a:r>
              <a:rPr lang="en-US" altLang="zh-CN" sz="2800" dirty="0"/>
              <a:t>s </a:t>
            </a:r>
            <a:r>
              <a:rPr lang="zh-CN" altLang="en-US" sz="2800" dirty="0"/>
              <a:t>的第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个元素和 </a:t>
            </a:r>
            <a:r>
              <a:rPr lang="en-US" altLang="zh-CN" sz="2800" dirty="0"/>
              <a:t>r </a:t>
            </a:r>
            <a:r>
              <a:rPr lang="zh-CN" altLang="en-US" sz="2800" dirty="0"/>
              <a:t>的第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+ j </a:t>
            </a:r>
            <a:r>
              <a:rPr lang="zh-CN" altLang="en-US" sz="2800" dirty="0"/>
              <a:t>个元素相等，那么 </a:t>
            </a:r>
            <a:r>
              <a:rPr lang="en-US" altLang="zh-CN" sz="2800" dirty="0"/>
              <a:t>f(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j) </a:t>
            </a:r>
            <a:r>
              <a:rPr lang="zh-CN" altLang="en-US" sz="2800" dirty="0"/>
              <a:t>的值就取决于 </a:t>
            </a:r>
            <a:r>
              <a:rPr lang="en-US" altLang="zh-CN" sz="2800" dirty="0"/>
              <a:t>s </a:t>
            </a:r>
            <a:r>
              <a:rPr lang="zh-CN" altLang="en-US" sz="2800" dirty="0"/>
              <a:t>的前个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- 1 </a:t>
            </a:r>
            <a:r>
              <a:rPr lang="zh-CN" altLang="en-US" sz="2800" dirty="0"/>
              <a:t>个元素和 </a:t>
            </a:r>
            <a:r>
              <a:rPr lang="en-US" altLang="zh-CN" sz="2800" dirty="0"/>
              <a:t>t </a:t>
            </a:r>
            <a:r>
              <a:rPr lang="zh-CN" altLang="en-US" sz="2800" dirty="0"/>
              <a:t>的前 </a:t>
            </a:r>
            <a:r>
              <a:rPr lang="en-US" altLang="zh-CN" sz="2800" dirty="0"/>
              <a:t>j </a:t>
            </a:r>
            <a:r>
              <a:rPr lang="zh-CN" altLang="en-US" sz="2800" dirty="0"/>
              <a:t>个元素是否能交织组成 </a:t>
            </a:r>
            <a:r>
              <a:rPr lang="en-US" altLang="zh-CN" sz="2800" dirty="0"/>
              <a:t>r </a:t>
            </a:r>
            <a:r>
              <a:rPr lang="zh-CN" altLang="en-US" sz="2800" dirty="0"/>
              <a:t>的前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+ j - 1 </a:t>
            </a:r>
            <a:r>
              <a:rPr lang="zh-CN" altLang="en-US" sz="2800" dirty="0"/>
              <a:t>个元素，对 </a:t>
            </a:r>
            <a:r>
              <a:rPr lang="en-US" altLang="zh-CN" sz="2800" dirty="0"/>
              <a:t>t </a:t>
            </a:r>
            <a:r>
              <a:rPr lang="zh-CN" altLang="en-US" sz="2800" dirty="0"/>
              <a:t>来说同理。因此我们得到了如下状态转移：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28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/>
              <a:t>注意一下边界情况即可。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C4DAD75-FC77-45E2-9DBD-54153033567D}"/>
                  </a:ext>
                </a:extLst>
              </p:cNvPr>
              <p:cNvSpPr/>
              <p:nvPr/>
            </p:nvSpPr>
            <p:spPr>
              <a:xfrm>
                <a:off x="913279" y="4862994"/>
                <a:ext cx="100696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, 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−1, 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d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 </m:t>
                          </m:r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 </m:t>
                          </m:r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 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 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s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t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000" i="0">
                              <a:latin typeface="Cambria Math" panose="02040503050406030204" pitchFamily="18" charset="0"/>
                            </a:rPr>
                            <m:t>r</m:t>
                          </m:r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C4DAD75-FC77-45E2-9DBD-541530335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79" y="4862994"/>
                <a:ext cx="10069606" cy="400110"/>
              </a:xfrm>
              <a:prstGeom prst="rect">
                <a:avLst/>
              </a:prstGeom>
              <a:blipFill>
                <a:blip r:embed="rId3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34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266354-7D5C-41C8-A6C8-D70C19183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7" y="876315"/>
            <a:ext cx="11019865" cy="3771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64EDA3B-6415-417E-AA2D-05C8D7804CAD}"/>
              </a:ext>
            </a:extLst>
          </p:cNvPr>
          <p:cNvSpPr/>
          <p:nvPr/>
        </p:nvSpPr>
        <p:spPr>
          <a:xfrm>
            <a:off x="9789459" y="1015253"/>
            <a:ext cx="1425388" cy="490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1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411</Words>
  <Application>Microsoft Office PowerPoint</Application>
  <PresentationFormat>宽屏</PresentationFormat>
  <Paragraphs>40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</dc:creator>
  <cp:lastModifiedBy>GaoEnhao</cp:lastModifiedBy>
  <cp:revision>36</cp:revision>
  <dcterms:created xsi:type="dcterms:W3CDTF">2021-10-16T08:00:59Z</dcterms:created>
  <dcterms:modified xsi:type="dcterms:W3CDTF">2023-10-10T01:23:15Z</dcterms:modified>
</cp:coreProperties>
</file>