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332" r:id="rId15"/>
    <p:sldId id="331" r:id="rId16"/>
    <p:sldId id="350" r:id="rId17"/>
    <p:sldId id="351" r:id="rId18"/>
    <p:sldId id="352" r:id="rId19"/>
    <p:sldId id="353" r:id="rId20"/>
    <p:sldId id="333" r:id="rId21"/>
    <p:sldId id="336" r:id="rId22"/>
    <p:sldId id="334" r:id="rId23"/>
    <p:sldId id="335" r:id="rId24"/>
    <p:sldId id="362" r:id="rId25"/>
    <p:sldId id="363" r:id="rId26"/>
    <p:sldId id="337" r:id="rId27"/>
    <p:sldId id="364" r:id="rId28"/>
    <p:sldId id="338" r:id="rId29"/>
    <p:sldId id="339" r:id="rId30"/>
    <p:sldId id="340" r:id="rId31"/>
    <p:sldId id="341" r:id="rId32"/>
    <p:sldId id="343" r:id="rId33"/>
    <p:sldId id="344" r:id="rId34"/>
    <p:sldId id="345" r:id="rId35"/>
    <p:sldId id="355" r:id="rId36"/>
    <p:sldId id="356" r:id="rId37"/>
    <p:sldId id="357" r:id="rId38"/>
    <p:sldId id="358" r:id="rId39"/>
    <p:sldId id="359" r:id="rId40"/>
    <p:sldId id="360" r:id="rId41"/>
    <p:sldId id="348" r:id="rId42"/>
    <p:sldId id="349" r:id="rId43"/>
    <p:sldId id="346" r:id="rId44"/>
    <p:sldId id="34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20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9E68-B47F-48C1-B7B4-5DABBE4DDA3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AF88-BF5F-4F93-A51B-9C2A5478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7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2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1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8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3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9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82B2-D742-46F2-838D-D1E436D1031B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2A4F-D007-44D2-84CE-024F71A51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467" y="1634656"/>
            <a:ext cx="10539626" cy="88204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연봉이 </a:t>
            </a:r>
            <a:r>
              <a:rPr lang="en-US" altLang="ko-KR" sz="2400" dirty="0">
                <a:solidFill>
                  <a:schemeClr val="tx1"/>
                </a:solidFill>
              </a:rPr>
              <a:t>120000 </a:t>
            </a:r>
            <a:r>
              <a:rPr lang="ko-KR" altLang="en-US" sz="2400" dirty="0" err="1">
                <a:solidFill>
                  <a:schemeClr val="tx1"/>
                </a:solidFill>
              </a:rPr>
              <a:t>이상되는</a:t>
            </a:r>
            <a:r>
              <a:rPr lang="ko-KR" altLang="en-US" sz="2400" dirty="0">
                <a:solidFill>
                  <a:schemeClr val="tx1"/>
                </a:solidFill>
              </a:rPr>
              <a:t>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연봉을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출력하시요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SALARY*12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SALARY*12 &gt;= 120000;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SALARY*12 AS ANNSAL, COMMISSION_PCT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COMMISSION_PCT IS NOT NULL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ANNSAL  DESC;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10. </a:t>
            </a:r>
            <a:r>
              <a:rPr lang="ko-KR" altLang="en-US" sz="2400" dirty="0">
                <a:solidFill>
                  <a:schemeClr val="tx1"/>
                </a:solidFill>
              </a:rPr>
              <a:t>커미션을 받는 모든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연봉 및 커미션을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   - </a:t>
            </a:r>
            <a:r>
              <a:rPr lang="ko-KR" altLang="en-US" sz="2200" dirty="0">
                <a:solidFill>
                  <a:schemeClr val="tx1"/>
                </a:solidFill>
              </a:rPr>
              <a:t>연봉을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>
                <a:solidFill>
                  <a:schemeClr val="tx1"/>
                </a:solidFill>
              </a:rPr>
              <a:t>역순으로 정렬하고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연봉은 </a:t>
            </a:r>
            <a:r>
              <a:rPr lang="en-US" altLang="ko-KR" sz="2200" dirty="0">
                <a:solidFill>
                  <a:schemeClr val="tx1"/>
                </a:solidFill>
              </a:rPr>
              <a:t>ANNSAL</a:t>
            </a:r>
            <a:r>
              <a:rPr lang="ko-KR" altLang="en-US" sz="2200" dirty="0">
                <a:solidFill>
                  <a:schemeClr val="tx1"/>
                </a:solidFill>
              </a:rPr>
              <a:t>로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LAST_NAME LIKE ‘___a%';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11. </a:t>
            </a:r>
            <a:r>
              <a:rPr lang="ko-KR" altLang="en-US" sz="2400" dirty="0">
                <a:solidFill>
                  <a:schemeClr val="tx1"/>
                </a:solidFill>
              </a:rPr>
              <a:t>이름의 네번째 글자가 </a:t>
            </a:r>
            <a:r>
              <a:rPr lang="en-US" altLang="ko-KR" sz="2400" dirty="0">
                <a:solidFill>
                  <a:schemeClr val="tx1"/>
                </a:solidFill>
              </a:rPr>
              <a:t>a</a:t>
            </a:r>
            <a:r>
              <a:rPr lang="ko-KR" altLang="en-US" sz="2400" dirty="0">
                <a:solidFill>
                  <a:schemeClr val="tx1"/>
                </a:solidFill>
              </a:rPr>
              <a:t>인 사원의 이름을 </a:t>
            </a:r>
            <a:r>
              <a:rPr lang="ko-KR" altLang="en-US" sz="2400" dirty="0" err="1">
                <a:solidFill>
                  <a:schemeClr val="tx1"/>
                </a:solidFill>
              </a:rPr>
              <a:t>조회하시오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LAST_NAME LIKE ‘%a%’ AND LAST_NAME LIKE ‘%e%’;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12. </a:t>
            </a:r>
            <a:r>
              <a:rPr lang="ko-KR" altLang="en-US" sz="2400" dirty="0">
                <a:solidFill>
                  <a:schemeClr val="tx1"/>
                </a:solidFill>
              </a:rPr>
              <a:t>이름에 </a:t>
            </a:r>
            <a:r>
              <a:rPr lang="en-US" altLang="ko-KR" sz="2400" dirty="0">
                <a:solidFill>
                  <a:schemeClr val="tx1"/>
                </a:solidFill>
              </a:rPr>
              <a:t>a </a:t>
            </a:r>
            <a:r>
              <a:rPr lang="ko-KR" altLang="en-US" sz="2400" dirty="0">
                <a:solidFill>
                  <a:schemeClr val="tx1"/>
                </a:solidFill>
              </a:rPr>
              <a:t>및 </a:t>
            </a:r>
            <a:r>
              <a:rPr lang="en-US" altLang="ko-KR" sz="2400" dirty="0">
                <a:solidFill>
                  <a:schemeClr val="tx1"/>
                </a:solidFill>
              </a:rPr>
              <a:t>e </a:t>
            </a:r>
            <a:r>
              <a:rPr lang="ko-KR" altLang="en-US" sz="2400" dirty="0">
                <a:solidFill>
                  <a:schemeClr val="tx1"/>
                </a:solidFill>
              </a:rPr>
              <a:t>글자가 있는 사원의 이름을 </a:t>
            </a:r>
            <a:r>
              <a:rPr lang="ko-KR" altLang="en-US" sz="2400" dirty="0" err="1">
                <a:solidFill>
                  <a:schemeClr val="tx1"/>
                </a:solidFill>
              </a:rPr>
              <a:t>조회하시오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SALARY, JOB_ID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SALARY NOT IN ( 2500, 3500, 7000 )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JOB_ID IN ( 'SA_REP', 'ST_CLERK' );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13. </a:t>
            </a:r>
            <a:r>
              <a:rPr lang="ko-KR" altLang="en-US" sz="2400" dirty="0">
                <a:solidFill>
                  <a:schemeClr val="tx1"/>
                </a:solidFill>
              </a:rPr>
              <a:t>급여가 </a:t>
            </a:r>
            <a:r>
              <a:rPr lang="en-US" altLang="ko-KR" sz="2400" dirty="0">
                <a:solidFill>
                  <a:schemeClr val="tx1"/>
                </a:solidFill>
              </a:rPr>
              <a:t>2500,3500,7000</a:t>
            </a:r>
            <a:r>
              <a:rPr lang="ko-KR" altLang="en-US" sz="2400" dirty="0">
                <a:solidFill>
                  <a:schemeClr val="tx1"/>
                </a:solidFill>
              </a:rPr>
              <a:t>이 아니며 직업이 </a:t>
            </a:r>
            <a:r>
              <a:rPr lang="en-US" altLang="ko-KR" sz="2400" dirty="0">
                <a:solidFill>
                  <a:schemeClr val="tx1"/>
                </a:solidFill>
              </a:rPr>
              <a:t>SA_REP</a:t>
            </a:r>
            <a:r>
              <a:rPr lang="ko-KR" altLang="en-US" sz="2400" dirty="0">
                <a:solidFill>
                  <a:schemeClr val="tx1"/>
                </a:solidFill>
              </a:rPr>
              <a:t>나 </a:t>
            </a:r>
            <a:r>
              <a:rPr lang="en-US" altLang="ko-KR" sz="2400" dirty="0">
                <a:solidFill>
                  <a:schemeClr val="tx1"/>
                </a:solidFill>
              </a:rPr>
              <a:t>ST_CLERK</a:t>
            </a:r>
            <a:r>
              <a:rPr lang="ko-KR" altLang="en-US" sz="2400" dirty="0">
                <a:solidFill>
                  <a:schemeClr val="tx1"/>
                </a:solidFill>
              </a:rPr>
              <a:t>인 사원의 이름과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급여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직업을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9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DISTINCT JOB_ID,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( 30, 90 )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JOB_ID;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14. 30</a:t>
            </a:r>
            <a:r>
              <a:rPr lang="ko-KR" altLang="en-US" sz="2500" dirty="0">
                <a:solidFill>
                  <a:schemeClr val="tx1"/>
                </a:solidFill>
              </a:rPr>
              <a:t>번 </a:t>
            </a:r>
            <a:r>
              <a:rPr lang="ko-KR" altLang="en-US" sz="2500" dirty="0" err="1">
                <a:solidFill>
                  <a:schemeClr val="tx1"/>
                </a:solidFill>
              </a:rPr>
              <a:t>부서내의</a:t>
            </a:r>
            <a:r>
              <a:rPr lang="ko-KR" altLang="en-US" sz="2500" dirty="0">
                <a:solidFill>
                  <a:schemeClr val="tx1"/>
                </a:solidFill>
              </a:rPr>
              <a:t> 모든 직업들을 유일한 값으로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     90</a:t>
            </a:r>
            <a:r>
              <a:rPr lang="ko-KR" altLang="en-US" sz="2500" dirty="0">
                <a:solidFill>
                  <a:schemeClr val="tx1"/>
                </a:solidFill>
              </a:rPr>
              <a:t>번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부서 또한 포함하고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직업을 오름차순으로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9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E.EMPLOYEE_ID, E. LAST_NAME, D.DEPARTMENT_NAME, 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D.DEPARTMENT_ID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 E, DEPARTMENTS 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E.DEPARTMENT_ID = D.DEPARTMENT_ID;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15. </a:t>
            </a:r>
            <a:r>
              <a:rPr lang="ko-KR" altLang="en-US" sz="2400" dirty="0">
                <a:solidFill>
                  <a:schemeClr val="tx1"/>
                </a:solidFill>
              </a:rPr>
              <a:t>모든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부서 이름 및 부서 번호를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여러 테이블의 데이터 표시</a:t>
            </a:r>
            <a:r>
              <a:rPr lang="en-US" altLang="ko-KR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(JOIN)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992" y="2878001"/>
            <a:ext cx="11204099" cy="2014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SELECT   </a:t>
            </a:r>
            <a:r>
              <a:rPr lang="en-US" altLang="ko-KR" sz="2200" dirty="0" err="1">
                <a:solidFill>
                  <a:schemeClr val="tx1"/>
                </a:solidFill>
              </a:rPr>
              <a:t>e.last_name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d.department_name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FROM    employees e, departments d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WHERE  </a:t>
            </a:r>
            <a:r>
              <a:rPr lang="en-US" altLang="ko-KR" sz="2200" dirty="0" err="1">
                <a:solidFill>
                  <a:schemeClr val="tx1"/>
                </a:solidFill>
              </a:rPr>
              <a:t>e.department_id</a:t>
            </a:r>
            <a:r>
              <a:rPr lang="en-US" altLang="ko-KR" sz="2200" dirty="0">
                <a:solidFill>
                  <a:schemeClr val="tx1"/>
                </a:solidFill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d.department_id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AND     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 &gt;= 15000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9992" y="1559819"/>
            <a:ext cx="11204099" cy="1124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16. </a:t>
            </a:r>
            <a:r>
              <a:rPr lang="ko-KR" altLang="en-US" sz="2200" dirty="0">
                <a:solidFill>
                  <a:schemeClr val="tx1"/>
                </a:solidFill>
              </a:rPr>
              <a:t>급여가 </a:t>
            </a:r>
            <a:r>
              <a:rPr lang="en-US" altLang="ko-KR" sz="2200" dirty="0">
                <a:solidFill>
                  <a:schemeClr val="tx1"/>
                </a:solidFill>
              </a:rPr>
              <a:t>15000 </a:t>
            </a:r>
            <a:r>
              <a:rPr lang="ko-KR" altLang="en-US" sz="2200" dirty="0">
                <a:solidFill>
                  <a:schemeClr val="tx1"/>
                </a:solidFill>
              </a:rPr>
              <a:t>이상인 사원의 이름과 급여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그 사원이 근무하는 </a:t>
            </a:r>
            <a:r>
              <a:rPr lang="ko-KR" altLang="en-US" sz="2200" dirty="0" err="1">
                <a:solidFill>
                  <a:schemeClr val="tx1"/>
                </a:solidFill>
              </a:rPr>
              <a:t>부서이름을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2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여러 테이블의 데이터 표시</a:t>
            </a:r>
            <a:r>
              <a:rPr lang="en-US" altLang="ko-KR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(JOIN)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992" y="2878001"/>
            <a:ext cx="11204099" cy="2014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SELECT   </a:t>
            </a:r>
            <a:r>
              <a:rPr lang="en-US" altLang="ko-KR" sz="2200" dirty="0" err="1">
                <a:solidFill>
                  <a:schemeClr val="tx1"/>
                </a:solidFill>
              </a:rPr>
              <a:t>e.last_name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*12 “</a:t>
            </a:r>
            <a:r>
              <a:rPr lang="en-US" altLang="ko-KR" sz="2200" dirty="0" err="1">
                <a:solidFill>
                  <a:schemeClr val="tx1"/>
                </a:solidFill>
              </a:rPr>
              <a:t>Annsal</a:t>
            </a:r>
            <a:r>
              <a:rPr lang="en-US" altLang="ko-KR" sz="2200" dirty="0">
                <a:solidFill>
                  <a:schemeClr val="tx1"/>
                </a:solidFill>
              </a:rPr>
              <a:t>”,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d.location_id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FROM    employees e, departments d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WHERE  </a:t>
            </a:r>
            <a:r>
              <a:rPr lang="en-US" altLang="ko-KR" sz="2200" dirty="0" err="1">
                <a:solidFill>
                  <a:schemeClr val="tx1"/>
                </a:solidFill>
              </a:rPr>
              <a:t>e.department_id</a:t>
            </a:r>
            <a:r>
              <a:rPr lang="en-US" altLang="ko-KR" sz="2200" dirty="0">
                <a:solidFill>
                  <a:schemeClr val="tx1"/>
                </a:solidFill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d.department_id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AND     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*12 &gt;= 150000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9992" y="1559819"/>
            <a:ext cx="11204099" cy="1124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17. </a:t>
            </a:r>
            <a:r>
              <a:rPr lang="ko-KR" altLang="en-US" sz="2200" dirty="0">
                <a:solidFill>
                  <a:schemeClr val="tx1"/>
                </a:solidFill>
              </a:rPr>
              <a:t>연봉이 </a:t>
            </a:r>
            <a:r>
              <a:rPr lang="en-US" altLang="ko-KR" sz="2200" dirty="0">
                <a:solidFill>
                  <a:schemeClr val="tx1"/>
                </a:solidFill>
              </a:rPr>
              <a:t>150000 </a:t>
            </a:r>
            <a:r>
              <a:rPr lang="ko-KR" altLang="en-US" sz="2200" dirty="0">
                <a:solidFill>
                  <a:schemeClr val="tx1"/>
                </a:solidFill>
              </a:rPr>
              <a:t>이상인 사원의 이름과 연봉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그 사원이 근무하는 </a:t>
            </a:r>
            <a:r>
              <a:rPr lang="ko-KR" altLang="en-US" sz="2200" dirty="0" err="1">
                <a:solidFill>
                  <a:schemeClr val="tx1"/>
                </a:solidFill>
              </a:rPr>
              <a:t>부서이름과</a:t>
            </a:r>
            <a:r>
              <a:rPr lang="ko-KR" altLang="en-US" sz="2200" dirty="0">
                <a:solidFill>
                  <a:schemeClr val="tx1"/>
                </a:solidFill>
              </a:rPr>
              <a:t> 부서가 위치한 지역번호를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200" dirty="0">
                <a:solidFill>
                  <a:schemeClr val="tx1"/>
                </a:solidFill>
              </a:rPr>
              <a:t>. </a:t>
            </a:r>
            <a:r>
              <a:rPr lang="ko-KR" altLang="en-US" sz="2200" dirty="0">
                <a:solidFill>
                  <a:schemeClr val="tx1"/>
                </a:solidFill>
              </a:rPr>
              <a:t>단 연봉은 </a:t>
            </a:r>
            <a:r>
              <a:rPr lang="en-US" altLang="ko-KR" sz="2200" dirty="0" err="1">
                <a:solidFill>
                  <a:schemeClr val="tx1"/>
                </a:solidFill>
              </a:rPr>
              <a:t>AnnSal</a:t>
            </a:r>
            <a:r>
              <a:rPr lang="ko-KR" altLang="en-US" sz="2200" dirty="0">
                <a:solidFill>
                  <a:schemeClr val="tx1"/>
                </a:solidFill>
              </a:rPr>
              <a:t>로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여러 테이블의 데이터 표시</a:t>
            </a:r>
            <a:r>
              <a:rPr lang="en-US" altLang="ko-KR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(JOIN)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992" y="2878001"/>
            <a:ext cx="11204099" cy="20146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SELECT   </a:t>
            </a:r>
            <a:r>
              <a:rPr lang="en-US" altLang="ko-KR" sz="2200" dirty="0" err="1">
                <a:solidFill>
                  <a:schemeClr val="tx1"/>
                </a:solidFill>
              </a:rPr>
              <a:t>e.last_name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*12 “</a:t>
            </a:r>
            <a:r>
              <a:rPr lang="en-US" altLang="ko-KR" sz="2200" dirty="0" err="1">
                <a:solidFill>
                  <a:schemeClr val="tx1"/>
                </a:solidFill>
              </a:rPr>
              <a:t>Annsal</a:t>
            </a:r>
            <a:r>
              <a:rPr lang="en-US" altLang="ko-KR" sz="2200" dirty="0">
                <a:solidFill>
                  <a:schemeClr val="tx1"/>
                </a:solidFill>
              </a:rPr>
              <a:t>”,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d.location_id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FROM    employees e, departments d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WHERE  </a:t>
            </a:r>
            <a:r>
              <a:rPr lang="en-US" altLang="ko-KR" sz="2200" dirty="0" err="1">
                <a:solidFill>
                  <a:schemeClr val="tx1"/>
                </a:solidFill>
              </a:rPr>
              <a:t>e.department_id</a:t>
            </a:r>
            <a:r>
              <a:rPr lang="en-US" altLang="ko-KR" sz="2200" dirty="0">
                <a:solidFill>
                  <a:schemeClr val="tx1"/>
                </a:solidFill>
              </a:rPr>
              <a:t> = </a:t>
            </a:r>
            <a:r>
              <a:rPr lang="en-US" altLang="ko-KR" sz="2200" dirty="0" err="1">
                <a:solidFill>
                  <a:schemeClr val="tx1"/>
                </a:solidFill>
              </a:rPr>
              <a:t>d.department_id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AND     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*12 &gt;= 150000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9992" y="1559819"/>
            <a:ext cx="11204099" cy="1124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18. </a:t>
            </a:r>
            <a:r>
              <a:rPr lang="ko-KR" altLang="en-US" sz="2200" dirty="0">
                <a:solidFill>
                  <a:schemeClr val="tx1"/>
                </a:solidFill>
              </a:rPr>
              <a:t>연봉이 </a:t>
            </a:r>
            <a:r>
              <a:rPr lang="en-US" altLang="ko-KR" sz="2200" dirty="0">
                <a:solidFill>
                  <a:schemeClr val="tx1"/>
                </a:solidFill>
              </a:rPr>
              <a:t>150000 </a:t>
            </a:r>
            <a:r>
              <a:rPr lang="ko-KR" altLang="en-US" sz="2200" dirty="0">
                <a:solidFill>
                  <a:schemeClr val="tx1"/>
                </a:solidFill>
              </a:rPr>
              <a:t>이상인 사원의 이름과 연봉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그 사원이 근무하는 </a:t>
            </a:r>
            <a:r>
              <a:rPr lang="ko-KR" altLang="en-US" sz="2200" dirty="0" err="1">
                <a:solidFill>
                  <a:schemeClr val="tx1"/>
                </a:solidFill>
              </a:rPr>
              <a:t>부서이름과</a:t>
            </a:r>
            <a:r>
              <a:rPr lang="ko-KR" altLang="en-US" sz="2200" dirty="0">
                <a:solidFill>
                  <a:schemeClr val="tx1"/>
                </a:solidFill>
              </a:rPr>
              <a:t> 부서가 위치한 지역번호를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200" dirty="0">
                <a:solidFill>
                  <a:schemeClr val="tx1"/>
                </a:solidFill>
              </a:rPr>
              <a:t>. </a:t>
            </a:r>
            <a:r>
              <a:rPr lang="ko-KR" altLang="en-US" sz="2200" dirty="0">
                <a:solidFill>
                  <a:schemeClr val="tx1"/>
                </a:solidFill>
              </a:rPr>
              <a:t>단 연봉은 </a:t>
            </a:r>
            <a:r>
              <a:rPr lang="en-US" altLang="ko-KR" sz="2200" dirty="0" err="1">
                <a:solidFill>
                  <a:schemeClr val="tx1"/>
                </a:solidFill>
              </a:rPr>
              <a:t>AnnSal</a:t>
            </a:r>
            <a:r>
              <a:rPr lang="ko-KR" altLang="en-US" sz="2200" dirty="0">
                <a:solidFill>
                  <a:schemeClr val="tx1"/>
                </a:solidFill>
              </a:rPr>
              <a:t>로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여러 테이블의 데이터 표시</a:t>
            </a:r>
            <a:r>
              <a:rPr lang="en-US" altLang="ko-KR" sz="2400" b="1" kern="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(JOIN)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29993" y="1549118"/>
            <a:ext cx="10539626" cy="11241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19. </a:t>
            </a:r>
            <a:r>
              <a:rPr lang="ko-KR" altLang="en-US" sz="2200" dirty="0">
                <a:solidFill>
                  <a:schemeClr val="tx1"/>
                </a:solidFill>
              </a:rPr>
              <a:t>회사에 근무하는 사원중 급여 등급이 </a:t>
            </a:r>
            <a:r>
              <a:rPr lang="en-US" altLang="ko-KR" sz="2200" dirty="0">
                <a:solidFill>
                  <a:schemeClr val="tx1"/>
                </a:solidFill>
              </a:rPr>
              <a:t>4</a:t>
            </a:r>
            <a:r>
              <a:rPr lang="ko-KR" altLang="en-US" sz="2200" dirty="0">
                <a:solidFill>
                  <a:schemeClr val="tx1"/>
                </a:solidFill>
              </a:rPr>
              <a:t>인 사원의 이름과 급여와 </a:t>
            </a:r>
            <a:r>
              <a:rPr lang="ko-KR" altLang="en-US" sz="2200" dirty="0" err="1">
                <a:solidFill>
                  <a:schemeClr val="tx1"/>
                </a:solidFill>
              </a:rPr>
              <a:t>사원별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</a:rPr>
              <a:t>급여등급을</a:t>
            </a:r>
            <a:r>
              <a:rPr lang="ko-KR" altLang="en-US" sz="2200" dirty="0">
                <a:solidFill>
                  <a:schemeClr val="tx1"/>
                </a:solidFill>
              </a:rPr>
              <a:t> 내림차순으로 정렬하여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9993" y="2994330"/>
            <a:ext cx="10539626" cy="2996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SELECT      </a:t>
            </a:r>
            <a:r>
              <a:rPr lang="en-US" altLang="ko-KR" sz="2200" dirty="0" err="1">
                <a:solidFill>
                  <a:schemeClr val="tx1"/>
                </a:solidFill>
              </a:rPr>
              <a:t>e.last_name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en-US" altLang="ko-KR" sz="2200" dirty="0" err="1">
                <a:solidFill>
                  <a:schemeClr val="tx1"/>
                </a:solidFill>
              </a:rPr>
              <a:t>j.grade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FROM        employees e, </a:t>
            </a:r>
            <a:r>
              <a:rPr lang="en-US" altLang="ko-KR" sz="2200" dirty="0" err="1">
                <a:solidFill>
                  <a:schemeClr val="tx1"/>
                </a:solidFill>
              </a:rPr>
              <a:t>salgrade</a:t>
            </a:r>
            <a:r>
              <a:rPr lang="en-US" altLang="ko-KR" sz="2200" dirty="0">
                <a:solidFill>
                  <a:schemeClr val="tx1"/>
                </a:solidFill>
              </a:rPr>
              <a:t> j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WHERE     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 BETWEEN </a:t>
            </a:r>
            <a:r>
              <a:rPr lang="en-US" altLang="ko-KR" sz="2200" dirty="0" err="1">
                <a:solidFill>
                  <a:schemeClr val="tx1"/>
                </a:solidFill>
              </a:rPr>
              <a:t>j.losal</a:t>
            </a:r>
            <a:r>
              <a:rPr lang="en-US" altLang="ko-KR" sz="2200" dirty="0">
                <a:solidFill>
                  <a:schemeClr val="tx1"/>
                </a:solidFill>
              </a:rPr>
              <a:t> AND  </a:t>
            </a:r>
            <a:r>
              <a:rPr lang="en-US" altLang="ko-KR" sz="2200" dirty="0" err="1">
                <a:solidFill>
                  <a:schemeClr val="tx1"/>
                </a:solidFill>
              </a:rPr>
              <a:t>j.hisal</a:t>
            </a:r>
            <a:endParaRPr lang="en-US" altLang="ko-KR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AND          </a:t>
            </a:r>
            <a:r>
              <a:rPr lang="en-US" altLang="ko-KR" sz="2200" dirty="0" err="1">
                <a:solidFill>
                  <a:schemeClr val="tx1"/>
                </a:solidFill>
              </a:rPr>
              <a:t>j.grade</a:t>
            </a:r>
            <a:r>
              <a:rPr lang="en-US" altLang="ko-KR" sz="2200" dirty="0">
                <a:solidFill>
                  <a:schemeClr val="tx1"/>
                </a:solidFill>
              </a:rPr>
              <a:t> = 4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chemeClr val="tx1"/>
                </a:solidFill>
              </a:rPr>
              <a:t>ORDER BY   </a:t>
            </a:r>
            <a:r>
              <a:rPr lang="en-US" altLang="ko-KR" sz="2200" dirty="0" err="1">
                <a:solidFill>
                  <a:schemeClr val="tx1"/>
                </a:solidFill>
              </a:rPr>
              <a:t>e.salary</a:t>
            </a:r>
            <a:r>
              <a:rPr lang="en-US" altLang="ko-KR" sz="2200" dirty="0">
                <a:solidFill>
                  <a:schemeClr val="tx1"/>
                </a:solidFill>
              </a:rPr>
              <a:t> DESC;  </a:t>
            </a:r>
          </a:p>
        </p:txBody>
      </p:sp>
    </p:spTree>
    <p:extLst>
      <p:ext uri="{BB962C8B-B14F-4D97-AF65-F5344CB8AC3E}">
        <p14:creationId xmlns:p14="http://schemas.microsoft.com/office/powerpoint/2010/main" val="12931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EMPLOYEE_ID = 176;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9260" y="1559819"/>
            <a:ext cx="10539626" cy="95270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 err="1">
                <a:solidFill>
                  <a:schemeClr val="tx1"/>
                </a:solidFill>
              </a:rPr>
              <a:t>사원번호가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176 </a:t>
            </a:r>
            <a:r>
              <a:rPr lang="ko-KR" altLang="en-US" sz="2400" dirty="0">
                <a:solidFill>
                  <a:schemeClr val="tx1"/>
                </a:solidFill>
              </a:rPr>
              <a:t>인 사원의 이름과 부서 번호를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E.LAST_NAME, D.DEPARTMENT_NAME, L.LOCATION_ID, L.CITY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EMPLOYEES E, DEPARTMENTS D, LOCATIONS L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E.DEPARTMENT_ID = D.DEPARTMENT_ID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   D.LOCATION_ID = L.LOCATION_ID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   E.COMMISSION_PCT IS NOT NULL;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20. </a:t>
            </a:r>
            <a:r>
              <a:rPr lang="ko-KR" altLang="en-US" sz="2500" dirty="0">
                <a:solidFill>
                  <a:schemeClr val="tx1"/>
                </a:solidFill>
              </a:rPr>
              <a:t>커미션을 받는 모든 사람들의 이름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부서 명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지역 </a:t>
            </a:r>
            <a:r>
              <a:rPr lang="en-US" altLang="ko-KR" sz="2500" dirty="0">
                <a:solidFill>
                  <a:schemeClr val="tx1"/>
                </a:solidFill>
              </a:rPr>
              <a:t>ID </a:t>
            </a:r>
            <a:r>
              <a:rPr lang="ko-KR" altLang="en-US" sz="2500" dirty="0">
                <a:solidFill>
                  <a:schemeClr val="tx1"/>
                </a:solidFill>
              </a:rPr>
              <a:t>및 도시 명을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EMP.LAST_NAME, EMP.EMPLOYEE_ID, EMP.HIRE_DATE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 EMP, EMPLOYEES MGR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 EMP.MANAGER_ID = MGR.EMPLOYEE_ID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    EMP.HIRE_DATE &lt; MGR.HIRE_DATE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EMP.LAST_NAME;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21. </a:t>
            </a:r>
            <a:r>
              <a:rPr lang="ko-KR" altLang="en-US" sz="2400" dirty="0">
                <a:solidFill>
                  <a:schemeClr val="tx1"/>
                </a:solidFill>
              </a:rPr>
              <a:t>자신의 매니저보다 먼저 고용된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</a:t>
            </a:r>
            <a:r>
              <a:rPr lang="ko-KR" altLang="en-US" sz="2400" dirty="0" err="1">
                <a:solidFill>
                  <a:schemeClr val="tx1"/>
                </a:solidFill>
              </a:rPr>
              <a:t>고용일을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MAX(SALARY), MIN(SALARY), SUM(SALARY), AVG(SALARY)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22. </a:t>
            </a:r>
            <a:r>
              <a:rPr lang="ko-KR" altLang="en-US" sz="2500" dirty="0">
                <a:solidFill>
                  <a:schemeClr val="tx1"/>
                </a:solidFill>
              </a:rPr>
              <a:t>회사 전체의 최대 급여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최소 급여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급여 총 합 및 평균 급여를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JOB_ID, MAX(SALARY) MAX, MIN(SALARY) MIN 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SUM(SALARY) SUM, AVG(SALARY) AVG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JOB_ID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JOB_ID;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23. </a:t>
            </a:r>
            <a:r>
              <a:rPr lang="ko-KR" altLang="en-US" sz="2400" dirty="0">
                <a:solidFill>
                  <a:schemeClr val="tx1"/>
                </a:solidFill>
              </a:rPr>
              <a:t>각 직업별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최대 급여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최소 급여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급여 총 합 및 평균 급여를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     </a:t>
            </a:r>
            <a:r>
              <a:rPr lang="ko-KR" altLang="en-US" sz="2400" dirty="0">
                <a:solidFill>
                  <a:schemeClr val="tx1"/>
                </a:solidFill>
              </a:rPr>
              <a:t>단 최대 급여는 </a:t>
            </a:r>
            <a:r>
              <a:rPr lang="en-US" altLang="ko-KR" sz="2400" dirty="0">
                <a:solidFill>
                  <a:schemeClr val="tx1"/>
                </a:solidFill>
              </a:rPr>
              <a:t>MAX, </a:t>
            </a:r>
            <a:r>
              <a:rPr lang="ko-KR" altLang="en-US" sz="2400" dirty="0">
                <a:solidFill>
                  <a:schemeClr val="tx1"/>
                </a:solidFill>
              </a:rPr>
              <a:t>최소 급여는 </a:t>
            </a:r>
            <a:r>
              <a:rPr lang="en-US" altLang="ko-KR" sz="2400" dirty="0">
                <a:solidFill>
                  <a:schemeClr val="tx1"/>
                </a:solidFill>
              </a:rPr>
              <a:t>MIN, </a:t>
            </a:r>
            <a:r>
              <a:rPr lang="ko-KR" altLang="en-US" sz="2400" dirty="0">
                <a:solidFill>
                  <a:schemeClr val="tx1"/>
                </a:solidFill>
              </a:rPr>
              <a:t>급여 총 합은</a:t>
            </a:r>
            <a:r>
              <a:rPr lang="en-US" altLang="ko-KR" sz="2400" dirty="0">
                <a:solidFill>
                  <a:schemeClr val="tx1"/>
                </a:solidFill>
              </a:rPr>
              <a:t> SUM</a:t>
            </a:r>
            <a:r>
              <a:rPr lang="ko-KR" altLang="en-US" sz="2400" dirty="0">
                <a:solidFill>
                  <a:schemeClr val="tx1"/>
                </a:solidFill>
              </a:rPr>
              <a:t> 및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     </a:t>
            </a:r>
            <a:r>
              <a:rPr lang="ko-KR" altLang="en-US" sz="2400" dirty="0">
                <a:solidFill>
                  <a:schemeClr val="tx1"/>
                </a:solidFill>
              </a:rPr>
              <a:t>평균 급여는</a:t>
            </a:r>
            <a:r>
              <a:rPr lang="en-US" altLang="ko-KR" sz="2400" dirty="0">
                <a:solidFill>
                  <a:schemeClr val="tx1"/>
                </a:solidFill>
              </a:rPr>
              <a:t> AVG</a:t>
            </a:r>
            <a:r>
              <a:rPr lang="ko-KR" altLang="en-US" sz="2400" dirty="0">
                <a:solidFill>
                  <a:schemeClr val="tx1"/>
                </a:solidFill>
              </a:rPr>
              <a:t>로 출력하고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직업을 오름차순으로 </a:t>
            </a:r>
            <a:r>
              <a:rPr lang="ko-KR" altLang="en-US" sz="2400" dirty="0" err="1">
                <a:solidFill>
                  <a:schemeClr val="tx1"/>
                </a:solidFill>
              </a:rPr>
              <a:t>정렬하시오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9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DEPARTMENT_ID, AVG(SALARY)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DEPARTMEMT_ID!=100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HAVING AVG(SALARY)&gt;=7000;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24. 100</a:t>
            </a:r>
            <a:r>
              <a:rPr lang="ko-KR" altLang="en-US" sz="2400" dirty="0">
                <a:solidFill>
                  <a:schemeClr val="tx1"/>
                </a:solidFill>
              </a:rPr>
              <a:t>번 부서를 제외한 각 부서별 평균급여가 </a:t>
            </a:r>
            <a:r>
              <a:rPr lang="en-US" altLang="ko-KR" sz="2400" dirty="0">
                <a:solidFill>
                  <a:schemeClr val="tx1"/>
                </a:solidFill>
              </a:rPr>
              <a:t>7,000</a:t>
            </a:r>
            <a:r>
              <a:rPr lang="ko-KR" altLang="en-US" sz="2400" dirty="0">
                <a:solidFill>
                  <a:schemeClr val="tx1"/>
                </a:solidFill>
              </a:rPr>
              <a:t>이상인 부서를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2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MANAGER_ID, AVG(SALARY) AVG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DEPARTMEMT_ID=90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MANAGER_ID;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dirty="0">
                <a:solidFill>
                  <a:schemeClr val="tx1"/>
                </a:solidFill>
              </a:rPr>
              <a:t>25. 50</a:t>
            </a:r>
            <a:r>
              <a:rPr lang="ko-KR" altLang="en-US" sz="2400" dirty="0">
                <a:solidFill>
                  <a:schemeClr val="tx1"/>
                </a:solidFill>
              </a:rPr>
              <a:t>번부서에 근무하는 매니저별 평균 급여를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JOB_ID, COUNT(EMPLOYEE_ID)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JOB_ID;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26. </a:t>
            </a:r>
            <a:r>
              <a:rPr lang="ko-KR" altLang="en-US" sz="2500" dirty="0">
                <a:solidFill>
                  <a:schemeClr val="tx1"/>
                </a:solidFill>
              </a:rPr>
              <a:t>동일한 직업을 가진 사원들의 총 수를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 DEPARTMENT_ID, COUNT(EMPLOYEE_ID)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 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HAVING COUNT(EMPLOYEE_ID)&gt;=4;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27. </a:t>
            </a:r>
            <a:r>
              <a:rPr lang="ko-KR" altLang="en-US" sz="2500" dirty="0">
                <a:solidFill>
                  <a:schemeClr val="tx1"/>
                </a:solidFill>
              </a:rPr>
              <a:t>직원이 </a:t>
            </a:r>
            <a:r>
              <a:rPr lang="en-US" altLang="ko-KR" sz="2500" dirty="0">
                <a:solidFill>
                  <a:schemeClr val="tx1"/>
                </a:solidFill>
              </a:rPr>
              <a:t>4</a:t>
            </a:r>
            <a:r>
              <a:rPr lang="ko-KR" altLang="en-US" sz="2500" dirty="0">
                <a:solidFill>
                  <a:schemeClr val="tx1"/>
                </a:solidFill>
              </a:rPr>
              <a:t>명 이상인 부서의 부서번호와 인원을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COUNT(DISTINCT MANAGER_ID)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28. </a:t>
            </a:r>
            <a:r>
              <a:rPr lang="ko-KR" altLang="en-US" sz="2500" dirty="0">
                <a:solidFill>
                  <a:schemeClr val="tx1"/>
                </a:solidFill>
              </a:rPr>
              <a:t>매니저로 근무하는 사원들의 총 수를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MAX(SALARY) - MIN(SALARY)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29. </a:t>
            </a:r>
            <a:r>
              <a:rPr lang="ko-KR" altLang="en-US" sz="2500" dirty="0">
                <a:solidFill>
                  <a:schemeClr val="tx1"/>
                </a:solidFill>
              </a:rPr>
              <a:t>사내의 최대 급여 및 최소 급여의 차이를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SALARY*12  “</a:t>
            </a:r>
            <a:r>
              <a:rPr lang="en-US" altLang="ko-KR" sz="2500" dirty="0" err="1">
                <a:solidFill>
                  <a:schemeClr val="tx1"/>
                </a:solidFill>
              </a:rPr>
              <a:t>AnnSal</a:t>
            </a:r>
            <a:r>
              <a:rPr lang="en-US" altLang="ko-KR" sz="2500" dirty="0">
                <a:solidFill>
                  <a:schemeClr val="tx1"/>
                </a:solidFill>
              </a:rPr>
              <a:t>”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SALARY*12 NOT BETWEEN 150000 and 200000;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9260" y="1385938"/>
            <a:ext cx="10539626" cy="149848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연봉이 </a:t>
            </a:r>
            <a:r>
              <a:rPr lang="en-US" altLang="ko-KR" sz="2400" dirty="0">
                <a:solidFill>
                  <a:schemeClr val="tx1"/>
                </a:solidFill>
              </a:rPr>
              <a:t>150,000 </a:t>
            </a:r>
            <a:r>
              <a:rPr lang="ko-KR" altLang="en-US" sz="2400" dirty="0">
                <a:solidFill>
                  <a:schemeClr val="tx1"/>
                </a:solidFill>
              </a:rPr>
              <a:t>에서 </a:t>
            </a:r>
            <a:r>
              <a:rPr lang="en-US" altLang="ko-KR" sz="2400" dirty="0">
                <a:solidFill>
                  <a:schemeClr val="tx1"/>
                </a:solidFill>
              </a:rPr>
              <a:t>200,000</a:t>
            </a:r>
            <a:r>
              <a:rPr lang="ko-KR" altLang="en-US" sz="2400" dirty="0">
                <a:solidFill>
                  <a:schemeClr val="tx1"/>
                </a:solidFill>
              </a:rPr>
              <a:t>의 범위 이외인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연봉을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r>
              <a:rPr lang="ko-KR" altLang="en-US" sz="2400" dirty="0">
                <a:solidFill>
                  <a:schemeClr val="tx1"/>
                </a:solidFill>
              </a:rPr>
              <a:t>단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연봉은 </a:t>
            </a:r>
            <a:r>
              <a:rPr lang="en-US" altLang="ko-KR" sz="2400" dirty="0" err="1">
                <a:solidFill>
                  <a:schemeClr val="tx1"/>
                </a:solidFill>
              </a:rPr>
              <a:t>AnnSal</a:t>
            </a:r>
            <a:r>
              <a:rPr lang="ko-KR" altLang="en-US" sz="2400" dirty="0">
                <a:solidFill>
                  <a:schemeClr val="tx1"/>
                </a:solidFill>
              </a:rPr>
              <a:t>로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MANAGER_ID, MIN(SALARY)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MANAGER_ID IS NOT NULL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GROUP BY MANAGER_ID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HAVING MIN(SALARY) &gt;= 5000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MIN(SALARY) DESC;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51311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30. </a:t>
            </a:r>
            <a:r>
              <a:rPr lang="ko-KR" altLang="en-US" sz="2000" dirty="0">
                <a:solidFill>
                  <a:schemeClr val="tx1"/>
                </a:solidFill>
              </a:rPr>
              <a:t>매니저의 </a:t>
            </a:r>
            <a:r>
              <a:rPr lang="ko-KR" altLang="en-US" sz="2000" dirty="0" err="1">
                <a:solidFill>
                  <a:schemeClr val="tx1"/>
                </a:solidFill>
              </a:rPr>
              <a:t>사번</a:t>
            </a:r>
            <a:r>
              <a:rPr lang="ko-KR" altLang="en-US" sz="2000" dirty="0">
                <a:solidFill>
                  <a:schemeClr val="tx1"/>
                </a:solidFill>
              </a:rPr>
              <a:t> 및 그 매니저 밑 사원들 중 최소 급여를 받는 사원의 급여를 </a:t>
            </a:r>
            <a:r>
              <a:rPr lang="ko-KR" altLang="en-US" sz="2000" dirty="0" err="1">
                <a:solidFill>
                  <a:schemeClr val="tx1"/>
                </a:solidFill>
              </a:rPr>
              <a:t>출력하시오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</a:rPr>
              <a:t>      - </a:t>
            </a:r>
            <a:r>
              <a:rPr lang="ko-KR" altLang="en-US" sz="2000" dirty="0">
                <a:solidFill>
                  <a:schemeClr val="tx1"/>
                </a:solidFill>
              </a:rPr>
              <a:t>매니저가 없는 사람들은 제외한다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</a:rPr>
              <a:t>      - </a:t>
            </a:r>
            <a:r>
              <a:rPr lang="ko-KR" altLang="en-US" sz="2000" dirty="0">
                <a:solidFill>
                  <a:schemeClr val="tx1"/>
                </a:solidFill>
              </a:rPr>
              <a:t>최소 급여가 </a:t>
            </a:r>
            <a:r>
              <a:rPr lang="en-US" altLang="ko-KR" sz="2000" dirty="0">
                <a:solidFill>
                  <a:schemeClr val="tx1"/>
                </a:solidFill>
              </a:rPr>
              <a:t>5000 </a:t>
            </a:r>
            <a:r>
              <a:rPr lang="ko-KR" altLang="en-US" sz="2000" dirty="0">
                <a:solidFill>
                  <a:schemeClr val="tx1"/>
                </a:solidFill>
              </a:rPr>
              <a:t>미만인 경우는 제외한다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000" dirty="0">
                <a:solidFill>
                  <a:schemeClr val="tx1"/>
                </a:solidFill>
              </a:rPr>
              <a:t>      - </a:t>
            </a:r>
            <a:r>
              <a:rPr lang="ko-KR" altLang="en-US" sz="2000" dirty="0">
                <a:solidFill>
                  <a:schemeClr val="tx1"/>
                </a:solidFill>
              </a:rPr>
              <a:t>급여 기준 역순으로 조회한다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dirty="0"/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SELECT D.DEPARTMENT_NAME , D.LOCATION_ID, COUNT(E.EMPLOYEE_ID)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        , AVG(E.SALARY) AVG_SALARY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FROM EMPLOYEES E, DEPARTMENTS 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WHERE E.DEPARTMENT_ID = D.DEPARTMENT_ID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GROUP BY D.DEPARTMENT_NAME, D.LOCATION_ID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ORDER BY D.LOCATION_ID;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31. </a:t>
            </a:r>
            <a:r>
              <a:rPr lang="ko-KR" altLang="en-US" sz="2500" dirty="0">
                <a:solidFill>
                  <a:schemeClr val="tx1"/>
                </a:solidFill>
              </a:rPr>
              <a:t>부서 명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 err="1">
                <a:solidFill>
                  <a:schemeClr val="tx1"/>
                </a:solidFill>
              </a:rPr>
              <a:t>부서위치</a:t>
            </a:r>
            <a:r>
              <a:rPr lang="en-US" altLang="ko-KR" sz="2500" dirty="0">
                <a:solidFill>
                  <a:schemeClr val="tx1"/>
                </a:solidFill>
              </a:rPr>
              <a:t>ID, </a:t>
            </a:r>
            <a:r>
              <a:rPr lang="ko-KR" altLang="en-US" sz="2500" dirty="0">
                <a:solidFill>
                  <a:schemeClr val="tx1"/>
                </a:solidFill>
              </a:rPr>
              <a:t>각 부서 별 사원 총 수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각 부서 별 평균 급여를 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     </a:t>
            </a:r>
            <a:r>
              <a:rPr lang="ko-KR" altLang="en-US" sz="2500" dirty="0">
                <a:solidFill>
                  <a:schemeClr val="tx1"/>
                </a:solidFill>
              </a:rPr>
              <a:t>출력하되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 err="1">
                <a:solidFill>
                  <a:schemeClr val="tx1"/>
                </a:solidFill>
              </a:rPr>
              <a:t>부서위치를</a:t>
            </a:r>
            <a:r>
              <a:rPr lang="ko-KR" altLang="en-US" sz="2500" dirty="0">
                <a:solidFill>
                  <a:schemeClr val="tx1"/>
                </a:solidFill>
              </a:rPr>
              <a:t> 오름차순으로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EMPLOYEE_ID, 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SELECT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				      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	                               WHERE LAST_NAME = '</a:t>
            </a:r>
            <a:r>
              <a:rPr lang="en-US" altLang="ko-KR" sz="2500" dirty="0" err="1">
                <a:solidFill>
                  <a:schemeClr val="tx1"/>
                </a:solidFill>
              </a:rPr>
              <a:t>Zlotkey</a:t>
            </a:r>
            <a:r>
              <a:rPr lang="en-US" altLang="ko-KR" sz="2500" dirty="0">
                <a:solidFill>
                  <a:schemeClr val="tx1"/>
                </a:solidFill>
              </a:rPr>
              <a:t>')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LAST_NAME != '</a:t>
            </a:r>
            <a:r>
              <a:rPr lang="en-US" altLang="ko-KR" sz="2500" dirty="0" err="1">
                <a:solidFill>
                  <a:schemeClr val="tx1"/>
                </a:solidFill>
              </a:rPr>
              <a:t>Zlotkey</a:t>
            </a:r>
            <a:r>
              <a:rPr lang="en-US" altLang="ko-KR" sz="2500" dirty="0">
                <a:solidFill>
                  <a:schemeClr val="tx1"/>
                </a:solidFill>
              </a:rPr>
              <a:t>';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29. </a:t>
            </a:r>
            <a:r>
              <a:rPr lang="en-US" altLang="ko-KR" sz="2500" dirty="0" err="1">
                <a:solidFill>
                  <a:schemeClr val="tx1"/>
                </a:solidFill>
              </a:rPr>
              <a:t>Zlotkey</a:t>
            </a:r>
            <a:r>
              <a:rPr lang="en-US" altLang="ko-KR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>
                <a:solidFill>
                  <a:schemeClr val="tx1"/>
                </a:solidFill>
              </a:rPr>
              <a:t>와 동일한 부서에 근무하는 다른 모든 사원들의 </a:t>
            </a:r>
            <a:r>
              <a:rPr lang="ko-KR" altLang="en-US" sz="2500" dirty="0" err="1">
                <a:solidFill>
                  <a:schemeClr val="tx1"/>
                </a:solidFill>
              </a:rPr>
              <a:t>사번</a:t>
            </a:r>
            <a:r>
              <a:rPr lang="ko-KR" altLang="en-US" sz="2500" dirty="0">
                <a:solidFill>
                  <a:schemeClr val="tx1"/>
                </a:solidFill>
              </a:rPr>
              <a:t> 및 </a:t>
            </a:r>
            <a:r>
              <a:rPr lang="ko-KR" altLang="en-US" sz="2500" dirty="0" err="1">
                <a:solidFill>
                  <a:schemeClr val="tx1"/>
                </a:solidFill>
              </a:rPr>
              <a:t>고용날짜를</a:t>
            </a:r>
            <a:r>
              <a:rPr lang="ko-KR" altLang="en-US" sz="2500" dirty="0">
                <a:solidFill>
                  <a:schemeClr val="tx1"/>
                </a:solidFill>
              </a:rPr>
              <a:t>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EMPLOYEE_ID, LAST_NAME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SALARY &gt; ( SELECT AVG(SALARY)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FROM EMPLOYEES);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30. </a:t>
            </a:r>
            <a:r>
              <a:rPr lang="ko-KR" altLang="en-US" sz="2500" dirty="0">
                <a:solidFill>
                  <a:schemeClr val="tx1"/>
                </a:solidFill>
              </a:rPr>
              <a:t>회사 전체 평균 급여보다 더 급여를 많이 받는 사원들의 </a:t>
            </a:r>
            <a:r>
              <a:rPr lang="ko-KR" altLang="en-US" sz="2500" dirty="0" err="1">
                <a:solidFill>
                  <a:schemeClr val="tx1"/>
                </a:solidFill>
              </a:rPr>
              <a:t>사번</a:t>
            </a:r>
            <a:r>
              <a:rPr lang="ko-KR" altLang="en-US" sz="2500" dirty="0">
                <a:solidFill>
                  <a:schemeClr val="tx1"/>
                </a:solidFill>
              </a:rPr>
              <a:t> 및 이름을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4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EMPLOYEE_ID, LAST_NAME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SELECT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WHERE LAST_NAME LIKE '%u%');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31. </a:t>
            </a:r>
            <a:r>
              <a:rPr lang="ko-KR" altLang="en-US" sz="2500" dirty="0">
                <a:solidFill>
                  <a:schemeClr val="tx1"/>
                </a:solidFill>
              </a:rPr>
              <a:t>이름에 </a:t>
            </a:r>
            <a:r>
              <a:rPr lang="en-US" altLang="ko-KR" sz="2500" dirty="0">
                <a:solidFill>
                  <a:schemeClr val="tx1"/>
                </a:solidFill>
              </a:rPr>
              <a:t>u </a:t>
            </a:r>
            <a:r>
              <a:rPr lang="ko-KR" altLang="en-US" sz="2500" dirty="0">
                <a:solidFill>
                  <a:schemeClr val="tx1"/>
                </a:solidFill>
              </a:rPr>
              <a:t>가 포함되는 사원들과 동일 부서에 근무하는 사원들의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     </a:t>
            </a:r>
            <a:r>
              <a:rPr lang="ko-KR" altLang="en-US" sz="2500" dirty="0" err="1">
                <a:solidFill>
                  <a:schemeClr val="tx1"/>
                </a:solidFill>
              </a:rPr>
              <a:t>사번</a:t>
            </a:r>
            <a:r>
              <a:rPr lang="ko-KR" altLang="en-US" sz="2500" dirty="0">
                <a:solidFill>
                  <a:schemeClr val="tx1"/>
                </a:solidFill>
              </a:rPr>
              <a:t> 및 이름을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9993" y="1438065"/>
            <a:ext cx="10539626" cy="85182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32. Ernst</a:t>
            </a:r>
            <a:r>
              <a:rPr lang="ko-KR" altLang="en-US" sz="2200" dirty="0">
                <a:solidFill>
                  <a:schemeClr val="tx1"/>
                </a:solidFill>
              </a:rPr>
              <a:t>와 동일한 부서에 근무하는 사원중 급여가 </a:t>
            </a:r>
            <a:r>
              <a:rPr lang="en-US" altLang="ko-KR" sz="2200" dirty="0">
                <a:solidFill>
                  <a:schemeClr val="tx1"/>
                </a:solidFill>
              </a:rPr>
              <a:t>5000</a:t>
            </a:r>
            <a:r>
              <a:rPr lang="ko-KR" altLang="en-US" sz="2200" dirty="0">
                <a:solidFill>
                  <a:schemeClr val="tx1"/>
                </a:solidFill>
              </a:rPr>
              <a:t>보단 큰 사원의 이름과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    </a:t>
            </a:r>
            <a:r>
              <a:rPr lang="ko-KR" altLang="en-US" sz="2200" dirty="0">
                <a:solidFill>
                  <a:schemeClr val="tx1"/>
                </a:solidFill>
              </a:rPr>
              <a:t>급여를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993" y="2499930"/>
            <a:ext cx="10539626" cy="2961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, salary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WHERE     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 = ( SELECT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    FROM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    WHERE 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 = ‘Ernst’)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AND          salary &gt; 5000; </a:t>
            </a:r>
          </a:p>
        </p:txBody>
      </p:sp>
    </p:spTree>
    <p:extLst>
      <p:ext uri="{BB962C8B-B14F-4D97-AF65-F5344CB8AC3E}">
        <p14:creationId xmlns:p14="http://schemas.microsoft.com/office/powerpoint/2010/main" val="245541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9993" y="1438065"/>
            <a:ext cx="10759274" cy="9410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33. </a:t>
            </a:r>
            <a:r>
              <a:rPr lang="ko-KR" altLang="en-US" sz="2200" dirty="0">
                <a:solidFill>
                  <a:schemeClr val="tx1"/>
                </a:solidFill>
              </a:rPr>
              <a:t>이름에</a:t>
            </a:r>
            <a:r>
              <a:rPr lang="en-US" altLang="ko-KR" sz="2200" dirty="0">
                <a:solidFill>
                  <a:schemeClr val="tx1"/>
                </a:solidFill>
              </a:rPr>
              <a:t> t</a:t>
            </a:r>
            <a:r>
              <a:rPr lang="ko-KR" altLang="en-US" sz="2200" dirty="0">
                <a:solidFill>
                  <a:schemeClr val="tx1"/>
                </a:solidFill>
              </a:rPr>
              <a:t>를 포함하고 있는 사원과 같은 부서에 근무하는 사원의 이름과 사원번호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     </a:t>
            </a:r>
            <a:r>
              <a:rPr lang="ko-KR" altLang="en-US" sz="2200" dirty="0">
                <a:solidFill>
                  <a:schemeClr val="tx1"/>
                </a:solidFill>
              </a:rPr>
              <a:t>와 부서번호를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993" y="2582975"/>
            <a:ext cx="10539626" cy="2961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</a:t>
            </a:r>
            <a:r>
              <a:rPr lang="en-US" altLang="ko-KR" sz="2000" dirty="0" err="1">
                <a:solidFill>
                  <a:schemeClr val="tx1"/>
                </a:solidFill>
              </a:rPr>
              <a:t>employee_id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WHERE    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 in ( SELECT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    FROM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    WHERE 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 like ‘%t%’) ; </a:t>
            </a:r>
          </a:p>
        </p:txBody>
      </p:sp>
    </p:spTree>
    <p:extLst>
      <p:ext uri="{BB962C8B-B14F-4D97-AF65-F5344CB8AC3E}">
        <p14:creationId xmlns:p14="http://schemas.microsoft.com/office/powerpoint/2010/main" val="17598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5223" y="1438065"/>
            <a:ext cx="10894044" cy="55521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34. </a:t>
            </a:r>
            <a:r>
              <a:rPr lang="ko-KR" altLang="en-US" sz="2200" dirty="0">
                <a:solidFill>
                  <a:schemeClr val="tx1"/>
                </a:solidFill>
              </a:rPr>
              <a:t>최저급여를 받는 사원보다 더 많은 급여를 받는 사원의 이름과 급여를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993" y="2582975"/>
            <a:ext cx="10539626" cy="2090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, salary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WHERE       salary &gt; ( SELECT  MIN(salary)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FROM   employees) ; </a:t>
            </a:r>
          </a:p>
        </p:txBody>
      </p:sp>
    </p:spTree>
    <p:extLst>
      <p:ext uri="{BB962C8B-B14F-4D97-AF65-F5344CB8AC3E}">
        <p14:creationId xmlns:p14="http://schemas.microsoft.com/office/powerpoint/2010/main" val="903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9993" y="1438065"/>
            <a:ext cx="10759274" cy="9410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35. 50</a:t>
            </a:r>
            <a:r>
              <a:rPr lang="ko-KR" altLang="en-US" sz="2200" dirty="0">
                <a:solidFill>
                  <a:schemeClr val="tx1"/>
                </a:solidFill>
              </a:rPr>
              <a:t>번부서의 평균급여보다 더 많은 급여를 받는 사원의 이름과 급여와 부서번호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    </a:t>
            </a:r>
            <a:r>
              <a:rPr lang="ko-KR" altLang="en-US" sz="2200" dirty="0">
                <a:solidFill>
                  <a:schemeClr val="tx1"/>
                </a:solidFill>
              </a:rPr>
              <a:t>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9993" y="2582975"/>
            <a:ext cx="10539626" cy="2615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, salary,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WHERE       salary &gt; ( SELECT  </a:t>
            </a:r>
            <a:r>
              <a:rPr lang="en-US" altLang="ko-KR" sz="2000" dirty="0" err="1">
                <a:solidFill>
                  <a:schemeClr val="tx1"/>
                </a:solidFill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</a:rPr>
              <a:t>(salary)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FROM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where 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=50) ; </a:t>
            </a:r>
          </a:p>
        </p:txBody>
      </p:sp>
    </p:spTree>
    <p:extLst>
      <p:ext uri="{BB962C8B-B14F-4D97-AF65-F5344CB8AC3E}">
        <p14:creationId xmlns:p14="http://schemas.microsoft.com/office/powerpoint/2010/main" val="38597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9993" y="1438065"/>
            <a:ext cx="10759274" cy="9410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36. </a:t>
            </a:r>
            <a:r>
              <a:rPr lang="ko-KR" altLang="en-US" sz="2200" dirty="0">
                <a:solidFill>
                  <a:schemeClr val="tx1"/>
                </a:solidFill>
              </a:rPr>
              <a:t>부서별</a:t>
            </a:r>
            <a:r>
              <a:rPr lang="en-US" altLang="ko-KR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>
                <a:solidFill>
                  <a:schemeClr val="tx1"/>
                </a:solidFill>
              </a:rPr>
              <a:t>최대 급여를 받는 사원의 번호</a:t>
            </a:r>
            <a:r>
              <a:rPr lang="en-US" altLang="ko-KR" sz="2200" dirty="0">
                <a:solidFill>
                  <a:schemeClr val="tx1"/>
                </a:solidFill>
              </a:rPr>
              <a:t>, </a:t>
            </a:r>
            <a:r>
              <a:rPr lang="ko-KR" altLang="en-US" sz="2200" dirty="0">
                <a:solidFill>
                  <a:schemeClr val="tx1"/>
                </a:solidFill>
              </a:rPr>
              <a:t>이름과 급여를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9993" y="2582975"/>
            <a:ext cx="10539626" cy="2615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</a:t>
            </a:r>
            <a:r>
              <a:rPr lang="en-US" altLang="ko-KR" sz="2000" dirty="0" err="1">
                <a:solidFill>
                  <a:schemeClr val="tx1"/>
                </a:solidFill>
              </a:rPr>
              <a:t>employee_id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last_name</a:t>
            </a:r>
            <a:r>
              <a:rPr lang="en-US" altLang="ko-KR" sz="2000" dirty="0">
                <a:solidFill>
                  <a:schemeClr val="tx1"/>
                </a:solidFill>
              </a:rPr>
              <a:t>, salary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WHERE       salary in ( SELECT  max(salary)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FROM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group by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) ; </a:t>
            </a:r>
          </a:p>
        </p:txBody>
      </p:sp>
    </p:spTree>
    <p:extLst>
      <p:ext uri="{BB962C8B-B14F-4D97-AF65-F5344CB8AC3E}">
        <p14:creationId xmlns:p14="http://schemas.microsoft.com/office/powerpoint/2010/main" val="31085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EMPLOYEE_ID, 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HIRE_DATE BETWEEN ‘03/01/01’ AND ‘05/05/30’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HIRE_DATE DESC;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3467" y="1528522"/>
            <a:ext cx="10539626" cy="146088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4. 2003/01/01 </a:t>
            </a:r>
            <a:r>
              <a:rPr lang="ko-KR" altLang="en-US" sz="2400" dirty="0">
                <a:solidFill>
                  <a:schemeClr val="tx1"/>
                </a:solidFill>
              </a:rPr>
              <a:t>일부터 </a:t>
            </a:r>
            <a:r>
              <a:rPr lang="en-US" altLang="ko-KR" sz="2400" dirty="0">
                <a:solidFill>
                  <a:schemeClr val="tx1"/>
                </a:solidFill>
              </a:rPr>
              <a:t>2005/05/30</a:t>
            </a:r>
            <a:r>
              <a:rPr lang="ko-KR" altLang="en-US" sz="2400" dirty="0">
                <a:solidFill>
                  <a:schemeClr val="tx1"/>
                </a:solidFill>
              </a:rPr>
              <a:t>일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사이에 고용된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</a:rPr>
              <a:t>사번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 err="1">
                <a:solidFill>
                  <a:schemeClr val="tx1"/>
                </a:solidFill>
              </a:rPr>
              <a:t>고용일자를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  <a:r>
              <a:rPr lang="ko-KR" altLang="en-US" sz="2400" dirty="0" err="1">
                <a:solidFill>
                  <a:schemeClr val="tx1"/>
                </a:solidFill>
              </a:rPr>
              <a:t>고용일자를</a:t>
            </a:r>
            <a:r>
              <a:rPr lang="ko-KR" altLang="en-US" sz="2400" dirty="0">
                <a:solidFill>
                  <a:schemeClr val="tx1"/>
                </a:solidFill>
              </a:rPr>
              <a:t> 역순으로 </a:t>
            </a:r>
            <a:r>
              <a:rPr lang="ko-KR" altLang="en-US" sz="2400" dirty="0" err="1">
                <a:solidFill>
                  <a:schemeClr val="tx1"/>
                </a:solidFill>
              </a:rPr>
              <a:t>정렬하시오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50641" y="-26238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7228648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fontAlgn="base" latinLnBrk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SELECT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문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–</a:t>
            </a:r>
            <a:r>
              <a:rPr kumimoji="1" lang="en-US" altLang="ko-KR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서브 쿼리</a:t>
            </a:r>
            <a:endParaRPr lang="en-US" altLang="ko-KR" sz="2400" b="1" kern="0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443" y="1438065"/>
            <a:ext cx="11172386" cy="55521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dirty="0">
                <a:solidFill>
                  <a:schemeClr val="tx1"/>
                </a:solidFill>
              </a:rPr>
              <a:t>37. 50</a:t>
            </a:r>
            <a:r>
              <a:rPr lang="ko-KR" altLang="en-US" sz="2200" dirty="0">
                <a:solidFill>
                  <a:schemeClr val="tx1"/>
                </a:solidFill>
              </a:rPr>
              <a:t>번 부서의 최저급여보다 더 많은 </a:t>
            </a:r>
            <a:r>
              <a:rPr lang="ko-KR" altLang="en-US" sz="2200" dirty="0" err="1">
                <a:solidFill>
                  <a:schemeClr val="tx1"/>
                </a:solidFill>
              </a:rPr>
              <a:t>최저급여를</a:t>
            </a:r>
            <a:r>
              <a:rPr lang="ko-KR" altLang="en-US" sz="2200" dirty="0">
                <a:solidFill>
                  <a:schemeClr val="tx1"/>
                </a:solidFill>
              </a:rPr>
              <a:t> 받는 부서별 </a:t>
            </a:r>
            <a:r>
              <a:rPr lang="ko-KR" altLang="en-US" sz="2200" dirty="0" err="1">
                <a:solidFill>
                  <a:schemeClr val="tx1"/>
                </a:solidFill>
              </a:rPr>
              <a:t>최저급여를</a:t>
            </a:r>
            <a:r>
              <a:rPr lang="ko-KR" altLang="en-US" sz="2200" dirty="0">
                <a:solidFill>
                  <a:schemeClr val="tx1"/>
                </a:solidFill>
              </a:rPr>
              <a:t> </a:t>
            </a:r>
            <a:r>
              <a:rPr lang="ko-KR" altLang="en-US" sz="2200" dirty="0" err="1">
                <a:solidFill>
                  <a:schemeClr val="tx1"/>
                </a:solidFill>
              </a:rPr>
              <a:t>출력하시오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317" y="2125774"/>
            <a:ext cx="10539626" cy="3462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SELECT      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, MIN(salary)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     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GROUP BY 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HAVING      MIN(salary) &gt; ( SELECT  MIN(salary)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FROM   employees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                                   WHERE  </a:t>
            </a:r>
            <a:r>
              <a:rPr lang="en-US" altLang="ko-KR" sz="2000" dirty="0" err="1">
                <a:solidFill>
                  <a:schemeClr val="tx1"/>
                </a:solidFill>
              </a:rPr>
              <a:t>department_id</a:t>
            </a:r>
            <a:r>
              <a:rPr lang="en-US" altLang="ko-KR" sz="2000" dirty="0">
                <a:solidFill>
                  <a:schemeClr val="tx1"/>
                </a:solidFill>
              </a:rPr>
              <a:t> = 50) ;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E.LAST_NAME, D.DEPARTMENT_NAME, D.LOCATION_ID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 E, DEPARTMENTS 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E.DEPARTMENT_ID = D.DEPARTMENT_ID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D.LOCATION_ID = ( SELECT LOCATION_ID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FROM LOCATIONS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WHERE CITY = 'Seattle')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E.COMMISSION_PCT IS NULL;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38. </a:t>
            </a:r>
            <a:r>
              <a:rPr lang="ko-KR" altLang="en-US" sz="2500" dirty="0">
                <a:solidFill>
                  <a:schemeClr val="tx1"/>
                </a:solidFill>
              </a:rPr>
              <a:t>시애틀에 근무하는 사람 중 커미션을 받지않는 모든 사람들의 이름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</a:p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    </a:t>
            </a:r>
            <a:r>
              <a:rPr lang="ko-KR" altLang="en-US" sz="2500" dirty="0">
                <a:solidFill>
                  <a:schemeClr val="tx1"/>
                </a:solidFill>
              </a:rPr>
              <a:t>부서 명</a:t>
            </a:r>
            <a:r>
              <a:rPr lang="en-US" altLang="ko-KR" sz="2500" dirty="0">
                <a:solidFill>
                  <a:schemeClr val="tx1"/>
                </a:solidFill>
              </a:rPr>
              <a:t>, </a:t>
            </a:r>
            <a:r>
              <a:rPr lang="ko-KR" altLang="en-US" sz="2500" dirty="0">
                <a:solidFill>
                  <a:schemeClr val="tx1"/>
                </a:solidFill>
              </a:rPr>
              <a:t>지역 </a:t>
            </a:r>
            <a:r>
              <a:rPr lang="en-US" altLang="ko-KR" sz="2500" dirty="0">
                <a:solidFill>
                  <a:schemeClr val="tx1"/>
                </a:solidFill>
              </a:rPr>
              <a:t>ID</a:t>
            </a:r>
            <a:r>
              <a:rPr lang="ko-KR" altLang="en-US" sz="2500" dirty="0">
                <a:solidFill>
                  <a:schemeClr val="tx1"/>
                </a:solidFill>
              </a:rPr>
              <a:t>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HIRE_DATE &gt; ( SELECT 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WHERE LAST_NAME = 'Davies')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HIRE_DATE DESC;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39. </a:t>
            </a:r>
            <a:r>
              <a:rPr lang="ko-KR" altLang="en-US" sz="2500" dirty="0">
                <a:solidFill>
                  <a:schemeClr val="tx1"/>
                </a:solidFill>
              </a:rPr>
              <a:t>이름이 </a:t>
            </a:r>
            <a:r>
              <a:rPr lang="en-US" altLang="ko-KR" sz="2500" dirty="0">
                <a:solidFill>
                  <a:schemeClr val="tx1"/>
                </a:solidFill>
              </a:rPr>
              <a:t>DAVIES </a:t>
            </a:r>
            <a:r>
              <a:rPr lang="ko-KR" altLang="en-US" sz="2500" dirty="0">
                <a:solidFill>
                  <a:schemeClr val="tx1"/>
                </a:solidFill>
              </a:rPr>
              <a:t>인 사람보다 후에 고용된 사원들의 이름 및 </a:t>
            </a:r>
            <a:r>
              <a:rPr lang="ko-KR" altLang="en-US" sz="2500" dirty="0" err="1">
                <a:solidFill>
                  <a:schemeClr val="tx1"/>
                </a:solidFill>
              </a:rPr>
              <a:t>고용일자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500" dirty="0">
                <a:solidFill>
                  <a:schemeClr val="tx1"/>
                </a:solidFill>
              </a:rPr>
              <a:t>     </a:t>
            </a:r>
            <a:r>
              <a:rPr lang="ko-KR" altLang="en-US" sz="2500" dirty="0">
                <a:solidFill>
                  <a:schemeClr val="tx1"/>
                </a:solidFill>
              </a:rPr>
              <a:t>를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2500" dirty="0">
                <a:solidFill>
                  <a:schemeClr val="tx1"/>
                </a:solidFill>
              </a:rPr>
              <a:t>. </a:t>
            </a:r>
            <a:r>
              <a:rPr lang="ko-KR" altLang="en-US" sz="2500" dirty="0" err="1">
                <a:solidFill>
                  <a:schemeClr val="tx1"/>
                </a:solidFill>
              </a:rPr>
              <a:t>고용일자를</a:t>
            </a:r>
            <a:r>
              <a:rPr lang="ko-KR" altLang="en-US" sz="2500" dirty="0">
                <a:solidFill>
                  <a:schemeClr val="tx1"/>
                </a:solidFill>
              </a:rPr>
              <a:t> 역순으로 </a:t>
            </a:r>
            <a:r>
              <a:rPr lang="ko-KR" altLang="en-US" sz="2500" dirty="0" err="1">
                <a:solidFill>
                  <a:schemeClr val="tx1"/>
                </a:solidFill>
              </a:rPr>
              <a:t>출력하시오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SALARY, MANAGER_ID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MANAGER_ID IN ( SELECT EMPLOYEE_ID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WHERE LAST_NAME = 'King');</a:t>
            </a: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196" y="1378625"/>
            <a:ext cx="10539626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50" dirty="0">
                <a:solidFill>
                  <a:schemeClr val="tx1"/>
                </a:solidFill>
              </a:rPr>
              <a:t>40. King </a:t>
            </a:r>
            <a:r>
              <a:rPr lang="ko-KR" altLang="en-US" sz="2450" dirty="0">
                <a:solidFill>
                  <a:schemeClr val="tx1"/>
                </a:solidFill>
              </a:rPr>
              <a:t>을 매니저로 두고 있는 모든 사원들의 이름 및 급여를 </a:t>
            </a:r>
            <a:r>
              <a:rPr lang="ko-KR" altLang="en-US" sz="2450" dirty="0" err="1">
                <a:solidFill>
                  <a:schemeClr val="tx1"/>
                </a:solidFill>
              </a:rPr>
              <a:t>출력하시오</a:t>
            </a:r>
            <a:endParaRPr lang="ko-KR" altLang="en-US" sz="24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7196" y="2559157"/>
            <a:ext cx="10539626" cy="4188775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EMPLOYEE_ID, LAST_NAME, SALARY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SELECT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WHERE LAST_NAME LIKE '%u%'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AND SALARY &gt; ( SELECT AVG(SALARY)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                                                                  FROM EMPLOYEES));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6981" y="1378625"/>
            <a:ext cx="10699841" cy="103214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350" dirty="0">
                <a:solidFill>
                  <a:schemeClr val="tx1"/>
                </a:solidFill>
              </a:rPr>
              <a:t>41. </a:t>
            </a:r>
            <a:r>
              <a:rPr lang="ko-KR" altLang="en-US" sz="2350" dirty="0">
                <a:solidFill>
                  <a:schemeClr val="tx1"/>
                </a:solidFill>
              </a:rPr>
              <a:t>회사 전체 평균급여보다 더 많이 받는 사원들 중 이름에 </a:t>
            </a:r>
            <a:r>
              <a:rPr lang="en-US" altLang="ko-KR" sz="2350" dirty="0">
                <a:solidFill>
                  <a:schemeClr val="tx1"/>
                </a:solidFill>
              </a:rPr>
              <a:t>u </a:t>
            </a:r>
            <a:r>
              <a:rPr lang="ko-KR" altLang="en-US" sz="2350" dirty="0">
                <a:solidFill>
                  <a:schemeClr val="tx1"/>
                </a:solidFill>
              </a:rPr>
              <a:t>가 있는 사원들</a:t>
            </a:r>
            <a:endParaRPr lang="en-US" altLang="ko-KR" sz="235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2350" dirty="0">
                <a:solidFill>
                  <a:schemeClr val="tx1"/>
                </a:solidFill>
              </a:rPr>
              <a:t>     </a:t>
            </a:r>
            <a:r>
              <a:rPr lang="ko-KR" altLang="en-US" sz="2350" dirty="0">
                <a:solidFill>
                  <a:schemeClr val="tx1"/>
                </a:solidFill>
              </a:rPr>
              <a:t>이 근무하는 부서에서 근무하는 사원들의 사번</a:t>
            </a:r>
            <a:r>
              <a:rPr lang="en-US" altLang="ko-KR" sz="2350" dirty="0">
                <a:solidFill>
                  <a:schemeClr val="tx1"/>
                </a:solidFill>
              </a:rPr>
              <a:t>, </a:t>
            </a:r>
            <a:r>
              <a:rPr lang="ko-KR" altLang="en-US" sz="2350" dirty="0">
                <a:solidFill>
                  <a:schemeClr val="tx1"/>
                </a:solidFill>
              </a:rPr>
              <a:t>이름 및 급여를 </a:t>
            </a:r>
            <a:r>
              <a:rPr lang="ko-KR" altLang="en-US" sz="2350" dirty="0" err="1">
                <a:solidFill>
                  <a:schemeClr val="tx1"/>
                </a:solidFill>
              </a:rPr>
              <a:t>출력하시오</a:t>
            </a:r>
            <a:endParaRPr lang="ko-KR" altLang="en-US" sz="2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DEPARTMENT_ID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( 20, 50 )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ORDER BY LAST_NAME ASC;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9260" y="1378329"/>
            <a:ext cx="10539626" cy="151141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5. 20</a:t>
            </a:r>
            <a:r>
              <a:rPr lang="ko-KR" altLang="en-US" sz="2400" dirty="0">
                <a:solidFill>
                  <a:schemeClr val="tx1"/>
                </a:solidFill>
              </a:rPr>
              <a:t>번 및 </a:t>
            </a:r>
            <a:r>
              <a:rPr lang="en-US" altLang="ko-KR" sz="2400" dirty="0">
                <a:solidFill>
                  <a:schemeClr val="tx1"/>
                </a:solidFill>
              </a:rPr>
              <a:t>50 </a:t>
            </a:r>
            <a:r>
              <a:rPr lang="ko-KR" altLang="en-US" sz="2400" dirty="0">
                <a:solidFill>
                  <a:schemeClr val="tx1"/>
                </a:solidFill>
              </a:rPr>
              <a:t>번 부서에서 근무하는 모든 사원들의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부서 번호를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>
                <a:solidFill>
                  <a:schemeClr val="tx1"/>
                </a:solidFill>
              </a:rPr>
              <a:t>알파벳순으로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SALARY*12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DEPARTMENT_ID IN ( 20, 50 )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AND SALARY*12 BETWEEN 200000 AND 250000;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9260" y="1385938"/>
            <a:ext cx="10539626" cy="149848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6. 20 </a:t>
            </a:r>
            <a:r>
              <a:rPr lang="ko-KR" altLang="en-US" sz="2400" dirty="0">
                <a:solidFill>
                  <a:schemeClr val="tx1"/>
                </a:solidFill>
              </a:rPr>
              <a:t>번 및 </a:t>
            </a:r>
            <a:r>
              <a:rPr lang="en-US" altLang="ko-KR" sz="2400" dirty="0">
                <a:solidFill>
                  <a:schemeClr val="tx1"/>
                </a:solidFill>
              </a:rPr>
              <a:t>50 </a:t>
            </a:r>
            <a:r>
              <a:rPr lang="ko-KR" altLang="en-US" sz="2400" dirty="0">
                <a:solidFill>
                  <a:schemeClr val="tx1"/>
                </a:solidFill>
              </a:rPr>
              <a:t>번 부서에 근무하며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연봉이 </a:t>
            </a:r>
            <a:r>
              <a:rPr lang="en-US" altLang="ko-KR" sz="2400" dirty="0">
                <a:solidFill>
                  <a:schemeClr val="tx1"/>
                </a:solidFill>
              </a:rPr>
              <a:t>200,000 ~ 250,000 </a:t>
            </a:r>
            <a:r>
              <a:rPr lang="ko-KR" altLang="en-US" sz="2400" dirty="0">
                <a:solidFill>
                  <a:schemeClr val="tx1"/>
                </a:solidFill>
              </a:rPr>
              <a:t>사이인 사원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>
                <a:solidFill>
                  <a:schemeClr val="tx1"/>
                </a:solidFill>
              </a:rPr>
              <a:t>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연봉을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LAST_NAME, HIRE_DATE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HIRE_DATE LIKE '06%';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13467" y="1528522"/>
            <a:ext cx="10539626" cy="146088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7. 2006</a:t>
            </a:r>
            <a:r>
              <a:rPr lang="ko-KR" altLang="en-US" sz="2400" dirty="0">
                <a:solidFill>
                  <a:schemeClr val="tx1"/>
                </a:solidFill>
              </a:rPr>
              <a:t>년도에 고용된 모든 사람들의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</a:t>
            </a:r>
            <a:r>
              <a:rPr lang="ko-KR" altLang="en-US" sz="2400" dirty="0" err="1">
                <a:solidFill>
                  <a:schemeClr val="tx1"/>
                </a:solidFill>
              </a:rPr>
              <a:t>고용일을</a:t>
            </a:r>
            <a:r>
              <a:rPr lang="ko-KR" altLang="en-US" sz="2400" dirty="0">
                <a:solidFill>
                  <a:schemeClr val="tx1"/>
                </a:solidFill>
              </a:rPr>
              <a:t> 조회한다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 , JOB_ID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MANAGER_ID IS NULL;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89260" y="1379474"/>
            <a:ext cx="10539626" cy="151141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8. </a:t>
            </a:r>
            <a:r>
              <a:rPr lang="ko-KR" altLang="en-US" sz="2400" dirty="0">
                <a:solidFill>
                  <a:schemeClr val="tx1"/>
                </a:solidFill>
              </a:rPr>
              <a:t>매니저가 없는 사람들의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업무를 </a:t>
            </a:r>
            <a:r>
              <a:rPr lang="ko-KR" altLang="en-US" sz="2400" dirty="0" err="1">
                <a:solidFill>
                  <a:schemeClr val="tx1"/>
                </a:solidFill>
              </a:rPr>
              <a:t>출력하시오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5"/>
          <p:cNvSpPr>
            <a:spLocks/>
          </p:cNvSpPr>
          <p:nvPr/>
        </p:nvSpPr>
        <p:spPr bwMode="auto">
          <a:xfrm>
            <a:off x="-19050" y="-24017"/>
            <a:ext cx="12204660" cy="1254258"/>
          </a:xfrm>
          <a:custGeom>
            <a:avLst/>
            <a:gdLst>
              <a:gd name="T0" fmla="*/ 1588 w 5784"/>
              <a:gd name="T1" fmla="*/ 4070 h 723"/>
              <a:gd name="T2" fmla="*/ 9163050 w 5784"/>
              <a:gd name="T3" fmla="*/ 0 h 723"/>
              <a:gd name="T4" fmla="*/ 9182100 w 5784"/>
              <a:gd name="T5" fmla="*/ 847820 h 723"/>
              <a:gd name="T6" fmla="*/ 3860800 w 5784"/>
              <a:gd name="T7" fmla="*/ 847820 h 723"/>
              <a:gd name="T8" fmla="*/ 3705225 w 5784"/>
              <a:gd name="T9" fmla="*/ 980758 h 723"/>
              <a:gd name="T10" fmla="*/ 544513 w 5784"/>
              <a:gd name="T11" fmla="*/ 972619 h 723"/>
              <a:gd name="T12" fmla="*/ 193675 w 5784"/>
              <a:gd name="T13" fmla="*/ 648413 h 723"/>
              <a:gd name="T14" fmla="*/ 0 w 5784"/>
              <a:gd name="T15" fmla="*/ 656552 h 723"/>
              <a:gd name="T16" fmla="*/ 1588 w 5784"/>
              <a:gd name="T17" fmla="*/ 4070 h 7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84" h="723">
                <a:moveTo>
                  <a:pt x="1" y="3"/>
                </a:moveTo>
                <a:lnTo>
                  <a:pt x="5772" y="0"/>
                </a:lnTo>
                <a:lnTo>
                  <a:pt x="5784" y="625"/>
                </a:lnTo>
                <a:lnTo>
                  <a:pt x="2432" y="625"/>
                </a:lnTo>
                <a:lnTo>
                  <a:pt x="2334" y="723"/>
                </a:lnTo>
                <a:lnTo>
                  <a:pt x="343" y="717"/>
                </a:lnTo>
                <a:lnTo>
                  <a:pt x="122" y="478"/>
                </a:lnTo>
                <a:lnTo>
                  <a:pt x="0" y="484"/>
                </a:lnTo>
                <a:lnTo>
                  <a:pt x="1" y="3"/>
                </a:lnTo>
                <a:close/>
              </a:path>
            </a:pathLst>
          </a:custGeom>
          <a:solidFill>
            <a:srgbClr val="4D4D4D">
              <a:lumMod val="75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Rectangle 8" descr="밝은 상향 대각선"/>
          <p:cNvSpPr>
            <a:spLocks noChangeArrowheads="1"/>
          </p:cNvSpPr>
          <p:nvPr/>
        </p:nvSpPr>
        <p:spPr bwMode="auto">
          <a:xfrm>
            <a:off x="-35872" y="17987"/>
            <a:ext cx="12189891" cy="111626"/>
          </a:xfrm>
          <a:prstGeom prst="rect">
            <a:avLst/>
          </a:prstGeom>
          <a:pattFill prst="ltUpDiag">
            <a:fgClr>
              <a:srgbClr val="000000">
                <a:alpha val="30196"/>
              </a:srgbClr>
            </a:fgClr>
            <a:bgClr>
              <a:srgbClr val="FFFFFF">
                <a:alpha val="30196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0" y="600891"/>
            <a:ext cx="12192000" cy="478972"/>
            <a:chOff x="0" y="606331"/>
            <a:chExt cx="9172575" cy="374397"/>
          </a:xfrm>
        </p:grpSpPr>
        <p:sp>
          <p:nvSpPr>
            <p:cNvPr id="31" name="Freeform 6" descr="좁은 수평선"/>
            <p:cNvSpPr>
              <a:spLocks/>
            </p:cNvSpPr>
            <p:nvPr/>
          </p:nvSpPr>
          <p:spPr bwMode="auto">
            <a:xfrm>
              <a:off x="174625" y="613114"/>
              <a:ext cx="8997950" cy="367614"/>
            </a:xfrm>
            <a:custGeom>
              <a:avLst/>
              <a:gdLst>
                <a:gd name="T0" fmla="*/ 0 w 5668"/>
                <a:gd name="T1" fmla="*/ 2147483646 h 271"/>
                <a:gd name="T2" fmla="*/ 2147483646 w 5668"/>
                <a:gd name="T3" fmla="*/ 2147483646 h 271"/>
                <a:gd name="T4" fmla="*/ 2147483646 w 5668"/>
                <a:gd name="T5" fmla="*/ 2147483646 h 271"/>
                <a:gd name="T6" fmla="*/ 2147483646 w 5668"/>
                <a:gd name="T7" fmla="*/ 2147483646 h 271"/>
                <a:gd name="T8" fmla="*/ 2147483646 w 5668"/>
                <a:gd name="T9" fmla="*/ 2147483646 h 271"/>
                <a:gd name="T10" fmla="*/ 2147483646 w 5668"/>
                <a:gd name="T11" fmla="*/ 0 h 271"/>
                <a:gd name="T12" fmla="*/ 0 w 5668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68"/>
                <a:gd name="T22" fmla="*/ 0 h 271"/>
                <a:gd name="T23" fmla="*/ 5668 w 5668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68" h="271">
                  <a:moveTo>
                    <a:pt x="0" y="7"/>
                  </a:moveTo>
                  <a:lnTo>
                    <a:pt x="221" y="252"/>
                  </a:lnTo>
                  <a:lnTo>
                    <a:pt x="2206" y="271"/>
                  </a:lnTo>
                  <a:lnTo>
                    <a:pt x="2298" y="173"/>
                  </a:lnTo>
                  <a:lnTo>
                    <a:pt x="5662" y="165"/>
                  </a:lnTo>
                  <a:lnTo>
                    <a:pt x="5668" y="0"/>
                  </a:lnTo>
                  <a:lnTo>
                    <a:pt x="0" y="7"/>
                  </a:lnTo>
                  <a:close/>
                </a:path>
              </a:pathLst>
            </a:custGeom>
            <a:pattFill prst="narHorz">
              <a:fgClr>
                <a:srgbClr val="FF6600">
                  <a:alpha val="30196"/>
                </a:srgbClr>
              </a:fgClr>
              <a:bgClr>
                <a:srgbClr val="FFFFFF">
                  <a:alpha val="30196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606331"/>
              <a:ext cx="9144000" cy="0"/>
            </a:xfrm>
            <a:prstGeom prst="line">
              <a:avLst/>
            </a:prstGeom>
            <a:noFill/>
            <a:ln w="19050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674" y="96364"/>
            <a:ext cx="602932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 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연습문제</a:t>
            </a:r>
            <a:endParaRPr kumimoji="1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3467" y="3040123"/>
            <a:ext cx="10539626" cy="364854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SELECT LAST_NAME , JOB_ID, MANAGER_ID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FROM EMPLOYEES</a:t>
            </a: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solidFill>
                  <a:schemeClr val="tx1"/>
                </a:solidFill>
              </a:rPr>
              <a:t>WHERE MANAGER_ID IS NOT NULL;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7196" y="1385938"/>
            <a:ext cx="10539626" cy="149848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9. </a:t>
            </a:r>
            <a:r>
              <a:rPr lang="ko-KR" altLang="en-US" sz="2400" dirty="0">
                <a:solidFill>
                  <a:schemeClr val="tx1"/>
                </a:solidFill>
              </a:rPr>
              <a:t>매니저가 있는 사람들의 이름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및 업무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매니저번호를 조회한다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2395</Words>
  <Application>Microsoft Office PowerPoint</Application>
  <PresentationFormat>와이드스크린</PresentationFormat>
  <Paragraphs>313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HY헤드라인M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21SMT50</cp:lastModifiedBy>
  <cp:revision>231</cp:revision>
  <dcterms:created xsi:type="dcterms:W3CDTF">2018-01-29T23:01:21Z</dcterms:created>
  <dcterms:modified xsi:type="dcterms:W3CDTF">2022-08-22T23:55:19Z</dcterms:modified>
</cp:coreProperties>
</file>