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7" r:id="rId2"/>
    <p:sldId id="287" r:id="rId3"/>
    <p:sldId id="319" r:id="rId4"/>
    <p:sldId id="320" r:id="rId5"/>
    <p:sldId id="364" r:id="rId6"/>
    <p:sldId id="321" r:id="rId7"/>
    <p:sldId id="366" r:id="rId8"/>
    <p:sldId id="322" r:id="rId9"/>
    <p:sldId id="323" r:id="rId10"/>
    <p:sldId id="324" r:id="rId11"/>
    <p:sldId id="325" r:id="rId12"/>
    <p:sldId id="330" r:id="rId13"/>
    <p:sldId id="327" r:id="rId14"/>
    <p:sldId id="331" r:id="rId15"/>
    <p:sldId id="328" r:id="rId16"/>
    <p:sldId id="332" r:id="rId17"/>
    <p:sldId id="329" r:id="rId18"/>
    <p:sldId id="260" r:id="rId19"/>
    <p:sldId id="295" r:id="rId20"/>
    <p:sldId id="274" r:id="rId21"/>
    <p:sldId id="301" r:id="rId22"/>
    <p:sldId id="317" r:id="rId23"/>
    <p:sldId id="296" r:id="rId24"/>
    <p:sldId id="297" r:id="rId25"/>
    <p:sldId id="298" r:id="rId26"/>
    <p:sldId id="300" r:id="rId27"/>
    <p:sldId id="303" r:id="rId28"/>
    <p:sldId id="304" r:id="rId29"/>
    <p:sldId id="305" r:id="rId30"/>
    <p:sldId id="306" r:id="rId31"/>
    <p:sldId id="307" r:id="rId32"/>
    <p:sldId id="318" r:id="rId33"/>
    <p:sldId id="308" r:id="rId34"/>
    <p:sldId id="368" r:id="rId35"/>
    <p:sldId id="309" r:id="rId36"/>
    <p:sldId id="310" r:id="rId37"/>
    <p:sldId id="311" r:id="rId38"/>
    <p:sldId id="312" r:id="rId39"/>
    <p:sldId id="313" r:id="rId40"/>
    <p:sldId id="314" r:id="rId41"/>
    <p:sldId id="367" r:id="rId42"/>
    <p:sldId id="326" r:id="rId43"/>
    <p:sldId id="315" r:id="rId44"/>
    <p:sldId id="261" r:id="rId45"/>
    <p:sldId id="370" r:id="rId46"/>
    <p:sldId id="294" r:id="rId47"/>
    <p:sldId id="293" r:id="rId48"/>
    <p:sldId id="369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OR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87109" autoAdjust="0"/>
  </p:normalViewPr>
  <p:slideViewPr>
    <p:cSldViewPr snapToGrid="0">
      <p:cViewPr varScale="1">
        <p:scale>
          <a:sx n="75" d="100"/>
          <a:sy n="75" d="100"/>
        </p:scale>
        <p:origin x="96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4CD5C-89F7-4617-9481-CA69433ED65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9D399-D4BE-431A-B41A-12BD86148F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464DB0-CCE3-4363-801A-A01AADC639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464DB0-CCE3-4363-801A-A01AADC639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464DB0-CCE3-4363-801A-A01AADC639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结点分类其实是一个图上的半监督学习的任务，我们主要采用经典的学术引用网络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Cora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作为数据集。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464DB0-CCE3-4363-801A-A01AADC639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基于迭代与标签传播的方法，可以达到</a:t>
            </a:r>
            <a:r>
              <a:rPr lang="en-US" altLang="zh-CN" dirty="0"/>
              <a:t>71.3</a:t>
            </a:r>
            <a:r>
              <a:rPr lang="zh-CN" altLang="en-US" dirty="0"/>
              <a:t>的准确率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464DB0-CCE3-4363-801A-A01AADC639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基于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Node2Vec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等随机游走的方法，可以达到更高的准确率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Node2Vec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等方法存在以下缺陷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更好的模型是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GNN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GNN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中重要的几个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baseline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GCN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SAGE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GAT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GCN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来自于图傅里叶变换和切比雪夫卷积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SAGE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基于采样和聚合的思想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GAT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引入了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attention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机制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实验结果如下，最终基于以下考虑选用了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GCN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作为基础模型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现在我们想怎么来提升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GCN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的性能。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GCN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原方法采用的是简单的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SGD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作为优化器，我们其实可以采用其他更先进的一些优化器。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K-FAC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是一个基于近似矩阵分解的二阶优化算法，我们发现使用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K-FAC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可以提升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GCN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的性能。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其实我个人更加喜欢的一个优化器是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SAM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SAM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旨在减小模型泛化误差，我们首次将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SAM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运用于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GNN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的训练中，并且实验证明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SAM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的不俗表现。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464DB0-CCE3-4363-801A-A01AADC639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我们一直说深度学习，但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GCN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用的其实是两层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GCN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。因为对于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GNN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，过深反而是不好的，会陷入一种过平滑化效应。这里也可以看我们的实验结果，其实层数越多，准确率反而降低了。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如何使得训练更深的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GNN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成为可能呢？首先我们采用了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Drop Edge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技术，该技术被证明可以减缓过平滑化效应。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但是就算加入了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DropEdge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，深层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GCN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仍然不如浅层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GCN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。我们又加入了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JumpKnowledge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，其实可以理解为一个残差连接。而且我们实验发现，这些技术是相辅相成。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我们也思考了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GNN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的本质到底是什么？其实无非做了两件事情，一是减小训练集误差，二是平滑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Embedding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。我们可以采用一种称为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Correct and Smooth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的后处理手段，就算是简单的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MLP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，加上该技术也可以大幅优化性能。我们使用该技术来优化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GCN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等的性能。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这是最终结点分类的最好的结果。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636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464DB0-CCE3-4363-801A-A01AADC639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我们首先采用自编码器的思想，其实就是让图自己生成自己。编码器就是一个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GCN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，解码器我们采用点积解码器，也就是说两个向量点积越大说明连边概率越大。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当然可以用自编码器，也可以用变分自编码器。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朴素的变分自编码器存在问题，由于后验分布定义为正态分布，存在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崩塌的问题。一个解决的方法是使用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vMF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分布取代正态分布。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另外一种解决方法是，不用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散度了，和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GAN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的思想相同，直接用另一个网络作为鉴别器，鉴别分布的距离。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实验结果。可以看到确实是加了更多的优化技术，结果更好。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1987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464DB0-CCE3-4363-801A-A01AADC639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这是我们发现的问题，我们看到一篇使用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Spline CNN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可以达到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89.48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的文章。但是尝试复现他复现不出来，最后看他代码发现他重新划分的训练集和测试集。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我说啊这好像也没什么，可是最搞笑的是，我们采用他的划分，使用最简单的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GCN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，都超过了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Spline CNN…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4864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73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49997" y="2802048"/>
            <a:ext cx="828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社交网络挖掘期</a:t>
            </a:r>
            <a:r>
              <a:rPr lang="zh-CN" altLang="en-US" sz="4400" b="1" dirty="0">
                <a:solidFill>
                  <a:prstClr val="white"/>
                </a:solidFill>
                <a:latin typeface="Verdana" panose="020B0604030504040204"/>
                <a:ea typeface="微软雅黑" panose="020B0503020204020204" pitchFamily="34" charset="-122"/>
              </a:rPr>
              <a:t>末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汇报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68701" y="4455427"/>
            <a:ext cx="665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53D3A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汇报人：陈乐偲 姜俊哲 于淼芃</a:t>
            </a: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409822" y="2936668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2" grpId="0"/>
      <p:bldP spid="15" grpId="0" animBg="1"/>
      <p:bldP spid="16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www.1ppt.com/hangye/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www.1ppt.com/sucai/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www.1ppt.com/tubiao/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www.1ppt.com/powerpoint/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www.1ppt.com/excel/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www.1ppt.com/kejian/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www.1ppt.com/shiti/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  <a:alpha val="23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3800" b="1" dirty="0">
                <a:solidFill>
                  <a:prstClr val="black">
                    <a:lumMod val="50000"/>
                    <a:lumOff val="50000"/>
                    <a:alpha val="23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kumimoji="0" lang="en-US" altLang="zh-CN" sz="13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  <a:alpha val="23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3A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网络分析</a:t>
              </a:r>
              <a:endPara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0053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中心性度量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11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2119491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 err="1">
                  <a:solidFill>
                    <a:schemeClr val="bg1"/>
                  </a:solidFill>
                </a:rPr>
                <a:t>Centerness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324" y="1676400"/>
            <a:ext cx="10814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文本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877" y="4026126"/>
            <a:ext cx="3293533" cy="24555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75" y="4034928"/>
            <a:ext cx="3305748" cy="247329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707" y="1477943"/>
            <a:ext cx="3293534" cy="26120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4" y="4060814"/>
            <a:ext cx="3293534" cy="24607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830" y="1506415"/>
            <a:ext cx="3524507" cy="263055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73" y="1589187"/>
            <a:ext cx="3293534" cy="2465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各种属性度量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12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2526654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Other Metrics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324" y="1676400"/>
            <a:ext cx="10814504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平均距离、直径及平均局部聚类系数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666240" y="282796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平均距离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直径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聚类系数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Facebook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优先链接模型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小世界模型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随机图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完全图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度分布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13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357982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Degree Distribution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324" y="1676400"/>
            <a:ext cx="10814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4" y="1977082"/>
            <a:ext cx="5172228" cy="38791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83" y="1898848"/>
            <a:ext cx="5380849" cy="403563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694894" y="5844141"/>
            <a:ext cx="2507176" cy="378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Facebook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623053" y="5934485"/>
            <a:ext cx="2507176" cy="378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优先链接模型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度分布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14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357982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Degree Distribution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324" y="1676400"/>
            <a:ext cx="10814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78" y="2148098"/>
            <a:ext cx="3900158" cy="285613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30" y="2073216"/>
            <a:ext cx="3678175" cy="28561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919" y="2070529"/>
            <a:ext cx="3900159" cy="292511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696411" y="5093109"/>
            <a:ext cx="1172913" cy="378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随机图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464369" y="5092720"/>
            <a:ext cx="159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小世界模型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657997" y="5081803"/>
            <a:ext cx="159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完全图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网络演化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15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3392275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Network Evolution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324" y="1676400"/>
            <a:ext cx="10814504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Ego-</a:t>
            </a:r>
            <a:r>
              <a:rPr lang="en-US" altLang="zh-CN" sz="2400" dirty="0" err="1"/>
              <a:t>facebook</a:t>
            </a:r>
            <a:r>
              <a:rPr lang="en-US" altLang="zh-CN" sz="2400" dirty="0"/>
              <a:t> + </a:t>
            </a:r>
            <a:r>
              <a:rPr lang="zh-CN" altLang="en-US" sz="2400" dirty="0"/>
              <a:t>链接预测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2" name="表格 5"/>
          <p:cNvGraphicFramePr>
            <a:graphicFrameLocks noGrp="1"/>
          </p:cNvGraphicFramePr>
          <p:nvPr/>
        </p:nvGraphicFramePr>
        <p:xfrm>
          <a:off x="1778000" y="260523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平均距离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直径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聚类系数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网络演化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16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3392275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Network Evolution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324" y="1676400"/>
            <a:ext cx="10814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随机图演化</a:t>
            </a:r>
            <a:endParaRPr lang="en-US" altLang="zh-CN" sz="2400" dirty="0"/>
          </a:p>
          <a:p>
            <a:r>
              <a:rPr lang="en-US" altLang="zh-CN" sz="2400" dirty="0"/>
              <a:t>N=500,</a:t>
            </a:r>
            <a:r>
              <a:rPr lang="zh-CN" altLang="en-US" sz="2400" dirty="0"/>
              <a:t>取最大连通子图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2" name="表格 5"/>
          <p:cNvGraphicFramePr>
            <a:graphicFrameLocks noGrp="1"/>
          </p:cNvGraphicFramePr>
          <p:nvPr/>
        </p:nvGraphicFramePr>
        <p:xfrm>
          <a:off x="1747520" y="2827960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直径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聚类系数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51.09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08477" y="285187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网络演化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17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3392275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Network Evolution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72" y="1704877"/>
            <a:ext cx="2770027" cy="206456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581" y="1727909"/>
            <a:ext cx="2770027" cy="206382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397" y="1714001"/>
            <a:ext cx="2768376" cy="2055439"/>
          </a:xfrm>
          <a:prstGeom prst="rect">
            <a:avLst/>
          </a:prstGeom>
        </p:spPr>
      </p:pic>
      <p:sp>
        <p:nvSpPr>
          <p:cNvPr id="26" name="箭头: 右 25"/>
          <p:cNvSpPr/>
          <p:nvPr/>
        </p:nvSpPr>
        <p:spPr>
          <a:xfrm>
            <a:off x="7399525" y="2515545"/>
            <a:ext cx="762000" cy="4885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168" y="4300188"/>
            <a:ext cx="2831605" cy="205543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61" y="4216401"/>
            <a:ext cx="2736747" cy="2055435"/>
          </a:xfrm>
          <a:prstGeom prst="rect">
            <a:avLst/>
          </a:prstGeom>
        </p:spPr>
      </p:pic>
      <p:sp>
        <p:nvSpPr>
          <p:cNvPr id="21" name="箭头: 右 20"/>
          <p:cNvSpPr/>
          <p:nvPr/>
        </p:nvSpPr>
        <p:spPr>
          <a:xfrm>
            <a:off x="3547710" y="2492880"/>
            <a:ext cx="762000" cy="4885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58693" y="4866240"/>
            <a:ext cx="2865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随机图演化过程</a:t>
            </a:r>
          </a:p>
        </p:txBody>
      </p:sp>
      <p:sp>
        <p:nvSpPr>
          <p:cNvPr id="33" name="箭头: 右 32"/>
          <p:cNvSpPr/>
          <p:nvPr/>
        </p:nvSpPr>
        <p:spPr>
          <a:xfrm rot="5400000">
            <a:off x="9492750" y="3799860"/>
            <a:ext cx="539533" cy="4885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/>
          <p:cNvSpPr/>
          <p:nvPr/>
        </p:nvSpPr>
        <p:spPr>
          <a:xfrm rot="10800000">
            <a:off x="7399525" y="5138198"/>
            <a:ext cx="762000" cy="4885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www.1ppt.com/hangye/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www.1ppt.com/sucai/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www.1ppt.com/tubiao/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www.1ppt.com/powerpoint/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www.1ppt.com/excel/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www.1ppt.com/kejian/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www.1ppt.com/shiti/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  <a:alpha val="23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3800" b="1" dirty="0">
                <a:solidFill>
                  <a:prstClr val="black">
                    <a:lumMod val="50000"/>
                    <a:lumOff val="50000"/>
                    <a:alpha val="23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kumimoji="0" lang="en-US" altLang="zh-CN" sz="13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  <a:alpha val="23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7200" b="1" dirty="0">
                  <a:solidFill>
                    <a:srgbClr val="0053A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结点分类</a:t>
              </a:r>
              <a:endPara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0053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结点分类任务介绍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19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3445174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Node classification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695324" y="1676400"/>
            <a:ext cx="10814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数据集</a:t>
            </a:r>
            <a:r>
              <a:rPr lang="en-US" altLang="zh-CN" sz="2400" dirty="0"/>
              <a:t>: </a:t>
            </a:r>
            <a:r>
              <a:rPr lang="zh-CN" altLang="en-US" sz="2400" dirty="0"/>
              <a:t>学术引用网络 </a:t>
            </a:r>
            <a:r>
              <a:rPr lang="en-US" altLang="zh-CN" sz="2400" dirty="0"/>
              <a:t>Cora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Citeseer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Pubmed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数据集介绍（以</a:t>
            </a:r>
            <a:r>
              <a:rPr lang="en-US" altLang="zh-CN" sz="2400" dirty="0"/>
              <a:t>Cora</a:t>
            </a:r>
            <a:r>
              <a:rPr lang="zh-CN" altLang="en-US" sz="2400" dirty="0"/>
              <a:t>为例）：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结点：论文（</a:t>
            </a:r>
            <a:r>
              <a:rPr lang="en-US" altLang="zh-CN" sz="2400" b="0" i="0" u="none" strike="noStrike" baseline="0" dirty="0">
                <a:latin typeface="NimbusRomNo9L-Regu"/>
              </a:rPr>
              <a:t>2708</a:t>
            </a:r>
            <a:r>
              <a:rPr lang="zh-CN" altLang="en-US" sz="2400" b="0" i="0" u="none" strike="noStrike" baseline="0" dirty="0">
                <a:latin typeface="NimbusRomNo9L-Regu"/>
              </a:rPr>
              <a:t>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边：学术引用（</a:t>
            </a:r>
            <a:r>
              <a:rPr lang="en-US" altLang="zh-CN" sz="2400" b="0" i="0" u="none" strike="noStrike" baseline="0" dirty="0">
                <a:latin typeface="NimbusRomNo9L-Regu"/>
              </a:rPr>
              <a:t> 5429</a:t>
            </a:r>
            <a:r>
              <a:rPr lang="zh-CN" altLang="en-US" sz="2400" b="0" i="0" u="none" strike="noStrike" baseline="0" dirty="0">
                <a:latin typeface="NimbusRomNo9L-Regu"/>
              </a:rPr>
              <a:t>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结点特征：论文词袋（</a:t>
            </a:r>
            <a:r>
              <a:rPr lang="en-US" altLang="zh-CN" sz="2400" dirty="0"/>
              <a:t>1433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结点标签：论文类别（</a:t>
            </a:r>
            <a:r>
              <a:rPr lang="en-US" altLang="zh-CN" sz="2400" dirty="0"/>
              <a:t>7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任务介绍：图半监督学习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www.1ppt.com/hangye/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www.1ppt.com/sucai/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www.1ppt.com/tubiao/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www.1ppt.com/powerpoint/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www.1ppt.com/excel/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www.1ppt.com/kejian/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www.1ppt.com/shiti/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4112361" y="2312618"/>
            <a:ext cx="3398314" cy="865184"/>
            <a:chOff x="3909356" y="1666934"/>
            <a:chExt cx="3398314" cy="865184"/>
          </a:xfrm>
        </p:grpSpPr>
        <p:grpSp>
          <p:nvGrpSpPr>
            <p:cNvPr id="42" name="组合 41"/>
            <p:cNvGrpSpPr/>
            <p:nvPr/>
          </p:nvGrpSpPr>
          <p:grpSpPr>
            <a:xfrm>
              <a:off x="4912812" y="1666934"/>
              <a:ext cx="2394858" cy="865184"/>
              <a:chOff x="4818742" y="1356667"/>
              <a:chExt cx="2394858" cy="865184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818742" y="1356667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社区发现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818742" y="1852519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dirty="0">
                    <a:solidFill>
                      <a:prstClr val="white">
                        <a:lumMod val="65000"/>
                      </a:prst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Community Detection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3A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8301975" y="2312618"/>
            <a:ext cx="3416755" cy="830997"/>
            <a:chOff x="8098970" y="1684028"/>
            <a:chExt cx="3416755" cy="830997"/>
          </a:xfrm>
        </p:grpSpPr>
        <p:grpSp>
          <p:nvGrpSpPr>
            <p:cNvPr id="41" name="组合 40"/>
            <p:cNvGrpSpPr/>
            <p:nvPr/>
          </p:nvGrpSpPr>
          <p:grpSpPr>
            <a:xfrm>
              <a:off x="9120867" y="1684028"/>
              <a:ext cx="2394858" cy="830997"/>
              <a:chOff x="9042399" y="1373760"/>
              <a:chExt cx="2394858" cy="83099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9042399" y="137376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网络分析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042399" y="183542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dirty="0">
                    <a:solidFill>
                      <a:prstClr val="white">
                        <a:lumMod val="65000"/>
                      </a:prst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Network Analysis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3A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02</a:t>
                </a:r>
                <a:endParaRPr kumimoji="0" lang="zh-CN" alt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0053A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4076418" y="3883737"/>
            <a:ext cx="3434257" cy="861775"/>
            <a:chOff x="3873413" y="3187016"/>
            <a:chExt cx="3434257" cy="861775"/>
          </a:xfrm>
        </p:grpSpPr>
        <p:grpSp>
          <p:nvGrpSpPr>
            <p:cNvPr id="54" name="组合 53"/>
            <p:cNvGrpSpPr/>
            <p:nvPr/>
          </p:nvGrpSpPr>
          <p:grpSpPr>
            <a:xfrm>
              <a:off x="4912812" y="3187016"/>
              <a:ext cx="2394858" cy="861775"/>
              <a:chOff x="4818742" y="3526390"/>
              <a:chExt cx="2394858" cy="86177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结点分类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dirty="0">
                    <a:solidFill>
                      <a:prstClr val="white">
                        <a:lumMod val="65000"/>
                      </a:prst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Node Classification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3A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03</a:t>
                </a:r>
                <a:endParaRPr kumimoji="0" lang="zh-CN" alt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0053A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8301975" y="3889727"/>
            <a:ext cx="3416755" cy="830997"/>
            <a:chOff x="8098970" y="3202405"/>
            <a:chExt cx="3416755" cy="830997"/>
          </a:xfrm>
        </p:grpSpPr>
        <p:grpSp>
          <p:nvGrpSpPr>
            <p:cNvPr id="59" name="组合 58"/>
            <p:cNvGrpSpPr/>
            <p:nvPr/>
          </p:nvGrpSpPr>
          <p:grpSpPr>
            <a:xfrm>
              <a:off x="9120867" y="3202405"/>
              <a:ext cx="2394858" cy="830997"/>
              <a:chOff x="9042399" y="3526390"/>
              <a:chExt cx="2394858" cy="830997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9042399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链接预测</a:t>
                </a: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9042399" y="398805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dirty="0">
                    <a:solidFill>
                      <a:prstClr val="white">
                        <a:lumMod val="65000"/>
                      </a:prst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Link Prediction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3A3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04</a:t>
                </a:r>
                <a:endParaRPr kumimoji="0" lang="zh-CN" alt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0053A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 p14:presetBounceEnd="4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801143" y="1699075"/>
            <a:ext cx="1081450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原理：相同类别的学术论文更倾向于相互引用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公式：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参数设置：</a:t>
            </a:r>
            <a:r>
              <a:rPr lang="en-US" altLang="zh-CN" sz="2400" dirty="0"/>
              <a:t>α=0.9</a:t>
            </a:r>
            <a:r>
              <a:rPr lang="zh-CN" altLang="en-US" sz="2400" dirty="0"/>
              <a:t>，</a:t>
            </a:r>
            <a:r>
              <a:rPr lang="en-US" altLang="zh-CN" sz="2400" dirty="0"/>
              <a:t>niters=30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非学习方法：标签传播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LP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20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8" name="矩形 7"/>
            <p:cNvSpPr/>
            <p:nvPr/>
          </p:nvSpPr>
          <p:spPr>
            <a:xfrm>
              <a:off x="695325" y="1013859"/>
              <a:ext cx="332334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Label Propagation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1615440" y="6082271"/>
            <a:ext cx="9367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[1]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Yang Z, Cohen W,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Salakhudinov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R. Revisiting semi supervised learning with graph embeddings[C]//International conference on machine learning. PMLR, 2016: 40-48.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840" y="2767840"/>
            <a:ext cx="4433239" cy="540090"/>
          </a:xfrm>
          <a:prstGeom prst="rect">
            <a:avLst/>
          </a:prstGeom>
        </p:spPr>
      </p:pic>
      <p:graphicFrame>
        <p:nvGraphicFramePr>
          <p:cNvPr id="2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419937"/>
              </p:ext>
            </p:extLst>
          </p:nvPr>
        </p:nvGraphicFramePr>
        <p:xfrm>
          <a:off x="3026079" y="4865042"/>
          <a:ext cx="5476240" cy="82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319">
                <a:tc>
                  <a:txBody>
                    <a:bodyPr/>
                    <a:lstStyle/>
                    <a:p>
                      <a:r>
                        <a:rPr lang="en-US" altLang="zh-CN" dirty="0"/>
                        <a:t>LP in 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LP of ours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19">
                <a:tc>
                  <a:txBody>
                    <a:bodyPr/>
                    <a:lstStyle/>
                    <a:p>
                      <a:r>
                        <a:rPr lang="en-US" altLang="zh-CN" dirty="0"/>
                        <a:t>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基于图表示学习的方法：随机游走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21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919115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Node2Vec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5324" y="1676400"/>
            <a:ext cx="10814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2171" y="1676400"/>
            <a:ext cx="10814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82171" y="1676400"/>
            <a:ext cx="1081450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From Word2Vec to Node2Vec[1]</a:t>
            </a:r>
          </a:p>
          <a:p>
            <a:r>
              <a:rPr lang="zh-CN" altLang="en-US" sz="2400" dirty="0"/>
              <a:t>基于</a:t>
            </a:r>
            <a:r>
              <a:rPr lang="en-US" altLang="zh-CN" sz="2400" dirty="0"/>
              <a:t>NLP</a:t>
            </a:r>
            <a:r>
              <a:rPr lang="zh-CN" altLang="en-US" sz="2400" dirty="0"/>
              <a:t>中的</a:t>
            </a:r>
            <a:r>
              <a:rPr lang="en-US" altLang="zh-CN" sz="2400" dirty="0"/>
              <a:t>Word2Vec</a:t>
            </a:r>
            <a:r>
              <a:rPr lang="zh-CN" altLang="en-US" sz="2400" dirty="0"/>
              <a:t>模型，将随机游走视作上下文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基于</a:t>
            </a:r>
            <a:r>
              <a:rPr lang="en-US" altLang="zh-CN" sz="2400" dirty="0"/>
              <a:t>Node2Vec</a:t>
            </a:r>
            <a:r>
              <a:rPr lang="zh-CN" altLang="en-US" sz="2400" dirty="0"/>
              <a:t>获取</a:t>
            </a:r>
            <a:r>
              <a:rPr lang="en-US" altLang="zh-CN" sz="2400" dirty="0"/>
              <a:t>Embedding</a:t>
            </a:r>
            <a:r>
              <a:rPr lang="zh-CN" altLang="en-US" sz="2400" dirty="0"/>
              <a:t>表示，并且辅以经典的机器学习模型，如</a:t>
            </a:r>
            <a:r>
              <a:rPr lang="en-US" altLang="zh-CN" sz="2400" dirty="0"/>
              <a:t>SVM</a:t>
            </a:r>
            <a:r>
              <a:rPr lang="zh-CN" altLang="en-US" sz="2400" dirty="0"/>
              <a:t>、随机森林等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b="1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574800" y="3663570"/>
          <a:ext cx="82067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Node2Vec+</a:t>
                      </a:r>
                    </a:p>
                    <a:p>
                      <a:r>
                        <a:rPr lang="en-US" altLang="zh-CN" dirty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Node2Vec+</a:t>
                      </a:r>
                    </a:p>
                    <a:p>
                      <a:r>
                        <a:rPr lang="en-US" altLang="zh-C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Node2Vec+</a:t>
                      </a:r>
                    </a:p>
                    <a:p>
                      <a:r>
                        <a:rPr lang="en-US" altLang="zh-CN" dirty="0"/>
                        <a:t>Logistic Regression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75.2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72.7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9018" y="5646717"/>
            <a:ext cx="10637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[1]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Grover A,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Leskovec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J. node2vec: Scalable feature learning for networks[C]//Proceedings of the 22nd ACM SIGKDD international conference on Knowledge discovery and data mining. 2016: 855-864.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基于图表示学习的方法：随机游走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22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919115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Node2Vec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5324" y="1676400"/>
            <a:ext cx="10814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2171" y="1676400"/>
            <a:ext cx="10814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82171" y="1676400"/>
            <a:ext cx="10814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但可以从矩阵分解的角度证明，此类模型存在缺陷：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学习得到的</a:t>
            </a:r>
            <a:r>
              <a:rPr lang="en-US" altLang="zh-CN" sz="2400" dirty="0"/>
              <a:t>Embedding</a:t>
            </a:r>
            <a:r>
              <a:rPr lang="zh-CN" altLang="en-US" sz="2400" dirty="0"/>
              <a:t>具有旋转不变性 </a:t>
            </a:r>
            <a:r>
              <a:rPr lang="en-US" altLang="zh-CN" sz="2400" dirty="0"/>
              <a:t>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非端到端训练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065800" y="5759107"/>
            <a:ext cx="8368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[1]Levy O, Goldberg Y. Neural word embedding as implicit matrix factorization[J]. Advances in neural information processing systems, 2014, 27: 2177-2185.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图神经网络（</a:t>
            </a:r>
            <a:r>
              <a:rPr lang="en-US" altLang="zh-CN" sz="2800" b="1" dirty="0">
                <a:latin typeface="微软雅黑" panose="020B0503020204020204" pitchFamily="34" charset="-122"/>
              </a:rPr>
              <a:t>GNN</a:t>
            </a:r>
            <a:r>
              <a:rPr lang="zh-CN" altLang="en-US" sz="2800" b="1" dirty="0">
                <a:latin typeface="微软雅黑" panose="020B0503020204020204" pitchFamily="34" charset="-122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23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4065537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Graph Neural Network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5324" y="1676400"/>
            <a:ext cx="10814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2171" y="1676400"/>
            <a:ext cx="10814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基于图结构和结点特征，</a:t>
            </a:r>
            <a:endParaRPr lang="en-US" altLang="zh-CN" sz="2400" dirty="0"/>
          </a:p>
          <a:p>
            <a:r>
              <a:rPr lang="zh-CN" altLang="en-US" sz="2400" dirty="0"/>
              <a:t>获取结点的表示向量，用于各类任务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结点分类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链接预测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图卷积神经网络：</a:t>
            </a:r>
            <a:r>
              <a:rPr lang="en-US" altLang="zh-CN" sz="2800" b="1" dirty="0">
                <a:latin typeface="微软雅黑" panose="020B0503020204020204" pitchFamily="34" charset="-122"/>
              </a:rPr>
              <a:t>GCN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24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4984057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Graph Convolution Network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82171" y="1676400"/>
            <a:ext cx="1081450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将卷积运算推广至图结构</a:t>
            </a:r>
            <a:endParaRPr lang="en-US" altLang="zh-CN" sz="2400" dirty="0"/>
          </a:p>
          <a:p>
            <a:r>
              <a:rPr lang="zh-CN" altLang="en-US" sz="2400" dirty="0"/>
              <a:t>利用图信号处理中的傅里叶变换，将傅里叶变换的卷积核作为由切比雪夫多项式定义的可学习参数，可以得到切比雪夫卷积（</a:t>
            </a:r>
            <a:r>
              <a:rPr lang="en-US" altLang="zh-CN" sz="2400" dirty="0" err="1"/>
              <a:t>ChebConv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对图拉普拉斯矩阵的特征值等做出合理的近似，得到</a:t>
            </a:r>
            <a:r>
              <a:rPr lang="en-US" altLang="zh-CN" sz="2400" dirty="0"/>
              <a:t>GCN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115" y="4440682"/>
            <a:ext cx="3836533" cy="73522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042" y="3006941"/>
            <a:ext cx="2536759" cy="83841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20416" y="6126168"/>
            <a:ext cx="94320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Kipf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 N, Welling M. Semi-supervised classification with graph convolutional networks[J].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arXiv:1609.02907, 2016.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507262" y="5492660"/>
            <a:ext cx="9294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Defferrard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M, Bresson X,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Vandergheynst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P. Convolutional neural networks on graphs with fast localized spectral filtering[J].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arXiv:1606.09375, 2016.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其他图神经网络：</a:t>
            </a:r>
            <a:r>
              <a:rPr lang="en-US" altLang="zh-CN" sz="2800" b="1" dirty="0" err="1">
                <a:latin typeface="微软雅黑" panose="020B0503020204020204" pitchFamily="34" charset="-122"/>
              </a:rPr>
              <a:t>GraphSAGE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25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5785558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Sample and Aggregate on Graph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82171" y="1676400"/>
            <a:ext cx="108145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286" y="2945223"/>
            <a:ext cx="6545195" cy="239558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95324" y="1485684"/>
            <a:ext cx="10814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GNN</a:t>
            </a:r>
            <a:r>
              <a:rPr lang="zh-CN" altLang="en-US" sz="2400" dirty="0"/>
              <a:t>（</a:t>
            </a:r>
            <a:r>
              <a:rPr lang="en-US" altLang="zh-CN" sz="2400" dirty="0"/>
              <a:t>Graph Neural Network</a:t>
            </a:r>
            <a:r>
              <a:rPr lang="zh-CN" altLang="en-US" sz="2400" dirty="0"/>
              <a:t>）的本质是消息传递机制（</a:t>
            </a:r>
            <a:r>
              <a:rPr lang="en-US" altLang="zh-CN" sz="2400" dirty="0"/>
              <a:t>Message Passing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r>
              <a:rPr lang="zh-CN" altLang="en-US" sz="2400" dirty="0"/>
              <a:t>可以拆分为采样和聚合操作，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950720" y="5941669"/>
            <a:ext cx="8036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Hamilton W L, Ying R,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Leskovec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J. Inductive representation learning on large graphs[J].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arXiv:1706.02216, 2017.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82171" y="1676400"/>
            <a:ext cx="108145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Attention is all your need</a:t>
            </a:r>
            <a:r>
              <a:rPr lang="zh-CN" altLang="en-US" sz="2400" dirty="0"/>
              <a:t>！</a:t>
            </a:r>
            <a:endParaRPr lang="en-US" altLang="zh-CN" sz="2400" dirty="0"/>
          </a:p>
          <a:p>
            <a:r>
              <a:rPr lang="zh-CN" altLang="en-US" sz="2400" dirty="0"/>
              <a:t>注意力：为不同的邻居赋予不同的权重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权重的计算和</a:t>
            </a:r>
            <a:r>
              <a:rPr lang="en-US" altLang="zh-CN" sz="2400" dirty="0"/>
              <a:t>Embedding</a:t>
            </a:r>
            <a:r>
              <a:rPr lang="zh-CN" altLang="en-US" sz="2400" dirty="0"/>
              <a:t>相似，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13" y="2997499"/>
            <a:ext cx="4352824" cy="113200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其他图神经网络：</a:t>
            </a:r>
            <a:r>
              <a:rPr lang="en-US" altLang="zh-CN" sz="2800" b="1" dirty="0">
                <a:latin typeface="微软雅黑" panose="020B0503020204020204" pitchFamily="34" charset="-122"/>
              </a:rPr>
              <a:t>GAT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26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453521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Graph Attention Network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82171" y="1676400"/>
            <a:ext cx="108145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062" y="4861857"/>
            <a:ext cx="6035589" cy="98228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75865" y="6032258"/>
            <a:ext cx="763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Veličković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Cucurull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G, Casanova A, et al. Graph attention networks[J].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arXiv:1710.10903, 2017.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图神经网络：实验结果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27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4065537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Graph Neural Network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5324" y="1676400"/>
            <a:ext cx="10814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2171" y="1676400"/>
            <a:ext cx="108145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2171" y="1676400"/>
            <a:ext cx="108145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选用</a:t>
            </a:r>
            <a:r>
              <a:rPr lang="en-US" altLang="zh-CN" sz="2400" dirty="0"/>
              <a:t>GCN</a:t>
            </a:r>
            <a:r>
              <a:rPr lang="zh-CN" altLang="en-US" sz="2400" dirty="0"/>
              <a:t>作为基础模型：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理论推导严谨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模型表现相对满意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自实现了该模型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717040" y="1868858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GCN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81.19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使用优化器改进：</a:t>
            </a:r>
            <a:r>
              <a:rPr lang="en-US" altLang="zh-CN" sz="2800" b="1" dirty="0">
                <a:latin typeface="微软雅黑" panose="020B0503020204020204" pitchFamily="34" charset="-122"/>
              </a:rPr>
              <a:t>K-FAC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28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768992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Kronecker-factored Approximate Curvature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5324" y="1676400"/>
            <a:ext cx="10814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2171" y="1676400"/>
            <a:ext cx="108145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2171" y="1676400"/>
            <a:ext cx="10814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95324" y="1676400"/>
            <a:ext cx="1081450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基于</a:t>
            </a:r>
            <a:r>
              <a:rPr lang="en-US" altLang="zh-CN" sz="2400" dirty="0"/>
              <a:t>Fisher</a:t>
            </a:r>
            <a:r>
              <a:rPr lang="zh-CN" altLang="en-US" sz="2400" dirty="0"/>
              <a:t>信息矩阵的自然梯度的二阶优化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对于交叉熵损失，</a:t>
            </a:r>
            <a:r>
              <a:rPr lang="en-US" altLang="zh-CN" sz="2400" dirty="0"/>
              <a:t>Fisher</a:t>
            </a:r>
            <a:r>
              <a:rPr lang="zh-CN" altLang="en-US" sz="2400" dirty="0"/>
              <a:t>信息矩阵是</a:t>
            </a:r>
            <a:r>
              <a:rPr lang="en-US" altLang="zh-CN" sz="2400" dirty="0"/>
              <a:t>Hessian</a:t>
            </a:r>
            <a:r>
              <a:rPr lang="zh-CN" altLang="en-US" sz="2400" dirty="0"/>
              <a:t>矩阵的期望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对于经验</a:t>
            </a:r>
            <a:r>
              <a:rPr lang="en-US" altLang="zh-CN" sz="2400" dirty="0"/>
              <a:t>Fisher</a:t>
            </a:r>
            <a:r>
              <a:rPr lang="zh-CN" altLang="en-US" sz="2400" dirty="0"/>
              <a:t>信息矩阵，可以使用基于</a:t>
            </a:r>
            <a:r>
              <a:rPr lang="en-US" altLang="zh-CN" sz="2400" dirty="0"/>
              <a:t>Kronecker</a:t>
            </a:r>
            <a:r>
              <a:rPr lang="zh-CN" altLang="en-US" sz="2400" dirty="0"/>
              <a:t>积的近似矩阵分解在低复杂度内计算矩阵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在合理的独立性等假设下，经验</a:t>
            </a:r>
            <a:r>
              <a:rPr lang="en-US" altLang="zh-CN" sz="2400" dirty="0"/>
              <a:t>Fisher</a:t>
            </a:r>
            <a:r>
              <a:rPr lang="zh-CN" altLang="en-US" sz="2400" dirty="0"/>
              <a:t>信息矩阵是分块对角的，可以在低复杂度内求逆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381760" y="6082272"/>
            <a:ext cx="9265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Martens J, Grosse R. Optimizing neural networks with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kronecker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-factored approximate curvature[C]//International conference on machine learning. PMLR, 2015: 2408-2417.</a:t>
            </a:r>
            <a:endParaRPr lang="zh-CN" altLang="en-US" dirty="0"/>
          </a:p>
        </p:txBody>
      </p:sp>
      <p:graphicFrame>
        <p:nvGraphicFramePr>
          <p:cNvPr id="6" name="表格 14"/>
          <p:cNvGraphicFramePr>
            <a:graphicFrameLocks noGrp="1"/>
          </p:cNvGraphicFramePr>
          <p:nvPr/>
        </p:nvGraphicFramePr>
        <p:xfrm>
          <a:off x="2038576" y="484581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GCN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GCN + K-FAC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81.7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使用优化器改进：</a:t>
            </a:r>
            <a:r>
              <a:rPr lang="en-US" altLang="zh-CN" sz="2800" b="1" dirty="0">
                <a:latin typeface="微软雅黑" panose="020B0503020204020204" pitchFamily="34" charset="-122"/>
              </a:rPr>
              <a:t>SAM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29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6309741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Sharpness Awareness Minimization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5324" y="1676400"/>
            <a:ext cx="10814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2171" y="1676400"/>
            <a:ext cx="108145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2171" y="1676400"/>
            <a:ext cx="10814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95324" y="1676400"/>
            <a:ext cx="108145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Sharpness: </a:t>
            </a:r>
            <a:r>
              <a:rPr lang="zh-CN" altLang="en-US" sz="2400" dirty="0"/>
              <a:t>泛化误差</a:t>
            </a:r>
            <a:endParaRPr lang="en-US" altLang="zh-CN" sz="2400" dirty="0"/>
          </a:p>
          <a:p>
            <a:r>
              <a:rPr lang="en-US" altLang="zh-CN" sz="2400" dirty="0"/>
              <a:t>SAM:</a:t>
            </a:r>
            <a:r>
              <a:rPr lang="zh-CN" altLang="en-US" sz="2400" dirty="0"/>
              <a:t>根据</a:t>
            </a:r>
            <a:r>
              <a:rPr lang="en-US" altLang="zh-CN" sz="2400" dirty="0"/>
              <a:t>PAC</a:t>
            </a:r>
            <a:r>
              <a:rPr lang="zh-CN" altLang="en-US" sz="2400" dirty="0"/>
              <a:t>贝叶斯泛化误差理论上界设计相应的优化器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将</a:t>
            </a:r>
            <a:r>
              <a:rPr lang="en-US" altLang="zh-CN" sz="2400" dirty="0"/>
              <a:t>SAM</a:t>
            </a:r>
            <a:r>
              <a:rPr lang="zh-CN" altLang="en-US" sz="2400" dirty="0"/>
              <a:t>运用于</a:t>
            </a:r>
            <a:r>
              <a:rPr lang="en-US" altLang="zh-CN" sz="2400" dirty="0"/>
              <a:t>GNN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2150336" y="3834577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GCN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GCN + SAM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437640" y="6000194"/>
            <a:ext cx="9316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[1]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Foret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P, Kleiner A,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Mobahi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H, et al. Sharpness-Aware Minimization for Efficiently Improving Generalization[J].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arXiv:2010.01412, 2020.</a:t>
            </a:r>
            <a:endParaRPr lang="zh-CN" altLang="en-US" dirty="0"/>
          </a:p>
        </p:txBody>
      </p:sp>
      <p:graphicFrame>
        <p:nvGraphicFramePr>
          <p:cNvPr id="19" name="表格 5"/>
          <p:cNvGraphicFramePr>
            <a:graphicFrameLocks noGrp="1"/>
          </p:cNvGraphicFramePr>
          <p:nvPr/>
        </p:nvGraphicFramePr>
        <p:xfrm>
          <a:off x="2137183" y="4571177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GAT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 + SAM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81.9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www.1ppt.com/hangye/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www.1ppt.com/sucai/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www.1ppt.com/tubiao/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www.1ppt.com/powerpoint/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www.1ppt.com/excel/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www.1ppt.com/kejian/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www.1ppt.com/shiti/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  <a:alpha val="23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3800" b="1" noProof="0" dirty="0">
                <a:solidFill>
                  <a:prstClr val="black">
                    <a:lumMod val="50000"/>
                    <a:lumOff val="50000"/>
                    <a:alpha val="23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kumimoji="0" lang="en-US" altLang="zh-CN" sz="13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  <a:alpha val="23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7200" b="1" dirty="0">
                  <a:solidFill>
                    <a:srgbClr val="0053A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社区发现</a:t>
              </a:r>
              <a:endPara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0053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更深的网络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30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5591595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Deeper Graph Neural Networks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5324" y="1676400"/>
            <a:ext cx="10814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2171" y="1676400"/>
            <a:ext cx="108145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2171" y="1676400"/>
            <a:ext cx="10814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95324" y="1676400"/>
            <a:ext cx="1081450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由于过平滑化效应（</a:t>
            </a:r>
            <a:r>
              <a:rPr lang="en-US" altLang="zh-CN" sz="2400" dirty="0" err="1"/>
              <a:t>OverSmoothness</a:t>
            </a:r>
            <a:r>
              <a:rPr lang="zh-CN" altLang="en-US" sz="2400" dirty="0"/>
              <a:t>），更深的</a:t>
            </a:r>
            <a:r>
              <a:rPr lang="en-US" altLang="zh-CN" sz="2400" dirty="0"/>
              <a:t>GNN</a:t>
            </a:r>
            <a:r>
              <a:rPr lang="zh-CN" altLang="en-US" sz="2400" dirty="0"/>
              <a:t>不一定更好</a:t>
            </a:r>
            <a:endParaRPr lang="en-US" altLang="zh-CN" sz="2400" dirty="0"/>
          </a:p>
          <a:p>
            <a:r>
              <a:rPr lang="zh-CN" altLang="en-US" sz="2400" dirty="0"/>
              <a:t>根据六度空间理论，也不需要过深的</a:t>
            </a:r>
            <a:r>
              <a:rPr lang="en-US" altLang="zh-CN" sz="2400" dirty="0"/>
              <a:t>GNN</a:t>
            </a:r>
          </a:p>
          <a:p>
            <a:endParaRPr lang="en-US" altLang="zh-CN" sz="2400" dirty="0"/>
          </a:p>
          <a:p>
            <a:r>
              <a:rPr lang="zh-CN" altLang="en-US" sz="2400" dirty="0"/>
              <a:t>过平滑化理论</a:t>
            </a:r>
            <a:r>
              <a:rPr lang="en-US" altLang="zh-CN" sz="2400" dirty="0"/>
              <a:t>[1]</a:t>
            </a:r>
            <a:r>
              <a:rPr lang="zh-CN" altLang="en-US" sz="2400" dirty="0"/>
              <a:t>：根据</a:t>
            </a:r>
            <a:r>
              <a:rPr lang="en-US" altLang="zh-CN" sz="2400" dirty="0"/>
              <a:t>GNN</a:t>
            </a:r>
            <a:r>
              <a:rPr lang="zh-CN" altLang="en-US" sz="2400" dirty="0"/>
              <a:t>和动力系统的关系，模型学到的</a:t>
            </a:r>
            <a:r>
              <a:rPr lang="en-US" altLang="zh-CN" sz="2400" dirty="0"/>
              <a:t>embedding</a:t>
            </a:r>
            <a:r>
              <a:rPr lang="zh-CN" altLang="en-US" sz="2400" dirty="0"/>
              <a:t>会收敛到某一子空间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801903" y="427967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GCN2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GCN4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GCN8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GCN16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2044938" y="5941669"/>
            <a:ext cx="8074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Oono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K, Suzuki T. On asymptotic behaviors of graph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cnns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from dynamical systems perspective[J]. 2019.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95324" y="1676400"/>
            <a:ext cx="108145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训练更深的网络：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DropEdge</a:t>
            </a:r>
            <a:r>
              <a:rPr lang="en-US" altLang="zh-CN" sz="2400" dirty="0"/>
              <a:t>[1]: </a:t>
            </a:r>
            <a:r>
              <a:rPr lang="zh-CN" altLang="en-US" sz="2400" dirty="0"/>
              <a:t>减缓过平滑化效应，从随机游走的角度证明</a:t>
            </a:r>
            <a:r>
              <a:rPr lang="en-US" altLang="zh-CN" sz="2400" dirty="0"/>
              <a:t>[2]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更深的网络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31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5591595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Deeper Graph Neural Networks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表格 5"/>
          <p:cNvGraphicFramePr>
            <a:graphicFrameLocks noGrp="1"/>
          </p:cNvGraphicFramePr>
          <p:nvPr/>
        </p:nvGraphicFramePr>
        <p:xfrm>
          <a:off x="1963602" y="3228812"/>
          <a:ext cx="78399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GCN2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GCN4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GCN8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5"/>
          <p:cNvGraphicFramePr>
            <a:graphicFrameLocks noGrp="1"/>
          </p:cNvGraphicFramePr>
          <p:nvPr/>
        </p:nvGraphicFramePr>
        <p:xfrm>
          <a:off x="1963603" y="3952148"/>
          <a:ext cx="78399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GCN2+DropEdge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GCN4+DropEdge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GCN8+DropEdge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963602" y="6130296"/>
            <a:ext cx="8300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Lovász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L. Random walks on graphs: A survey[J]. Combinatorics, Paul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erdos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is eighty, 1993, 2(1): 1-46.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963602" y="5547769"/>
            <a:ext cx="8472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Rong Y, Huang W, Xu T, et al.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Dropedge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Towards deep graph convolutional networks on node classification[J].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arXiv:1907.10903, 2019.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82171" y="1676400"/>
            <a:ext cx="10814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77496" y="1686560"/>
            <a:ext cx="108145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训练更深的网络：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DropEdge</a:t>
            </a:r>
            <a:r>
              <a:rPr lang="en-US" altLang="zh-CN" sz="2400" dirty="0"/>
              <a:t>: </a:t>
            </a:r>
            <a:r>
              <a:rPr lang="zh-CN" altLang="en-US" sz="2400" dirty="0"/>
              <a:t>减缓过平滑化效应，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残差连接（</a:t>
            </a:r>
            <a:r>
              <a:rPr lang="en-US" altLang="zh-CN" sz="2400" dirty="0"/>
              <a:t>Jump Knowledge Network [1]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JumpKnowledge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DropEdge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DropOut</a:t>
            </a:r>
            <a:r>
              <a:rPr lang="zh-CN" altLang="en-US" sz="2400" dirty="0"/>
              <a:t>相辅相成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 err="1"/>
              <a:t>JumpKnowledge+DropEdge</a:t>
            </a:r>
            <a:r>
              <a:rPr lang="zh-CN" altLang="en-US" sz="2400" dirty="0"/>
              <a:t>可以令</a:t>
            </a:r>
            <a:r>
              <a:rPr lang="en-US" altLang="zh-CN" sz="2400" dirty="0" err="1"/>
              <a:t>DropOut</a:t>
            </a:r>
            <a:r>
              <a:rPr lang="zh-CN" altLang="en-US" sz="2400" dirty="0"/>
              <a:t>概率为</a:t>
            </a:r>
            <a:r>
              <a:rPr lang="en-US" altLang="zh-CN" sz="2400" dirty="0"/>
              <a:t>0.9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更深的网络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32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5591595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Deeper Graph Neural Networks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表格 5"/>
          <p:cNvGraphicFramePr>
            <a:graphicFrameLocks noGrp="1"/>
          </p:cNvGraphicFramePr>
          <p:nvPr/>
        </p:nvGraphicFramePr>
        <p:xfrm>
          <a:off x="3070110" y="3058160"/>
          <a:ext cx="53830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1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GCN4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GCN8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5"/>
          <p:cNvGraphicFramePr>
            <a:graphicFrameLocks noGrp="1"/>
          </p:cNvGraphicFramePr>
          <p:nvPr/>
        </p:nvGraphicFramePr>
        <p:xfrm>
          <a:off x="3070109" y="3748898"/>
          <a:ext cx="53961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8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JK+DropEdge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JK+DropEdge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82.9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691697" y="6082271"/>
            <a:ext cx="9190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Xu K, Li C, Tian Y, et al. Representation learning on graphs with jumping knowledge networks[C]//International Conference on Machine Learning. PMLR, 2018: 5453-5462.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图神经网络的本质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33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3626314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Correct and Smooth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5324" y="1676400"/>
            <a:ext cx="10814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2171" y="1676400"/>
            <a:ext cx="108145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2171" y="1676400"/>
            <a:ext cx="10814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95324" y="1676400"/>
            <a:ext cx="108145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本质类似一种迭代法</a:t>
            </a:r>
            <a:r>
              <a:rPr lang="en-US" altLang="zh-CN" sz="2400" dirty="0"/>
              <a:t>[1]</a:t>
            </a:r>
          </a:p>
          <a:p>
            <a:r>
              <a:rPr lang="en-US" altLang="zh-CN" sz="2400" dirty="0"/>
              <a:t>Correct</a:t>
            </a:r>
            <a:r>
              <a:rPr lang="zh-CN" altLang="en-US" sz="2400" dirty="0"/>
              <a:t>：减小训练集误差</a:t>
            </a:r>
            <a:endParaRPr lang="en-US" altLang="zh-CN" sz="2400" dirty="0"/>
          </a:p>
          <a:p>
            <a:r>
              <a:rPr lang="en-US" altLang="zh-CN" sz="2400" dirty="0"/>
              <a:t>Smooth</a:t>
            </a:r>
            <a:r>
              <a:rPr lang="zh-CN" altLang="en-US" sz="2400" dirty="0"/>
              <a:t>：平滑</a:t>
            </a:r>
            <a:r>
              <a:rPr lang="en-US" altLang="zh-CN" sz="2400" dirty="0"/>
              <a:t>Embedding</a:t>
            </a:r>
            <a:r>
              <a:rPr lang="zh-CN" altLang="en-US" sz="2400" dirty="0"/>
              <a:t>（</a:t>
            </a:r>
            <a:r>
              <a:rPr lang="en-US" altLang="zh-CN" sz="2400" dirty="0"/>
              <a:t>GNN</a:t>
            </a:r>
            <a:r>
              <a:rPr lang="zh-CN" altLang="en-US" sz="2400" dirty="0"/>
              <a:t>的初始化</a:t>
            </a:r>
            <a:r>
              <a:rPr lang="en-US" altLang="zh-CN" sz="2400" dirty="0"/>
              <a:t>trick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在简单的</a:t>
            </a:r>
            <a:r>
              <a:rPr lang="en-US" altLang="zh-CN" sz="2400" dirty="0"/>
              <a:t>MLP</a:t>
            </a:r>
            <a:r>
              <a:rPr lang="zh-CN" altLang="en-US" sz="2400" dirty="0"/>
              <a:t>上加入</a:t>
            </a:r>
            <a:r>
              <a:rPr lang="en-US" altLang="zh-CN" sz="2400" dirty="0"/>
              <a:t>Correct and Smooth</a:t>
            </a:r>
            <a:r>
              <a:rPr lang="zh-CN" altLang="en-US" sz="2400" dirty="0"/>
              <a:t>可以大幅提升性能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Correct and Smooth</a:t>
            </a:r>
            <a:r>
              <a:rPr lang="zh-CN" altLang="en-US" sz="2400" dirty="0"/>
              <a:t>作为后处理手段优化</a:t>
            </a:r>
            <a:r>
              <a:rPr lang="en-US" altLang="zh-CN" sz="2400" dirty="0"/>
              <a:t>GCN</a:t>
            </a:r>
            <a:r>
              <a:rPr lang="zh-CN" altLang="en-US" sz="2400" dirty="0"/>
              <a:t>的结果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2434815" y="3993245"/>
          <a:ext cx="79791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MLP+Correct</a:t>
                      </a:r>
                      <a:r>
                        <a:rPr lang="en-US" altLang="zh-CN" dirty="0"/>
                        <a:t> and Smooth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51.8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14"/>
          <p:cNvGraphicFramePr>
            <a:graphicFrameLocks noGrp="1"/>
          </p:cNvGraphicFramePr>
          <p:nvPr/>
        </p:nvGraphicFramePr>
        <p:xfrm>
          <a:off x="2434816" y="4741929"/>
          <a:ext cx="79791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5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GCN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GCN+SAM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GCN+SAM+Correct</a:t>
                      </a:r>
                      <a:r>
                        <a:rPr lang="en-US" altLang="zh-CN" dirty="0"/>
                        <a:t> and Smooth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748790" y="6062216"/>
            <a:ext cx="9052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[1]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Huang Q, He H, Singh A, et al. Combining Label Propagation and Simple Models Out-performs Graph Neural Networks[J].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arXiv:2010.13993, 2020.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实验结果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34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2350323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Experiments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0C59173-A443-49A2-8CD9-DBFA7DB90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3626"/>
              </p:ext>
            </p:extLst>
          </p:nvPr>
        </p:nvGraphicFramePr>
        <p:xfrm>
          <a:off x="1921286" y="2450341"/>
          <a:ext cx="80264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467">
                  <a:extLst>
                    <a:ext uri="{9D8B030D-6E8A-4147-A177-3AD203B41FA5}">
                      <a16:colId xmlns:a16="http://schemas.microsoft.com/office/drawing/2014/main" val="1852445639"/>
                    </a:ext>
                  </a:extLst>
                </a:gridCol>
                <a:gridCol w="2675467">
                  <a:extLst>
                    <a:ext uri="{9D8B030D-6E8A-4147-A177-3AD203B41FA5}">
                      <a16:colId xmlns:a16="http://schemas.microsoft.com/office/drawing/2014/main" val="2983141800"/>
                    </a:ext>
                  </a:extLst>
                </a:gridCol>
                <a:gridCol w="2675467">
                  <a:extLst>
                    <a:ext uri="{9D8B030D-6E8A-4147-A177-3AD203B41FA5}">
                      <a16:colId xmlns:a16="http://schemas.microsoft.com/office/drawing/2014/main" val="2092964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Detail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Deeper GCN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GCN4+DropEdge+</a:t>
                      </a:r>
                    </a:p>
                    <a:p>
                      <a:r>
                        <a:rPr lang="en-US" altLang="zh-CN" dirty="0" err="1"/>
                        <a:t>JKNet</a:t>
                      </a:r>
                      <a:r>
                        <a:rPr lang="en-US" altLang="zh-CN" dirty="0"/>
                        <a:t> + SAM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6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GCN with post process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GCN2+SAM+</a:t>
                      </a:r>
                    </a:p>
                    <a:p>
                      <a:r>
                        <a:rPr lang="en-US" altLang="zh-CN" dirty="0"/>
                        <a:t>Correct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and Smooth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74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2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www.1ppt.com/hangye/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www.1ppt.com/sucai/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www.1ppt.com/tubiao/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www.1ppt.com/powerpoint/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www.1ppt.com/excel/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www.1ppt.com/kejian/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www.1ppt.com/shiti/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  <a:alpha val="23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3800" b="1" noProof="0" dirty="0">
                <a:solidFill>
                  <a:prstClr val="black">
                    <a:lumMod val="50000"/>
                    <a:lumOff val="50000"/>
                    <a:alpha val="23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endParaRPr kumimoji="0" lang="en-US" altLang="zh-CN" sz="13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  <a:alpha val="23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3A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链接预测</a:t>
              </a:r>
              <a:endPara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0053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链接预测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36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2779928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Link Prediction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324" y="1676400"/>
            <a:ext cx="108145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基于</a:t>
            </a:r>
            <a:r>
              <a:rPr lang="en-US" altLang="zh-CN" sz="2400" dirty="0"/>
              <a:t>Embedding</a:t>
            </a:r>
          </a:p>
          <a:p>
            <a:r>
              <a:rPr lang="zh-CN" altLang="en-US" sz="2400" dirty="0"/>
              <a:t>转化为二分类问题，给定任意两个点对，判断边的有无（</a:t>
            </a:r>
            <a:r>
              <a:rPr lang="en-US" altLang="zh-CN" sz="2400" dirty="0"/>
              <a:t>0/1</a:t>
            </a:r>
            <a:r>
              <a:rPr lang="zh-CN" altLang="en-US" sz="2400" dirty="0"/>
              <a:t>二分类）</a:t>
            </a:r>
            <a:endParaRPr lang="en-US" altLang="zh-CN" sz="2400" dirty="0"/>
          </a:p>
          <a:p>
            <a:r>
              <a:rPr lang="zh-CN" altLang="en-US" sz="2400" dirty="0"/>
              <a:t>真实图的稀疏性：使用负采样技术保证正负样本的均衡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图自编码器（</a:t>
            </a:r>
            <a:r>
              <a:rPr lang="en-US" altLang="zh-CN" sz="2800" b="1" dirty="0">
                <a:latin typeface="微软雅黑" panose="020B0503020204020204" pitchFamily="34" charset="-122"/>
              </a:rPr>
              <a:t>GAE</a:t>
            </a:r>
            <a:r>
              <a:rPr lang="zh-CN" altLang="en-US" sz="2800" b="1" dirty="0">
                <a:latin typeface="微软雅黑" panose="020B0503020204020204" pitchFamily="34" charset="-122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37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3642344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Graph Auto Encoder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324" y="1676400"/>
            <a:ext cx="108145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思想：重构原图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编码器：</a:t>
            </a:r>
            <a:r>
              <a:rPr lang="en-US" altLang="zh-CN" sz="2400" dirty="0"/>
              <a:t>GCN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r>
              <a:rPr lang="zh-CN" altLang="en-US" sz="2400" dirty="0"/>
              <a:t>解码器：简单的点积编码器等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43280" y="6248692"/>
            <a:ext cx="1010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Kipf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 N, Welling M. Variational graph auto-encoders[J].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arXiv:1611.07308, 2016.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变分自编码器（</a:t>
            </a:r>
            <a:r>
              <a:rPr lang="en-US" altLang="zh-CN" sz="2800" b="1" dirty="0">
                <a:latin typeface="微软雅黑" panose="020B0503020204020204" pitchFamily="34" charset="-122"/>
              </a:rPr>
              <a:t>VGAE</a:t>
            </a:r>
            <a:r>
              <a:rPr lang="zh-CN" altLang="en-US" sz="2800" b="1" dirty="0">
                <a:latin typeface="微软雅黑" panose="020B0503020204020204" pitchFamily="34" charset="-122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38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5639685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Variational Graph Auto Encoder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324" y="1676400"/>
            <a:ext cx="108145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将自编码器看作含隐变量的参数推断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EM</a:t>
            </a:r>
            <a:r>
              <a:rPr lang="zh-CN" altLang="en-US" sz="2400" dirty="0"/>
              <a:t>算法进行参数推断，并使用神经网络拟合隐变量的分布等</a:t>
            </a:r>
            <a:endParaRPr lang="en-US" altLang="zh-CN" sz="2400" dirty="0"/>
          </a:p>
          <a:p>
            <a:r>
              <a:rPr lang="zh-CN" altLang="en-US" sz="2400" dirty="0"/>
              <a:t>可以看作</a:t>
            </a:r>
            <a:r>
              <a:rPr lang="en-US" altLang="zh-CN" sz="2400" dirty="0"/>
              <a:t>GAE</a:t>
            </a:r>
            <a:r>
              <a:rPr lang="zh-CN" altLang="en-US" sz="2400" dirty="0"/>
              <a:t>加入</a:t>
            </a:r>
            <a:r>
              <a:rPr lang="en-US" altLang="zh-CN" sz="2400" dirty="0"/>
              <a:t>KL</a:t>
            </a:r>
            <a:r>
              <a:rPr lang="zh-CN" altLang="en-US" sz="2400" dirty="0"/>
              <a:t>散度作为正则项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43280" y="6248692"/>
            <a:ext cx="1010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Kipf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 N, Welling M. Variational graph auto-encoders[J].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arXiv:1611.07308, 2016.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球面变分自编码器（</a:t>
            </a:r>
            <a:r>
              <a:rPr lang="en-US" altLang="zh-CN" sz="2800" b="1" dirty="0">
                <a:latin typeface="微软雅黑" panose="020B0503020204020204" pitchFamily="34" charset="-122"/>
              </a:rPr>
              <a:t>S-VGAE</a:t>
            </a:r>
            <a:r>
              <a:rPr lang="zh-CN" altLang="en-US" sz="2800" b="1" dirty="0">
                <a:latin typeface="微软雅黑" panose="020B0503020204020204" pitchFamily="34" charset="-122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39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269336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Sphere - VGAE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324" y="1676400"/>
            <a:ext cx="108145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解决一般</a:t>
            </a:r>
            <a:r>
              <a:rPr lang="en-US" altLang="zh-CN" sz="2400" dirty="0"/>
              <a:t>VGAE</a:t>
            </a:r>
            <a:r>
              <a:rPr lang="zh-CN" altLang="en-US" sz="2400" dirty="0"/>
              <a:t>使用正态分布的</a:t>
            </a:r>
            <a:r>
              <a:rPr lang="en-US" altLang="zh-CN" sz="2400" dirty="0"/>
              <a:t>KL</a:t>
            </a:r>
            <a:r>
              <a:rPr lang="zh-CN" altLang="en-US" sz="2400" dirty="0"/>
              <a:t>崩塌问题，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 err="1"/>
              <a:t>vMF</a:t>
            </a:r>
            <a:r>
              <a:rPr lang="zh-CN" altLang="en-US" sz="2400" dirty="0"/>
              <a:t>分布</a:t>
            </a:r>
            <a:r>
              <a:rPr lang="en-US" altLang="zh-CN" sz="2400" dirty="0"/>
              <a:t>[1,2]</a:t>
            </a:r>
            <a:r>
              <a:rPr lang="zh-CN" altLang="en-US" sz="2400" dirty="0"/>
              <a:t>（</a:t>
            </a:r>
            <a:r>
              <a:rPr lang="en-US" altLang="zh-CN" sz="2400" dirty="0"/>
              <a:t>von Mises-Fisher Distribution</a:t>
            </a:r>
            <a:r>
              <a:rPr lang="zh-CN" altLang="en-US" sz="2400" dirty="0"/>
              <a:t>）替代正态分布</a:t>
            </a:r>
            <a:endParaRPr lang="en-US" altLang="zh-CN" sz="2400" dirty="0"/>
          </a:p>
          <a:p>
            <a:r>
              <a:rPr lang="zh-CN" altLang="en-US" sz="2400" dirty="0"/>
              <a:t>通过控制凝聚度超参数</a:t>
            </a:r>
            <a:r>
              <a:rPr lang="en-US" altLang="zh-CN" sz="2400" dirty="0"/>
              <a:t>κ</a:t>
            </a:r>
            <a:r>
              <a:rPr lang="zh-CN" altLang="en-US" sz="2400" dirty="0"/>
              <a:t>使得</a:t>
            </a:r>
            <a:r>
              <a:rPr lang="en-US" altLang="zh-CN" sz="2400" dirty="0"/>
              <a:t>KL</a:t>
            </a:r>
            <a:r>
              <a:rPr lang="zh-CN" altLang="en-US" sz="2400" dirty="0"/>
              <a:t>散度具有正下界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711234" y="5700809"/>
            <a:ext cx="8469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Davidson T R,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Falorsi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L, De Cao N, et al.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Hyperspherical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variational auto-encoders[J].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arXiv:1804.00891, 2018.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11234" y="4954040"/>
            <a:ext cx="8469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Xu J, Durrett G. Spherical latent spaces for stable variational autoencoders[J].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arXiv:1808.10805, 2018.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社区发现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3922869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Community Detection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324" y="1676400"/>
            <a:ext cx="10814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评价标准：模块度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84" y="2876729"/>
            <a:ext cx="6100225" cy="1319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对抗正则变分自编码器（</a:t>
            </a:r>
            <a:r>
              <a:rPr lang="en-US" altLang="zh-CN" sz="2800" b="1" dirty="0">
                <a:latin typeface="微软雅黑" panose="020B0503020204020204" pitchFamily="34" charset="-122"/>
              </a:rPr>
              <a:t>ARVGAE</a:t>
            </a:r>
            <a:r>
              <a:rPr lang="zh-CN" altLang="en-US" sz="2800" b="1" dirty="0">
                <a:latin typeface="微软雅黑" panose="020B0503020204020204" pitchFamily="34" charset="-122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40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5049780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Adversarial Regulated VGAE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324" y="1676400"/>
            <a:ext cx="10814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KL</a:t>
            </a:r>
            <a:r>
              <a:rPr lang="zh-CN" altLang="en-US" sz="2400" dirty="0"/>
              <a:t>散度对判断分布距离存在问题</a:t>
            </a:r>
            <a:endParaRPr lang="en-US" altLang="zh-CN" sz="2400" dirty="0"/>
          </a:p>
          <a:p>
            <a:r>
              <a:rPr lang="zh-CN" altLang="en-US" sz="2400" dirty="0"/>
              <a:t>借鉴</a:t>
            </a:r>
            <a:r>
              <a:rPr lang="en-US" altLang="zh-CN" sz="2400" dirty="0"/>
              <a:t>GAN</a:t>
            </a:r>
            <a:r>
              <a:rPr lang="zh-CN" altLang="en-US" sz="2400" dirty="0"/>
              <a:t>的思想，使用网络</a:t>
            </a:r>
            <a:r>
              <a:rPr lang="en-US" altLang="zh-CN" sz="2400" dirty="0"/>
              <a:t>Discriminator</a:t>
            </a:r>
            <a:r>
              <a:rPr lang="zh-CN" altLang="en-US" sz="2400" dirty="0"/>
              <a:t>鉴别分布的距离（</a:t>
            </a:r>
            <a:r>
              <a:rPr lang="en-US" altLang="zh-CN" sz="2400" dirty="0"/>
              <a:t>W-GAN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847" y="2766973"/>
            <a:ext cx="7144273" cy="30011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57120" y="6183293"/>
            <a:ext cx="7843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[1] </a:t>
            </a:r>
            <a:r>
              <a:rPr lang="en-US" altLang="zh-CN" sz="1800" b="0" i="0" u="none" strike="noStrike" baseline="0" dirty="0" err="1">
                <a:latin typeface="NimbusRomNo9L-Medi"/>
              </a:rPr>
              <a:t>Adversarially</a:t>
            </a:r>
            <a:r>
              <a:rPr lang="en-US" altLang="zh-CN" sz="1800" b="0" i="0" u="none" strike="noStrike" baseline="0" dirty="0">
                <a:latin typeface="NimbusRomNo9L-Medi"/>
              </a:rPr>
              <a:t> Regularized Graph Autoencoder for Graph Embedding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实验结果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41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2350323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Experiments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0C59173-A443-49A2-8CD9-DBFA7DB90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83859"/>
              </p:ext>
            </p:extLst>
          </p:nvPr>
        </p:nvGraphicFramePr>
        <p:xfrm>
          <a:off x="1584960" y="2341039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83141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29648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08724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AUC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91.14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91.28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6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VGAE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91.56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7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ARVGAE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S-VGAE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91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82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www.1ppt.com/hangye/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www.1ppt.com/sucai/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www.1ppt.com/tubiao/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www.1ppt.com/powerpoint/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www.1ppt.com/excel/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www.1ppt.com/kejian/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www.1ppt.com/shiti/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www.1ppt.cn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  <a:alpha val="23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3800" b="1" noProof="0" dirty="0">
                <a:solidFill>
                  <a:prstClr val="black">
                    <a:lumMod val="50000"/>
                    <a:lumOff val="50000"/>
                    <a:alpha val="23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FIVE</a:t>
            </a:r>
            <a:endParaRPr kumimoji="0" lang="en-US" altLang="zh-CN" sz="13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  <a:alpha val="23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7200" b="1" dirty="0">
                  <a:solidFill>
                    <a:srgbClr val="0053A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问题探究</a:t>
              </a:r>
              <a:endPara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0053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更好的卷积？样条卷积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43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2105063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Spline CNN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5324" y="1676400"/>
            <a:ext cx="10814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2171" y="1676400"/>
            <a:ext cx="108145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2171" y="1676400"/>
            <a:ext cx="10814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69018" y="1351508"/>
            <a:ext cx="108145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281" y="2720074"/>
            <a:ext cx="7046574" cy="153003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75360" y="5773346"/>
            <a:ext cx="9936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[1]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Fey M,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Lenssen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J E, Weichert F, et al.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Splinecnn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Fast geometric deep learning with continuous b-spline kernels[C]//Proceedings of the IEEE Conference on Computer Vision and Pattern Recognition. 2018: 869-877.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487" y="1523261"/>
            <a:ext cx="5457825" cy="942975"/>
          </a:xfrm>
          <a:prstGeom prst="rect">
            <a:avLst/>
          </a:prstGeom>
        </p:spPr>
      </p:pic>
      <p:graphicFrame>
        <p:nvGraphicFramePr>
          <p:cNvPr id="13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290498"/>
              </p:ext>
            </p:extLst>
          </p:nvPr>
        </p:nvGraphicFramePr>
        <p:xfrm>
          <a:off x="2154256" y="463655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GCN in 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SplineCNN</a:t>
                      </a:r>
                      <a:r>
                        <a:rPr lang="en-US" altLang="zh-CN" dirty="0"/>
                        <a:t> in 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GCN of ours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87.17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THANKS AGAIN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3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小组分工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46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2002471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Teamwork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324" y="1676400"/>
            <a:ext cx="10814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姜俊哲：社区发现，网络分析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陈乐偲：结点分类，链接预测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于淼芃：网络生成，部分数据集训练（</a:t>
            </a:r>
            <a:r>
              <a:rPr lang="en-US" altLang="zh-CN" sz="2400" dirty="0" err="1"/>
              <a:t>Citeseer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Pubmed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节标题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47</a:t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39816" y="1202635"/>
            <a:ext cx="1987826" cy="1987826"/>
            <a:chOff x="1457739" y="1828800"/>
            <a:chExt cx="1987826" cy="1987826"/>
          </a:xfrm>
        </p:grpSpPr>
        <p:sp>
          <p:nvSpPr>
            <p:cNvPr id="2" name="椭圆 1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latin typeface="+mn-ea"/>
                </a:rPr>
                <a:t>01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02088" y="1202635"/>
            <a:ext cx="1987826" cy="1987826"/>
            <a:chOff x="1457739" y="1828800"/>
            <a:chExt cx="1987826" cy="1987826"/>
          </a:xfrm>
        </p:grpSpPr>
        <p:sp>
          <p:nvSpPr>
            <p:cNvPr id="9" name="椭圆 8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latin typeface="+mn-ea"/>
                </a:rPr>
                <a:t>02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64359" y="1202635"/>
            <a:ext cx="1987826" cy="1987826"/>
            <a:chOff x="1457739" y="1828800"/>
            <a:chExt cx="1987826" cy="1987826"/>
          </a:xfrm>
        </p:grpSpPr>
        <p:sp>
          <p:nvSpPr>
            <p:cNvPr id="13" name="椭圆 12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latin typeface="+mn-ea"/>
                </a:rPr>
                <a:t>03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339816" y="3444549"/>
            <a:ext cx="1987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+mn-ea"/>
              </a:rPr>
              <a:t>Part1</a:t>
            </a:r>
          </a:p>
        </p:txBody>
      </p:sp>
      <p:sp>
        <p:nvSpPr>
          <p:cNvPr id="18" name="矩形 17"/>
          <p:cNvSpPr/>
          <p:nvPr/>
        </p:nvSpPr>
        <p:spPr>
          <a:xfrm>
            <a:off x="4745624" y="3446768"/>
            <a:ext cx="2700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+mn-ea"/>
              </a:rPr>
              <a:t>Part2</a:t>
            </a:r>
          </a:p>
        </p:txBody>
      </p:sp>
      <p:sp>
        <p:nvSpPr>
          <p:cNvPr id="19" name="矩形 18"/>
          <p:cNvSpPr/>
          <p:nvPr/>
        </p:nvSpPr>
        <p:spPr>
          <a:xfrm>
            <a:off x="8471519" y="3444549"/>
            <a:ext cx="2773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+mn-ea"/>
              </a:rPr>
              <a:t>Part3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节标题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48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800219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内容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95324" y="1676400"/>
            <a:ext cx="1081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324" y="1676400"/>
            <a:ext cx="10814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文本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34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Louvain Algorithm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581441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Louvain on Facebook-combined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857884" y="1567681"/>
            <a:ext cx="10814504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基于模块度和贪心思想的社区发现</a:t>
            </a:r>
            <a:r>
              <a:rPr lang="en-US" altLang="zh-CN" sz="2400" dirty="0"/>
              <a:t>[1]</a:t>
            </a:r>
            <a:endParaRPr lang="zh-CN" altLang="en-US" sz="2400" dirty="0"/>
          </a:p>
          <a:p>
            <a:endParaRPr lang="zh-CN" altLang="en-US" dirty="0"/>
          </a:p>
          <a:p>
            <a:r>
              <a:rPr lang="en-US" altLang="zh-CN" dirty="0"/>
              <a:t>- 1.</a:t>
            </a:r>
            <a:r>
              <a:rPr lang="zh-CN" altLang="en-US" dirty="0"/>
              <a:t>初始每个点视作一个社区</a:t>
            </a:r>
          </a:p>
          <a:p>
            <a:endParaRPr lang="en-US" altLang="zh-CN" dirty="0"/>
          </a:p>
          <a:p>
            <a:r>
              <a:rPr lang="en-US" altLang="zh-CN" dirty="0"/>
              <a:t>- 2.</a:t>
            </a:r>
            <a:r>
              <a:rPr lang="zh-CN" altLang="en-US" dirty="0"/>
              <a:t>对每个点贪心选择一个模块度增加最大的社区加入</a:t>
            </a:r>
          </a:p>
          <a:p>
            <a:endParaRPr lang="zh-CN" altLang="en-US" dirty="0"/>
          </a:p>
          <a:p>
            <a:r>
              <a:rPr lang="en-US" altLang="zh-CN" dirty="0"/>
              <a:t>- 3.</a:t>
            </a:r>
            <a:r>
              <a:rPr lang="zh-CN" altLang="en-US" dirty="0"/>
              <a:t>迭代</a:t>
            </a:r>
            <a:r>
              <a:rPr lang="en-US" altLang="zh-CN" dirty="0"/>
              <a:t>2</a:t>
            </a:r>
            <a:r>
              <a:rPr lang="zh-CN" altLang="en-US" dirty="0"/>
              <a:t>，直至无法更新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- 4.</a:t>
            </a:r>
            <a:r>
              <a:rPr lang="zh-CN" altLang="en-US" dirty="0"/>
              <a:t>对每个社区缩点，回到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279622-F9CF-4C93-BE75-756F80AEC7F4}"/>
              </a:ext>
            </a:extLst>
          </p:cNvPr>
          <p:cNvSpPr txBox="1"/>
          <p:nvPr/>
        </p:nvSpPr>
        <p:spPr>
          <a:xfrm>
            <a:off x="997177" y="6082272"/>
            <a:ext cx="1021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Blondel V D, Guillaume J L,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Lambiotte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R, et al. Fast unfolding of communities in large networks[J]. Journal of statistical mechanics: theory and experiment, 2008, 2008(10): P10008.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Louvain Algorithm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5753498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Louvain on Facebook-combined 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973" y="1707855"/>
            <a:ext cx="6109014" cy="454683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57884" y="1567681"/>
            <a:ext cx="10814504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基于模块度和贪心思想的社区发现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</a:rPr>
              <a:t>Infomap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7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5109091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Random Walk Based Method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919374" y="1543723"/>
            <a:ext cx="10814504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基于随机游走的社区发现</a:t>
            </a:r>
          </a:p>
          <a:p>
            <a:endParaRPr lang="zh-CN" altLang="en-US" sz="2400" dirty="0"/>
          </a:p>
          <a:p>
            <a:r>
              <a:rPr lang="zh-CN" altLang="en-US" dirty="0"/>
              <a:t>对于随机游走的一段路径，采用分层编码，编码第一种是群组的名字，不同群组的名字编码不一样；第二种是每个群组内部的节点及跳出标志，不同节点的名字编码不一样。但是，不同群组内部的节点的编码可以复用。</a:t>
            </a:r>
          </a:p>
          <a:p>
            <a:endParaRPr dirty="0"/>
          </a:p>
          <a:p>
            <a:r>
              <a:rPr lang="zh-CN" dirty="0"/>
              <a:t>对于一个好的社区划分，可以带来更短的平均编码长度</a:t>
            </a:r>
          </a:p>
          <a:p>
            <a:endParaRPr lang="zh-CN" dirty="0"/>
          </a:p>
          <a:p>
            <a:r>
              <a:rPr lang="zh-CN" dirty="0"/>
              <a:t>贪心加缩点</a:t>
            </a:r>
            <a:r>
              <a:rPr lang="en-US" altLang="zh-CN" dirty="0"/>
              <a:t> </a:t>
            </a:r>
            <a:r>
              <a:rPr lang="zh-CN" altLang="en-US" dirty="0"/>
              <a:t>优化信息熵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332DE9-59F1-42A0-8A8C-492FFAC1654E}"/>
              </a:ext>
            </a:extLst>
          </p:cNvPr>
          <p:cNvSpPr txBox="1"/>
          <p:nvPr/>
        </p:nvSpPr>
        <p:spPr>
          <a:xfrm>
            <a:off x="1351280" y="5876762"/>
            <a:ext cx="9307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[1]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Rosvall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Axelsson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D, Bergstrom C T. The map equation[J]. The European Physical Journal Special Topics, 2009, 178(1): 13-23.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70" y="1776966"/>
            <a:ext cx="5968038" cy="446824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</a:rPr>
              <a:t>Infomap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8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5708015" cy="4603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 dirty="0">
                  <a:solidFill>
                    <a:schemeClr val="bg1"/>
                  </a:solidFill>
                  <a:sym typeface="+mn-ea"/>
                </a:rPr>
                <a:t>Infomap on </a:t>
              </a:r>
              <a:r>
                <a:rPr lang="en-US" altLang="zh-CN" sz="2400" b="1" dirty="0" err="1">
                  <a:solidFill>
                    <a:schemeClr val="bg1"/>
                  </a:solidFill>
                  <a:sym typeface="+mn-ea"/>
                </a:rPr>
                <a:t>Facebook-combined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919374" y="1543723"/>
            <a:ext cx="108145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基于随机游走的社区发现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社区发现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9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3922869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Community Detection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93" y="1842437"/>
            <a:ext cx="3943410" cy="29350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17" y="1842437"/>
            <a:ext cx="3943410" cy="29524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30880" y="1767839"/>
            <a:ext cx="220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Louvain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772400" y="1752524"/>
            <a:ext cx="220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Infomap</a:t>
            </a:r>
            <a:endParaRPr lang="zh-CN" altLang="en-US" dirty="0"/>
          </a:p>
        </p:txBody>
      </p:sp>
      <p:graphicFrame>
        <p:nvGraphicFramePr>
          <p:cNvPr id="10" name="表格 12"/>
          <p:cNvGraphicFramePr>
            <a:graphicFrameLocks noGrp="1"/>
          </p:cNvGraphicFramePr>
          <p:nvPr/>
        </p:nvGraphicFramePr>
        <p:xfrm>
          <a:off x="2212628" y="514436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Louvain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Infomap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社区数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模块度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4011</Words>
  <Application>Microsoft Office PowerPoint</Application>
  <PresentationFormat>宽屏</PresentationFormat>
  <Paragraphs>1017</Paragraphs>
  <Slides>48</Slides>
  <Notes>48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9" baseType="lpstr">
      <vt:lpstr>-apple-system</vt:lpstr>
      <vt:lpstr>NimbusRomNo9L-Medi</vt:lpstr>
      <vt:lpstr>NimbusRomNo9L-Regu</vt:lpstr>
      <vt:lpstr>等线</vt:lpstr>
      <vt:lpstr>微软雅黑</vt:lpstr>
      <vt:lpstr>Arial</vt:lpstr>
      <vt:lpstr>Calibri</vt:lpstr>
      <vt:lpstr>Consolas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dragon</dc:creator>
  <cp:lastModifiedBy>HONOR</cp:lastModifiedBy>
  <cp:revision>135</cp:revision>
  <dcterms:created xsi:type="dcterms:W3CDTF">2021-05-16T09:58:00Z</dcterms:created>
  <dcterms:modified xsi:type="dcterms:W3CDTF">2021-06-29T10:59:15Z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1537D81018F24C2193CD7FC751B65EE4</vt:lpwstr>
  </property>
  <property fmtid="{D5CDD505-2E9C-101B-9397-08002B2CF9AE}" pid="3" name="KSOProductBuildVer">
    <vt:lpwstr>2052-11.1.0.10577</vt:lpwstr>
  </property>
</Properties>
</file>