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0" r:id="rId4"/>
    <p:sldId id="262" r:id="rId5"/>
    <p:sldId id="257" r:id="rId6"/>
    <p:sldId id="258" r:id="rId7"/>
    <p:sldId id="261" r:id="rId8"/>
    <p:sldId id="267" r:id="rId9"/>
    <p:sldId id="264" r:id="rId10"/>
    <p:sldId id="265" r:id="rId11"/>
    <p:sldId id="266" r:id="rId12"/>
    <p:sldId id="263"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p:scale>
          <a:sx n="75" d="100"/>
          <a:sy n="75" d="100"/>
        </p:scale>
        <p:origin x="-522" y="6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02T23:52:55.655"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03T00:16:45.604" idx="2">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advTm="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advTm="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advTm="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advTm="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A87A34-81AB-432B-8DAE-1953F412C126}" type="datetimeFigureOut">
              <a:rPr lang="en-US" smtClean="0"/>
              <a:pPr/>
              <a:t>2/4/2019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22F896-40B5-4ADD-8801-0D06FADFA09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Tm="0">
    <p:pull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AD6D5-5898-8C45-9735-B0DDA40631EE}"/>
              </a:ext>
            </a:extLst>
          </p:cNvPr>
          <p:cNvSpPr>
            <a:spLocks noGrp="1"/>
          </p:cNvSpPr>
          <p:nvPr>
            <p:ph type="ctrTitle"/>
          </p:nvPr>
        </p:nvSpPr>
        <p:spPr>
          <a:xfrm>
            <a:off x="-2819400" y="1371600"/>
            <a:ext cx="10468864" cy="1828800"/>
          </a:xfrm>
        </p:spPr>
        <p:txBody>
          <a:bodyPr>
            <a:normAutofit/>
          </a:bodyPr>
          <a:lstStyle/>
          <a:p>
            <a:r>
              <a:rPr lang="en-US" sz="5400" dirty="0">
                <a:solidFill>
                  <a:schemeClr val="accent2">
                    <a:lumMod val="20000"/>
                    <a:lumOff val="80000"/>
                  </a:schemeClr>
                </a:solidFill>
              </a:rPr>
              <a:t>Fingerprint </a:t>
            </a:r>
            <a:r>
              <a:rPr lang="en-US" sz="5400" dirty="0" smtClean="0">
                <a:solidFill>
                  <a:schemeClr val="accent2">
                    <a:lumMod val="20000"/>
                    <a:lumOff val="80000"/>
                  </a:schemeClr>
                </a:solidFill>
              </a:rPr>
              <a:t>Touch </a:t>
            </a:r>
            <a:r>
              <a:rPr lang="en-US" sz="5400" dirty="0">
                <a:solidFill>
                  <a:schemeClr val="accent2">
                    <a:lumMod val="20000"/>
                    <a:lumOff val="80000"/>
                  </a:schemeClr>
                </a:solidFill>
              </a:rPr>
              <a:t>Sensors</a:t>
            </a:r>
            <a:r>
              <a:rPr lang="en-US" sz="4800" dirty="0">
                <a:solidFill>
                  <a:schemeClr val="accent2">
                    <a:lumMod val="20000"/>
                    <a:lumOff val="80000"/>
                  </a:schemeClr>
                </a:solidFill>
              </a:rPr>
              <a:t> </a:t>
            </a:r>
            <a:r>
              <a:rPr lang="en-US" sz="4800" dirty="0" smtClean="0">
                <a:solidFill>
                  <a:schemeClr val="accent2">
                    <a:lumMod val="20000"/>
                    <a:lumOff val="80000"/>
                  </a:schemeClr>
                </a:solidFill>
              </a:rPr>
              <a:t/>
            </a:r>
            <a:br>
              <a:rPr lang="en-US" sz="4800" dirty="0" smtClean="0">
                <a:solidFill>
                  <a:schemeClr val="accent2">
                    <a:lumMod val="20000"/>
                    <a:lumOff val="80000"/>
                  </a:schemeClr>
                </a:solidFill>
              </a:rPr>
            </a:br>
            <a:endParaRPr lang="en-US" sz="4800" dirty="0">
              <a:solidFill>
                <a:schemeClr val="accent2">
                  <a:lumMod val="20000"/>
                  <a:lumOff val="80000"/>
                </a:schemeClr>
              </a:solidFill>
            </a:endParaRPr>
          </a:p>
        </p:txBody>
      </p:sp>
      <p:sp>
        <p:nvSpPr>
          <p:cNvPr id="5" name="Subtitle 4">
            <a:extLst>
              <a:ext uri="{FF2B5EF4-FFF2-40B4-BE49-F238E27FC236}">
                <a16:creationId xmlns:a16="http://schemas.microsoft.com/office/drawing/2014/main" xmlns="" id="{DABCD320-5F62-B845-92E9-3CBD130BE8EC}"/>
              </a:ext>
            </a:extLst>
          </p:cNvPr>
          <p:cNvSpPr>
            <a:spLocks noGrp="1"/>
          </p:cNvSpPr>
          <p:nvPr>
            <p:ph type="subTitle" idx="1"/>
          </p:nvPr>
        </p:nvSpPr>
        <p:spPr>
          <a:xfrm>
            <a:off x="8894779" y="3802018"/>
            <a:ext cx="8637072" cy="2040921"/>
          </a:xfrm>
        </p:spPr>
        <p:txBody>
          <a:bodyPr/>
          <a:lstStyle/>
          <a:p>
            <a:r>
              <a:rPr lang="en-US"/>
              <a:t>-vIjay alagesan</a:t>
            </a:r>
          </a:p>
          <a:p>
            <a:r>
              <a:rPr lang="en-US"/>
              <a:t>EEE dpt-2</a:t>
            </a:r>
            <a:r>
              <a:rPr lang="en-US" baseline="30000"/>
              <a:t>nd</a:t>
            </a:r>
            <a:r>
              <a:rPr lang="en-US"/>
              <a:t> year</a:t>
            </a:r>
          </a:p>
        </p:txBody>
      </p:sp>
      <p:pic>
        <p:nvPicPr>
          <p:cNvPr id="6" name="Picture 6">
            <a:extLst>
              <a:ext uri="{FF2B5EF4-FFF2-40B4-BE49-F238E27FC236}">
                <a16:creationId xmlns:a16="http://schemas.microsoft.com/office/drawing/2014/main" xmlns="" id="{0C8DE39F-4628-BE47-A9C1-EB2FB770C13C}"/>
              </a:ext>
            </a:extLst>
          </p:cNvPr>
          <p:cNvPicPr>
            <a:picLocks noChangeAspect="1"/>
          </p:cNvPicPr>
          <p:nvPr/>
        </p:nvPicPr>
        <p:blipFill>
          <a:blip r:embed="rId2"/>
          <a:stretch>
            <a:fillRect/>
          </a:stretch>
        </p:blipFill>
        <p:spPr>
          <a:xfrm>
            <a:off x="7772400" y="914400"/>
            <a:ext cx="4223657" cy="563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304800" y="2438400"/>
            <a:ext cx="6858000" cy="923330"/>
          </a:xfrm>
          <a:prstGeom prst="rect">
            <a:avLst/>
          </a:prstGeom>
          <a:noFill/>
        </p:spPr>
        <p:txBody>
          <a:bodyPr wrap="square" rtlCol="0">
            <a:spAutoFit/>
          </a:bodyPr>
          <a:lstStyle/>
          <a:p>
            <a:r>
              <a:rPr lang="en-US" sz="5400" dirty="0" smtClean="0">
                <a:solidFill>
                  <a:schemeClr val="accent2">
                    <a:lumMod val="20000"/>
                    <a:lumOff val="80000"/>
                  </a:schemeClr>
                </a:solidFill>
              </a:rPr>
              <a:t> in </a:t>
            </a:r>
            <a:r>
              <a:rPr lang="en-US" sz="5400" dirty="0" smtClean="0">
                <a:solidFill>
                  <a:schemeClr val="accent2">
                    <a:lumMod val="20000"/>
                    <a:lumOff val="80000"/>
                  </a:schemeClr>
                </a:solidFill>
              </a:rPr>
              <a:t> Electronic Gadgets                             </a:t>
            </a:r>
            <a:endParaRPr lang="en-US" sz="5400" dirty="0">
              <a:solidFill>
                <a:schemeClr val="accent2">
                  <a:lumMod val="20000"/>
                  <a:lumOff val="80000"/>
                </a:schemeClr>
              </a:solidFill>
            </a:endParaRPr>
          </a:p>
        </p:txBody>
      </p:sp>
    </p:spTree>
    <p:extLst>
      <p:ext uri="{BB962C8B-B14F-4D97-AF65-F5344CB8AC3E}">
        <p14:creationId xmlns:p14="http://schemas.microsoft.com/office/powerpoint/2010/main" xmlns="" val="506771147"/>
      </p:ext>
    </p:extLst>
  </p:cSld>
  <p:clrMapOvr>
    <a:masterClrMapping/>
  </p:clrMapOvr>
  <p:transition advTm="2000">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FC8AD-1F30-C548-8324-1EFC37815C3F}"/>
              </a:ext>
            </a:extLst>
          </p:cNvPr>
          <p:cNvSpPr>
            <a:spLocks noGrp="1"/>
          </p:cNvSpPr>
          <p:nvPr>
            <p:ph type="title"/>
          </p:nvPr>
        </p:nvSpPr>
        <p:spPr/>
        <p:txBody>
          <a:bodyPr/>
          <a:lstStyle/>
          <a:p>
            <a:r>
              <a:rPr lang="en-US"/>
              <a:t>Optical Type Touch fingerprint sensor</a:t>
            </a:r>
          </a:p>
        </p:txBody>
      </p:sp>
      <p:sp>
        <p:nvSpPr>
          <p:cNvPr id="3" name="Content Placeholder 2">
            <a:extLst>
              <a:ext uri="{FF2B5EF4-FFF2-40B4-BE49-F238E27FC236}">
                <a16:creationId xmlns:a16="http://schemas.microsoft.com/office/drawing/2014/main" xmlns="" id="{3BA5E7E9-3354-C247-9DC9-BC3FC52632D3}"/>
              </a:ext>
            </a:extLst>
          </p:cNvPr>
          <p:cNvSpPr>
            <a:spLocks noGrp="1"/>
          </p:cNvSpPr>
          <p:nvPr>
            <p:ph idx="1"/>
          </p:nvPr>
        </p:nvSpPr>
        <p:spPr/>
        <p:txBody>
          <a:bodyPr/>
          <a:lstStyle/>
          <a:p>
            <a:r>
              <a:rPr lang="en-US" b="0" i="0">
                <a:solidFill>
                  <a:srgbClr val="3C4043"/>
                </a:solidFill>
                <a:effectLst/>
                <a:latin typeface="Roboto"/>
              </a:rPr>
              <a:t>An optical sensor converts light rays into an electronic signal. The purpose of an Optical touch sensor is to measure a physical quantity of light and, depending on the type of sensor, then translates it into a form that is readable by an integrated measuring device.</a:t>
            </a:r>
            <a:endParaRPr lang="en-US"/>
          </a:p>
        </p:txBody>
      </p:sp>
    </p:spTree>
    <p:extLst>
      <p:ext uri="{BB962C8B-B14F-4D97-AF65-F5344CB8AC3E}">
        <p14:creationId xmlns:p14="http://schemas.microsoft.com/office/powerpoint/2010/main" xmlns="" val="4221324433"/>
      </p:ext>
    </p:extLst>
  </p:cSld>
  <p:clrMapOvr>
    <a:masterClrMapping/>
  </p:clrMapOvr>
  <p:transition advTm="2000">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F2087-D2BF-994D-BE6B-18C6CFEC71C3}"/>
              </a:ext>
            </a:extLst>
          </p:cNvPr>
          <p:cNvSpPr>
            <a:spLocks noGrp="1"/>
          </p:cNvSpPr>
          <p:nvPr>
            <p:ph type="title"/>
          </p:nvPr>
        </p:nvSpPr>
        <p:spPr/>
        <p:txBody>
          <a:bodyPr>
            <a:normAutofit fontScale="90000"/>
          </a:bodyPr>
          <a:lstStyle/>
          <a:p>
            <a:r>
              <a:rPr lang="en-US"/>
              <a:t>Working of optical type touch fingerprint sensor</a:t>
            </a:r>
          </a:p>
        </p:txBody>
      </p:sp>
      <p:pic>
        <p:nvPicPr>
          <p:cNvPr id="16" name="Picture 16">
            <a:extLst>
              <a:ext uri="{FF2B5EF4-FFF2-40B4-BE49-F238E27FC236}">
                <a16:creationId xmlns:a16="http://schemas.microsoft.com/office/drawing/2014/main" xmlns="" id="{410347E6-015A-C44A-8EF0-1C044CBE896E}"/>
              </a:ext>
            </a:extLst>
          </p:cNvPr>
          <p:cNvPicPr>
            <a:picLocks noGrp="1" noChangeAspect="1"/>
          </p:cNvPicPr>
          <p:nvPr>
            <p:ph idx="1"/>
          </p:nvPr>
        </p:nvPicPr>
        <p:blipFill>
          <a:blip r:embed="rId2"/>
          <a:stretch>
            <a:fillRect/>
          </a:stretch>
        </p:blipFill>
        <p:spPr>
          <a:xfrm>
            <a:off x="3009147" y="2135187"/>
            <a:ext cx="6173706" cy="3449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2531327854"/>
      </p:ext>
    </p:extLst>
  </p:cSld>
  <p:clrMapOvr>
    <a:masterClrMapping/>
  </p:clrMapOvr>
  <p:transition advTm="2000">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27323-7DCD-A04B-B239-03FF20A56CEB}"/>
              </a:ext>
            </a:extLst>
          </p:cNvPr>
          <p:cNvSpPr>
            <a:spLocks noGrp="1"/>
          </p:cNvSpPr>
          <p:nvPr>
            <p:ph type="title"/>
          </p:nvPr>
        </p:nvSpPr>
        <p:spPr/>
        <p:txBody>
          <a:bodyPr/>
          <a:lstStyle/>
          <a:p>
            <a:r>
              <a:rPr lang="en-US"/>
              <a:t>Ultrasonic touch fingerprint sensor</a:t>
            </a:r>
          </a:p>
        </p:txBody>
      </p:sp>
      <p:sp>
        <p:nvSpPr>
          <p:cNvPr id="11" name="TextBox 10">
            <a:extLst>
              <a:ext uri="{FF2B5EF4-FFF2-40B4-BE49-F238E27FC236}">
                <a16:creationId xmlns:a16="http://schemas.microsoft.com/office/drawing/2014/main" xmlns="" id="{4A0E64B5-8F57-234C-9AE6-40D7E49693E6}"/>
              </a:ext>
            </a:extLst>
          </p:cNvPr>
          <p:cNvSpPr txBox="1"/>
          <p:nvPr/>
        </p:nvSpPr>
        <p:spPr>
          <a:xfrm>
            <a:off x="1175743" y="2166461"/>
            <a:ext cx="6101952" cy="1477328"/>
          </a:xfrm>
          <a:prstGeom prst="rect">
            <a:avLst/>
          </a:prstGeom>
          <a:noFill/>
        </p:spPr>
        <p:txBody>
          <a:bodyPr wrap="square">
            <a:spAutoFit/>
          </a:bodyPr>
          <a:lstStyle/>
          <a:p>
            <a:r>
              <a:rPr lang="en-US" b="0" i="0">
                <a:solidFill>
                  <a:srgbClr val="3C4043"/>
                </a:solidFill>
                <a:effectLst/>
                <a:latin typeface="Roboto"/>
              </a:rPr>
              <a:t>Light waves to directly penetrate the outer layers of skin, detecting three-dimensional details and unique fingerprint characteristics, including fingerprint ridges and sweat pores that are not possible to detect with current capacitive touch-based fingerprint technologies.</a:t>
            </a:r>
            <a:endParaRPr lang="en-US"/>
          </a:p>
        </p:txBody>
      </p:sp>
      <p:pic>
        <p:nvPicPr>
          <p:cNvPr id="12" name="Picture 12">
            <a:extLst>
              <a:ext uri="{FF2B5EF4-FFF2-40B4-BE49-F238E27FC236}">
                <a16:creationId xmlns:a16="http://schemas.microsoft.com/office/drawing/2014/main" xmlns="" id="{AD5B7A5E-8478-184E-814D-2267B66F449B}"/>
              </a:ext>
            </a:extLst>
          </p:cNvPr>
          <p:cNvPicPr>
            <a:picLocks noChangeAspect="1"/>
          </p:cNvPicPr>
          <p:nvPr/>
        </p:nvPicPr>
        <p:blipFill>
          <a:blip r:embed="rId2"/>
          <a:stretch>
            <a:fillRect/>
          </a:stretch>
        </p:blipFill>
        <p:spPr>
          <a:xfrm>
            <a:off x="6759176" y="3429000"/>
            <a:ext cx="4257081" cy="2493749"/>
          </a:xfrm>
          <a:prstGeom prst="rect">
            <a:avLst/>
          </a:prstGeom>
        </p:spPr>
      </p:pic>
    </p:spTree>
    <p:extLst>
      <p:ext uri="{BB962C8B-B14F-4D97-AF65-F5344CB8AC3E}">
        <p14:creationId xmlns:p14="http://schemas.microsoft.com/office/powerpoint/2010/main" xmlns="" val="3312876824"/>
      </p:ext>
    </p:extLst>
  </p:cSld>
  <p:clrMapOvr>
    <a:masterClrMapping/>
  </p:clrMapOvr>
  <p:transition advTm="2000">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37B25-4D79-374D-B713-BBC0867EF5AE}"/>
              </a:ext>
            </a:extLst>
          </p:cNvPr>
          <p:cNvSpPr>
            <a:spLocks noGrp="1"/>
          </p:cNvSpPr>
          <p:nvPr>
            <p:ph type="title"/>
          </p:nvPr>
        </p:nvSpPr>
        <p:spPr/>
        <p:txBody>
          <a:bodyPr>
            <a:normAutofit fontScale="90000"/>
          </a:bodyPr>
          <a:lstStyle/>
          <a:p>
            <a:r>
              <a:rPr lang="en-US"/>
              <a:t>Working of Ultrasonic Fingerprint touch sensor </a:t>
            </a:r>
          </a:p>
        </p:txBody>
      </p:sp>
      <p:pic>
        <p:nvPicPr>
          <p:cNvPr id="4" name="Picture 4">
            <a:extLst>
              <a:ext uri="{FF2B5EF4-FFF2-40B4-BE49-F238E27FC236}">
                <a16:creationId xmlns:a16="http://schemas.microsoft.com/office/drawing/2014/main" xmlns="" id="{637DB178-2BE4-AA4A-B8D4-A6DABDA03473}"/>
              </a:ext>
            </a:extLst>
          </p:cNvPr>
          <p:cNvPicPr>
            <a:picLocks noGrp="1" noChangeAspect="1"/>
          </p:cNvPicPr>
          <p:nvPr>
            <p:ph idx="1"/>
          </p:nvPr>
        </p:nvPicPr>
        <p:blipFill>
          <a:blip r:embed="rId2"/>
          <a:stretch>
            <a:fillRect/>
          </a:stretch>
        </p:blipFill>
        <p:spPr>
          <a:xfrm>
            <a:off x="2004387" y="2135187"/>
            <a:ext cx="2924801" cy="3857046"/>
          </a:xfrm>
          <a:prstGeom prst="rect">
            <a:avLst/>
          </a:prstGeom>
        </p:spPr>
      </p:pic>
      <p:pic>
        <p:nvPicPr>
          <p:cNvPr id="8" name="Picture 8">
            <a:extLst>
              <a:ext uri="{FF2B5EF4-FFF2-40B4-BE49-F238E27FC236}">
                <a16:creationId xmlns:a16="http://schemas.microsoft.com/office/drawing/2014/main" xmlns="" id="{DA5C8A21-D7D6-3647-A011-126CDBA750FD}"/>
              </a:ext>
            </a:extLst>
          </p:cNvPr>
          <p:cNvPicPr>
            <a:picLocks noChangeAspect="1"/>
          </p:cNvPicPr>
          <p:nvPr/>
        </p:nvPicPr>
        <p:blipFill>
          <a:blip r:embed="rId3"/>
          <a:stretch>
            <a:fillRect/>
          </a:stretch>
        </p:blipFill>
        <p:spPr>
          <a:xfrm>
            <a:off x="5667375" y="2455067"/>
            <a:ext cx="4286250" cy="2781300"/>
          </a:xfrm>
          <a:prstGeom prst="rect">
            <a:avLst/>
          </a:prstGeom>
        </p:spPr>
      </p:pic>
    </p:spTree>
    <p:extLst>
      <p:ext uri="{BB962C8B-B14F-4D97-AF65-F5344CB8AC3E}">
        <p14:creationId xmlns:p14="http://schemas.microsoft.com/office/powerpoint/2010/main" xmlns="" val="147941520"/>
      </p:ext>
    </p:extLst>
  </p:cSld>
  <p:clrMapOvr>
    <a:masterClrMapping/>
  </p:clrMapOvr>
  <p:transition advTm="2000">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94534-8073-1E4C-B565-5A4C4AB29FB2}"/>
              </a:ext>
            </a:extLst>
          </p:cNvPr>
          <p:cNvSpPr>
            <a:spLocks noGrp="1"/>
          </p:cNvSpPr>
          <p:nvPr>
            <p:ph type="title"/>
          </p:nvPr>
        </p:nvSpPr>
        <p:spPr/>
        <p:txBody>
          <a:bodyPr/>
          <a:lstStyle/>
          <a:p>
            <a:r>
              <a:rPr lang="en-US"/>
              <a:t>Today’s fact </a:t>
            </a:r>
          </a:p>
        </p:txBody>
      </p:sp>
      <p:sp>
        <p:nvSpPr>
          <p:cNvPr id="3" name="Content Placeholder 2">
            <a:extLst>
              <a:ext uri="{FF2B5EF4-FFF2-40B4-BE49-F238E27FC236}">
                <a16:creationId xmlns:a16="http://schemas.microsoft.com/office/drawing/2014/main" xmlns="" id="{35DF25D4-6CB2-F840-9BD5-615E072E7BE3}"/>
              </a:ext>
            </a:extLst>
          </p:cNvPr>
          <p:cNvSpPr>
            <a:spLocks noGrp="1"/>
          </p:cNvSpPr>
          <p:nvPr>
            <p:ph idx="1"/>
          </p:nvPr>
        </p:nvSpPr>
        <p:spPr/>
        <p:txBody>
          <a:bodyPr/>
          <a:lstStyle/>
          <a:p>
            <a:r>
              <a:rPr lang="en-US" b="0" i="0">
                <a:solidFill>
                  <a:srgbClr val="3C4043"/>
                </a:solidFill>
                <a:effectLst/>
                <a:latin typeface="Roboto"/>
              </a:rPr>
              <a:t>The </a:t>
            </a:r>
            <a:r>
              <a:rPr lang="en-US" b="1" i="0">
                <a:solidFill>
                  <a:srgbClr val="3C4043"/>
                </a:solidFill>
                <a:effectLst/>
                <a:latin typeface="Roboto"/>
              </a:rPr>
              <a:t>proximity sensor</a:t>
            </a:r>
            <a:r>
              <a:rPr lang="en-US" b="0" i="0">
                <a:solidFill>
                  <a:srgbClr val="3C4043"/>
                </a:solidFill>
                <a:effectLst/>
                <a:latin typeface="Roboto"/>
              </a:rPr>
              <a:t> detects when a user is holding the </a:t>
            </a:r>
            <a:r>
              <a:rPr lang="en-US" b="1" i="0">
                <a:solidFill>
                  <a:srgbClr val="3C4043"/>
                </a:solidFill>
                <a:effectLst/>
                <a:latin typeface="Roboto"/>
              </a:rPr>
              <a:t>phone</a:t>
            </a:r>
            <a:r>
              <a:rPr lang="en-US" b="0" i="0">
                <a:solidFill>
                  <a:srgbClr val="3C4043"/>
                </a:solidFill>
                <a:effectLst/>
                <a:latin typeface="Roboto"/>
              </a:rPr>
              <a:t> near their face during a call and turns off the display to prevent keypad presses and battery consumption from the display. The </a:t>
            </a:r>
            <a:r>
              <a:rPr lang="en-US" b="1" i="0">
                <a:solidFill>
                  <a:srgbClr val="3C4043"/>
                </a:solidFill>
                <a:effectLst/>
                <a:latin typeface="Roboto"/>
              </a:rPr>
              <a:t>proximity</a:t>
            </a:r>
            <a:r>
              <a:rPr lang="en-US" b="0" i="0">
                <a:solidFill>
                  <a:srgbClr val="3C4043"/>
                </a:solidFill>
                <a:effectLst/>
                <a:latin typeface="Roboto"/>
              </a:rPr>
              <a:t>/light </a:t>
            </a:r>
            <a:r>
              <a:rPr lang="en-US" b="1" i="0">
                <a:solidFill>
                  <a:srgbClr val="3C4043"/>
                </a:solidFill>
                <a:effectLst/>
                <a:latin typeface="Roboto"/>
              </a:rPr>
              <a:t>sensor</a:t>
            </a:r>
            <a:r>
              <a:rPr lang="en-US" b="0" i="0">
                <a:solidFill>
                  <a:srgbClr val="3C4043"/>
                </a:solidFill>
                <a:effectLst/>
                <a:latin typeface="Roboto"/>
              </a:rPr>
              <a:t> is located to the right of the earpiece.</a:t>
            </a:r>
            <a:endParaRPr lang="en-US"/>
          </a:p>
        </p:txBody>
      </p:sp>
    </p:spTree>
    <p:extLst>
      <p:ext uri="{BB962C8B-B14F-4D97-AF65-F5344CB8AC3E}">
        <p14:creationId xmlns:p14="http://schemas.microsoft.com/office/powerpoint/2010/main" xmlns="" val="2197548268"/>
      </p:ext>
    </p:extLst>
  </p:cSld>
  <p:clrMapOvr>
    <a:masterClrMapping/>
  </p:clrMapOvr>
  <p:transition advTm="2000">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EB03C-B441-9044-A906-BD56FA8F9671}"/>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xmlns="" id="{73E546E8-F22D-304A-9F4C-9DA19BA7D685}"/>
              </a:ext>
            </a:extLst>
          </p:cNvPr>
          <p:cNvSpPr>
            <a:spLocks noGrp="1"/>
          </p:cNvSpPr>
          <p:nvPr>
            <p:ph idx="1"/>
          </p:nvPr>
        </p:nvSpPr>
        <p:spPr/>
        <p:txBody>
          <a:bodyPr/>
          <a:lstStyle/>
          <a:p>
            <a:r>
              <a:rPr lang="en-US"/>
              <a:t>In this presention I am done with explaining the type of sensors. That’s which is to be embedded in future of electronic gadgets.</a:t>
            </a:r>
          </a:p>
          <a:p>
            <a:r>
              <a:rPr lang="en-US"/>
              <a:t>By the presentation my friends you will have the idea of touch screen fingerprint sensors</a:t>
            </a:r>
          </a:p>
          <a:p>
            <a:endParaRPr lang="en-US"/>
          </a:p>
          <a:p>
            <a:r>
              <a:rPr lang="en-US"/>
              <a:t>The next level of sensor is transducer which wil be explained in detail later ….</a:t>
            </a:r>
          </a:p>
        </p:txBody>
      </p:sp>
    </p:spTree>
    <p:extLst>
      <p:ext uri="{BB962C8B-B14F-4D97-AF65-F5344CB8AC3E}">
        <p14:creationId xmlns:p14="http://schemas.microsoft.com/office/powerpoint/2010/main" xmlns="" val="2413605149"/>
      </p:ext>
    </p:extLst>
  </p:cSld>
  <p:clrMapOvr>
    <a:masterClrMapping/>
  </p:clrMapOvr>
  <p:transition advTm="2000">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201F2-29BC-E54C-B6D8-2956C25DD1B2}"/>
              </a:ext>
            </a:extLst>
          </p:cNvPr>
          <p:cNvSpPr>
            <a:spLocks noGrp="1"/>
          </p:cNvSpPr>
          <p:nvPr>
            <p:ph type="title"/>
          </p:nvPr>
        </p:nvSpPr>
        <p:spPr/>
        <p:txBody>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Synopsis of this seminar</a:t>
            </a:r>
          </a:p>
        </p:txBody>
      </p:sp>
      <p:sp>
        <p:nvSpPr>
          <p:cNvPr id="3" name="Content Placeholder 2">
            <a:extLst>
              <a:ext uri="{FF2B5EF4-FFF2-40B4-BE49-F238E27FC236}">
                <a16:creationId xmlns:a16="http://schemas.microsoft.com/office/drawing/2014/main" xmlns="" id="{6ACA8F83-9CDD-184C-A42B-66F308F2B6E7}"/>
              </a:ext>
            </a:extLst>
          </p:cNvPr>
          <p:cNvSpPr>
            <a:spLocks noGrp="1"/>
          </p:cNvSpPr>
          <p:nvPr>
            <p:ph idx="1"/>
          </p:nvPr>
        </p:nvSpPr>
        <p:spPr>
          <a:xfrm>
            <a:off x="1056236" y="2299005"/>
            <a:ext cx="10409483" cy="3754476"/>
          </a:xfrm>
          <a:solidFill>
            <a:schemeClr val="bg1"/>
          </a:solidFill>
        </p:spPr>
        <p:txBody>
          <a:bodyPr>
            <a:normAutofit fontScale="85000" lnSpcReduction="20000"/>
          </a:bodyPr>
          <a:lstStyle/>
          <a:p>
            <a:r>
              <a:rPr lang="en-US" dirty="0"/>
              <a:t>Definition of fingerprint Touch sensors</a:t>
            </a:r>
          </a:p>
          <a:p>
            <a:pPr marL="457200" indent="-457200">
              <a:buNone/>
            </a:pPr>
            <a:r>
              <a:rPr lang="en-US" dirty="0" smtClean="0"/>
              <a:t>1.	Types </a:t>
            </a:r>
            <a:r>
              <a:rPr lang="en-US" dirty="0"/>
              <a:t>of Fingerprint touch sensor</a:t>
            </a:r>
          </a:p>
          <a:p>
            <a:pPr marL="457200" indent="-457200">
              <a:buNone/>
            </a:pPr>
            <a:r>
              <a:rPr lang="en-US" dirty="0" smtClean="0"/>
              <a:t>2.	Outline </a:t>
            </a:r>
            <a:r>
              <a:rPr lang="en-US" dirty="0"/>
              <a:t>description for </a:t>
            </a:r>
            <a:r>
              <a:rPr lang="en-US" dirty="0" smtClean="0"/>
              <a:t>the working </a:t>
            </a:r>
            <a:r>
              <a:rPr lang="en-US" dirty="0"/>
              <a:t>of fingerprint touch sensors</a:t>
            </a:r>
          </a:p>
          <a:p>
            <a:pPr marL="457200" indent="-457200">
              <a:buNone/>
            </a:pPr>
            <a:r>
              <a:rPr lang="en-US" dirty="0" smtClean="0"/>
              <a:t>3.	Capacitive </a:t>
            </a:r>
            <a:r>
              <a:rPr lang="en-US" dirty="0"/>
              <a:t>type sensor</a:t>
            </a:r>
          </a:p>
          <a:p>
            <a:pPr marL="457200" indent="-457200">
              <a:buNone/>
            </a:pPr>
            <a:r>
              <a:rPr lang="en-US" dirty="0" smtClean="0"/>
              <a:t>4.	Optical </a:t>
            </a:r>
            <a:r>
              <a:rPr lang="en-US" dirty="0"/>
              <a:t>type sensor </a:t>
            </a:r>
          </a:p>
          <a:p>
            <a:pPr marL="457200" indent="-457200">
              <a:buNone/>
            </a:pPr>
            <a:r>
              <a:rPr lang="en-US" dirty="0" smtClean="0"/>
              <a:t>5.	Ultra </a:t>
            </a:r>
            <a:r>
              <a:rPr lang="en-US" dirty="0"/>
              <a:t>Sonic type sensor</a:t>
            </a:r>
          </a:p>
          <a:p>
            <a:pPr marL="457200" indent="-457200">
              <a:buNone/>
            </a:pPr>
            <a:r>
              <a:rPr lang="en-US" dirty="0" smtClean="0"/>
              <a:t>6.	Today  facts</a:t>
            </a:r>
          </a:p>
          <a:p>
            <a:pPr marL="457200" indent="-457200">
              <a:buNone/>
            </a:pPr>
            <a:r>
              <a:rPr lang="en-US" dirty="0" smtClean="0"/>
              <a:t>7.    Conclusion</a:t>
            </a:r>
            <a:endParaRPr lang="en-US" dirty="0"/>
          </a:p>
          <a:p>
            <a:pPr marL="0" indent="0">
              <a:buNone/>
            </a:pPr>
            <a:endParaRPr lang="en-US" dirty="0"/>
          </a:p>
          <a:p>
            <a:pPr marL="0" indent="0">
              <a:buNone/>
            </a:pPr>
            <a:r>
              <a:rPr lang="en-US" b="0" i="0" dirty="0">
                <a:solidFill>
                  <a:srgbClr val="3C4043"/>
                </a:solidFill>
                <a:effectLst/>
                <a:latin typeface="Roboto"/>
              </a:rPr>
              <a:t>Sir Francis Galton published his book, "Finger Prints" in 1892, establishing the individuality and permanence </a:t>
            </a:r>
            <a:r>
              <a:rPr lang="en-US" b="0" i="0" dirty="0" smtClean="0">
                <a:solidFill>
                  <a:srgbClr val="3C4043"/>
                </a:solidFill>
                <a:effectLst/>
                <a:latin typeface="Roboto"/>
              </a:rPr>
              <a:t>of </a:t>
            </a:r>
            <a:r>
              <a:rPr lang="en-US" b="1" i="0" dirty="0" smtClean="0">
                <a:solidFill>
                  <a:srgbClr val="3C4043"/>
                </a:solidFill>
                <a:effectLst/>
                <a:latin typeface="Roboto"/>
              </a:rPr>
              <a:t>fingerprints</a:t>
            </a:r>
            <a:r>
              <a:rPr lang="en-US" b="0" i="0" dirty="0">
                <a:solidFill>
                  <a:srgbClr val="3C4043"/>
                </a:solidFill>
                <a:effectLst/>
                <a:latin typeface="Roboto"/>
              </a:rPr>
              <a:t>.</a:t>
            </a:r>
            <a:endParaRPr lang="en-US" dirty="0"/>
          </a:p>
        </p:txBody>
      </p:sp>
    </p:spTree>
    <p:extLst>
      <p:ext uri="{BB962C8B-B14F-4D97-AF65-F5344CB8AC3E}">
        <p14:creationId xmlns:p14="http://schemas.microsoft.com/office/powerpoint/2010/main" xmlns="" val="3887822839"/>
      </p:ext>
    </p:extLst>
  </p:cSld>
  <p:clrMapOvr>
    <a:masterClrMapping/>
  </p:clrMapOvr>
  <p:transition advTm="2000">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BD56F-2AAE-D140-A137-F34B4F4547C5}"/>
              </a:ext>
            </a:extLst>
          </p:cNvPr>
          <p:cNvSpPr>
            <a:spLocks noGrp="1"/>
          </p:cNvSpPr>
          <p:nvPr>
            <p:ph type="title"/>
          </p:nvPr>
        </p:nvSpPr>
        <p:spPr/>
        <p:txBody>
          <a:bodyPr/>
          <a:lstStyle/>
          <a:p>
            <a:r>
              <a:rPr lang="en-US"/>
              <a:t>Definition For the fingerprint Touch sensor</a:t>
            </a:r>
          </a:p>
        </p:txBody>
      </p:sp>
      <p:sp>
        <p:nvSpPr>
          <p:cNvPr id="3" name="Content Placeholder 2">
            <a:extLst>
              <a:ext uri="{FF2B5EF4-FFF2-40B4-BE49-F238E27FC236}">
                <a16:creationId xmlns:a16="http://schemas.microsoft.com/office/drawing/2014/main" xmlns="" id="{4B6B3EBA-1690-9746-AB0A-38F052C06D18}"/>
              </a:ext>
            </a:extLst>
          </p:cNvPr>
          <p:cNvSpPr>
            <a:spLocks noGrp="1"/>
          </p:cNvSpPr>
          <p:nvPr>
            <p:ph idx="1"/>
          </p:nvPr>
        </p:nvSpPr>
        <p:spPr/>
        <p:txBody>
          <a:bodyPr/>
          <a:lstStyle/>
          <a:p>
            <a:r>
              <a:rPr lang="en-US"/>
              <a:t>A Touch sensor is a device that detects and responds to some type of input from the physical environment. The specific input could be light, heat, motion, moisture, pressure, or any one of a great number of other environmental phenomena.</a:t>
            </a:r>
          </a:p>
          <a:p>
            <a:r>
              <a:rPr lang="en-US"/>
              <a:t>In 1891, Juan Vucetich, an Argentine Police Official, began the first fingerprint files based on Galton pattern types. At first, Vucetich included the Bertillon System with the files. (see Bertillon below) In 1892, Juan Vucetich made the first criminal fingerprint identification.</a:t>
            </a:r>
          </a:p>
        </p:txBody>
      </p:sp>
    </p:spTree>
    <p:extLst>
      <p:ext uri="{BB962C8B-B14F-4D97-AF65-F5344CB8AC3E}">
        <p14:creationId xmlns:p14="http://schemas.microsoft.com/office/powerpoint/2010/main" xmlns="" val="505884733"/>
      </p:ext>
    </p:extLst>
  </p:cSld>
  <p:clrMapOvr>
    <a:masterClrMapping/>
  </p:clrMapOvr>
  <p:transition advTm="2000">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829D6-E30B-AF46-BB64-916C9886DB40}"/>
              </a:ext>
            </a:extLst>
          </p:cNvPr>
          <p:cNvSpPr>
            <a:spLocks noGrp="1"/>
          </p:cNvSpPr>
          <p:nvPr>
            <p:ph type="title"/>
          </p:nvPr>
        </p:nvSpPr>
        <p:spPr/>
        <p:txBody>
          <a:bodyPr/>
          <a:lstStyle/>
          <a:p>
            <a:r>
              <a:rPr lang="en-US"/>
              <a:t>What is the meaning of the fingerprint?</a:t>
            </a:r>
          </a:p>
        </p:txBody>
      </p:sp>
      <p:pic>
        <p:nvPicPr>
          <p:cNvPr id="12" name="Picture 12">
            <a:extLst>
              <a:ext uri="{FF2B5EF4-FFF2-40B4-BE49-F238E27FC236}">
                <a16:creationId xmlns:a16="http://schemas.microsoft.com/office/drawing/2014/main" xmlns="" id="{5BD74998-A714-FE43-AC2F-CCA0AD7BB281}"/>
              </a:ext>
            </a:extLst>
          </p:cNvPr>
          <p:cNvPicPr>
            <a:picLocks noGrp="1" noChangeAspect="1"/>
          </p:cNvPicPr>
          <p:nvPr>
            <p:ph idx="1"/>
          </p:nvPr>
        </p:nvPicPr>
        <p:blipFill>
          <a:blip r:embed="rId2"/>
          <a:stretch>
            <a:fillRect/>
          </a:stretch>
        </p:blipFill>
        <p:spPr>
          <a:xfrm>
            <a:off x="850409" y="2328171"/>
            <a:ext cx="3923619" cy="27225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0" name="Picture 20">
            <a:extLst>
              <a:ext uri="{FF2B5EF4-FFF2-40B4-BE49-F238E27FC236}">
                <a16:creationId xmlns:a16="http://schemas.microsoft.com/office/drawing/2014/main" xmlns="" id="{4E463B6C-B747-0C42-A317-CE7308F9A8BF}"/>
              </a:ext>
            </a:extLst>
          </p:cNvPr>
          <p:cNvPicPr>
            <a:picLocks noChangeAspect="1"/>
          </p:cNvPicPr>
          <p:nvPr/>
        </p:nvPicPr>
        <p:blipFill>
          <a:blip r:embed="rId3"/>
          <a:stretch>
            <a:fillRect/>
          </a:stretch>
        </p:blipFill>
        <p:spPr>
          <a:xfrm>
            <a:off x="5672559" y="2328171"/>
            <a:ext cx="4323738" cy="27225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xmlns="" val="759996362"/>
      </p:ext>
    </p:extLst>
  </p:cSld>
  <p:clrMapOvr>
    <a:masterClrMapping/>
  </p:clrMapOvr>
  <p:transition advTm="2000">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7C3B8-A86B-6540-9EF7-7970F9C01CE6}"/>
              </a:ext>
            </a:extLst>
          </p:cNvPr>
          <p:cNvSpPr>
            <a:spLocks noGrp="1"/>
          </p:cNvSpPr>
          <p:nvPr>
            <p:ph type="title"/>
          </p:nvPr>
        </p:nvSpPr>
        <p:spPr/>
        <p:txBody>
          <a:bodyPr/>
          <a:lstStyle/>
          <a:p>
            <a:r>
              <a:rPr lang="en-US"/>
              <a:t>Types of fingerprint touchsensors</a:t>
            </a:r>
          </a:p>
        </p:txBody>
      </p:sp>
      <p:sp>
        <p:nvSpPr>
          <p:cNvPr id="7" name="Content Placeholder 6">
            <a:extLst>
              <a:ext uri="{FF2B5EF4-FFF2-40B4-BE49-F238E27FC236}">
                <a16:creationId xmlns:a16="http://schemas.microsoft.com/office/drawing/2014/main" xmlns="" id="{E91EF366-81D6-C040-B9ED-642CEF44577B}"/>
              </a:ext>
            </a:extLst>
          </p:cNvPr>
          <p:cNvSpPr>
            <a:spLocks noGrp="1"/>
          </p:cNvSpPr>
          <p:nvPr>
            <p:ph idx="1"/>
          </p:nvPr>
        </p:nvSpPr>
        <p:spPr/>
        <p:txBody>
          <a:bodyPr>
            <a:normAutofit/>
          </a:bodyPr>
          <a:lstStyle/>
          <a:p>
            <a:pPr marL="457200" indent="-457200">
              <a:buFont typeface="+mj-lt"/>
              <a:buAutoNum type="arabicPeriod"/>
            </a:pPr>
            <a:r>
              <a:rPr lang="en-US" dirty="0"/>
              <a:t>Capacitive type sensor</a:t>
            </a:r>
          </a:p>
          <a:p>
            <a:pPr marL="457200" indent="-457200">
              <a:buFont typeface="+mj-lt"/>
              <a:buAutoNum type="arabicPeriod"/>
            </a:pPr>
            <a:r>
              <a:rPr lang="en-US" dirty="0"/>
              <a:t>Optical type sensor</a:t>
            </a:r>
          </a:p>
          <a:p>
            <a:pPr marL="457200" indent="-457200">
              <a:buFont typeface="+mj-lt"/>
              <a:buAutoNum type="arabicPeriod"/>
            </a:pPr>
            <a:r>
              <a:rPr lang="en-US" dirty="0"/>
              <a:t>Ultrasonic  Type sensor</a:t>
            </a:r>
          </a:p>
          <a:p>
            <a:r>
              <a:rPr lang="en-US" dirty="0"/>
              <a:t>Capacitive sensor use the principle of storing the information of fingerprint as ridges and valleys.</a:t>
            </a:r>
          </a:p>
          <a:p>
            <a:r>
              <a:rPr lang="en-US" dirty="0"/>
              <a:t>Optical sensor use the principle of total </a:t>
            </a:r>
            <a:r>
              <a:rPr lang="en-US" dirty="0" err="1"/>
              <a:t>internl</a:t>
            </a:r>
            <a:r>
              <a:rPr lang="en-US" dirty="0"/>
              <a:t> reflection to Scan the fingerprint in 2d mode.</a:t>
            </a:r>
          </a:p>
          <a:p>
            <a:r>
              <a:rPr lang="en-US" dirty="0"/>
              <a:t>Ultrasonic sensor use the ultrasonic waves to calculate the value of ridges and valleys on the fingerprint.</a:t>
            </a:r>
          </a:p>
        </p:txBody>
      </p:sp>
      <p:pic>
        <p:nvPicPr>
          <p:cNvPr id="3" name="Picture 3">
            <a:extLst>
              <a:ext uri="{FF2B5EF4-FFF2-40B4-BE49-F238E27FC236}">
                <a16:creationId xmlns:a16="http://schemas.microsoft.com/office/drawing/2014/main" xmlns="" id="{31CC4507-733F-764B-8EB3-C559C4D5175B}"/>
              </a:ext>
            </a:extLst>
          </p:cNvPr>
          <p:cNvPicPr>
            <a:picLocks noChangeAspect="1"/>
          </p:cNvPicPr>
          <p:nvPr/>
        </p:nvPicPr>
        <p:blipFill>
          <a:blip r:embed="rId2"/>
          <a:stretch>
            <a:fillRect/>
          </a:stretch>
        </p:blipFill>
        <p:spPr>
          <a:xfrm>
            <a:off x="4595812" y="2190747"/>
            <a:ext cx="952503" cy="9525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xmlns="" id="{78807558-DB67-9248-86D5-E6B715C26CC8}"/>
              </a:ext>
            </a:extLst>
          </p:cNvPr>
          <p:cNvPicPr>
            <a:picLocks noChangeAspect="1"/>
          </p:cNvPicPr>
          <p:nvPr/>
        </p:nvPicPr>
        <p:blipFill>
          <a:blip r:embed="rId3"/>
          <a:stretch>
            <a:fillRect/>
          </a:stretch>
        </p:blipFill>
        <p:spPr>
          <a:xfrm>
            <a:off x="6511815" y="2190747"/>
            <a:ext cx="1560623" cy="914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959859972"/>
      </p:ext>
    </p:extLst>
  </p:cSld>
  <p:clrMapOvr>
    <a:masterClrMapping/>
  </p:clrMapOvr>
  <p:transition advTm="2000">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2B7FE-36ED-9745-8A43-6B8456FE9F3B}"/>
              </a:ext>
            </a:extLst>
          </p:cNvPr>
          <p:cNvSpPr>
            <a:spLocks noGrp="1"/>
          </p:cNvSpPr>
          <p:nvPr>
            <p:ph type="title"/>
          </p:nvPr>
        </p:nvSpPr>
        <p:spPr>
          <a:xfrm>
            <a:off x="2332641" y="851583"/>
            <a:ext cx="9603275" cy="1049235"/>
          </a:xfrm>
        </p:spPr>
        <p:txBody>
          <a:bodyPr>
            <a:normAutofit fontScale="90000"/>
          </a:bodyPr>
          <a:lstStyle/>
          <a:p>
            <a:r>
              <a:rPr lang="en-US"/>
              <a:t>Outline Description  for the Working of Fingerprint touch sensors</a:t>
            </a:r>
          </a:p>
        </p:txBody>
      </p:sp>
      <p:pic>
        <p:nvPicPr>
          <p:cNvPr id="6" name="Picture 6">
            <a:extLst>
              <a:ext uri="{FF2B5EF4-FFF2-40B4-BE49-F238E27FC236}">
                <a16:creationId xmlns:a16="http://schemas.microsoft.com/office/drawing/2014/main" xmlns="" id="{EC68C013-D7EB-9144-907A-12E4CE65D939}"/>
              </a:ext>
            </a:extLst>
          </p:cNvPr>
          <p:cNvPicPr>
            <a:picLocks noGrp="1" noChangeAspect="1"/>
          </p:cNvPicPr>
          <p:nvPr>
            <p:ph idx="1"/>
          </p:nvPr>
        </p:nvPicPr>
        <p:blipFill>
          <a:blip r:embed="rId2"/>
          <a:stretch>
            <a:fillRect/>
          </a:stretch>
        </p:blipFill>
        <p:spPr>
          <a:xfrm>
            <a:off x="2725020" y="2187470"/>
            <a:ext cx="6741959" cy="36346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xmlns="" id="{E89F38D7-4B78-7547-9204-81AD69604C48}"/>
              </a:ext>
            </a:extLst>
          </p:cNvPr>
          <p:cNvSpPr txBox="1"/>
          <p:nvPr/>
        </p:nvSpPr>
        <p:spPr>
          <a:xfrm>
            <a:off x="5187553" y="2520553"/>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xmlns="" val="826698514"/>
      </p:ext>
    </p:extLst>
  </p:cSld>
  <p:clrMapOvr>
    <a:masterClrMapping/>
  </p:clrMapOvr>
  <p:transition advTm="2000">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D0CEB-9397-E940-B157-A25C84B992EF}"/>
              </a:ext>
            </a:extLst>
          </p:cNvPr>
          <p:cNvSpPr>
            <a:spLocks noGrp="1"/>
          </p:cNvSpPr>
          <p:nvPr>
            <p:ph type="title"/>
          </p:nvPr>
        </p:nvSpPr>
        <p:spPr/>
        <p:txBody>
          <a:bodyPr/>
          <a:lstStyle/>
          <a:p>
            <a:r>
              <a:rPr lang="en-US"/>
              <a:t>Capacitive type touch fingerprint sensor </a:t>
            </a:r>
          </a:p>
        </p:txBody>
      </p:sp>
      <p:sp>
        <p:nvSpPr>
          <p:cNvPr id="13" name="Content Placeholder 12">
            <a:extLst>
              <a:ext uri="{FF2B5EF4-FFF2-40B4-BE49-F238E27FC236}">
                <a16:creationId xmlns:a16="http://schemas.microsoft.com/office/drawing/2014/main" xmlns="" id="{AB0ACA92-17BA-7D49-82CD-88F3170E7F1D}"/>
              </a:ext>
            </a:extLst>
          </p:cNvPr>
          <p:cNvSpPr>
            <a:spLocks noGrp="1"/>
          </p:cNvSpPr>
          <p:nvPr>
            <p:ph idx="1"/>
          </p:nvPr>
        </p:nvSpPr>
        <p:spPr/>
        <p:txBody>
          <a:bodyPr/>
          <a:lstStyle/>
          <a:p>
            <a:r>
              <a:rPr lang="en-US" b="0" i="0">
                <a:solidFill>
                  <a:srgbClr val="333333"/>
                </a:solidFill>
                <a:effectLst/>
                <a:latin typeface="q_serif"/>
              </a:rPr>
              <a:t>Instead, they work with anything that holds an electric charge, including human skin. They are made from materials like copper and indium tin oxide that hold electric charges in an electrostatic grid of wire each smaller than a human hair. There's a glass substrate,a conductive layer , a protector, a controller and electrodes at the corners. The electrodes apply a low voltage to the conductive layer to form a electrostatic field. When a finger hits the screen, a tiny electrostatic charge is transferred to the field that completes the circuit. A voltage drop is created at that point. The location of the voltage drop is reported by the controller.</a:t>
            </a:r>
            <a:endParaRPr lang="en-US"/>
          </a:p>
        </p:txBody>
      </p:sp>
    </p:spTree>
    <p:extLst>
      <p:ext uri="{BB962C8B-B14F-4D97-AF65-F5344CB8AC3E}">
        <p14:creationId xmlns:p14="http://schemas.microsoft.com/office/powerpoint/2010/main" xmlns="" val="188473755"/>
      </p:ext>
    </p:extLst>
  </p:cSld>
  <p:clrMapOvr>
    <a:masterClrMapping/>
  </p:clrMapOvr>
  <p:transition advTm="2000">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9BF0B-190E-D640-99E6-C044371E6A15}"/>
              </a:ext>
            </a:extLst>
          </p:cNvPr>
          <p:cNvSpPr>
            <a:spLocks noGrp="1"/>
          </p:cNvSpPr>
          <p:nvPr>
            <p:ph type="title"/>
          </p:nvPr>
        </p:nvSpPr>
        <p:spPr/>
        <p:txBody>
          <a:bodyPr>
            <a:normAutofit fontScale="90000"/>
          </a:bodyPr>
          <a:lstStyle/>
          <a:p>
            <a:r>
              <a:rPr lang="en-US"/>
              <a:t>Exact view of working of Touch fingerprint sensor</a:t>
            </a:r>
          </a:p>
        </p:txBody>
      </p:sp>
      <p:pic>
        <p:nvPicPr>
          <p:cNvPr id="4" name="Picture 4">
            <a:extLst>
              <a:ext uri="{FF2B5EF4-FFF2-40B4-BE49-F238E27FC236}">
                <a16:creationId xmlns:a16="http://schemas.microsoft.com/office/drawing/2014/main" xmlns="" id="{23D4AF81-98DA-EF44-824E-D24F3D9B6BB3}"/>
              </a:ext>
            </a:extLst>
          </p:cNvPr>
          <p:cNvPicPr>
            <a:picLocks noGrp="1" noChangeAspect="1"/>
          </p:cNvPicPr>
          <p:nvPr>
            <p:ph idx="1"/>
          </p:nvPr>
        </p:nvPicPr>
        <p:blipFill>
          <a:blip r:embed="rId2"/>
          <a:stretch>
            <a:fillRect/>
          </a:stretch>
        </p:blipFill>
        <p:spPr>
          <a:xfrm>
            <a:off x="4431743" y="1935163"/>
            <a:ext cx="3328514" cy="4389437"/>
          </a:xfrm>
          <a:prstGeom prst="rect">
            <a:avLst/>
          </a:prstGeom>
        </p:spPr>
      </p:pic>
      <p:pic>
        <p:nvPicPr>
          <p:cNvPr id="8" name="Picture 8">
            <a:extLst>
              <a:ext uri="{FF2B5EF4-FFF2-40B4-BE49-F238E27FC236}">
                <a16:creationId xmlns:a16="http://schemas.microsoft.com/office/drawing/2014/main" xmlns="" id="{3DA08765-7B81-A14F-B016-5833C18CCFAB}"/>
              </a:ext>
            </a:extLst>
          </p:cNvPr>
          <p:cNvPicPr>
            <a:picLocks noChangeAspect="1"/>
          </p:cNvPicPr>
          <p:nvPr/>
        </p:nvPicPr>
        <p:blipFill>
          <a:blip r:embed="rId3"/>
          <a:stretch>
            <a:fillRect/>
          </a:stretch>
        </p:blipFill>
        <p:spPr>
          <a:xfrm>
            <a:off x="2228795" y="2427289"/>
            <a:ext cx="3867205" cy="3298826"/>
          </a:xfrm>
          <a:prstGeom prst="rect">
            <a:avLst/>
          </a:prstGeom>
        </p:spPr>
      </p:pic>
    </p:spTree>
    <p:extLst>
      <p:ext uri="{BB962C8B-B14F-4D97-AF65-F5344CB8AC3E}">
        <p14:creationId xmlns:p14="http://schemas.microsoft.com/office/powerpoint/2010/main" xmlns="" val="3261041969"/>
      </p:ext>
    </p:extLst>
  </p:cSld>
  <p:clrMapOvr>
    <a:masterClrMapping/>
  </p:clrMapOvr>
  <p:transition advTm="2000">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31F11-8899-2347-A17E-2E215917792A}"/>
              </a:ext>
            </a:extLst>
          </p:cNvPr>
          <p:cNvSpPr>
            <a:spLocks noGrp="1"/>
          </p:cNvSpPr>
          <p:nvPr>
            <p:ph type="title"/>
          </p:nvPr>
        </p:nvSpPr>
        <p:spPr>
          <a:xfrm>
            <a:off x="2487424" y="654844"/>
            <a:ext cx="9603275" cy="1151286"/>
          </a:xfrm>
        </p:spPr>
        <p:txBody>
          <a:bodyPr/>
          <a:lstStyle/>
          <a:p>
            <a:r>
              <a:rPr lang="en-US"/>
              <a:t>Working of capacitive touch sensor</a:t>
            </a:r>
          </a:p>
        </p:txBody>
      </p:sp>
      <p:pic>
        <p:nvPicPr>
          <p:cNvPr id="4" name="Picture 4">
            <a:extLst>
              <a:ext uri="{FF2B5EF4-FFF2-40B4-BE49-F238E27FC236}">
                <a16:creationId xmlns:a16="http://schemas.microsoft.com/office/drawing/2014/main" xmlns="" id="{0C3304EC-91FA-5340-BAAA-C3B959ABFEBB}"/>
              </a:ext>
            </a:extLst>
          </p:cNvPr>
          <p:cNvPicPr>
            <a:picLocks noGrp="1" noChangeAspect="1"/>
          </p:cNvPicPr>
          <p:nvPr>
            <p:ph idx="1"/>
          </p:nvPr>
        </p:nvPicPr>
        <p:blipFill>
          <a:blip r:embed="rId2"/>
          <a:stretch>
            <a:fillRect/>
          </a:stretch>
        </p:blipFill>
        <p:spPr>
          <a:xfrm>
            <a:off x="1709710" y="2492333"/>
            <a:ext cx="3814790" cy="26905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xmlns="" id="{0CD009E6-E269-5A40-AB26-69F98D63172E}"/>
              </a:ext>
            </a:extLst>
          </p:cNvPr>
          <p:cNvPicPr>
            <a:picLocks noChangeAspect="1"/>
          </p:cNvPicPr>
          <p:nvPr/>
        </p:nvPicPr>
        <p:blipFill>
          <a:blip r:embed="rId3"/>
          <a:stretch>
            <a:fillRect/>
          </a:stretch>
        </p:blipFill>
        <p:spPr>
          <a:xfrm>
            <a:off x="6667502" y="2492333"/>
            <a:ext cx="4408353" cy="25911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387712376"/>
      </p:ext>
    </p:extLst>
  </p:cSld>
  <p:clrMapOvr>
    <a:masterClrMapping/>
  </p:clrMapOvr>
  <p:transition advTm="2000">
    <p:comb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TotalTime>
  <Words>469</Words>
  <Application>Microsoft Office PowerPoint</Application>
  <PresentationFormat>Custom</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Fingerprint Touch Sensors  </vt:lpstr>
      <vt:lpstr>Synopsis of this seminar</vt:lpstr>
      <vt:lpstr>Definition For the fingerprint Touch sensor</vt:lpstr>
      <vt:lpstr>What is the meaning of the fingerprint?</vt:lpstr>
      <vt:lpstr>Types of fingerprint touchsensors</vt:lpstr>
      <vt:lpstr>Outline Description  for the Working of Fingerprint touch sensors</vt:lpstr>
      <vt:lpstr>Capacitive type touch fingerprint sensor </vt:lpstr>
      <vt:lpstr>Exact view of working of Touch fingerprint sensor</vt:lpstr>
      <vt:lpstr>Working of capacitive touch sensor</vt:lpstr>
      <vt:lpstr>Optical Type Touch fingerprint sensor</vt:lpstr>
      <vt:lpstr>Working of optical type touch fingerprint sensor</vt:lpstr>
      <vt:lpstr>Ultrasonic touch fingerprint sensor</vt:lpstr>
      <vt:lpstr>Working of Ultrasonic Fingerprint touch sensor </vt:lpstr>
      <vt:lpstr>Today’s fact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 in electronic gadgets</dc:title>
  <dc:creator>Ak S</dc:creator>
  <cp:lastModifiedBy>Ak S</cp:lastModifiedBy>
  <cp:revision>24</cp:revision>
  <dcterms:modified xsi:type="dcterms:W3CDTF">2019-02-04T16:44:08Z</dcterms:modified>
</cp:coreProperties>
</file>